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Roboto" panose="020B0604020202020204" charset="0"/>
      <p:regular r:id="rId22"/>
      <p:bold r:id="rId23"/>
      <p:italic r:id="rId24"/>
      <p:boldItalic r:id="rId25"/>
    </p:embeddedFont>
    <p:embeddedFont>
      <p:font typeface="Source Code Pro" panose="020B0604020202020204" charset="0"/>
      <p:regular r:id="rId26"/>
      <p:bold r:id="rId27"/>
      <p:italic r:id="rId28"/>
      <p:boldItalic r:id="rId29"/>
    </p:embeddedFont>
    <p:embeddedFont>
      <p:font typeface="Amatic SC" panose="020B0604020202020204" charset="-79"/>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6" y="8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99411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3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f8757d69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f8757d69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350596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58b1fabe2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58b1fabe2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2321794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f8757d6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f8757d6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676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58b1fabe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58b1fabe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5160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4533ef7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4533ef7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3667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58b1fabe2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58b1fabe2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952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532cfbd4d130b65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532cfbd4d130b65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124166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1aa8b3a0eafca0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1aa8b3a0eafca0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8671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5be7e5ff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5be7e5ff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3045573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42d60555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42d60555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1428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3544b7b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3544b7b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3825105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368faac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6368faac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ym typeface="Roboto"/>
            </a:endParaRPr>
          </a:p>
        </p:txBody>
      </p:sp>
    </p:spTree>
    <p:extLst>
      <p:ext uri="{BB962C8B-B14F-4D97-AF65-F5344CB8AC3E}">
        <p14:creationId xmlns:p14="http://schemas.microsoft.com/office/powerpoint/2010/main" val="164093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58b1fabe2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58b1fabe2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09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58b1fabe2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58b1fabe2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6172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dreads.com/book/show/10423041-give-them-gra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goodreads.com/author/show/51983.Elyse_M_Fitzpatric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547500" y="1090150"/>
            <a:ext cx="8183700" cy="224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a:latin typeface="Calibri"/>
                <a:ea typeface="Calibri"/>
                <a:cs typeface="Calibri"/>
                <a:sym typeface="Calibri"/>
              </a:rPr>
              <a:t>Parenting Under Grace</a:t>
            </a:r>
            <a:endParaRPr sz="7200">
              <a:latin typeface="Calibri"/>
              <a:ea typeface="Calibri"/>
              <a:cs typeface="Calibri"/>
              <a:sym typeface="Calibri"/>
            </a:endParaRPr>
          </a:p>
        </p:txBody>
      </p:sp>
      <p:sp>
        <p:nvSpPr>
          <p:cNvPr id="57" name="Google Shape;57;p13"/>
          <p:cNvSpPr txBox="1"/>
          <p:nvPr/>
        </p:nvSpPr>
        <p:spPr>
          <a:xfrm>
            <a:off x="914400" y="3760930"/>
            <a:ext cx="7315200" cy="56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t>Giving yourself grace so you can give your children grace</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11700" y="135550"/>
            <a:ext cx="8524200" cy="1175700"/>
          </a:xfrm>
          <a:prstGeom prst="rect">
            <a:avLst/>
          </a:prstGeom>
          <a:solidFill>
            <a:schemeClr val="dk1"/>
          </a:solidFill>
        </p:spPr>
        <p:txBody>
          <a:bodyPr spcFirstLastPara="1" wrap="square" lIns="91425" tIns="91425" rIns="91425" bIns="91425" anchor="b" anchorCtr="0">
            <a:noAutofit/>
          </a:bodyPr>
          <a:lstStyle/>
          <a:p>
            <a:pPr marL="0" lvl="0" indent="0" algn="ctr" rtl="0">
              <a:spcBef>
                <a:spcPts val="0"/>
              </a:spcBef>
              <a:spcAft>
                <a:spcPts val="0"/>
              </a:spcAft>
              <a:buNone/>
            </a:pPr>
            <a:r>
              <a:rPr lang="en" sz="6000"/>
              <a:t>Dealing with Failure</a:t>
            </a:r>
            <a:endParaRPr sz="6000"/>
          </a:p>
        </p:txBody>
      </p:sp>
      <p:sp>
        <p:nvSpPr>
          <p:cNvPr id="132" name="Google Shape;132;p22"/>
          <p:cNvSpPr txBox="1">
            <a:spLocks noGrp="1"/>
          </p:cNvSpPr>
          <p:nvPr>
            <p:ph type="body" idx="1"/>
          </p:nvPr>
        </p:nvSpPr>
        <p:spPr>
          <a:xfrm>
            <a:off x="311700" y="1389600"/>
            <a:ext cx="85242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00000"/>
                </a:solidFill>
                <a:latin typeface="Calibri"/>
                <a:ea typeface="Calibri"/>
                <a:cs typeface="Calibri"/>
                <a:sym typeface="Calibri"/>
              </a:rPr>
              <a:t>Law says failure defines who we area- defeated</a:t>
            </a:r>
            <a:endParaRPr sz="3000">
              <a:solidFill>
                <a:srgbClr val="000000"/>
              </a:solidFill>
              <a:latin typeface="Calibri"/>
              <a:ea typeface="Calibri"/>
              <a:cs typeface="Calibri"/>
              <a:sym typeface="Calibri"/>
            </a:endParaRPr>
          </a:p>
          <a:p>
            <a:pPr marL="0" lvl="0" indent="0" algn="l" rtl="0">
              <a:spcBef>
                <a:spcPts val="1600"/>
              </a:spcBef>
              <a:spcAft>
                <a:spcPts val="1600"/>
              </a:spcAft>
              <a:buNone/>
            </a:pPr>
            <a:r>
              <a:rPr lang="en" sz="3000">
                <a:solidFill>
                  <a:srgbClr val="000000"/>
                </a:solidFill>
                <a:latin typeface="Calibri"/>
                <a:ea typeface="Calibri"/>
                <a:cs typeface="Calibri"/>
                <a:sym typeface="Calibri"/>
              </a:rPr>
              <a:t>Grace says failure is a reminder of our need- growth</a:t>
            </a:r>
            <a:endParaRPr sz="3000">
              <a:solidFill>
                <a:srgbClr val="000000"/>
              </a:solidFill>
              <a:latin typeface="Calibri"/>
              <a:ea typeface="Calibri"/>
              <a:cs typeface="Calibri"/>
              <a:sym typeface="Calibri"/>
            </a:endParaRPr>
          </a:p>
        </p:txBody>
      </p:sp>
      <p:sp>
        <p:nvSpPr>
          <p:cNvPr id="133" name="Google Shape;133;p22"/>
          <p:cNvSpPr txBox="1"/>
          <p:nvPr/>
        </p:nvSpPr>
        <p:spPr>
          <a:xfrm>
            <a:off x="2497825" y="1215150"/>
            <a:ext cx="4535400" cy="35283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solidFill>
                  <a:srgbClr val="FFFFFF"/>
                </a:solidFill>
                <a:highlight>
                  <a:schemeClr val="accent4"/>
                </a:highlight>
                <a:latin typeface="Calibri"/>
                <a:ea typeface="Calibri"/>
                <a:cs typeface="Calibri"/>
                <a:sym typeface="Calibri"/>
              </a:rPr>
              <a:t>We need days of failure because they help humble us, and through them we can see how God's grace is poured out on the humble. </a:t>
            </a:r>
            <a:r>
              <a:rPr lang="en" sz="2000">
                <a:solidFill>
                  <a:srgbClr val="FFFFFF"/>
                </a:solidFill>
                <a:highlight>
                  <a:schemeClr val="accent4"/>
                </a:highlight>
                <a:latin typeface="Calibri"/>
                <a:ea typeface="Calibri"/>
                <a:cs typeface="Calibri"/>
                <a:sym typeface="Calibri"/>
              </a:rPr>
              <a:t>(Elyse Fitzpatrick, Give Them Grace: Dazzling Your Kids with the Love of Jesus)</a:t>
            </a:r>
            <a:endParaRPr sz="2000">
              <a:solidFill>
                <a:srgbClr val="FFFFFF"/>
              </a:solidFill>
              <a:highlight>
                <a:schemeClr val="accent4"/>
              </a:highlight>
              <a:latin typeface="Calibri"/>
              <a:ea typeface="Calibri"/>
              <a:cs typeface="Calibri"/>
              <a:sym typeface="Calibri"/>
            </a:endParaRPr>
          </a:p>
        </p:txBody>
      </p:sp>
      <p:sp>
        <p:nvSpPr>
          <p:cNvPr id="134" name="Google Shape;134;p22"/>
          <p:cNvSpPr txBox="1"/>
          <p:nvPr/>
        </p:nvSpPr>
        <p:spPr>
          <a:xfrm>
            <a:off x="1144050" y="1579650"/>
            <a:ext cx="6519000" cy="1984200"/>
          </a:xfrm>
          <a:prstGeom prst="rect">
            <a:avLst/>
          </a:pr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highlight>
                  <a:schemeClr val="accent3"/>
                </a:highlight>
                <a:latin typeface="Calibri"/>
                <a:ea typeface="Calibri"/>
                <a:cs typeface="Calibri"/>
                <a:sym typeface="Calibri"/>
              </a:rPr>
              <a:t>Romans 8:28</a:t>
            </a:r>
            <a:r>
              <a:rPr lang="en" sz="3000">
                <a:solidFill>
                  <a:srgbClr val="FFFFFF"/>
                </a:solidFill>
                <a:highlight>
                  <a:schemeClr val="accent3"/>
                </a:highlight>
                <a:latin typeface="Calibri"/>
                <a:ea typeface="Calibri"/>
                <a:cs typeface="Calibri"/>
                <a:sym typeface="Calibri"/>
              </a:rPr>
              <a:t> And we know that God causes everything to work together for the good of those who love God and are called according to his purpose for them.</a:t>
            </a:r>
            <a:endParaRPr sz="3000">
              <a:solidFill>
                <a:srgbClr val="FFFFFF"/>
              </a:solidFill>
              <a:highlight>
                <a:schemeClr val="accent3"/>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animEffect transition="in" filter="fade">
                                      <p:cBhvr>
                                        <p:cTn id="7" dur="1"/>
                                        <p:tgtEl>
                                          <p:spTgt spid="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1" end="1"/>
                                            </p:txEl>
                                          </p:spTgt>
                                        </p:tgtEl>
                                        <p:attrNameLst>
                                          <p:attrName>style.visibility</p:attrName>
                                        </p:attrNameLst>
                                      </p:cBhvr>
                                      <p:to>
                                        <p:strVal val="visible"/>
                                      </p:to>
                                    </p:set>
                                    <p:animEffect transition="in" filter="fade">
                                      <p:cBhvr>
                                        <p:cTn id="12" dur="1"/>
                                        <p:tgtEl>
                                          <p:spTgt spid="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fade">
                                      <p:cBhvr>
                                        <p:cTn id="17" dur="1"/>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fade">
                                      <p:cBhvr>
                                        <p:cTn id="22" dur="1"/>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688" y="80875"/>
            <a:ext cx="8561100" cy="1003500"/>
          </a:xfrm>
          <a:prstGeom prst="rect">
            <a:avLst/>
          </a:prstGeom>
          <a:solidFill>
            <a:schemeClr val="dk1"/>
          </a:solidFill>
        </p:spPr>
        <p:txBody>
          <a:bodyPr spcFirstLastPara="1" wrap="square" lIns="91425" tIns="91425" rIns="91425" bIns="91425" anchor="b" anchorCtr="0">
            <a:noAutofit/>
          </a:bodyPr>
          <a:lstStyle/>
          <a:p>
            <a:pPr marL="0" lvl="0" indent="0" algn="ctr" rtl="0">
              <a:spcBef>
                <a:spcPts val="0"/>
              </a:spcBef>
              <a:spcAft>
                <a:spcPts val="0"/>
              </a:spcAft>
              <a:buNone/>
            </a:pPr>
            <a:r>
              <a:rPr lang="en" sz="5500"/>
              <a:t>Are You Parenting Under Law or Grace?</a:t>
            </a:r>
            <a:endParaRPr sz="5500"/>
          </a:p>
        </p:txBody>
      </p:sp>
      <p:sp>
        <p:nvSpPr>
          <p:cNvPr id="140" name="Google Shape;140;p23"/>
          <p:cNvSpPr txBox="1"/>
          <p:nvPr/>
        </p:nvSpPr>
        <p:spPr>
          <a:xfrm>
            <a:off x="311700" y="948800"/>
            <a:ext cx="4252200" cy="1623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800" b="1" u="sng">
                <a:latin typeface="Calibri"/>
                <a:ea typeface="Calibri"/>
                <a:cs typeface="Calibri"/>
                <a:sym typeface="Calibri"/>
              </a:rPr>
              <a:t>Law</a:t>
            </a:r>
            <a:endParaRPr sz="2800">
              <a:latin typeface="Calibri"/>
              <a:ea typeface="Calibri"/>
              <a:cs typeface="Calibri"/>
              <a:sym typeface="Calibri"/>
            </a:endParaRPr>
          </a:p>
          <a:p>
            <a:pPr marL="0" lvl="0" indent="0" algn="l" rtl="0">
              <a:lnSpc>
                <a:spcPct val="115000"/>
              </a:lnSpc>
              <a:spcBef>
                <a:spcPts val="0"/>
              </a:spcBef>
              <a:spcAft>
                <a:spcPts val="0"/>
              </a:spcAft>
              <a:buNone/>
            </a:pPr>
            <a:r>
              <a:rPr lang="en" sz="2800">
                <a:latin typeface="Calibri"/>
                <a:ea typeface="Calibri"/>
                <a:cs typeface="Calibri"/>
                <a:sym typeface="Calibri"/>
              </a:rPr>
              <a:t>This will lead to guilt or pride</a:t>
            </a:r>
            <a:endParaRPr sz="2800">
              <a:latin typeface="Calibri"/>
              <a:ea typeface="Calibri"/>
              <a:cs typeface="Calibri"/>
              <a:sym typeface="Calibri"/>
            </a:endParaRPr>
          </a:p>
        </p:txBody>
      </p:sp>
      <p:sp>
        <p:nvSpPr>
          <p:cNvPr id="141" name="Google Shape;141;p23"/>
          <p:cNvSpPr txBox="1"/>
          <p:nvPr/>
        </p:nvSpPr>
        <p:spPr>
          <a:xfrm>
            <a:off x="4572150" y="948800"/>
            <a:ext cx="4300500" cy="1546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800" b="1" u="sng">
                <a:latin typeface="Calibri"/>
                <a:ea typeface="Calibri"/>
                <a:cs typeface="Calibri"/>
                <a:sym typeface="Calibri"/>
              </a:rPr>
              <a:t>Grace</a:t>
            </a:r>
            <a:endParaRPr sz="2800">
              <a:latin typeface="Calibri"/>
              <a:ea typeface="Calibri"/>
              <a:cs typeface="Calibri"/>
              <a:sym typeface="Calibri"/>
            </a:endParaRPr>
          </a:p>
          <a:p>
            <a:pPr marL="0" lvl="0" indent="0" algn="l" rtl="0">
              <a:lnSpc>
                <a:spcPct val="115000"/>
              </a:lnSpc>
              <a:spcBef>
                <a:spcPts val="0"/>
              </a:spcBef>
              <a:spcAft>
                <a:spcPts val="0"/>
              </a:spcAft>
              <a:buNone/>
            </a:pPr>
            <a:r>
              <a:rPr lang="en" sz="2800">
                <a:latin typeface="Calibri"/>
                <a:ea typeface="Calibri"/>
                <a:cs typeface="Calibri"/>
                <a:sym typeface="Calibri"/>
              </a:rPr>
              <a:t>Freedom from pressure and leads to trust in God</a:t>
            </a:r>
            <a:endParaRPr sz="2800">
              <a:latin typeface="Calibri"/>
              <a:ea typeface="Calibri"/>
              <a:cs typeface="Calibri"/>
              <a:sym typeface="Calibri"/>
            </a:endParaRPr>
          </a:p>
          <a:p>
            <a:pPr marL="0" lvl="0" indent="0" algn="l" rtl="0">
              <a:lnSpc>
                <a:spcPct val="115000"/>
              </a:lnSpc>
              <a:spcBef>
                <a:spcPts val="0"/>
              </a:spcBef>
              <a:spcAft>
                <a:spcPts val="0"/>
              </a:spcAft>
              <a:buNone/>
            </a:pPr>
            <a:endParaRPr sz="2800">
              <a:latin typeface="Calibri"/>
              <a:ea typeface="Calibri"/>
              <a:cs typeface="Calibri"/>
              <a:sym typeface="Calibri"/>
            </a:endParaRPr>
          </a:p>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42" name="Google Shape;142;p23"/>
          <p:cNvSpPr txBox="1"/>
          <p:nvPr/>
        </p:nvSpPr>
        <p:spPr>
          <a:xfrm>
            <a:off x="311700" y="2752650"/>
            <a:ext cx="8561100" cy="154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a:latin typeface="Calibri"/>
                <a:ea typeface="Calibri"/>
                <a:cs typeface="Calibri"/>
                <a:sym typeface="Calibri"/>
              </a:rPr>
              <a:t>If view ourselves as parents under law or grace, it will affect our kids understanding of God’s grace and their sin! They will see and learn from our example.         </a:t>
            </a:r>
            <a:endParaRPr>
              <a:latin typeface="Source Code Pro"/>
              <a:ea typeface="Source Code Pro"/>
              <a:cs typeface="Source Code Pro"/>
              <a:sym typeface="Source Code Pro"/>
            </a:endParaRPr>
          </a:p>
        </p:txBody>
      </p:sp>
      <p:sp>
        <p:nvSpPr>
          <p:cNvPr id="143" name="Google Shape;143;p23"/>
          <p:cNvSpPr txBox="1"/>
          <p:nvPr/>
        </p:nvSpPr>
        <p:spPr>
          <a:xfrm>
            <a:off x="427350" y="463950"/>
            <a:ext cx="8289300" cy="42156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a:solidFill>
                  <a:srgbClr val="FFFFFF"/>
                </a:solidFill>
                <a:highlight>
                  <a:schemeClr val="accent4"/>
                </a:highlight>
                <a:latin typeface="Calibri"/>
                <a:ea typeface="Calibri"/>
                <a:cs typeface="Calibri"/>
                <a:sym typeface="Calibri"/>
              </a:rPr>
              <a:t>the children who actually end up performing better are those who understand that their relationship with God doesn’t depend on their performance...but on Jesus’s performance for them. With the right mixture of fear and guilt, I can get my three children to obey in the short term. But my desire is not that they obey for five minutes or even for five days. My desire is that they obey for fifty years! </a:t>
            </a:r>
            <a:r>
              <a:rPr lang="en" sz="1800">
                <a:solidFill>
                  <a:srgbClr val="FFFFFF"/>
                </a:solidFill>
                <a:highlight>
                  <a:schemeClr val="accent4"/>
                </a:highlight>
                <a:latin typeface="Calibri"/>
                <a:ea typeface="Calibri"/>
                <a:cs typeface="Calibri"/>
                <a:sym typeface="Calibri"/>
              </a:rPr>
              <a:t>(</a:t>
            </a:r>
            <a:r>
              <a:rPr lang="en" sz="2000">
                <a:solidFill>
                  <a:srgbClr val="FFFFFF"/>
                </a:solidFill>
                <a:highlight>
                  <a:schemeClr val="accent4"/>
                </a:highlight>
                <a:latin typeface="Calibri"/>
                <a:ea typeface="Calibri"/>
                <a:cs typeface="Calibri"/>
                <a:sym typeface="Calibri"/>
              </a:rPr>
              <a:t>Fitzpatrick, </a:t>
            </a:r>
            <a:r>
              <a:rPr lang="en" sz="1800">
                <a:solidFill>
                  <a:srgbClr val="FFFFFF"/>
                </a:solidFill>
                <a:highlight>
                  <a:schemeClr val="accent4"/>
                </a:highlight>
                <a:latin typeface="Calibri"/>
                <a:ea typeface="Calibri"/>
                <a:cs typeface="Calibri"/>
                <a:sym typeface="Calibri"/>
              </a:rPr>
              <a:t>Give them grace)</a:t>
            </a:r>
            <a:endParaRPr sz="1800">
              <a:solidFill>
                <a:srgbClr val="FFFFFF"/>
              </a:solidFill>
              <a:highlight>
                <a:schemeClr val="accent4"/>
              </a:highlight>
              <a:latin typeface="Calibri"/>
              <a:ea typeface="Calibri"/>
              <a:cs typeface="Calibri"/>
              <a:sym typeface="Calibri"/>
            </a:endParaRPr>
          </a:p>
          <a:p>
            <a:pPr marL="0" lvl="0" indent="0" algn="l" rtl="0">
              <a:spcBef>
                <a:spcPts val="0"/>
              </a:spcBef>
              <a:spcAft>
                <a:spcPts val="0"/>
              </a:spcAft>
              <a:buNone/>
            </a:pPr>
            <a:endParaRPr sz="28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fade">
                                      <p:cBhvr>
                                        <p:cTn id="12" dur="1"/>
                                        <p:tgtEl>
                                          <p:spTgt spid="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1"/>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gtEl>
                                        <p:attrNameLst>
                                          <p:attrName>style.visibility</p:attrName>
                                        </p:attrNameLst>
                                      </p:cBhvr>
                                      <p:to>
                                        <p:strVal val="visible"/>
                                      </p:to>
                                    </p:set>
                                    <p:animEffect transition="in" filter="fade">
                                      <p:cBhvr>
                                        <p:cTn id="22" dur="1"/>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304800" y="241075"/>
            <a:ext cx="8654400" cy="880200"/>
          </a:xfrm>
          <a:prstGeom prst="rect">
            <a:avLst/>
          </a:prstGeom>
          <a:solidFill>
            <a:schemeClr val="dk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5500"/>
              <a:t>God’s role</a:t>
            </a:r>
            <a:endParaRPr sz="5500"/>
          </a:p>
        </p:txBody>
      </p:sp>
      <p:sp>
        <p:nvSpPr>
          <p:cNvPr id="149" name="Google Shape;149;p24"/>
          <p:cNvSpPr txBox="1"/>
          <p:nvPr/>
        </p:nvSpPr>
        <p:spPr>
          <a:xfrm>
            <a:off x="304800" y="1121275"/>
            <a:ext cx="8654400" cy="20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Calibri"/>
                <a:ea typeface="Calibri"/>
                <a:cs typeface="Calibri"/>
                <a:sym typeface="Calibri"/>
              </a:rPr>
              <a:t>Psalm 127:1</a:t>
            </a:r>
            <a:r>
              <a:rPr lang="en" sz="2400">
                <a:latin typeface="Calibri"/>
                <a:ea typeface="Calibri"/>
                <a:cs typeface="Calibri"/>
                <a:sym typeface="Calibri"/>
              </a:rPr>
              <a:t> </a:t>
            </a:r>
            <a:r>
              <a:rPr lang="en" sz="2400">
                <a:highlight>
                  <a:srgbClr val="FFFFFF"/>
                </a:highlight>
                <a:latin typeface="Calibri"/>
                <a:ea typeface="Calibri"/>
                <a:cs typeface="Calibri"/>
                <a:sym typeface="Calibri"/>
              </a:rPr>
              <a:t>Unless the Lord builds a house, its builders labor in vain. Unless the Lord watches over the city, the watchmen stand guard in vain.</a:t>
            </a:r>
            <a:endParaRPr sz="2400">
              <a:latin typeface="Calibri"/>
              <a:ea typeface="Calibri"/>
              <a:cs typeface="Calibri"/>
              <a:sym typeface="Calibri"/>
            </a:endParaRPr>
          </a:p>
          <a:p>
            <a:pPr marL="0" lvl="0" indent="0" algn="l" rtl="0">
              <a:spcBef>
                <a:spcPts val="0"/>
              </a:spcBef>
              <a:spcAft>
                <a:spcPts val="0"/>
              </a:spcAft>
              <a:buNone/>
            </a:pPr>
            <a:r>
              <a:rPr lang="en" sz="2400">
                <a:latin typeface="Calibri"/>
                <a:ea typeface="Calibri"/>
                <a:cs typeface="Calibri"/>
                <a:sym typeface="Calibri"/>
              </a:rPr>
              <a:t>Unless God works, my best efforts are in vain. God must do the real work in my home. </a:t>
            </a:r>
            <a:r>
              <a:rPr lang="en" sz="1800">
                <a:latin typeface="Calibri"/>
                <a:ea typeface="Calibri"/>
                <a:cs typeface="Calibri"/>
                <a:sym typeface="Calibri"/>
              </a:rPr>
              <a:t>(Fleming, A Mother’s Heart)</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
        <p:nvSpPr>
          <p:cNvPr id="150" name="Google Shape;150;p24"/>
          <p:cNvSpPr txBox="1"/>
          <p:nvPr/>
        </p:nvSpPr>
        <p:spPr>
          <a:xfrm>
            <a:off x="304800" y="2964550"/>
            <a:ext cx="8654400" cy="491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en" sz="2400">
                <a:latin typeface="Calibri"/>
                <a:ea typeface="Calibri"/>
                <a:cs typeface="Calibri"/>
                <a:sym typeface="Calibri"/>
              </a:rPr>
              <a:t>God created our children and loves them!</a:t>
            </a:r>
            <a:endParaRPr sz="2400">
              <a:latin typeface="Calibri"/>
              <a:ea typeface="Calibri"/>
              <a:cs typeface="Calibri"/>
              <a:sym typeface="Calibri"/>
            </a:endParaRPr>
          </a:p>
        </p:txBody>
      </p:sp>
      <p:sp>
        <p:nvSpPr>
          <p:cNvPr id="151" name="Google Shape;151;p24"/>
          <p:cNvSpPr txBox="1"/>
          <p:nvPr/>
        </p:nvSpPr>
        <p:spPr>
          <a:xfrm>
            <a:off x="304800" y="3308900"/>
            <a:ext cx="8654400" cy="12942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en" sz="2400">
                <a:latin typeface="Calibri"/>
                <a:ea typeface="Calibri"/>
                <a:cs typeface="Calibri"/>
                <a:sym typeface="Calibri"/>
              </a:rPr>
              <a:t>Changes hearts</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Create a spiritual hunger</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 sz="2400">
                <a:latin typeface="Calibri"/>
                <a:ea typeface="Calibri"/>
                <a:cs typeface="Calibri"/>
                <a:sym typeface="Calibri"/>
              </a:rPr>
              <a:t>Bringing to faith</a:t>
            </a:r>
            <a:endParaRPr>
              <a:latin typeface="Source Code Pro"/>
              <a:ea typeface="Source Code Pro"/>
              <a:cs typeface="Source Code Pro"/>
              <a:sym typeface="Source Code Pro"/>
            </a:endParaRPr>
          </a:p>
        </p:txBody>
      </p:sp>
      <p:sp>
        <p:nvSpPr>
          <p:cNvPr id="152" name="Google Shape;152;p24"/>
          <p:cNvSpPr txBox="1"/>
          <p:nvPr/>
        </p:nvSpPr>
        <p:spPr>
          <a:xfrm>
            <a:off x="485550" y="241075"/>
            <a:ext cx="8172900" cy="24288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b="1">
                <a:solidFill>
                  <a:srgbClr val="FFFFFF"/>
                </a:solidFill>
                <a:highlight>
                  <a:schemeClr val="accent4"/>
                </a:highlight>
                <a:latin typeface="Calibri"/>
                <a:ea typeface="Calibri"/>
                <a:cs typeface="Calibri"/>
                <a:sym typeface="Calibri"/>
              </a:rPr>
              <a:t>Psalm 139:13-14</a:t>
            </a:r>
            <a:r>
              <a:rPr lang="en" sz="3000">
                <a:solidFill>
                  <a:srgbClr val="FFFFFF"/>
                </a:solidFill>
                <a:highlight>
                  <a:schemeClr val="accent4"/>
                </a:highlight>
                <a:latin typeface="Calibri"/>
                <a:ea typeface="Calibri"/>
                <a:cs typeface="Calibri"/>
                <a:sym typeface="Calibri"/>
              </a:rPr>
              <a:t> For you created my inmost being; you knit me together in my mother’s womb. I praise you because I am fearfully and wonderfully made; your works are wonderful, I know that full well.</a:t>
            </a:r>
            <a:endParaRPr sz="3000">
              <a:solidFill>
                <a:srgbClr val="FFFFFF"/>
              </a:solidFill>
              <a:highlight>
                <a:schemeClr val="accent4"/>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1"/>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1"/>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
                                        <p:tgtEl>
                                          <p:spTgt spid="152"/>
                                        </p:tgtEl>
                                      </p:cBhvr>
                                    </p:animEffect>
                                    <p:set>
                                      <p:cBhvr>
                                        <p:cTn id="17" dur="1" fill="hold">
                                          <p:stCondLst>
                                            <p:cond delay="0"/>
                                          </p:stCondLst>
                                        </p:cTn>
                                        <p:tgtEl>
                                          <p:spTgt spid="15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
                                            <p:txEl>
                                              <p:pRg st="0" end="0"/>
                                            </p:txEl>
                                          </p:spTgt>
                                        </p:tgtEl>
                                        <p:attrNameLst>
                                          <p:attrName>style.visibility</p:attrName>
                                        </p:attrNameLst>
                                      </p:cBhvr>
                                      <p:to>
                                        <p:strVal val="visible"/>
                                      </p:to>
                                    </p:set>
                                    <p:animEffect transition="in" filter="fade">
                                      <p:cBhvr>
                                        <p:cTn id="22" dur="1"/>
                                        <p:tgtEl>
                                          <p:spTgt spid="15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1">
                                            <p:txEl>
                                              <p:pRg st="1" end="1"/>
                                            </p:txEl>
                                          </p:spTgt>
                                        </p:tgtEl>
                                        <p:attrNameLst>
                                          <p:attrName>style.visibility</p:attrName>
                                        </p:attrNameLst>
                                      </p:cBhvr>
                                      <p:to>
                                        <p:strVal val="visible"/>
                                      </p:to>
                                    </p:set>
                                    <p:animEffect transition="in" filter="fade">
                                      <p:cBhvr>
                                        <p:cTn id="27" dur="1"/>
                                        <p:tgtEl>
                                          <p:spTgt spid="15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1">
                                            <p:txEl>
                                              <p:pRg st="2" end="2"/>
                                            </p:txEl>
                                          </p:spTgt>
                                        </p:tgtEl>
                                        <p:attrNameLst>
                                          <p:attrName>style.visibility</p:attrName>
                                        </p:attrNameLst>
                                      </p:cBhvr>
                                      <p:to>
                                        <p:strVal val="visible"/>
                                      </p:to>
                                    </p:set>
                                    <p:animEffect transition="in" filter="fade">
                                      <p:cBhvr>
                                        <p:cTn id="32" dur="1"/>
                                        <p:tgtEl>
                                          <p:spTgt spid="1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body" idx="1"/>
          </p:nvPr>
        </p:nvSpPr>
        <p:spPr>
          <a:xfrm>
            <a:off x="311700" y="1140775"/>
            <a:ext cx="8654400" cy="2652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rgbClr val="000000"/>
                </a:solidFill>
                <a:latin typeface="Arial"/>
                <a:ea typeface="Arial"/>
                <a:cs typeface="Arial"/>
                <a:sym typeface="Arial"/>
              </a:rPr>
              <a:t>We mothers must take care of the possible and trust God for the impossible. We are to love, affirm, encourage, teach, listen, and care for they physical needs of the family. </a:t>
            </a:r>
            <a:r>
              <a:rPr lang="en" sz="1800">
                <a:solidFill>
                  <a:srgbClr val="000000"/>
                </a:solidFill>
                <a:latin typeface="Arial"/>
                <a:ea typeface="Arial"/>
                <a:cs typeface="Arial"/>
                <a:sym typeface="Arial"/>
              </a:rPr>
              <a:t>(Ruth Bell Graham)</a:t>
            </a:r>
            <a:endParaRPr sz="180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Express love</a:t>
            </a:r>
            <a:endParaRPr sz="2400">
              <a:solidFill>
                <a:srgbClr val="000000"/>
              </a:solidFill>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PRAY! (in faith, urgently, w/out ceasing)</a:t>
            </a:r>
            <a:endParaRPr sz="2400">
              <a:solidFill>
                <a:srgbClr val="000000"/>
              </a:solidFill>
              <a:latin typeface="Arial"/>
              <a:ea typeface="Arial"/>
              <a:cs typeface="Arial"/>
              <a:sym typeface="Arial"/>
            </a:endParaRPr>
          </a:p>
          <a:p>
            <a:pPr marL="457200" lvl="0" indent="-381000" algn="l" rtl="0">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Enjoy being a mother!</a:t>
            </a:r>
            <a:endParaRPr sz="2400">
              <a:solidFill>
                <a:srgbClr val="000000"/>
              </a:solidFill>
              <a:latin typeface="Arial"/>
              <a:ea typeface="Arial"/>
              <a:cs typeface="Arial"/>
              <a:sym typeface="Arial"/>
            </a:endParaRPr>
          </a:p>
        </p:txBody>
      </p:sp>
      <p:sp>
        <p:nvSpPr>
          <p:cNvPr id="158" name="Google Shape;158;p25"/>
          <p:cNvSpPr txBox="1">
            <a:spLocks noGrp="1"/>
          </p:cNvSpPr>
          <p:nvPr>
            <p:ph type="title"/>
          </p:nvPr>
        </p:nvSpPr>
        <p:spPr>
          <a:xfrm>
            <a:off x="304800" y="241075"/>
            <a:ext cx="8654400" cy="899700"/>
          </a:xfrm>
          <a:prstGeom prst="rect">
            <a:avLst/>
          </a:prstGeom>
          <a:solidFill>
            <a:schemeClr val="dk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5500"/>
              <a:t>Our role</a:t>
            </a:r>
            <a:endParaRPr sz="5500"/>
          </a:p>
        </p:txBody>
      </p:sp>
      <p:sp>
        <p:nvSpPr>
          <p:cNvPr id="159" name="Google Shape;159;p25"/>
          <p:cNvSpPr txBox="1"/>
          <p:nvPr/>
        </p:nvSpPr>
        <p:spPr>
          <a:xfrm>
            <a:off x="1937350" y="1062100"/>
            <a:ext cx="5583900" cy="1793100"/>
          </a:xfrm>
          <a:prstGeom prst="rect">
            <a:avLst/>
          </a:prstGeom>
          <a:solidFill>
            <a:schemeClr val="accent4"/>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highlight>
                  <a:schemeClr val="accent4"/>
                </a:highlight>
                <a:latin typeface="Calibri"/>
                <a:ea typeface="Calibri"/>
                <a:cs typeface="Calibri"/>
                <a:sym typeface="Calibri"/>
              </a:rPr>
              <a:t>Psalm 127:3 </a:t>
            </a:r>
            <a:endParaRPr sz="3000" b="1">
              <a:solidFill>
                <a:srgbClr val="FFFFFF"/>
              </a:solidFill>
              <a:highlight>
                <a:schemeClr val="accent4"/>
              </a:highlight>
              <a:latin typeface="Calibri"/>
              <a:ea typeface="Calibri"/>
              <a:cs typeface="Calibri"/>
              <a:sym typeface="Calibri"/>
            </a:endParaRPr>
          </a:p>
          <a:p>
            <a:pPr marL="0" lvl="0" indent="0" algn="ctr" rtl="0">
              <a:spcBef>
                <a:spcPts val="0"/>
              </a:spcBef>
              <a:spcAft>
                <a:spcPts val="0"/>
              </a:spcAft>
              <a:buNone/>
            </a:pPr>
            <a:r>
              <a:rPr lang="en" sz="3000">
                <a:solidFill>
                  <a:srgbClr val="FFFFFF"/>
                </a:solidFill>
                <a:highlight>
                  <a:schemeClr val="accent4"/>
                </a:highlight>
                <a:latin typeface="Calibri"/>
                <a:ea typeface="Calibri"/>
                <a:cs typeface="Calibri"/>
                <a:sym typeface="Calibri"/>
              </a:rPr>
              <a:t>Children are a gift from the Lord;</a:t>
            </a:r>
            <a:endParaRPr sz="3000">
              <a:solidFill>
                <a:srgbClr val="FFFFFF"/>
              </a:solidFill>
              <a:highlight>
                <a:schemeClr val="accent4"/>
              </a:highlight>
              <a:latin typeface="Calibri"/>
              <a:ea typeface="Calibri"/>
              <a:cs typeface="Calibri"/>
              <a:sym typeface="Calibri"/>
            </a:endParaRPr>
          </a:p>
          <a:p>
            <a:pPr marL="0" lvl="0" indent="0" algn="ctr" rtl="0">
              <a:spcBef>
                <a:spcPts val="0"/>
              </a:spcBef>
              <a:spcAft>
                <a:spcPts val="0"/>
              </a:spcAft>
              <a:buNone/>
            </a:pPr>
            <a:r>
              <a:rPr lang="en" sz="3000">
                <a:solidFill>
                  <a:srgbClr val="FFFFFF"/>
                </a:solidFill>
                <a:highlight>
                  <a:schemeClr val="accent4"/>
                </a:highlight>
                <a:latin typeface="Calibri"/>
                <a:ea typeface="Calibri"/>
                <a:cs typeface="Calibri"/>
                <a:sym typeface="Calibri"/>
              </a:rPr>
              <a:t>    they are a reward from him</a:t>
            </a:r>
            <a:endParaRPr sz="3000">
              <a:solidFill>
                <a:srgbClr val="FFFFFF"/>
              </a:solidFill>
              <a:highlight>
                <a:schemeClr val="accent4"/>
              </a:highlight>
              <a:latin typeface="Calibri"/>
              <a:ea typeface="Calibri"/>
              <a:cs typeface="Calibri"/>
              <a:sym typeface="Calibri"/>
            </a:endParaRPr>
          </a:p>
        </p:txBody>
      </p:sp>
      <p:sp>
        <p:nvSpPr>
          <p:cNvPr id="160" name="Google Shape;160;p25"/>
          <p:cNvSpPr txBox="1"/>
          <p:nvPr/>
        </p:nvSpPr>
        <p:spPr>
          <a:xfrm>
            <a:off x="311700" y="3678475"/>
            <a:ext cx="8654400" cy="8997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sz="2400"/>
              <a:t>Provide a warm happy home</a:t>
            </a:r>
            <a:endParaRPr sz="2400"/>
          </a:p>
          <a:p>
            <a:pPr marL="457200" lvl="0" indent="-381000" algn="l" rtl="0">
              <a:lnSpc>
                <a:spcPct val="115000"/>
              </a:lnSpc>
              <a:spcBef>
                <a:spcPts val="0"/>
              </a:spcBef>
              <a:spcAft>
                <a:spcPts val="0"/>
              </a:spcAft>
              <a:buSzPts val="2400"/>
              <a:buChar char="●"/>
            </a:pPr>
            <a:r>
              <a:rPr lang="en" sz="2400"/>
              <a:t>Minister to needs (physical and emotional) as we are able</a:t>
            </a:r>
            <a:endParaRPr sz="2400"/>
          </a:p>
          <a:p>
            <a:pPr marL="0" lvl="0" indent="0" algn="l" rtl="0">
              <a:spcBef>
                <a:spcPts val="1600"/>
              </a:spcBef>
              <a:spcAft>
                <a:spcPts val="0"/>
              </a:spcAft>
              <a:buNone/>
            </a:pPr>
            <a:endParaRPr>
              <a:latin typeface="Source Code Pro"/>
              <a:ea typeface="Source Code Pro"/>
              <a:cs typeface="Source Code Pro"/>
              <a:sym typeface="Source Code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Effect transition="in" filter="fade">
                                      <p:cBhvr>
                                        <p:cTn id="7" dur="1"/>
                                        <p:tgtEl>
                                          <p:spTgt spid="1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xEl>
                                              <p:pRg st="1" end="1"/>
                                            </p:txEl>
                                          </p:spTgt>
                                        </p:tgtEl>
                                        <p:attrNameLst>
                                          <p:attrName>style.visibility</p:attrName>
                                        </p:attrNameLst>
                                      </p:cBhvr>
                                      <p:to>
                                        <p:strVal val="visible"/>
                                      </p:to>
                                    </p:set>
                                    <p:animEffect transition="in" filter="fade">
                                      <p:cBhvr>
                                        <p:cTn id="12" dur="1"/>
                                        <p:tgtEl>
                                          <p:spTgt spid="1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
                                            <p:txEl>
                                              <p:pRg st="2" end="2"/>
                                            </p:txEl>
                                          </p:spTgt>
                                        </p:tgtEl>
                                        <p:attrNameLst>
                                          <p:attrName>style.visibility</p:attrName>
                                        </p:attrNameLst>
                                      </p:cBhvr>
                                      <p:to>
                                        <p:strVal val="visible"/>
                                      </p:to>
                                    </p:set>
                                    <p:animEffect transition="in" filter="fade">
                                      <p:cBhvr>
                                        <p:cTn id="17" dur="1"/>
                                        <p:tgtEl>
                                          <p:spTgt spid="1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
                                            <p:txEl>
                                              <p:pRg st="3" end="3"/>
                                            </p:txEl>
                                          </p:spTgt>
                                        </p:tgtEl>
                                        <p:attrNameLst>
                                          <p:attrName>style.visibility</p:attrName>
                                        </p:attrNameLst>
                                      </p:cBhvr>
                                      <p:to>
                                        <p:strVal val="visible"/>
                                      </p:to>
                                    </p:set>
                                    <p:animEffect transition="in" filter="fade">
                                      <p:cBhvr>
                                        <p:cTn id="22" dur="1"/>
                                        <p:tgtEl>
                                          <p:spTgt spid="1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9"/>
                                        </p:tgtEl>
                                        <p:attrNameLst>
                                          <p:attrName>style.visibility</p:attrName>
                                        </p:attrNameLst>
                                      </p:cBhvr>
                                      <p:to>
                                        <p:strVal val="visible"/>
                                      </p:to>
                                    </p:set>
                                    <p:animEffect transition="in" filter="fade">
                                      <p:cBhvr>
                                        <p:cTn id="27" dur="1"/>
                                        <p:tgtEl>
                                          <p:spTgt spid="1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
                                        <p:tgtEl>
                                          <p:spTgt spid="159"/>
                                        </p:tgtEl>
                                      </p:cBhvr>
                                    </p:animEffect>
                                    <p:set>
                                      <p:cBhvr>
                                        <p:cTn id="32" dur="1" fill="hold">
                                          <p:stCondLst>
                                            <p:cond delay="0"/>
                                          </p:stCondLst>
                                        </p:cTn>
                                        <p:tgtEl>
                                          <p:spTgt spid="15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0">
                                            <p:txEl>
                                              <p:pRg st="0" end="0"/>
                                            </p:txEl>
                                          </p:spTgt>
                                        </p:tgtEl>
                                        <p:attrNameLst>
                                          <p:attrName>style.visibility</p:attrName>
                                        </p:attrNameLst>
                                      </p:cBhvr>
                                      <p:to>
                                        <p:strVal val="visible"/>
                                      </p:to>
                                    </p:set>
                                    <p:animEffect transition="in" filter="fade">
                                      <p:cBhvr>
                                        <p:cTn id="37" dur="1"/>
                                        <p:tgtEl>
                                          <p:spTgt spid="16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0">
                                            <p:txEl>
                                              <p:pRg st="1" end="1"/>
                                            </p:txEl>
                                          </p:spTgt>
                                        </p:tgtEl>
                                        <p:attrNameLst>
                                          <p:attrName>style.visibility</p:attrName>
                                        </p:attrNameLst>
                                      </p:cBhvr>
                                      <p:to>
                                        <p:strVal val="visible"/>
                                      </p:to>
                                    </p:set>
                                    <p:animEffect transition="in" filter="fade">
                                      <p:cBhvr>
                                        <p:cTn id="42" dur="1"/>
                                        <p:tgtEl>
                                          <p:spTgt spid="16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0">
                                            <p:txEl>
                                              <p:pRg st="2" end="2"/>
                                            </p:txEl>
                                          </p:spTgt>
                                        </p:tgtEl>
                                        <p:attrNameLst>
                                          <p:attrName>style.visibility</p:attrName>
                                        </p:attrNameLst>
                                      </p:cBhvr>
                                      <p:to>
                                        <p:strVal val="visible"/>
                                      </p:to>
                                    </p:set>
                                    <p:animEffect transition="in" filter="fade">
                                      <p:cBhvr>
                                        <p:cTn id="47" dur="1"/>
                                        <p:tgtEl>
                                          <p:spTgt spid="1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304800" y="309350"/>
            <a:ext cx="8537700" cy="1922700"/>
          </a:xfrm>
          <a:prstGeom prst="rect">
            <a:avLst/>
          </a:prstGeom>
          <a:solidFill>
            <a:schemeClr val="dk1"/>
          </a:solidFill>
        </p:spPr>
        <p:txBody>
          <a:bodyPr spcFirstLastPara="1" wrap="square" lIns="91425" tIns="91425" rIns="91425" bIns="91425" anchor="t" anchorCtr="0">
            <a:noAutofit/>
          </a:bodyPr>
          <a:lstStyle/>
          <a:p>
            <a:pPr marL="0" lvl="0" indent="0" algn="ctr" rtl="0">
              <a:spcBef>
                <a:spcPts val="0"/>
              </a:spcBef>
              <a:spcAft>
                <a:spcPts val="0"/>
              </a:spcAft>
              <a:buNone/>
            </a:pPr>
            <a:r>
              <a:rPr lang="en" sz="6000">
                <a:highlight>
                  <a:schemeClr val="dk1"/>
                </a:highlight>
              </a:rPr>
              <a:t>Being under grace frees us to show our children grace</a:t>
            </a:r>
            <a:endParaRPr sz="6000">
              <a:highlight>
                <a:schemeClr val="dk1"/>
              </a:highlight>
            </a:endParaRPr>
          </a:p>
        </p:txBody>
      </p:sp>
      <p:sp>
        <p:nvSpPr>
          <p:cNvPr id="166" name="Google Shape;166;p26"/>
          <p:cNvSpPr txBox="1"/>
          <p:nvPr/>
        </p:nvSpPr>
        <p:spPr>
          <a:xfrm>
            <a:off x="314575" y="2327950"/>
            <a:ext cx="8537700"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alibri"/>
                <a:ea typeface="Calibri"/>
                <a:cs typeface="Calibri"/>
                <a:sym typeface="Calibri"/>
              </a:rPr>
              <a:t>Pray</a:t>
            </a:r>
            <a:endParaRPr sz="30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p:txBody>
      </p:sp>
      <p:sp>
        <p:nvSpPr>
          <p:cNvPr id="167" name="Google Shape;167;p26"/>
          <p:cNvSpPr txBox="1"/>
          <p:nvPr/>
        </p:nvSpPr>
        <p:spPr>
          <a:xfrm>
            <a:off x="314575" y="2894050"/>
            <a:ext cx="8537700"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alibri"/>
                <a:ea typeface="Calibri"/>
                <a:cs typeface="Calibri"/>
                <a:sym typeface="Calibri"/>
              </a:rPr>
              <a:t>Be Patient</a:t>
            </a:r>
            <a:endParaRPr sz="3000">
              <a:latin typeface="Calibri"/>
              <a:ea typeface="Calibri"/>
              <a:cs typeface="Calibri"/>
              <a:sym typeface="Calibri"/>
            </a:endParaRPr>
          </a:p>
        </p:txBody>
      </p:sp>
      <p:sp>
        <p:nvSpPr>
          <p:cNvPr id="168" name="Google Shape;168;p26"/>
          <p:cNvSpPr txBox="1"/>
          <p:nvPr/>
        </p:nvSpPr>
        <p:spPr>
          <a:xfrm>
            <a:off x="303150" y="3460150"/>
            <a:ext cx="8537700"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alibri"/>
                <a:ea typeface="Calibri"/>
                <a:cs typeface="Calibri"/>
                <a:sym typeface="Calibri"/>
              </a:rPr>
              <a:t>Discipline</a:t>
            </a:r>
            <a:endParaRPr sz="3000">
              <a:latin typeface="Calibri"/>
              <a:ea typeface="Calibri"/>
              <a:cs typeface="Calibri"/>
              <a:sym typeface="Calibri"/>
            </a:endParaRPr>
          </a:p>
        </p:txBody>
      </p:sp>
      <p:sp>
        <p:nvSpPr>
          <p:cNvPr id="169" name="Google Shape;169;p26"/>
          <p:cNvSpPr txBox="1"/>
          <p:nvPr/>
        </p:nvSpPr>
        <p:spPr>
          <a:xfrm>
            <a:off x="314575" y="4026250"/>
            <a:ext cx="8537700"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alibri"/>
                <a:ea typeface="Calibri"/>
                <a:cs typeface="Calibri"/>
                <a:sym typeface="Calibri"/>
              </a:rPr>
              <a:t>Teach identity in Christ not in choices</a:t>
            </a:r>
            <a:endParaRPr sz="3000">
              <a:latin typeface="Calibri"/>
              <a:ea typeface="Calibri"/>
              <a:cs typeface="Calibri"/>
              <a:sym typeface="Calibri"/>
            </a:endParaRPr>
          </a:p>
        </p:txBody>
      </p:sp>
      <p:sp>
        <p:nvSpPr>
          <p:cNvPr id="170" name="Google Shape;170;p26"/>
          <p:cNvSpPr txBox="1"/>
          <p:nvPr/>
        </p:nvSpPr>
        <p:spPr>
          <a:xfrm>
            <a:off x="1147825" y="958300"/>
            <a:ext cx="6871200" cy="33054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2800">
                <a:solidFill>
                  <a:srgbClr val="FFFFFF"/>
                </a:solidFill>
                <a:latin typeface="Calibri"/>
                <a:ea typeface="Calibri"/>
                <a:cs typeface="Calibri"/>
                <a:sym typeface="Calibri"/>
              </a:rPr>
              <a:t>The graceless home requires kids to be good and gets angry and punishes them when they are bad. The grace-based home assumes kids will struggle with sin and helps them learn how to tap into God’s power to help them get stronger. (T. Keller, </a:t>
            </a:r>
            <a:r>
              <a:rPr lang="en" sz="2800" u="sng">
                <a:solidFill>
                  <a:srgbClr val="FFFFFF"/>
                </a:solidFill>
                <a:latin typeface="Calibri"/>
                <a:ea typeface="Calibri"/>
                <a:cs typeface="Calibri"/>
                <a:sym typeface="Calibri"/>
              </a:rPr>
              <a:t>Grace-Based Parenting</a:t>
            </a:r>
            <a:r>
              <a:rPr lang="en" sz="2800">
                <a:solidFill>
                  <a:srgbClr val="FFFFFF"/>
                </a:solidFill>
                <a:latin typeface="Calibri"/>
                <a:ea typeface="Calibri"/>
                <a:cs typeface="Calibri"/>
                <a:sym typeface="Calibri"/>
              </a:rPr>
              <a:t>)</a:t>
            </a:r>
            <a:endParaRPr sz="2800">
              <a:solidFill>
                <a:srgbClr val="FFFFFF"/>
              </a:solidFill>
              <a:latin typeface="Calibri"/>
              <a:ea typeface="Calibri"/>
              <a:cs typeface="Calibri"/>
              <a:sym typeface="Calibri"/>
            </a:endParaRPr>
          </a:p>
        </p:txBody>
      </p:sp>
      <p:sp>
        <p:nvSpPr>
          <p:cNvPr id="171" name="Google Shape;171;p26"/>
          <p:cNvSpPr txBox="1"/>
          <p:nvPr/>
        </p:nvSpPr>
        <p:spPr>
          <a:xfrm>
            <a:off x="0" y="0"/>
            <a:ext cx="9144000" cy="51435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2800">
                <a:solidFill>
                  <a:srgbClr val="FFFFFF"/>
                </a:solidFill>
                <a:latin typeface="Calibri"/>
                <a:ea typeface="Calibri"/>
                <a:cs typeface="Calibri"/>
                <a:sym typeface="Calibri"/>
              </a:rPr>
              <a:t>It’s not that grace-based homes don’t take their children’s sin seriously. Nor is it that grace-based homes circumvent consequences. It isn’t even that grace-based homes do nothing to protect their children from attacks and temptations that threaten them from the outside. They do all these things, but not for the same reasons. Grace-based homes aren’t trusting in the moral safety of their home or the spiritual environment they’ve created to empower their children to resist sin. . . . They assume that sin is an ongoing dilemma that their children must constantly contend with.</a:t>
            </a:r>
            <a:endParaRPr sz="2800">
              <a:solidFill>
                <a:srgbClr val="FFFFFF"/>
              </a:solidFill>
              <a:latin typeface="Calibri"/>
              <a:ea typeface="Calibri"/>
              <a:cs typeface="Calibri"/>
              <a:sym typeface="Calibri"/>
            </a:endParaRPr>
          </a:p>
        </p:txBody>
      </p:sp>
      <p:sp>
        <p:nvSpPr>
          <p:cNvPr id="172" name="Google Shape;172;p26"/>
          <p:cNvSpPr txBox="1"/>
          <p:nvPr/>
        </p:nvSpPr>
        <p:spPr>
          <a:xfrm>
            <a:off x="11425" y="0"/>
            <a:ext cx="9144000" cy="51435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700">
                <a:solidFill>
                  <a:srgbClr val="FFFFFF"/>
                </a:solidFill>
                <a:latin typeface="Calibri"/>
                <a:ea typeface="Calibri"/>
                <a:cs typeface="Calibri"/>
                <a:sym typeface="Calibri"/>
              </a:rPr>
              <a:t>[Children in a grace-based family] are accepted as sinners who desire to become more like Christ rather than be seen as nice Christian kids trying to maintain a good moral code. Grace is committed to bringing children up from their sin; legalism puts them on a high standard and works overtime to keep them from falling down.</a:t>
            </a:r>
            <a:endParaRPr sz="2700">
              <a:solidFill>
                <a:srgbClr val="FFFFFF"/>
              </a:solidFill>
              <a:latin typeface="Calibri"/>
              <a:ea typeface="Calibri"/>
              <a:cs typeface="Calibri"/>
              <a:sym typeface="Calibri"/>
            </a:endParaRPr>
          </a:p>
          <a:p>
            <a:pPr marL="0" lvl="0" indent="0" algn="l" rtl="0">
              <a:lnSpc>
                <a:spcPct val="100000"/>
              </a:lnSpc>
              <a:spcBef>
                <a:spcPts val="0"/>
              </a:spcBef>
              <a:spcAft>
                <a:spcPts val="0"/>
              </a:spcAft>
              <a:buNone/>
            </a:pPr>
            <a:r>
              <a:rPr lang="en" sz="2700">
                <a:solidFill>
                  <a:srgbClr val="FFFFFF"/>
                </a:solidFill>
                <a:latin typeface="Calibri"/>
                <a:ea typeface="Calibri"/>
                <a:cs typeface="Calibri"/>
                <a:sym typeface="Calibri"/>
              </a:rPr>
              <a:t>Grace understands that the only real solution for our children’s sin is the work of Christ on their behalf. . . .  Legalism uses outside forces to help children maintain their moral walk. Their strength is based on the environment they live in. Grace, on the other hand, sees the strength of children by what is inside them—more specifically, Who is inside them.</a:t>
            </a:r>
            <a:endParaRPr sz="2700">
              <a:solidFill>
                <a:srgbClr val="FFFFFF"/>
              </a:solidFill>
              <a:latin typeface="Calibri"/>
              <a:ea typeface="Calibri"/>
              <a:cs typeface="Calibri"/>
              <a:sym typeface="Calibri"/>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
                                        <p:tgtEl>
                                          <p:spTgt spid="1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1"/>
                                        <p:tgtEl>
                                          <p:spTgt spid="1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
                                        <p:tgtEl>
                                          <p:spTgt spid="170"/>
                                        </p:tgtEl>
                                      </p:cBhvr>
                                    </p:animEffect>
                                    <p:set>
                                      <p:cBhvr>
                                        <p:cTn id="22" dur="1" fill="hold">
                                          <p:stCondLst>
                                            <p:cond delay="0"/>
                                          </p:stCondLst>
                                        </p:cTn>
                                        <p:tgtEl>
                                          <p:spTgt spid="17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8"/>
                                        </p:tgtEl>
                                        <p:attrNameLst>
                                          <p:attrName>style.visibility</p:attrName>
                                        </p:attrNameLst>
                                      </p:cBhvr>
                                      <p:to>
                                        <p:strVal val="visible"/>
                                      </p:to>
                                    </p:set>
                                    <p:animEffect transition="in" filter="fade">
                                      <p:cBhvr>
                                        <p:cTn id="27" dur="1"/>
                                        <p:tgtEl>
                                          <p:spTgt spid="1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1"/>
                                        </p:tgtEl>
                                        <p:attrNameLst>
                                          <p:attrName>style.visibility</p:attrName>
                                        </p:attrNameLst>
                                      </p:cBhvr>
                                      <p:to>
                                        <p:strVal val="visible"/>
                                      </p:to>
                                    </p:set>
                                    <p:animEffect transition="in" filter="fade">
                                      <p:cBhvr>
                                        <p:cTn id="32" dur="1"/>
                                        <p:tgtEl>
                                          <p:spTgt spid="1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
                                        <p:tgtEl>
                                          <p:spTgt spid="171"/>
                                        </p:tgtEl>
                                      </p:cBhvr>
                                    </p:animEffect>
                                    <p:set>
                                      <p:cBhvr>
                                        <p:cTn id="37" dur="1" fill="hold">
                                          <p:stCondLst>
                                            <p:cond delay="0"/>
                                          </p:stCondLst>
                                        </p:cTn>
                                        <p:tgtEl>
                                          <p:spTgt spid="17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9"/>
                                        </p:tgtEl>
                                        <p:attrNameLst>
                                          <p:attrName>style.visibility</p:attrName>
                                        </p:attrNameLst>
                                      </p:cBhvr>
                                      <p:to>
                                        <p:strVal val="visible"/>
                                      </p:to>
                                    </p:set>
                                    <p:animEffect transition="in" filter="fade">
                                      <p:cBhvr>
                                        <p:cTn id="42" dur="1"/>
                                        <p:tgtEl>
                                          <p:spTgt spid="16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2"/>
                                        </p:tgtEl>
                                        <p:attrNameLst>
                                          <p:attrName>style.visibility</p:attrName>
                                        </p:attrNameLst>
                                      </p:cBhvr>
                                      <p:to>
                                        <p:strVal val="visible"/>
                                      </p:to>
                                    </p:set>
                                    <p:animEffect transition="in" filter="fade">
                                      <p:cBhvr>
                                        <p:cTn id="47" dur="1"/>
                                        <p:tgtEl>
                                          <p:spTgt spid="17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
                                        <p:tgtEl>
                                          <p:spTgt spid="172"/>
                                        </p:tgtEl>
                                      </p:cBhvr>
                                    </p:animEffect>
                                    <p:set>
                                      <p:cBhvr>
                                        <p:cTn id="52" dur="1" fill="hold">
                                          <p:stCondLst>
                                            <p:cond delay="0"/>
                                          </p:stCondLst>
                                        </p:cTn>
                                        <p:tgtEl>
                                          <p:spTgt spid="1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304800" y="309350"/>
            <a:ext cx="8537700" cy="1040400"/>
          </a:xfrm>
          <a:prstGeom prst="rect">
            <a:avLst/>
          </a:prstGeom>
          <a:solidFill>
            <a:schemeClr val="dk1"/>
          </a:solidFill>
        </p:spPr>
        <p:txBody>
          <a:bodyPr spcFirstLastPara="1" wrap="square" lIns="91425" tIns="91425" rIns="91425" bIns="91425" anchor="t" anchorCtr="0">
            <a:noAutofit/>
          </a:bodyPr>
          <a:lstStyle/>
          <a:p>
            <a:pPr marL="0" lvl="0" indent="0" algn="ctr" rtl="0">
              <a:spcBef>
                <a:spcPts val="0"/>
              </a:spcBef>
              <a:spcAft>
                <a:spcPts val="0"/>
              </a:spcAft>
              <a:buNone/>
            </a:pPr>
            <a:r>
              <a:rPr lang="en" sz="6000"/>
              <a:t>Books to Read!!!</a:t>
            </a:r>
            <a:endParaRPr sz="6000"/>
          </a:p>
        </p:txBody>
      </p:sp>
      <p:sp>
        <p:nvSpPr>
          <p:cNvPr id="178" name="Google Shape;178;p27"/>
          <p:cNvSpPr txBox="1"/>
          <p:nvPr/>
        </p:nvSpPr>
        <p:spPr>
          <a:xfrm>
            <a:off x="304875" y="1811775"/>
            <a:ext cx="8537700" cy="299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accent4"/>
                </a:solidFill>
                <a:latin typeface="Calibri"/>
                <a:ea typeface="Calibri"/>
                <a:cs typeface="Calibri"/>
                <a:sym typeface="Calibri"/>
              </a:rPr>
              <a:t>⭆</a:t>
            </a:r>
            <a:r>
              <a:rPr lang="en" sz="3000" u="sng">
                <a:latin typeface="Calibri"/>
                <a:ea typeface="Calibri"/>
                <a:cs typeface="Calibri"/>
                <a:sym typeface="Calibri"/>
              </a:rPr>
              <a:t>A Mother’s Heart: A look at values, vision, and character for the Christian mother</a:t>
            </a:r>
            <a:r>
              <a:rPr lang="en" sz="3000">
                <a:latin typeface="Calibri"/>
                <a:ea typeface="Calibri"/>
                <a:cs typeface="Calibri"/>
                <a:sym typeface="Calibri"/>
              </a:rPr>
              <a:t> By Jean Fleming</a:t>
            </a:r>
            <a:endParaRPr sz="3000">
              <a:latin typeface="Calibri"/>
              <a:ea typeface="Calibri"/>
              <a:cs typeface="Calibri"/>
              <a:sym typeface="Calibri"/>
            </a:endParaRPr>
          </a:p>
          <a:p>
            <a:pPr marL="0" lvl="0" indent="0" algn="l" rtl="0">
              <a:lnSpc>
                <a:spcPct val="115000"/>
              </a:lnSpc>
              <a:spcBef>
                <a:spcPts val="0"/>
              </a:spcBef>
              <a:spcAft>
                <a:spcPts val="0"/>
              </a:spcAft>
              <a:buNone/>
            </a:pPr>
            <a:endParaRPr sz="3000">
              <a:latin typeface="Calibri"/>
              <a:ea typeface="Calibri"/>
              <a:cs typeface="Calibri"/>
              <a:sym typeface="Calibri"/>
            </a:endParaRPr>
          </a:p>
          <a:p>
            <a:pPr marL="0" lvl="0" indent="0" algn="l" rtl="0">
              <a:lnSpc>
                <a:spcPct val="115000"/>
              </a:lnSpc>
              <a:spcBef>
                <a:spcPts val="0"/>
              </a:spcBef>
              <a:spcAft>
                <a:spcPts val="0"/>
              </a:spcAft>
              <a:buNone/>
            </a:pPr>
            <a:r>
              <a:rPr lang="en" sz="3000">
                <a:solidFill>
                  <a:schemeClr val="accent4"/>
                </a:solidFill>
                <a:latin typeface="Calibri"/>
                <a:ea typeface="Calibri"/>
                <a:cs typeface="Calibri"/>
                <a:sym typeface="Calibri"/>
              </a:rPr>
              <a:t>⭆</a:t>
            </a:r>
            <a:r>
              <a:rPr lang="en" sz="3000" u="sng">
                <a:highlight>
                  <a:srgbClr val="FFFFFF"/>
                </a:highlight>
                <a:latin typeface="Calibri"/>
                <a:ea typeface="Calibri"/>
                <a:cs typeface="Calibri"/>
                <a:sym typeface="Calibri"/>
                <a:hlinkClick r:id="rId3"/>
              </a:rPr>
              <a:t>Give Them Grace: Dazzling Your Kids with the Love of Jesus</a:t>
            </a:r>
            <a:r>
              <a:rPr lang="en" sz="3000">
                <a:highlight>
                  <a:srgbClr val="FFFFFF"/>
                </a:highlight>
                <a:latin typeface="Calibri"/>
                <a:ea typeface="Calibri"/>
                <a:cs typeface="Calibri"/>
                <a:sym typeface="Calibri"/>
              </a:rPr>
              <a:t> By </a:t>
            </a:r>
            <a:r>
              <a:rPr lang="en" sz="3000">
                <a:highlight>
                  <a:srgbClr val="FFFFFF"/>
                </a:highlight>
                <a:uFill>
                  <a:noFill/>
                </a:uFill>
                <a:latin typeface="Calibri"/>
                <a:ea typeface="Calibri"/>
                <a:cs typeface="Calibri"/>
                <a:sym typeface="Calibri"/>
                <a:hlinkClick r:id="rId4"/>
              </a:rPr>
              <a:t>Elyse M. Fitzpatrick</a:t>
            </a:r>
            <a:endParaRPr sz="30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788800" y="317805"/>
            <a:ext cx="3566400" cy="983400"/>
          </a:xfrm>
          <a:prstGeom prst="rect">
            <a:avLst/>
          </a:prstGeom>
          <a:solidFill>
            <a:schemeClr val="dk1"/>
          </a:solidFill>
        </p:spPr>
        <p:txBody>
          <a:bodyPr spcFirstLastPara="1" wrap="square" lIns="91425" tIns="91425" rIns="91425" bIns="91425" anchor="t" anchorCtr="0">
            <a:noAutofit/>
          </a:bodyPr>
          <a:lstStyle/>
          <a:p>
            <a:pPr marL="0" lvl="0" indent="0" algn="ctr" rtl="0">
              <a:spcBef>
                <a:spcPts val="0"/>
              </a:spcBef>
              <a:spcAft>
                <a:spcPts val="0"/>
              </a:spcAft>
              <a:buNone/>
            </a:pPr>
            <a:r>
              <a:rPr lang="en" sz="6000"/>
              <a:t>My Family</a:t>
            </a:r>
            <a:endParaRPr sz="6000"/>
          </a:p>
        </p:txBody>
      </p:sp>
      <p:pic>
        <p:nvPicPr>
          <p:cNvPr id="63" name="Google Shape;63;p14"/>
          <p:cNvPicPr preferRelativeResize="0"/>
          <p:nvPr/>
        </p:nvPicPr>
        <p:blipFill rotWithShape="1">
          <a:blip r:embed="rId3">
            <a:alphaModFix/>
          </a:blip>
          <a:srcRect t="7723" r="15340"/>
          <a:stretch/>
        </p:blipFill>
        <p:spPr>
          <a:xfrm>
            <a:off x="153101" y="395475"/>
            <a:ext cx="1807626" cy="2627100"/>
          </a:xfrm>
          <a:prstGeom prst="rect">
            <a:avLst/>
          </a:prstGeom>
          <a:noFill/>
          <a:ln>
            <a:noFill/>
          </a:ln>
        </p:spPr>
      </p:pic>
      <p:pic>
        <p:nvPicPr>
          <p:cNvPr id="64" name="Google Shape;64;p14"/>
          <p:cNvPicPr preferRelativeResize="0"/>
          <p:nvPr/>
        </p:nvPicPr>
        <p:blipFill rotWithShape="1">
          <a:blip r:embed="rId4">
            <a:alphaModFix/>
          </a:blip>
          <a:srcRect l="7651" t="7723" r="15525"/>
          <a:stretch/>
        </p:blipFill>
        <p:spPr>
          <a:xfrm>
            <a:off x="1628302" y="1458966"/>
            <a:ext cx="1711100" cy="2627100"/>
          </a:xfrm>
          <a:prstGeom prst="rect">
            <a:avLst/>
          </a:prstGeom>
          <a:noFill/>
          <a:ln>
            <a:noFill/>
          </a:ln>
        </p:spPr>
      </p:pic>
      <p:pic>
        <p:nvPicPr>
          <p:cNvPr id="65" name="Google Shape;65;p14"/>
          <p:cNvPicPr preferRelativeResize="0"/>
          <p:nvPr/>
        </p:nvPicPr>
        <p:blipFill>
          <a:blip r:embed="rId5">
            <a:alphaModFix/>
          </a:blip>
          <a:stretch>
            <a:fillRect/>
          </a:stretch>
        </p:blipFill>
        <p:spPr>
          <a:xfrm>
            <a:off x="5204026" y="1458976"/>
            <a:ext cx="3812224" cy="2541474"/>
          </a:xfrm>
          <a:prstGeom prst="rect">
            <a:avLst/>
          </a:prstGeom>
          <a:noFill/>
          <a:ln>
            <a:noFill/>
          </a:ln>
        </p:spPr>
      </p:pic>
      <p:pic>
        <p:nvPicPr>
          <p:cNvPr id="66" name="Google Shape;66;p14"/>
          <p:cNvPicPr preferRelativeResize="0"/>
          <p:nvPr/>
        </p:nvPicPr>
        <p:blipFill rotWithShape="1">
          <a:blip r:embed="rId6">
            <a:alphaModFix/>
          </a:blip>
          <a:srcRect l="20305" t="22522" r="6256"/>
          <a:stretch/>
        </p:blipFill>
        <p:spPr>
          <a:xfrm>
            <a:off x="3038975" y="2499100"/>
            <a:ext cx="1807625" cy="25414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1"/>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286350"/>
            <a:ext cx="8647500" cy="1103100"/>
          </a:xfrm>
          <a:prstGeom prst="rect">
            <a:avLst/>
          </a:prstGeom>
          <a:solidFill>
            <a:schemeClr val="dk1"/>
          </a:solidFill>
        </p:spPr>
        <p:txBody>
          <a:bodyPr spcFirstLastPara="1" wrap="square" lIns="91425" tIns="91425" rIns="91425" bIns="91425" anchor="b" anchorCtr="0">
            <a:noAutofit/>
          </a:bodyPr>
          <a:lstStyle/>
          <a:p>
            <a:pPr marL="0" lvl="0" indent="0" algn="ctr" rtl="0">
              <a:spcBef>
                <a:spcPts val="0"/>
              </a:spcBef>
              <a:spcAft>
                <a:spcPts val="0"/>
              </a:spcAft>
              <a:buNone/>
            </a:pPr>
            <a:r>
              <a:rPr lang="en" sz="6000"/>
              <a:t>Our Job as Mothers (parents)</a:t>
            </a:r>
            <a:endParaRPr sz="6000"/>
          </a:p>
        </p:txBody>
      </p:sp>
      <p:sp>
        <p:nvSpPr>
          <p:cNvPr id="72" name="Google Shape;72;p15"/>
          <p:cNvSpPr txBox="1">
            <a:spLocks noGrp="1"/>
          </p:cNvSpPr>
          <p:nvPr>
            <p:ph type="body" idx="1"/>
          </p:nvPr>
        </p:nvSpPr>
        <p:spPr>
          <a:xfrm>
            <a:off x="311700" y="1389600"/>
            <a:ext cx="8395800" cy="19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00000"/>
                </a:solidFill>
                <a:latin typeface="Calibri"/>
                <a:ea typeface="Calibri"/>
                <a:cs typeface="Calibri"/>
                <a:sym typeface="Calibri"/>
              </a:rPr>
              <a:t>If you are a mother, </a:t>
            </a:r>
            <a:r>
              <a:rPr lang="en" sz="3000" b="1" u="sng">
                <a:solidFill>
                  <a:srgbClr val="000000"/>
                </a:solidFill>
                <a:latin typeface="Calibri"/>
                <a:ea typeface="Calibri"/>
                <a:cs typeface="Calibri"/>
                <a:sym typeface="Calibri"/>
              </a:rPr>
              <a:t>you have a calling from God</a:t>
            </a:r>
            <a:r>
              <a:rPr lang="en" sz="3000">
                <a:solidFill>
                  <a:srgbClr val="000000"/>
                </a:solidFill>
                <a:latin typeface="Calibri"/>
                <a:ea typeface="Calibri"/>
                <a:cs typeface="Calibri"/>
                <a:sym typeface="Calibri"/>
              </a:rPr>
              <a:t>. God entrusted into your care a life, a future, a piece of what the world will become.</a:t>
            </a:r>
            <a:r>
              <a:rPr lang="en" sz="1800">
                <a:solidFill>
                  <a:srgbClr val="000000"/>
                </a:solidFill>
                <a:latin typeface="Calibri"/>
                <a:ea typeface="Calibri"/>
                <a:cs typeface="Calibri"/>
                <a:sym typeface="Calibri"/>
              </a:rPr>
              <a:t> (</a:t>
            </a:r>
            <a:r>
              <a:rPr lang="en" sz="1800" i="1" u="sng">
                <a:solidFill>
                  <a:srgbClr val="000000"/>
                </a:solidFill>
                <a:latin typeface="Calibri"/>
                <a:ea typeface="Calibri"/>
                <a:cs typeface="Calibri"/>
                <a:sym typeface="Calibri"/>
              </a:rPr>
              <a:t>A Mother’s Heart</a:t>
            </a:r>
            <a:r>
              <a:rPr lang="en" sz="1800">
                <a:solidFill>
                  <a:srgbClr val="000000"/>
                </a:solidFill>
                <a:latin typeface="Calibri"/>
                <a:ea typeface="Calibri"/>
                <a:cs typeface="Calibri"/>
                <a:sym typeface="Calibri"/>
              </a:rPr>
              <a:t>, Jean Fleming p.17)</a:t>
            </a:r>
            <a:endParaRPr sz="1800">
              <a:solidFill>
                <a:srgbClr val="000000"/>
              </a:solidFill>
              <a:latin typeface="Calibri"/>
              <a:ea typeface="Calibri"/>
              <a:cs typeface="Calibri"/>
              <a:sym typeface="Calibri"/>
            </a:endParaRPr>
          </a:p>
          <a:p>
            <a:pPr marL="0" lvl="0" indent="0" algn="l" rtl="0">
              <a:spcBef>
                <a:spcPts val="1600"/>
              </a:spcBef>
              <a:spcAft>
                <a:spcPts val="1600"/>
              </a:spcAft>
              <a:buNone/>
            </a:pPr>
            <a:endParaRPr sz="3000">
              <a:solidFill>
                <a:srgbClr val="000000"/>
              </a:solidFill>
              <a:latin typeface="Calibri"/>
              <a:ea typeface="Calibri"/>
              <a:cs typeface="Calibri"/>
              <a:sym typeface="Calibri"/>
            </a:endParaRPr>
          </a:p>
        </p:txBody>
      </p:sp>
      <p:sp>
        <p:nvSpPr>
          <p:cNvPr id="73" name="Google Shape;73;p15"/>
          <p:cNvSpPr txBox="1"/>
          <p:nvPr/>
        </p:nvSpPr>
        <p:spPr>
          <a:xfrm>
            <a:off x="2559750" y="3056225"/>
            <a:ext cx="4024500" cy="51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FFFFFF"/>
                </a:solidFill>
                <a:latin typeface="Calibri"/>
                <a:ea typeface="Calibri"/>
                <a:cs typeface="Calibri"/>
                <a:sym typeface="Calibri"/>
              </a:rPr>
              <a:t>Called us to a big responsibility</a:t>
            </a:r>
            <a:endParaRPr sz="2400">
              <a:solidFill>
                <a:srgbClr val="FFFFFF"/>
              </a:solidFill>
              <a:latin typeface="Calibri"/>
              <a:ea typeface="Calibri"/>
              <a:cs typeface="Calibri"/>
              <a:sym typeface="Calibri"/>
            </a:endParaRPr>
          </a:p>
        </p:txBody>
      </p:sp>
      <p:sp>
        <p:nvSpPr>
          <p:cNvPr id="74" name="Google Shape;74;p15"/>
          <p:cNvSpPr txBox="1"/>
          <p:nvPr/>
        </p:nvSpPr>
        <p:spPr>
          <a:xfrm>
            <a:off x="2559750" y="3471800"/>
            <a:ext cx="4024500" cy="51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FFFFFF"/>
                </a:solidFill>
                <a:latin typeface="Calibri"/>
                <a:ea typeface="Calibri"/>
                <a:cs typeface="Calibri"/>
                <a:sym typeface="Calibri"/>
              </a:rPr>
              <a:t>Our role, God’s role</a:t>
            </a:r>
            <a:endParaRPr sz="2400">
              <a:solidFill>
                <a:srgbClr val="FFFFFF"/>
              </a:solidFill>
              <a:latin typeface="Calibri"/>
              <a:ea typeface="Calibri"/>
              <a:cs typeface="Calibri"/>
              <a:sym typeface="Calibri"/>
            </a:endParaRPr>
          </a:p>
        </p:txBody>
      </p:sp>
      <p:sp>
        <p:nvSpPr>
          <p:cNvPr id="75" name="Google Shape;75;p15"/>
          <p:cNvSpPr txBox="1"/>
          <p:nvPr/>
        </p:nvSpPr>
        <p:spPr>
          <a:xfrm>
            <a:off x="2559750" y="3906375"/>
            <a:ext cx="4024500" cy="110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FFFFFF"/>
                </a:solidFill>
                <a:latin typeface="Calibri"/>
                <a:ea typeface="Calibri"/>
                <a:cs typeface="Calibri"/>
                <a:sym typeface="Calibri"/>
              </a:rPr>
              <a:t>Come under God’s grace so our children can be under His grace</a:t>
            </a:r>
            <a:endParaRPr sz="2400">
              <a:solidFill>
                <a:srgbClr val="FFFFFF"/>
              </a:solidFill>
              <a:latin typeface="Calibri"/>
              <a:ea typeface="Calibri"/>
              <a:cs typeface="Calibri"/>
              <a:sym typeface="Calibri"/>
            </a:endParaRPr>
          </a:p>
        </p:txBody>
      </p:sp>
      <p:sp>
        <p:nvSpPr>
          <p:cNvPr id="76" name="Google Shape;76;p15"/>
          <p:cNvSpPr txBox="1"/>
          <p:nvPr/>
        </p:nvSpPr>
        <p:spPr>
          <a:xfrm>
            <a:off x="577500" y="579125"/>
            <a:ext cx="8115900" cy="4130400"/>
          </a:xfrm>
          <a:prstGeom prst="rect">
            <a:avLst/>
          </a:pr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highlight>
                  <a:schemeClr val="accent3"/>
                </a:highlight>
                <a:latin typeface="Calibri"/>
                <a:ea typeface="Calibri"/>
                <a:cs typeface="Calibri"/>
                <a:sym typeface="Calibri"/>
              </a:rPr>
              <a:t>Deut 6:5-7</a:t>
            </a:r>
            <a:r>
              <a:rPr lang="en" sz="3000">
                <a:solidFill>
                  <a:srgbClr val="FFFFFF"/>
                </a:solidFill>
                <a:highlight>
                  <a:schemeClr val="accent3"/>
                </a:highlight>
                <a:latin typeface="Calibri"/>
                <a:ea typeface="Calibri"/>
                <a:cs typeface="Calibri"/>
                <a:sym typeface="Calibri"/>
              </a:rPr>
              <a:t> And you must love the Lord your God with all your heart, all your soul, and all your strength. And you must commit yourselves wholeheartedly to these commands that I am giving you today. </a:t>
            </a:r>
            <a:r>
              <a:rPr lang="en" sz="3000" b="1" u="sng">
                <a:solidFill>
                  <a:srgbClr val="FFFFFF"/>
                </a:solidFill>
                <a:highlight>
                  <a:schemeClr val="accent3"/>
                </a:highlight>
                <a:latin typeface="Calibri"/>
                <a:ea typeface="Calibri"/>
                <a:cs typeface="Calibri"/>
                <a:sym typeface="Calibri"/>
              </a:rPr>
              <a:t>Repeat them again and again to your children. Talk about them when you are at home and when you are on the road, when you are going to bed and when you are getting up.</a:t>
            </a:r>
            <a:endParaRPr sz="3000" b="1" u="sng">
              <a:solidFill>
                <a:srgbClr val="FFFFFF"/>
              </a:solidFill>
              <a:highlight>
                <a:schemeClr val="accent3"/>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1"/>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1"/>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
                                        <p:tgtEl>
                                          <p:spTgt spid="76"/>
                                        </p:tgtEl>
                                      </p:cBhvr>
                                    </p:animEffect>
                                    <p:set>
                                      <p:cBhvr>
                                        <p:cTn id="22" dur="1" fill="hold">
                                          <p:stCondLst>
                                            <p:cond delay="0"/>
                                          </p:stCondLst>
                                        </p:cTn>
                                        <p:tgtEl>
                                          <p:spTgt spid="7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1"/>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80875"/>
            <a:ext cx="8561100" cy="1003500"/>
          </a:xfrm>
          <a:prstGeom prst="rect">
            <a:avLst/>
          </a:prstGeom>
          <a:solidFill>
            <a:schemeClr val="dk1"/>
          </a:solidFill>
        </p:spPr>
        <p:txBody>
          <a:bodyPr spcFirstLastPara="1" wrap="square" lIns="91425" tIns="91425" rIns="91425" bIns="91425" anchor="b" anchorCtr="0">
            <a:noAutofit/>
          </a:bodyPr>
          <a:lstStyle/>
          <a:p>
            <a:pPr marL="0" lvl="0" indent="0" algn="ctr" rtl="0">
              <a:spcBef>
                <a:spcPts val="0"/>
              </a:spcBef>
              <a:spcAft>
                <a:spcPts val="0"/>
              </a:spcAft>
              <a:buNone/>
            </a:pPr>
            <a:r>
              <a:rPr lang="en" sz="5800"/>
              <a:t>What is Grace?</a:t>
            </a:r>
            <a:endParaRPr sz="5800"/>
          </a:p>
        </p:txBody>
      </p:sp>
      <p:sp>
        <p:nvSpPr>
          <p:cNvPr id="82" name="Google Shape;82;p16"/>
          <p:cNvSpPr txBox="1">
            <a:spLocks noGrp="1"/>
          </p:cNvSpPr>
          <p:nvPr>
            <p:ph type="body" idx="1"/>
          </p:nvPr>
        </p:nvSpPr>
        <p:spPr>
          <a:xfrm>
            <a:off x="311700" y="1084375"/>
            <a:ext cx="8561100" cy="368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00000"/>
                </a:solidFill>
                <a:latin typeface="Calibri"/>
                <a:ea typeface="Calibri"/>
                <a:cs typeface="Calibri"/>
                <a:sym typeface="Calibri"/>
              </a:rPr>
              <a:t>Free gift from God </a:t>
            </a:r>
            <a:r>
              <a:rPr lang="en" sz="2400">
                <a:solidFill>
                  <a:srgbClr val="000000"/>
                </a:solidFill>
                <a:latin typeface="Calibri"/>
                <a:ea typeface="Calibri"/>
                <a:cs typeface="Calibri"/>
                <a:sym typeface="Calibri"/>
              </a:rPr>
              <a:t>(Eph 2:8)</a:t>
            </a:r>
            <a:endParaRPr sz="2400">
              <a:solidFill>
                <a:srgbClr val="000000"/>
              </a:solidFill>
              <a:latin typeface="Calibri"/>
              <a:ea typeface="Calibri"/>
              <a:cs typeface="Calibri"/>
              <a:sym typeface="Calibri"/>
            </a:endParaRPr>
          </a:p>
          <a:p>
            <a:pPr marL="0" lvl="0" indent="0" algn="l" rtl="0">
              <a:spcBef>
                <a:spcPts val="1600"/>
              </a:spcBef>
              <a:spcAft>
                <a:spcPts val="0"/>
              </a:spcAft>
              <a:buNone/>
            </a:pPr>
            <a:r>
              <a:rPr lang="en" sz="3000">
                <a:solidFill>
                  <a:srgbClr val="000000"/>
                </a:solidFill>
                <a:latin typeface="Calibri"/>
                <a:ea typeface="Calibri"/>
                <a:cs typeface="Calibri"/>
                <a:sym typeface="Calibri"/>
              </a:rPr>
              <a:t>My identity is in Christ</a:t>
            </a:r>
            <a:r>
              <a:rPr lang="en" sz="2400">
                <a:solidFill>
                  <a:srgbClr val="000000"/>
                </a:solidFill>
                <a:latin typeface="Calibri"/>
                <a:ea typeface="Calibri"/>
                <a:cs typeface="Calibri"/>
                <a:sym typeface="Calibri"/>
              </a:rPr>
              <a:t> </a:t>
            </a:r>
            <a:r>
              <a:rPr lang="en" sz="1800">
                <a:solidFill>
                  <a:srgbClr val="000000"/>
                </a:solidFill>
                <a:latin typeface="Calibri"/>
                <a:ea typeface="Calibri"/>
                <a:cs typeface="Calibri"/>
                <a:sym typeface="Calibri"/>
              </a:rPr>
              <a:t>(Gal 2:20)</a:t>
            </a:r>
            <a:endParaRPr sz="1800">
              <a:solidFill>
                <a:srgbClr val="000000"/>
              </a:solidFill>
              <a:latin typeface="Calibri"/>
              <a:ea typeface="Calibri"/>
              <a:cs typeface="Calibri"/>
              <a:sym typeface="Calibri"/>
            </a:endParaRPr>
          </a:p>
          <a:p>
            <a:pPr marL="0" lvl="0" indent="0" algn="l" rtl="0">
              <a:spcBef>
                <a:spcPts val="1600"/>
              </a:spcBef>
              <a:spcAft>
                <a:spcPts val="0"/>
              </a:spcAft>
              <a:buNone/>
            </a:pPr>
            <a:r>
              <a:rPr lang="en" sz="3000">
                <a:solidFill>
                  <a:srgbClr val="000000"/>
                </a:solidFill>
                <a:latin typeface="Calibri"/>
                <a:ea typeface="Calibri"/>
                <a:cs typeface="Calibri"/>
                <a:sym typeface="Calibri"/>
              </a:rPr>
              <a:t>My adequacy is in Christ </a:t>
            </a:r>
            <a:r>
              <a:rPr lang="en" sz="2400">
                <a:solidFill>
                  <a:srgbClr val="000000"/>
                </a:solidFill>
                <a:latin typeface="Calibri"/>
                <a:ea typeface="Calibri"/>
                <a:cs typeface="Calibri"/>
                <a:sym typeface="Calibri"/>
              </a:rPr>
              <a:t>(</a:t>
            </a:r>
            <a:r>
              <a:rPr lang="en" sz="1800">
                <a:solidFill>
                  <a:srgbClr val="000000"/>
                </a:solidFill>
                <a:latin typeface="Calibri"/>
                <a:ea typeface="Calibri"/>
                <a:cs typeface="Calibri"/>
                <a:sym typeface="Calibri"/>
              </a:rPr>
              <a:t>2 Cor 3:5)</a:t>
            </a:r>
            <a:endParaRPr sz="1800">
              <a:solidFill>
                <a:srgbClr val="000000"/>
              </a:solidFill>
              <a:latin typeface="Calibri"/>
              <a:ea typeface="Calibri"/>
              <a:cs typeface="Calibri"/>
              <a:sym typeface="Calibri"/>
            </a:endParaRPr>
          </a:p>
          <a:p>
            <a:pPr marL="0" lvl="0" indent="0" algn="l" rtl="0">
              <a:spcBef>
                <a:spcPts val="1600"/>
              </a:spcBef>
              <a:spcAft>
                <a:spcPts val="0"/>
              </a:spcAft>
              <a:buNone/>
            </a:pPr>
            <a:r>
              <a:rPr lang="en" sz="3000">
                <a:solidFill>
                  <a:srgbClr val="000000"/>
                </a:solidFill>
                <a:latin typeface="Calibri"/>
                <a:ea typeface="Calibri"/>
                <a:cs typeface="Calibri"/>
                <a:sym typeface="Calibri"/>
              </a:rPr>
              <a:t>My value is in Christ</a:t>
            </a:r>
            <a:r>
              <a:rPr lang="en" sz="2400">
                <a:solidFill>
                  <a:srgbClr val="000000"/>
                </a:solidFill>
                <a:latin typeface="Calibri"/>
                <a:ea typeface="Calibri"/>
                <a:cs typeface="Calibri"/>
                <a:sym typeface="Calibri"/>
              </a:rPr>
              <a:t> </a:t>
            </a:r>
            <a:r>
              <a:rPr lang="en" sz="1800">
                <a:solidFill>
                  <a:srgbClr val="000000"/>
                </a:solidFill>
                <a:latin typeface="Calibri"/>
                <a:ea typeface="Calibri"/>
                <a:cs typeface="Calibri"/>
                <a:sym typeface="Calibri"/>
              </a:rPr>
              <a:t>(Eph 2:10)</a:t>
            </a:r>
            <a:endParaRPr sz="1800">
              <a:solidFill>
                <a:srgbClr val="000000"/>
              </a:solidFill>
              <a:latin typeface="Calibri"/>
              <a:ea typeface="Calibri"/>
              <a:cs typeface="Calibri"/>
              <a:sym typeface="Calibri"/>
            </a:endParaRPr>
          </a:p>
          <a:p>
            <a:pPr marL="0" lvl="0" indent="0" algn="l" rtl="0">
              <a:spcBef>
                <a:spcPts val="1600"/>
              </a:spcBef>
              <a:spcAft>
                <a:spcPts val="0"/>
              </a:spcAft>
              <a:buNone/>
            </a:pPr>
            <a:endParaRPr sz="2400">
              <a:latin typeface="Calibri"/>
              <a:ea typeface="Calibri"/>
              <a:cs typeface="Calibri"/>
              <a:sym typeface="Calibri"/>
            </a:endParaRPr>
          </a:p>
          <a:p>
            <a:pPr marL="0" lvl="0" indent="0" algn="l" rtl="0">
              <a:spcBef>
                <a:spcPts val="1600"/>
              </a:spcBef>
              <a:spcAft>
                <a:spcPts val="1600"/>
              </a:spcAft>
              <a:buNone/>
            </a:pPr>
            <a:endParaRPr sz="2400">
              <a:latin typeface="Calibri"/>
              <a:ea typeface="Calibri"/>
              <a:cs typeface="Calibri"/>
              <a:sym typeface="Calibri"/>
            </a:endParaRPr>
          </a:p>
        </p:txBody>
      </p:sp>
      <p:sp>
        <p:nvSpPr>
          <p:cNvPr id="83" name="Google Shape;83;p16"/>
          <p:cNvSpPr txBox="1"/>
          <p:nvPr/>
        </p:nvSpPr>
        <p:spPr>
          <a:xfrm>
            <a:off x="3672375" y="1182825"/>
            <a:ext cx="5040300" cy="21321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highlight>
                  <a:schemeClr val="accent4"/>
                </a:highlight>
                <a:latin typeface="Calibri"/>
                <a:ea typeface="Calibri"/>
                <a:cs typeface="Calibri"/>
                <a:sym typeface="Calibri"/>
              </a:rPr>
              <a:t>Eph 2:8</a:t>
            </a:r>
            <a:r>
              <a:rPr lang="en" sz="3000">
                <a:solidFill>
                  <a:srgbClr val="FFFFFF"/>
                </a:solidFill>
                <a:highlight>
                  <a:schemeClr val="accent4"/>
                </a:highlight>
                <a:latin typeface="Calibri"/>
                <a:ea typeface="Calibri"/>
                <a:cs typeface="Calibri"/>
                <a:sym typeface="Calibri"/>
              </a:rPr>
              <a:t> God saved you by his grace when you believed. And you can’t take credit for this; it is a gift from God.</a:t>
            </a:r>
            <a:endParaRPr sz="3000">
              <a:solidFill>
                <a:srgbClr val="FFFFFF"/>
              </a:solidFill>
              <a:highlight>
                <a:schemeClr val="accent4"/>
              </a:highlight>
              <a:latin typeface="Calibri"/>
              <a:ea typeface="Calibri"/>
              <a:cs typeface="Calibri"/>
              <a:sym typeface="Calibri"/>
            </a:endParaRPr>
          </a:p>
        </p:txBody>
      </p:sp>
      <p:sp>
        <p:nvSpPr>
          <p:cNvPr id="84" name="Google Shape;84;p16"/>
          <p:cNvSpPr txBox="1"/>
          <p:nvPr/>
        </p:nvSpPr>
        <p:spPr>
          <a:xfrm>
            <a:off x="3672375" y="1182825"/>
            <a:ext cx="4892400" cy="34206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highlight>
                  <a:schemeClr val="accent4"/>
                </a:highlight>
                <a:latin typeface="Calibri"/>
                <a:ea typeface="Calibri"/>
                <a:cs typeface="Calibri"/>
                <a:sym typeface="Calibri"/>
              </a:rPr>
              <a:t>Gal 2:20 </a:t>
            </a:r>
            <a:r>
              <a:rPr lang="en" sz="3000">
                <a:solidFill>
                  <a:srgbClr val="FFFFFF"/>
                </a:solidFill>
                <a:highlight>
                  <a:schemeClr val="accent4"/>
                </a:highlight>
                <a:latin typeface="Calibri"/>
                <a:ea typeface="Calibri"/>
                <a:cs typeface="Calibri"/>
                <a:sym typeface="Calibri"/>
              </a:rPr>
              <a:t>My old self has been crucified with Christ. It is no longer I who live, but Christ lives in me. So I live in this earthly body by trusting in the Son of God, who loved me and gave himself for me.</a:t>
            </a:r>
            <a:endParaRPr sz="3000">
              <a:solidFill>
                <a:srgbClr val="FFFFFF"/>
              </a:solidFill>
              <a:highlight>
                <a:schemeClr val="accent4"/>
              </a:highlight>
              <a:latin typeface="Calibri"/>
              <a:ea typeface="Calibri"/>
              <a:cs typeface="Calibri"/>
              <a:sym typeface="Calibri"/>
            </a:endParaRPr>
          </a:p>
        </p:txBody>
      </p:sp>
      <p:sp>
        <p:nvSpPr>
          <p:cNvPr id="85" name="Google Shape;85;p16"/>
          <p:cNvSpPr txBox="1"/>
          <p:nvPr/>
        </p:nvSpPr>
        <p:spPr>
          <a:xfrm>
            <a:off x="3943575" y="1244575"/>
            <a:ext cx="4621200" cy="25140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highlight>
                  <a:schemeClr val="accent4"/>
                </a:highlight>
                <a:latin typeface="Calibri"/>
                <a:ea typeface="Calibri"/>
                <a:cs typeface="Calibri"/>
                <a:sym typeface="Calibri"/>
              </a:rPr>
              <a:t>2 Cor 3:5</a:t>
            </a:r>
            <a:r>
              <a:rPr lang="en" sz="3000">
                <a:solidFill>
                  <a:srgbClr val="FFFFFF"/>
                </a:solidFill>
                <a:highlight>
                  <a:schemeClr val="accent4"/>
                </a:highlight>
                <a:latin typeface="Calibri"/>
                <a:ea typeface="Calibri"/>
                <a:cs typeface="Calibri"/>
                <a:sym typeface="Calibri"/>
              </a:rPr>
              <a:t> It is not that we think we are qualified to do anything on our own. Our qualification comes from God.</a:t>
            </a:r>
            <a:endParaRPr sz="3000">
              <a:solidFill>
                <a:srgbClr val="FFFFFF"/>
              </a:solidFill>
              <a:highlight>
                <a:schemeClr val="accent4"/>
              </a:highlight>
              <a:latin typeface="Calibri"/>
              <a:ea typeface="Calibri"/>
              <a:cs typeface="Calibri"/>
              <a:sym typeface="Calibri"/>
            </a:endParaRPr>
          </a:p>
        </p:txBody>
      </p:sp>
      <p:sp>
        <p:nvSpPr>
          <p:cNvPr id="86" name="Google Shape;86;p16"/>
          <p:cNvSpPr txBox="1"/>
          <p:nvPr/>
        </p:nvSpPr>
        <p:spPr>
          <a:xfrm>
            <a:off x="2649525" y="1182825"/>
            <a:ext cx="6309600" cy="38871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FF"/>
                </a:solidFill>
                <a:highlight>
                  <a:schemeClr val="accent4"/>
                </a:highlight>
                <a:latin typeface="Calibri"/>
                <a:ea typeface="Calibri"/>
                <a:cs typeface="Calibri"/>
                <a:sym typeface="Calibri"/>
              </a:rPr>
              <a:t>1 John 3:1a </a:t>
            </a:r>
            <a:r>
              <a:rPr lang="en" sz="3000">
                <a:solidFill>
                  <a:srgbClr val="FFFFFF"/>
                </a:solidFill>
                <a:highlight>
                  <a:schemeClr val="accent4"/>
                </a:highlight>
                <a:latin typeface="Calibri"/>
                <a:ea typeface="Calibri"/>
                <a:cs typeface="Calibri"/>
                <a:sym typeface="Calibri"/>
              </a:rPr>
              <a:t>See what great love the Father has lavished on us, that we should be called children of God! And that is what we are!</a:t>
            </a:r>
            <a:endParaRPr sz="3000" b="1">
              <a:solidFill>
                <a:srgbClr val="FFFFFF"/>
              </a:solidFill>
              <a:highlight>
                <a:schemeClr val="accent4"/>
              </a:highlight>
              <a:latin typeface="Calibri"/>
              <a:ea typeface="Calibri"/>
              <a:cs typeface="Calibri"/>
              <a:sym typeface="Calibri"/>
            </a:endParaRPr>
          </a:p>
          <a:p>
            <a:pPr marL="0" lvl="0" indent="0" algn="l" rtl="0">
              <a:spcBef>
                <a:spcPts val="0"/>
              </a:spcBef>
              <a:spcAft>
                <a:spcPts val="0"/>
              </a:spcAft>
              <a:buNone/>
            </a:pPr>
            <a:r>
              <a:rPr lang="en" sz="3000" b="1">
                <a:solidFill>
                  <a:srgbClr val="FFFFFF"/>
                </a:solidFill>
                <a:highlight>
                  <a:schemeClr val="accent4"/>
                </a:highlight>
                <a:latin typeface="Calibri"/>
                <a:ea typeface="Calibri"/>
                <a:cs typeface="Calibri"/>
                <a:sym typeface="Calibri"/>
              </a:rPr>
              <a:t>Eph 2:10</a:t>
            </a:r>
            <a:r>
              <a:rPr lang="en" sz="3000">
                <a:solidFill>
                  <a:srgbClr val="FFFFFF"/>
                </a:solidFill>
                <a:highlight>
                  <a:schemeClr val="accent4"/>
                </a:highlight>
                <a:latin typeface="Calibri"/>
                <a:ea typeface="Calibri"/>
                <a:cs typeface="Calibri"/>
                <a:sym typeface="Calibri"/>
              </a:rPr>
              <a:t> For we are God’s masterpiece. He has created us anew in Christ Jesus, so we can do the good things he planned for us long ago.</a:t>
            </a:r>
            <a:endParaRPr sz="3000">
              <a:solidFill>
                <a:srgbClr val="FFFFFF"/>
              </a:solidFill>
              <a:highlight>
                <a:schemeClr val="accent4"/>
              </a:highlight>
              <a:latin typeface="Calibri"/>
              <a:ea typeface="Calibri"/>
              <a:cs typeface="Calibri"/>
              <a:sym typeface="Calibri"/>
            </a:endParaRPr>
          </a:p>
        </p:txBody>
      </p:sp>
      <p:sp>
        <p:nvSpPr>
          <p:cNvPr id="87" name="Google Shape;87;p16"/>
          <p:cNvSpPr txBox="1"/>
          <p:nvPr/>
        </p:nvSpPr>
        <p:spPr>
          <a:xfrm rot="-741767">
            <a:off x="508825" y="1151920"/>
            <a:ext cx="7928039" cy="2699331"/>
          </a:xfrm>
          <a:prstGeom prst="rect">
            <a:avLst/>
          </a:pr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FFFFFF"/>
                </a:solidFill>
                <a:highlight>
                  <a:schemeClr val="accent3"/>
                </a:highlight>
                <a:latin typeface="Calibri"/>
                <a:ea typeface="Calibri"/>
                <a:cs typeface="Calibri"/>
                <a:sym typeface="Calibri"/>
              </a:rPr>
              <a:t>When it comes to parenting it can be easy to forget all these truths!</a:t>
            </a:r>
            <a:endParaRPr sz="4800">
              <a:solidFill>
                <a:srgbClr val="FFFFFF"/>
              </a:solidFill>
              <a:highlight>
                <a:schemeClr val="accent3"/>
              </a:highlight>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
                                        <p:tgtEl>
                                          <p:spTgt spid="83"/>
                                        </p:tgtEl>
                                      </p:cBhvr>
                                    </p:animEffect>
                                    <p:set>
                                      <p:cBhvr>
                                        <p:cTn id="12" dur="1" fill="hold">
                                          <p:stCondLst>
                                            <p:cond delay="0"/>
                                          </p:stCondLst>
                                        </p:cTn>
                                        <p:tgtEl>
                                          <p:spTgt spid="8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
                                        <p:tgtEl>
                                          <p:spTgt spid="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
                                        <p:tgtEl>
                                          <p:spTgt spid="84"/>
                                        </p:tgtEl>
                                      </p:cBhvr>
                                    </p:animEffect>
                                    <p:set>
                                      <p:cBhvr>
                                        <p:cTn id="22" dur="1" fill="hold">
                                          <p:stCondLst>
                                            <p:cond delay="0"/>
                                          </p:stCondLst>
                                        </p:cTn>
                                        <p:tgtEl>
                                          <p:spTgt spid="8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
                                        <p:tgtEl>
                                          <p:spTgt spid="85"/>
                                        </p:tgtEl>
                                      </p:cBhvr>
                                    </p:animEffect>
                                    <p:set>
                                      <p:cBhvr>
                                        <p:cTn id="32" dur="1" fill="hold">
                                          <p:stCondLst>
                                            <p:cond delay="0"/>
                                          </p:stCondLst>
                                        </p:cTn>
                                        <p:tgtEl>
                                          <p:spTgt spid="8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
                                        <p:tgtEl>
                                          <p:spTgt spid="86"/>
                                        </p:tgtEl>
                                      </p:cBhvr>
                                    </p:animEffect>
                                    <p:set>
                                      <p:cBhvr>
                                        <p:cTn id="42" dur="1" fill="hold">
                                          <p:stCondLst>
                                            <p:cond delay="0"/>
                                          </p:stCondLst>
                                        </p:cTn>
                                        <p:tgtEl>
                                          <p:spTgt spid="8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7"/>
          <p:cNvPicPr preferRelativeResize="0"/>
          <p:nvPr/>
        </p:nvPicPr>
        <p:blipFill>
          <a:blip r:embed="rId3">
            <a:alphaModFix/>
          </a:blip>
          <a:stretch>
            <a:fillRect/>
          </a:stretch>
        </p:blipFill>
        <p:spPr>
          <a:xfrm>
            <a:off x="1425875" y="255350"/>
            <a:ext cx="6259575" cy="4657125"/>
          </a:xfrm>
          <a:prstGeom prst="rect">
            <a:avLst/>
          </a:prstGeom>
          <a:noFill/>
          <a:ln>
            <a:noFill/>
          </a:ln>
        </p:spPr>
      </p:pic>
      <p:pic>
        <p:nvPicPr>
          <p:cNvPr id="93" name="Google Shape;93;p17"/>
          <p:cNvPicPr preferRelativeResize="0"/>
          <p:nvPr/>
        </p:nvPicPr>
        <p:blipFill rotWithShape="1">
          <a:blip r:embed="rId4">
            <a:alphaModFix/>
          </a:blip>
          <a:srcRect/>
          <a:stretch/>
        </p:blipFill>
        <p:spPr>
          <a:xfrm>
            <a:off x="5863625" y="465800"/>
            <a:ext cx="1164500" cy="932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9" name="Google Shape;99;p1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0" name="Google Shape;100;p18"/>
          <p:cNvPicPr preferRelativeResize="0"/>
          <p:nvPr/>
        </p:nvPicPr>
        <p:blipFill rotWithShape="1">
          <a:blip r:embed="rId3">
            <a:alphaModFix/>
          </a:blip>
          <a:srcRect l="6641" t="11628" r="6650" b="1656"/>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688" y="80875"/>
            <a:ext cx="8561100" cy="1003500"/>
          </a:xfrm>
          <a:prstGeom prst="rect">
            <a:avLst/>
          </a:prstGeom>
          <a:solidFill>
            <a:schemeClr val="dk1"/>
          </a:solidFill>
        </p:spPr>
        <p:txBody>
          <a:bodyPr spcFirstLastPara="1" wrap="square" lIns="91425" tIns="91425" rIns="91425" bIns="91425" anchor="b" anchorCtr="0">
            <a:noAutofit/>
          </a:bodyPr>
          <a:lstStyle/>
          <a:p>
            <a:pPr marL="0" lvl="0" indent="0" algn="ctr" rtl="0">
              <a:spcBef>
                <a:spcPts val="0"/>
              </a:spcBef>
              <a:spcAft>
                <a:spcPts val="0"/>
              </a:spcAft>
              <a:buNone/>
            </a:pPr>
            <a:r>
              <a:rPr lang="en" sz="5500"/>
              <a:t>Parenting Under Law or Grace?</a:t>
            </a:r>
            <a:endParaRPr sz="5500"/>
          </a:p>
        </p:txBody>
      </p:sp>
      <p:sp>
        <p:nvSpPr>
          <p:cNvPr id="106" name="Google Shape;106;p19"/>
          <p:cNvSpPr txBox="1"/>
          <p:nvPr/>
        </p:nvSpPr>
        <p:spPr>
          <a:xfrm>
            <a:off x="311700" y="948800"/>
            <a:ext cx="4252200" cy="2107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800" b="1" u="sng">
                <a:latin typeface="Calibri"/>
                <a:ea typeface="Calibri"/>
                <a:cs typeface="Calibri"/>
                <a:sym typeface="Calibri"/>
              </a:rPr>
              <a:t>Law</a:t>
            </a:r>
            <a:endParaRPr sz="2800">
              <a:latin typeface="Calibri"/>
              <a:ea typeface="Calibri"/>
              <a:cs typeface="Calibri"/>
              <a:sym typeface="Calibri"/>
            </a:endParaRPr>
          </a:p>
          <a:p>
            <a:pPr marL="0" lvl="0" indent="0" algn="l" rtl="0">
              <a:lnSpc>
                <a:spcPct val="115000"/>
              </a:lnSpc>
              <a:spcBef>
                <a:spcPts val="0"/>
              </a:spcBef>
              <a:spcAft>
                <a:spcPts val="0"/>
              </a:spcAft>
              <a:buNone/>
            </a:pPr>
            <a:r>
              <a:rPr lang="en" sz="2800">
                <a:latin typeface="Calibri"/>
                <a:ea typeface="Calibri"/>
                <a:cs typeface="Calibri"/>
                <a:sym typeface="Calibri"/>
              </a:rPr>
              <a:t>Am I better/worse than other parents? What do people think of me?</a:t>
            </a:r>
            <a:endParaRPr>
              <a:latin typeface="Source Code Pro"/>
              <a:ea typeface="Source Code Pro"/>
              <a:cs typeface="Source Code Pro"/>
              <a:sym typeface="Source Code Pro"/>
            </a:endParaRPr>
          </a:p>
        </p:txBody>
      </p:sp>
      <p:sp>
        <p:nvSpPr>
          <p:cNvPr id="107" name="Google Shape;107;p19"/>
          <p:cNvSpPr txBox="1"/>
          <p:nvPr/>
        </p:nvSpPr>
        <p:spPr>
          <a:xfrm>
            <a:off x="4572150" y="948800"/>
            <a:ext cx="4300500" cy="258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800" b="1" u="sng">
                <a:latin typeface="Calibri"/>
                <a:ea typeface="Calibri"/>
                <a:cs typeface="Calibri"/>
                <a:sym typeface="Calibri"/>
              </a:rPr>
              <a:t>Grace</a:t>
            </a:r>
            <a:endParaRPr sz="2800">
              <a:latin typeface="Calibri"/>
              <a:ea typeface="Calibri"/>
              <a:cs typeface="Calibri"/>
              <a:sym typeface="Calibri"/>
            </a:endParaRPr>
          </a:p>
          <a:p>
            <a:pPr marL="0" lvl="0" indent="0" algn="l" rtl="0">
              <a:lnSpc>
                <a:spcPct val="115000"/>
              </a:lnSpc>
              <a:spcBef>
                <a:spcPts val="0"/>
              </a:spcBef>
              <a:spcAft>
                <a:spcPts val="0"/>
              </a:spcAft>
              <a:buNone/>
            </a:pPr>
            <a:r>
              <a:rPr lang="en" sz="2800">
                <a:latin typeface="Calibri"/>
                <a:ea typeface="Calibri"/>
                <a:cs typeface="Calibri"/>
                <a:sym typeface="Calibri"/>
              </a:rPr>
              <a:t>Comparison is pointless, we all sin and need God’s grace and are on the same side.</a:t>
            </a:r>
            <a:endParaRPr sz="2800">
              <a:latin typeface="Calibri"/>
              <a:ea typeface="Calibri"/>
              <a:cs typeface="Calibri"/>
              <a:sym typeface="Calibri"/>
            </a:endParaRPr>
          </a:p>
          <a:p>
            <a:pPr marL="0" lvl="0" indent="0" algn="l" rtl="0">
              <a:lnSpc>
                <a:spcPct val="115000"/>
              </a:lnSpc>
              <a:spcBef>
                <a:spcPts val="0"/>
              </a:spcBef>
              <a:spcAft>
                <a:spcPts val="0"/>
              </a:spcAft>
              <a:buNone/>
            </a:pPr>
            <a:endParaRPr sz="2800">
              <a:latin typeface="Calibri"/>
              <a:ea typeface="Calibri"/>
              <a:cs typeface="Calibri"/>
              <a:sym typeface="Calibri"/>
            </a:endParaRPr>
          </a:p>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08" name="Google Shape;108;p19"/>
          <p:cNvSpPr txBox="1"/>
          <p:nvPr/>
        </p:nvSpPr>
        <p:spPr>
          <a:xfrm>
            <a:off x="327900" y="3482150"/>
            <a:ext cx="4219800" cy="154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a:latin typeface="Calibri"/>
                <a:ea typeface="Calibri"/>
                <a:cs typeface="Calibri"/>
                <a:sym typeface="Calibri"/>
              </a:rPr>
              <a:t>I am responsible for my kids behavior, how they act is a reflection of me</a:t>
            </a:r>
            <a:endParaRPr sz="2800">
              <a:latin typeface="Calibri"/>
              <a:ea typeface="Calibri"/>
              <a:cs typeface="Calibri"/>
              <a:sym typeface="Calibri"/>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09" name="Google Shape;109;p19"/>
          <p:cNvSpPr txBox="1"/>
          <p:nvPr/>
        </p:nvSpPr>
        <p:spPr>
          <a:xfrm>
            <a:off x="4572000" y="3482150"/>
            <a:ext cx="4300800" cy="154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a:latin typeface="Calibri"/>
                <a:ea typeface="Calibri"/>
                <a:cs typeface="Calibri"/>
                <a:sym typeface="Calibri"/>
              </a:rPr>
              <a:t>My kids will make mistakes, they are imperfect just like me and need grace</a:t>
            </a:r>
            <a:endParaRPr>
              <a:latin typeface="Source Code Pro"/>
              <a:ea typeface="Source Code Pro"/>
              <a:cs typeface="Source Code Pro"/>
              <a:sym typeface="Source Code Pro"/>
            </a:endParaRPr>
          </a:p>
        </p:txBody>
      </p:sp>
      <p:sp>
        <p:nvSpPr>
          <p:cNvPr id="110" name="Google Shape;110;p19"/>
          <p:cNvSpPr txBox="1"/>
          <p:nvPr/>
        </p:nvSpPr>
        <p:spPr>
          <a:xfrm>
            <a:off x="1163250" y="1088700"/>
            <a:ext cx="6858000" cy="29661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u="sng">
                <a:solidFill>
                  <a:srgbClr val="FFFFFF"/>
                </a:solidFill>
                <a:highlight>
                  <a:schemeClr val="accent4"/>
                </a:highlight>
                <a:latin typeface="Calibri"/>
                <a:ea typeface="Calibri"/>
                <a:cs typeface="Calibri"/>
                <a:sym typeface="Calibri"/>
              </a:rPr>
              <a:t>2 Cor 10:12</a:t>
            </a:r>
            <a:r>
              <a:rPr lang="en" sz="3000">
                <a:solidFill>
                  <a:srgbClr val="FFFFFF"/>
                </a:solidFill>
                <a:highlight>
                  <a:schemeClr val="accent4"/>
                </a:highlight>
                <a:latin typeface="Calibri"/>
                <a:ea typeface="Calibri"/>
                <a:cs typeface="Calibri"/>
                <a:sym typeface="Calibri"/>
              </a:rPr>
              <a:t> For we are not bold to class or compare ourselves with some of those who commend themselves; but when they measure themselves by themselves and compare themselves with themselves, they are without understanding</a:t>
            </a:r>
            <a:endParaRPr sz="3000">
              <a:solidFill>
                <a:srgbClr val="FFFFFF"/>
              </a:solidFill>
              <a:highlight>
                <a:schemeClr val="accent4"/>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1"/>
                                        <p:tgtEl>
                                          <p:spTgt spid="1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
                                        <p:tgtEl>
                                          <p:spTgt spid="110"/>
                                        </p:tgtEl>
                                      </p:cBhvr>
                                    </p:animEffect>
                                    <p:set>
                                      <p:cBhvr>
                                        <p:cTn id="17" dur="1" fill="hold">
                                          <p:stCondLst>
                                            <p:cond delay="0"/>
                                          </p:stCondLst>
                                        </p:cTn>
                                        <p:tgtEl>
                                          <p:spTgt spid="1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fade">
                                      <p:cBhvr>
                                        <p:cTn id="22" dur="1"/>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1"/>
                                        <p:tgtEl>
                                          <p:spTgt spid="1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fade">
                                      <p:cBhvr>
                                        <p:cTn id="32" dur="1"/>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688" y="80875"/>
            <a:ext cx="8561100" cy="1003500"/>
          </a:xfrm>
          <a:prstGeom prst="rect">
            <a:avLst/>
          </a:prstGeom>
          <a:solidFill>
            <a:schemeClr val="dk1"/>
          </a:solidFill>
        </p:spPr>
        <p:txBody>
          <a:bodyPr spcFirstLastPara="1" wrap="square" lIns="91425" tIns="91425" rIns="91425" bIns="91425" anchor="b" anchorCtr="0">
            <a:noAutofit/>
          </a:bodyPr>
          <a:lstStyle/>
          <a:p>
            <a:pPr marL="0" lvl="0" indent="0" algn="ctr" rtl="0">
              <a:spcBef>
                <a:spcPts val="0"/>
              </a:spcBef>
              <a:spcAft>
                <a:spcPts val="0"/>
              </a:spcAft>
              <a:buNone/>
            </a:pPr>
            <a:r>
              <a:rPr lang="en" sz="5500"/>
              <a:t>Parenting Under Law or Grace?</a:t>
            </a:r>
            <a:endParaRPr sz="5500"/>
          </a:p>
        </p:txBody>
      </p:sp>
      <p:sp>
        <p:nvSpPr>
          <p:cNvPr id="116" name="Google Shape;116;p20"/>
          <p:cNvSpPr txBox="1"/>
          <p:nvPr/>
        </p:nvSpPr>
        <p:spPr>
          <a:xfrm>
            <a:off x="311700" y="948800"/>
            <a:ext cx="4252200" cy="1623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800" b="1" u="sng">
                <a:latin typeface="Calibri"/>
                <a:ea typeface="Calibri"/>
                <a:cs typeface="Calibri"/>
                <a:sym typeface="Calibri"/>
              </a:rPr>
              <a:t>Law</a:t>
            </a:r>
            <a:endParaRPr sz="2800">
              <a:latin typeface="Calibri"/>
              <a:ea typeface="Calibri"/>
              <a:cs typeface="Calibri"/>
              <a:sym typeface="Calibri"/>
            </a:endParaRPr>
          </a:p>
          <a:p>
            <a:pPr marL="0" lvl="0" indent="0" algn="l" rtl="0">
              <a:lnSpc>
                <a:spcPct val="115000"/>
              </a:lnSpc>
              <a:spcBef>
                <a:spcPts val="0"/>
              </a:spcBef>
              <a:spcAft>
                <a:spcPts val="0"/>
              </a:spcAft>
              <a:buNone/>
            </a:pPr>
            <a:r>
              <a:rPr lang="en" sz="2800">
                <a:latin typeface="Calibri"/>
                <a:ea typeface="Calibri"/>
                <a:cs typeface="Calibri"/>
                <a:sym typeface="Calibri"/>
              </a:rPr>
              <a:t>Am I doing things right or wrong?</a:t>
            </a:r>
            <a:endParaRPr sz="2800">
              <a:latin typeface="Calibri"/>
              <a:ea typeface="Calibri"/>
              <a:cs typeface="Calibri"/>
              <a:sym typeface="Calibri"/>
            </a:endParaRPr>
          </a:p>
        </p:txBody>
      </p:sp>
      <p:sp>
        <p:nvSpPr>
          <p:cNvPr id="117" name="Google Shape;117;p20"/>
          <p:cNvSpPr txBox="1"/>
          <p:nvPr/>
        </p:nvSpPr>
        <p:spPr>
          <a:xfrm>
            <a:off x="4572150" y="948800"/>
            <a:ext cx="4300500" cy="1546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800" b="1" u="sng">
                <a:latin typeface="Calibri"/>
                <a:ea typeface="Calibri"/>
                <a:cs typeface="Calibri"/>
                <a:sym typeface="Calibri"/>
              </a:rPr>
              <a:t>Grace</a:t>
            </a:r>
            <a:endParaRPr sz="2800">
              <a:latin typeface="Calibri"/>
              <a:ea typeface="Calibri"/>
              <a:cs typeface="Calibri"/>
              <a:sym typeface="Calibri"/>
            </a:endParaRPr>
          </a:p>
          <a:p>
            <a:pPr marL="0" lvl="0" indent="0" algn="l" rtl="0">
              <a:lnSpc>
                <a:spcPct val="115000"/>
              </a:lnSpc>
              <a:spcBef>
                <a:spcPts val="0"/>
              </a:spcBef>
              <a:spcAft>
                <a:spcPts val="0"/>
              </a:spcAft>
              <a:buNone/>
            </a:pPr>
            <a:r>
              <a:rPr lang="en" sz="2800">
                <a:latin typeface="Calibri"/>
                <a:ea typeface="Calibri"/>
                <a:cs typeface="Calibri"/>
                <a:sym typeface="Calibri"/>
              </a:rPr>
              <a:t>Love covers a multitude of sin</a:t>
            </a:r>
            <a:endParaRPr>
              <a:latin typeface="Source Code Pro"/>
              <a:ea typeface="Source Code Pro"/>
              <a:cs typeface="Source Code Pro"/>
              <a:sym typeface="Source Code Pro"/>
            </a:endParaRPr>
          </a:p>
        </p:txBody>
      </p:sp>
      <p:sp>
        <p:nvSpPr>
          <p:cNvPr id="118" name="Google Shape;118;p20"/>
          <p:cNvSpPr txBox="1"/>
          <p:nvPr/>
        </p:nvSpPr>
        <p:spPr>
          <a:xfrm>
            <a:off x="327900" y="2966400"/>
            <a:ext cx="4219800" cy="154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a:latin typeface="Calibri"/>
                <a:ea typeface="Calibri"/>
                <a:cs typeface="Calibri"/>
                <a:sym typeface="Calibri"/>
              </a:rPr>
              <a:t>I’m not able to do the things I was before, I should be able to handle it all</a:t>
            </a:r>
            <a:endParaRPr>
              <a:latin typeface="Source Code Pro"/>
              <a:ea typeface="Source Code Pro"/>
              <a:cs typeface="Source Code Pro"/>
              <a:sym typeface="Source Code Pro"/>
            </a:endParaRPr>
          </a:p>
        </p:txBody>
      </p:sp>
      <p:sp>
        <p:nvSpPr>
          <p:cNvPr id="119" name="Google Shape;119;p20"/>
          <p:cNvSpPr txBox="1"/>
          <p:nvPr/>
        </p:nvSpPr>
        <p:spPr>
          <a:xfrm>
            <a:off x="4551750" y="2846550"/>
            <a:ext cx="4341300" cy="178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a:latin typeface="Calibri"/>
                <a:ea typeface="Calibri"/>
                <a:cs typeface="Calibri"/>
                <a:sym typeface="Calibri"/>
              </a:rPr>
              <a:t>My identity and value are secure in Christ</a:t>
            </a:r>
            <a:endParaRPr>
              <a:latin typeface="Source Code Pro"/>
              <a:ea typeface="Source Code Pro"/>
              <a:cs typeface="Source Code Pro"/>
              <a:sym typeface="Source Code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
                                        <p:tgtEl>
                                          <p:spTgt spid="1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
                                        <p:tgtEl>
                                          <p:spTgt spid="1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fade">
                                      <p:cBhvr>
                                        <p:cTn id="22" dur="1"/>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688" y="80875"/>
            <a:ext cx="8561100" cy="1003500"/>
          </a:xfrm>
          <a:prstGeom prst="rect">
            <a:avLst/>
          </a:prstGeom>
          <a:solidFill>
            <a:schemeClr val="dk1"/>
          </a:solidFill>
        </p:spPr>
        <p:txBody>
          <a:bodyPr spcFirstLastPara="1" wrap="square" lIns="91425" tIns="91425" rIns="91425" bIns="91425" anchor="b" anchorCtr="0">
            <a:noAutofit/>
          </a:bodyPr>
          <a:lstStyle/>
          <a:p>
            <a:pPr marL="0" lvl="0" indent="0" algn="ctr" rtl="0">
              <a:spcBef>
                <a:spcPts val="0"/>
              </a:spcBef>
              <a:spcAft>
                <a:spcPts val="0"/>
              </a:spcAft>
              <a:buNone/>
            </a:pPr>
            <a:r>
              <a:rPr lang="en" sz="5500"/>
              <a:t>Parenting Under Law or Grace?</a:t>
            </a:r>
            <a:endParaRPr sz="5500"/>
          </a:p>
        </p:txBody>
      </p:sp>
      <p:sp>
        <p:nvSpPr>
          <p:cNvPr id="125" name="Google Shape;125;p21"/>
          <p:cNvSpPr txBox="1"/>
          <p:nvPr/>
        </p:nvSpPr>
        <p:spPr>
          <a:xfrm>
            <a:off x="311700" y="1084375"/>
            <a:ext cx="4252200" cy="1623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800" b="1" u="sng">
                <a:latin typeface="Calibri"/>
                <a:ea typeface="Calibri"/>
                <a:cs typeface="Calibri"/>
                <a:sym typeface="Calibri"/>
              </a:rPr>
              <a:t>Law</a:t>
            </a:r>
            <a:endParaRPr sz="2800">
              <a:latin typeface="Calibri"/>
              <a:ea typeface="Calibri"/>
              <a:cs typeface="Calibri"/>
              <a:sym typeface="Calibri"/>
            </a:endParaRPr>
          </a:p>
          <a:p>
            <a:pPr marL="0" lvl="0" indent="0" algn="l" rtl="0">
              <a:lnSpc>
                <a:spcPct val="115000"/>
              </a:lnSpc>
              <a:spcBef>
                <a:spcPts val="0"/>
              </a:spcBef>
              <a:spcAft>
                <a:spcPts val="0"/>
              </a:spcAft>
              <a:buNone/>
            </a:pPr>
            <a:r>
              <a:rPr lang="en" sz="2800">
                <a:latin typeface="Calibri"/>
                <a:ea typeface="Calibri"/>
                <a:cs typeface="Calibri"/>
                <a:sym typeface="Calibri"/>
              </a:rPr>
              <a:t>I can’t do this job. I’m not good enough.</a:t>
            </a:r>
            <a:endParaRPr sz="2800">
              <a:latin typeface="Calibri"/>
              <a:ea typeface="Calibri"/>
              <a:cs typeface="Calibri"/>
              <a:sym typeface="Calibri"/>
            </a:endParaRPr>
          </a:p>
        </p:txBody>
      </p:sp>
      <p:sp>
        <p:nvSpPr>
          <p:cNvPr id="126" name="Google Shape;126;p21"/>
          <p:cNvSpPr txBox="1"/>
          <p:nvPr/>
        </p:nvSpPr>
        <p:spPr>
          <a:xfrm>
            <a:off x="4572150" y="948800"/>
            <a:ext cx="4300500" cy="4046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800" b="1" u="sng">
                <a:latin typeface="Calibri"/>
                <a:ea typeface="Calibri"/>
                <a:cs typeface="Calibri"/>
                <a:sym typeface="Calibri"/>
              </a:rPr>
              <a:t>Grace</a:t>
            </a:r>
            <a:endParaRPr sz="2800">
              <a:latin typeface="Calibri"/>
              <a:ea typeface="Calibri"/>
              <a:cs typeface="Calibri"/>
              <a:sym typeface="Calibri"/>
            </a:endParaRPr>
          </a:p>
          <a:p>
            <a:pPr marL="0" lvl="0" indent="0" algn="l" rtl="0">
              <a:lnSpc>
                <a:spcPct val="115000"/>
              </a:lnSpc>
              <a:spcBef>
                <a:spcPts val="0"/>
              </a:spcBef>
              <a:spcAft>
                <a:spcPts val="0"/>
              </a:spcAft>
              <a:buNone/>
            </a:pPr>
            <a:r>
              <a:rPr lang="en" sz="2700">
                <a:latin typeface="Calibri"/>
                <a:ea typeface="Calibri"/>
                <a:cs typeface="Calibri"/>
                <a:sym typeface="Calibri"/>
              </a:rPr>
              <a:t>God chose your family as the best environment for your child's development. He chose you as his mother. God has a plan for your child, and you can be His partner through prayer and planning. </a:t>
            </a:r>
            <a:r>
              <a:rPr lang="en" sz="1800">
                <a:latin typeface="Calibri"/>
                <a:ea typeface="Calibri"/>
                <a:cs typeface="Calibri"/>
                <a:sym typeface="Calibri"/>
              </a:rPr>
              <a:t>(Fleming, AMH)</a:t>
            </a:r>
            <a:endParaRPr>
              <a:latin typeface="Source Code Pro"/>
              <a:ea typeface="Source Code Pro"/>
              <a:cs typeface="Source Code Pro"/>
              <a:sym typeface="Source Code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1"/>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1405</Words>
  <Application>Microsoft Office PowerPoint</Application>
  <PresentationFormat>On-screen Show (16:9)</PresentationFormat>
  <Paragraphs>85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Roboto</vt:lpstr>
      <vt:lpstr>Arial</vt:lpstr>
      <vt:lpstr>Source Code Pro</vt:lpstr>
      <vt:lpstr>Amatic SC</vt:lpstr>
      <vt:lpstr>Beach Day</vt:lpstr>
      <vt:lpstr>Parenting Under Grace</vt:lpstr>
      <vt:lpstr>My Family</vt:lpstr>
      <vt:lpstr>Our Job as Mothers (parents)</vt:lpstr>
      <vt:lpstr>What is Grace?</vt:lpstr>
      <vt:lpstr>PowerPoint Presentation</vt:lpstr>
      <vt:lpstr>PowerPoint Presentation</vt:lpstr>
      <vt:lpstr>Parenting Under Law or Grace?</vt:lpstr>
      <vt:lpstr>Parenting Under Law or Grace?</vt:lpstr>
      <vt:lpstr>Parenting Under Law or Grace?</vt:lpstr>
      <vt:lpstr>Dealing with Failure</vt:lpstr>
      <vt:lpstr>Are You Parenting Under Law or Grace?</vt:lpstr>
      <vt:lpstr>God’s role</vt:lpstr>
      <vt:lpstr>Our role</vt:lpstr>
      <vt:lpstr>Being under grace frees us to show our children grace</vt:lpstr>
      <vt:lpstr>Books to Read!!!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Parenting Under Grace</dc:title>
  <cp:lastModifiedBy>RichS</cp:lastModifiedBy>
  <cp:revision>1</cp:revision>
  <dcterms:modified xsi:type="dcterms:W3CDTF">2019-11-07T16:36:05Z</dcterms:modified>
</cp:coreProperties>
</file>