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5"/>
  </p:notesMasterIdLst>
  <p:sldIdLst>
    <p:sldId id="1155" r:id="rId2"/>
    <p:sldId id="1136" r:id="rId3"/>
    <p:sldId id="1023" r:id="rId4"/>
    <p:sldId id="1024" r:id="rId5"/>
    <p:sldId id="1025" r:id="rId6"/>
    <p:sldId id="1027" r:id="rId7"/>
    <p:sldId id="1157" r:id="rId8"/>
    <p:sldId id="1029" r:id="rId9"/>
    <p:sldId id="1026" r:id="rId10"/>
    <p:sldId id="913" r:id="rId11"/>
    <p:sldId id="1030" r:id="rId12"/>
    <p:sldId id="914" r:id="rId13"/>
    <p:sldId id="1147" r:id="rId14"/>
    <p:sldId id="915" r:id="rId15"/>
    <p:sldId id="1035" r:id="rId16"/>
    <p:sldId id="1034" r:id="rId17"/>
    <p:sldId id="1036" r:id="rId18"/>
    <p:sldId id="1038" r:id="rId19"/>
    <p:sldId id="1039" r:id="rId20"/>
    <p:sldId id="1139" r:id="rId21"/>
    <p:sldId id="1040" r:id="rId22"/>
    <p:sldId id="1041" r:id="rId23"/>
    <p:sldId id="1042" r:id="rId24"/>
    <p:sldId id="1138" r:id="rId25"/>
    <p:sldId id="1043" r:id="rId26"/>
    <p:sldId id="1044" r:id="rId27"/>
    <p:sldId id="1045" r:id="rId28"/>
    <p:sldId id="1046" r:id="rId29"/>
    <p:sldId id="1047" r:id="rId30"/>
    <p:sldId id="1048" r:id="rId31"/>
    <p:sldId id="1049" r:id="rId32"/>
    <p:sldId id="1050" r:id="rId33"/>
    <p:sldId id="1159" r:id="rId34"/>
    <p:sldId id="1051" r:id="rId35"/>
    <p:sldId id="1052" r:id="rId36"/>
    <p:sldId id="1054" r:id="rId37"/>
    <p:sldId id="1056" r:id="rId38"/>
    <p:sldId id="1055" r:id="rId39"/>
    <p:sldId id="991" r:id="rId40"/>
    <p:sldId id="992" r:id="rId41"/>
    <p:sldId id="1057" r:id="rId42"/>
    <p:sldId id="1058" r:id="rId43"/>
    <p:sldId id="1059" r:id="rId44"/>
    <p:sldId id="1060" r:id="rId45"/>
    <p:sldId id="1085" r:id="rId46"/>
    <p:sldId id="1062" r:id="rId47"/>
    <p:sldId id="1064" r:id="rId48"/>
    <p:sldId id="1061" r:id="rId49"/>
    <p:sldId id="1065" r:id="rId50"/>
    <p:sldId id="1066" r:id="rId51"/>
    <p:sldId id="1068" r:id="rId52"/>
    <p:sldId id="1073" r:id="rId53"/>
    <p:sldId id="1074" r:id="rId54"/>
    <p:sldId id="1075" r:id="rId55"/>
    <p:sldId id="1076" r:id="rId56"/>
    <p:sldId id="1080" r:id="rId57"/>
    <p:sldId id="1087" r:id="rId58"/>
    <p:sldId id="1086" r:id="rId59"/>
    <p:sldId id="1088" r:id="rId60"/>
    <p:sldId id="1090" r:id="rId61"/>
    <p:sldId id="1093" r:id="rId62"/>
    <p:sldId id="1143" r:id="rId63"/>
    <p:sldId id="1092" r:id="rId64"/>
    <p:sldId id="987" r:id="rId65"/>
    <p:sldId id="1151" r:id="rId66"/>
    <p:sldId id="1152" r:id="rId67"/>
    <p:sldId id="1100" r:id="rId68"/>
    <p:sldId id="1101" r:id="rId69"/>
    <p:sldId id="1104" r:id="rId70"/>
    <p:sldId id="1007" r:id="rId71"/>
    <p:sldId id="1108" r:id="rId72"/>
    <p:sldId id="1106" r:id="rId73"/>
    <p:sldId id="1107" r:id="rId74"/>
    <p:sldId id="1009" r:id="rId75"/>
    <p:sldId id="1012" r:id="rId76"/>
    <p:sldId id="1013" r:id="rId77"/>
    <p:sldId id="1014" r:id="rId78"/>
    <p:sldId id="1015" r:id="rId79"/>
    <p:sldId id="1016" r:id="rId80"/>
    <p:sldId id="1150" r:id="rId81"/>
    <p:sldId id="1144" r:id="rId82"/>
    <p:sldId id="1017" r:id="rId83"/>
    <p:sldId id="1109" r:id="rId84"/>
    <p:sldId id="1082" r:id="rId85"/>
    <p:sldId id="1081" r:id="rId86"/>
    <p:sldId id="1083" r:id="rId87"/>
    <p:sldId id="1110" r:id="rId88"/>
    <p:sldId id="1112" r:id="rId89"/>
    <p:sldId id="1113" r:id="rId90"/>
    <p:sldId id="1114" r:id="rId91"/>
    <p:sldId id="1115" r:id="rId92"/>
    <p:sldId id="1111" r:id="rId93"/>
    <p:sldId id="1117" r:id="rId94"/>
    <p:sldId id="1116" r:id="rId95"/>
    <p:sldId id="1121" r:id="rId96"/>
    <p:sldId id="1123" r:id="rId97"/>
    <p:sldId id="1125" r:id="rId98"/>
    <p:sldId id="1124" r:id="rId99"/>
    <p:sldId id="1126" r:id="rId100"/>
    <p:sldId id="1145" r:id="rId101"/>
    <p:sldId id="1120" r:id="rId102"/>
    <p:sldId id="1119" r:id="rId103"/>
    <p:sldId id="1127" r:id="rId104"/>
    <p:sldId id="1130" r:id="rId105"/>
    <p:sldId id="1129" r:id="rId106"/>
    <p:sldId id="1128" r:id="rId107"/>
    <p:sldId id="1131" r:id="rId108"/>
    <p:sldId id="1134" r:id="rId109"/>
    <p:sldId id="1133" r:id="rId110"/>
    <p:sldId id="1132" r:id="rId111"/>
    <p:sldId id="1018" r:id="rId112"/>
    <p:sldId id="1153" r:id="rId113"/>
    <p:sldId id="1154" r:id="rId1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008A3E"/>
    <a:srgbClr val="4D2A1B"/>
    <a:srgbClr val="DCDC92"/>
    <a:srgbClr val="003E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93838" autoAdjust="0"/>
  </p:normalViewPr>
  <p:slideViewPr>
    <p:cSldViewPr>
      <p:cViewPr>
        <p:scale>
          <a:sx n="60" d="100"/>
          <a:sy n="60" d="100"/>
        </p:scale>
        <p:origin x="-1140" y="-294"/>
      </p:cViewPr>
      <p:guideLst>
        <p:guide orient="horz" pos="2160"/>
        <p:guide pos="2880"/>
      </p:guideLst>
    </p:cSldViewPr>
  </p:slideViewPr>
  <p:outlineViewPr>
    <p:cViewPr>
      <p:scale>
        <a:sx n="33" d="100"/>
        <a:sy n="33" d="100"/>
      </p:scale>
      <p:origin x="0" y="46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09/02/15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09/02/15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09/02/15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09/02/15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09/02/15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09/02/15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09/02/15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09/02/15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09/02/15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09/02/15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09/02/15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09/02/15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09/02/15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oustb\Desktop\kids-and-duct-tape_1-jpg.jpg"/>
          <p:cNvPicPr>
            <a:picLocks noChangeAspect="1" noChangeArrowheads="1"/>
          </p:cNvPicPr>
          <p:nvPr/>
        </p:nvPicPr>
        <p:blipFill>
          <a:blip r:embed="rId2" cstate="print"/>
          <a:srcRect/>
          <a:stretch>
            <a:fillRect/>
          </a:stretch>
        </p:blipFill>
        <p:spPr bwMode="auto">
          <a:xfrm>
            <a:off x="838200" y="-381000"/>
            <a:ext cx="6858000" cy="5143500"/>
          </a:xfrm>
          <a:prstGeom prst="rect">
            <a:avLst/>
          </a:prstGeom>
          <a:noFill/>
        </p:spPr>
      </p:pic>
      <p:sp>
        <p:nvSpPr>
          <p:cNvPr id="6" name="TextBox 5"/>
          <p:cNvSpPr txBox="1"/>
          <p:nvPr/>
        </p:nvSpPr>
        <p:spPr>
          <a:xfrm>
            <a:off x="0" y="4572000"/>
            <a:ext cx="9144000" cy="2246769"/>
          </a:xfrm>
          <a:prstGeom prst="rect">
            <a:avLst/>
          </a:prstGeom>
          <a:solidFill>
            <a:schemeClr val="bg1">
              <a:lumMod val="65000"/>
            </a:schemeClr>
          </a:solidFill>
          <a:ln>
            <a:noFill/>
          </a:ln>
        </p:spPr>
        <p:txBody>
          <a:bodyPr wrap="square">
            <a:spAutoFit/>
          </a:bodyPr>
          <a:lstStyle/>
          <a:p>
            <a:pPr algn="ctr"/>
            <a:r>
              <a:rPr lang="en-US" sz="6000" b="1" dirty="0" smtClean="0">
                <a:solidFill>
                  <a:schemeClr val="tx1">
                    <a:lumMod val="85000"/>
                    <a:lumOff val="15000"/>
                  </a:schemeClr>
                </a:solidFill>
                <a:latin typeface="+mn-lt"/>
                <a:cs typeface="Andalus" pitchFamily="18" charset="-78"/>
              </a:rPr>
              <a:t>Parenting Group</a:t>
            </a:r>
          </a:p>
          <a:p>
            <a:pPr algn="ctr"/>
            <a:r>
              <a:rPr lang="en-US" sz="4000" b="1" dirty="0" smtClean="0">
                <a:solidFill>
                  <a:schemeClr val="tx1">
                    <a:lumMod val="85000"/>
                    <a:lumOff val="15000"/>
                  </a:schemeClr>
                </a:solidFill>
                <a:latin typeface="+mn-lt"/>
                <a:cs typeface="Andalus" pitchFamily="18" charset="-78"/>
              </a:rPr>
              <a:t>Ben Foust - 2015</a:t>
            </a:r>
          </a:p>
          <a:p>
            <a:pPr algn="ctr"/>
            <a:r>
              <a:rPr lang="en-US" sz="4000" b="1" dirty="0" smtClean="0">
                <a:solidFill>
                  <a:schemeClr val="tx1">
                    <a:lumMod val="85000"/>
                    <a:lumOff val="15000"/>
                  </a:schemeClr>
                </a:solidFill>
                <a:latin typeface="+mn-lt"/>
                <a:cs typeface="Andalus" pitchFamily="18" charset="-78"/>
              </a:rPr>
              <a:t>Being a Good Steward of Your Family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Stewardship</a:t>
            </a:r>
            <a:endParaRPr lang="en-US" b="1" dirty="0">
              <a:solidFill>
                <a:schemeClr val="bg1"/>
              </a:solidFill>
            </a:endParaRPr>
          </a:p>
        </p:txBody>
      </p:sp>
      <p:sp>
        <p:nvSpPr>
          <p:cNvPr id="3" name="Content Placeholder 2"/>
          <p:cNvSpPr>
            <a:spLocks noGrp="1"/>
          </p:cNvSpPr>
          <p:nvPr>
            <p:ph idx="1"/>
          </p:nvPr>
        </p:nvSpPr>
        <p:spPr/>
        <p:txBody>
          <a:bodyPr/>
          <a:lstStyle/>
          <a:p>
            <a:endParaRPr lang="en-US" dirty="0"/>
          </a:p>
        </p:txBody>
      </p:sp>
      <p:sp>
        <p:nvSpPr>
          <p:cNvPr id="4" name="Rounded Rectangular Callout 3"/>
          <p:cNvSpPr/>
          <p:nvPr/>
        </p:nvSpPr>
        <p:spPr>
          <a:xfrm>
            <a:off x="381000" y="1219200"/>
            <a:ext cx="83820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For some reason, God entrusts His most important things to people</a:t>
            </a:r>
          </a:p>
        </p:txBody>
      </p:sp>
      <p:sp>
        <p:nvSpPr>
          <p:cNvPr id="6" name="TextBox 5"/>
          <p:cNvSpPr txBox="1"/>
          <p:nvPr/>
        </p:nvSpPr>
        <p:spPr>
          <a:xfrm>
            <a:off x="457200" y="2667000"/>
            <a:ext cx="8153400" cy="3170099"/>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Genesis 1:28</a:t>
            </a:r>
            <a:r>
              <a:rPr lang="en-US" sz="4000" b="1" dirty="0" smtClean="0">
                <a:latin typeface="+mn-lt"/>
              </a:rPr>
              <a:t> </a:t>
            </a:r>
            <a:r>
              <a:rPr lang="en-US" sz="4000" dirty="0" smtClean="0">
                <a:latin typeface="+mn-lt"/>
              </a:rPr>
              <a:t>Then be fruitful and multiply, and fill the earth, and subdue it; and rule over the fish of the sea and over the birds of the sky and over every living thing that moves on the earth.  </a:t>
            </a:r>
            <a:endParaRPr lang="en-US" sz="4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76200" y="914400"/>
            <a:ext cx="8839200" cy="32766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dirty="0" smtClean="0">
                <a:solidFill>
                  <a:schemeClr val="bg1"/>
                </a:solidFill>
                <a:latin typeface="+mn-lt"/>
                <a:cs typeface="+mn-cs"/>
              </a:rPr>
              <a:t>Practical ideas:</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Set aside</a:t>
            </a:r>
            <a:r>
              <a:rPr lang="en-US" sz="3500" b="1" dirty="0" smtClean="0">
                <a:solidFill>
                  <a:schemeClr val="bg1"/>
                </a:solidFill>
                <a:latin typeface="+mn-lt"/>
                <a:cs typeface="+mn-cs"/>
              </a:rPr>
              <a:t> </a:t>
            </a:r>
            <a:r>
              <a:rPr lang="en-US" sz="3500" b="1" baseline="0" dirty="0" smtClean="0">
                <a:solidFill>
                  <a:schemeClr val="bg1"/>
                </a:solidFill>
                <a:latin typeface="+mn-lt"/>
                <a:cs typeface="+mn-cs"/>
              </a:rPr>
              <a:t>time to pray </a:t>
            </a:r>
            <a:r>
              <a:rPr lang="en-US" sz="3500" b="1" i="1" baseline="0" dirty="0" smtClean="0">
                <a:solidFill>
                  <a:schemeClr val="bg1"/>
                </a:solidFill>
                <a:latin typeface="+mn-lt"/>
                <a:cs typeface="+mn-cs"/>
              </a:rPr>
              <a:t>with</a:t>
            </a:r>
            <a:r>
              <a:rPr lang="en-US" sz="3500" b="1" baseline="0" dirty="0" smtClean="0">
                <a:solidFill>
                  <a:schemeClr val="bg1"/>
                </a:solidFill>
                <a:latin typeface="+mn-lt"/>
                <a:cs typeface="+mn-cs"/>
              </a:rPr>
              <a:t> and </a:t>
            </a:r>
            <a:r>
              <a:rPr lang="en-US" sz="3500" b="1" i="1" baseline="0" dirty="0" smtClean="0">
                <a:solidFill>
                  <a:schemeClr val="bg1"/>
                </a:solidFill>
                <a:latin typeface="+mn-lt"/>
                <a:cs typeface="+mn-cs"/>
              </a:rPr>
              <a:t>for</a:t>
            </a:r>
            <a:r>
              <a:rPr lang="en-US" sz="3500" b="1" baseline="0" dirty="0" smtClean="0">
                <a:solidFill>
                  <a:schemeClr val="bg1"/>
                </a:solidFill>
                <a:latin typeface="+mn-lt"/>
                <a:cs typeface="+mn-cs"/>
              </a:rPr>
              <a:t> family</a:t>
            </a:r>
          </a:p>
          <a:p>
            <a:pPr marL="342900" marR="0" lvl="0" indent="-342900" defTabSz="914400" rtl="0" eaLnBrk="1" fontAlgn="base" latinLnBrk="0" hangingPunct="1">
              <a:lnSpc>
                <a:spcPct val="100000"/>
              </a:lnSpc>
              <a:spcBef>
                <a:spcPct val="20000"/>
              </a:spcBef>
              <a:spcAft>
                <a:spcPct val="0"/>
              </a:spcAft>
              <a:buClrTx/>
              <a:buSzTx/>
              <a:tabLst/>
              <a:defRPr/>
            </a:pPr>
            <a:endParaRPr lang="en-US" sz="3500" b="1" dirty="0" smtClean="0">
              <a:solidFill>
                <a:schemeClr val="bg1"/>
              </a:solidFill>
              <a:latin typeface="+mn-lt"/>
              <a:cs typeface="+mn-cs"/>
            </a:endParaRPr>
          </a:p>
        </p:txBody>
      </p:sp>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
        <p:nvSpPr>
          <p:cNvPr id="5" name="Title 1"/>
          <p:cNvSpPr txBox="1">
            <a:spLocks/>
          </p:cNvSpPr>
          <p:nvPr/>
        </p:nvSpPr>
        <p:spPr bwMode="auto">
          <a:xfrm>
            <a:off x="76200" y="838200"/>
            <a:ext cx="8991600" cy="30480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“Nationwide, fewer than one out of every 10 born-again families ... pray together during a typical week, excluding mealtimes.”</a:t>
            </a:r>
          </a:p>
          <a:p>
            <a:pPr algn="r"/>
            <a:r>
              <a:rPr lang="en-US" sz="3200" dirty="0" smtClean="0">
                <a:solidFill>
                  <a:schemeClr val="bg1"/>
                </a:solidFill>
                <a:latin typeface="+mn-lt"/>
              </a:rPr>
              <a:t>	     </a:t>
            </a:r>
            <a:r>
              <a:rPr lang="en-US" sz="2400" dirty="0" smtClean="0">
                <a:solidFill>
                  <a:schemeClr val="bg1"/>
                </a:solidFill>
                <a:latin typeface="+mn-lt"/>
              </a:rPr>
              <a:t>- George </a:t>
            </a:r>
            <a:r>
              <a:rPr lang="en-US" sz="2400" dirty="0" err="1" smtClean="0">
                <a:solidFill>
                  <a:schemeClr val="bg1"/>
                </a:solidFill>
                <a:latin typeface="+mn-lt"/>
              </a:rPr>
              <a:t>Barna</a:t>
            </a:r>
            <a:r>
              <a:rPr lang="en-US" sz="2400" dirty="0" smtClean="0">
                <a:solidFill>
                  <a:schemeClr val="bg1"/>
                </a:solidFill>
                <a:latin typeface="+mn-lt"/>
              </a:rPr>
              <a:t>: </a:t>
            </a:r>
            <a:r>
              <a:rPr lang="en-US" sz="2400" i="1" dirty="0" smtClean="0">
                <a:solidFill>
                  <a:schemeClr val="bg1"/>
                </a:solidFill>
                <a:latin typeface="+mn-lt"/>
              </a:rPr>
              <a:t>Revolutionary Parenting</a:t>
            </a:r>
            <a:r>
              <a:rPr lang="en-US" sz="2400" b="1" i="1" dirty="0" smtClean="0">
                <a:solidFill>
                  <a:schemeClr val="bg1"/>
                </a:solidFill>
                <a:latin typeface="+mn-lt"/>
              </a:rPr>
              <a:t>, </a:t>
            </a:r>
            <a:r>
              <a:rPr lang="en-US" sz="2400" b="1" dirty="0" smtClean="0">
                <a:solidFill>
                  <a:schemeClr val="bg1"/>
                </a:solidFill>
                <a:latin typeface="+mn-lt"/>
              </a:rPr>
              <a:t>31</a:t>
            </a:r>
            <a:endParaRPr lang="en-US" sz="2400" b="1" i="1" dirty="0" smtClean="0">
              <a:solidFill>
                <a:schemeClr val="bg1"/>
              </a:solidFill>
              <a:latin typeface="+mn-lt"/>
            </a:endParaRPr>
          </a:p>
          <a:p>
            <a:endParaRPr lang="en-US" sz="3800" dirty="0">
              <a:solidFill>
                <a:schemeClr val="bg1"/>
              </a:solidFill>
              <a:latin typeface="+mn-l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76200" y="914400"/>
            <a:ext cx="8839200" cy="32766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dirty="0" smtClean="0">
                <a:solidFill>
                  <a:schemeClr val="bg1"/>
                </a:solidFill>
                <a:latin typeface="+mn-lt"/>
                <a:cs typeface="+mn-cs"/>
              </a:rPr>
              <a:t>Practical ideas:</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Set aside to time to pray </a:t>
            </a:r>
            <a:r>
              <a:rPr lang="en-US" sz="3500" b="1" i="1" baseline="0" dirty="0" smtClean="0">
                <a:solidFill>
                  <a:schemeClr val="bg1"/>
                </a:solidFill>
                <a:latin typeface="+mn-lt"/>
                <a:cs typeface="+mn-cs"/>
              </a:rPr>
              <a:t>with</a:t>
            </a:r>
            <a:r>
              <a:rPr lang="en-US" sz="3500" b="1" baseline="0" dirty="0" smtClean="0">
                <a:solidFill>
                  <a:schemeClr val="bg1"/>
                </a:solidFill>
                <a:latin typeface="+mn-lt"/>
                <a:cs typeface="+mn-cs"/>
              </a:rPr>
              <a:t> and </a:t>
            </a:r>
            <a:r>
              <a:rPr lang="en-US" sz="3500" b="1" i="1" baseline="0" dirty="0" smtClean="0">
                <a:solidFill>
                  <a:schemeClr val="bg1"/>
                </a:solidFill>
                <a:latin typeface="+mn-lt"/>
                <a:cs typeface="+mn-cs"/>
              </a:rPr>
              <a:t>for</a:t>
            </a:r>
            <a:r>
              <a:rPr lang="en-US" sz="3500" b="1" baseline="0" dirty="0" smtClean="0">
                <a:solidFill>
                  <a:schemeClr val="bg1"/>
                </a:solidFill>
                <a:latin typeface="+mn-lt"/>
                <a:cs typeface="+mn-cs"/>
              </a:rPr>
              <a:t> family</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Pray as a couple for your children</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Pray with your kids for your spouse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Share your personal</a:t>
            </a:r>
            <a:r>
              <a:rPr kumimoji="0" lang="en-US" sz="3500" b="1" strike="noStrike" kern="1200" cap="none" spc="0" normalizeH="0" noProof="0" dirty="0" smtClean="0">
                <a:ln>
                  <a:noFill/>
                </a:ln>
                <a:solidFill>
                  <a:schemeClr val="bg1"/>
                </a:solidFill>
                <a:effectLst/>
                <a:uLnTx/>
                <a:uFillTx/>
                <a:latin typeface="+mn-lt"/>
                <a:ea typeface="+mn-ea"/>
                <a:cs typeface="+mn-cs"/>
              </a:rPr>
              <a:t> prayer life with them</a:t>
            </a:r>
          </a:p>
        </p:txBody>
      </p:sp>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Time</a:t>
            </a:r>
            <a:endParaRPr lang="en-US" sz="4000" b="1" u="sng" dirty="0">
              <a:solidFill>
                <a:schemeClr val="bg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Time</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Rounded Rectangular Callout 17"/>
          <p:cNvSpPr/>
          <p:nvPr/>
        </p:nvSpPr>
        <p:spPr>
          <a:xfrm>
            <a:off x="685800" y="2057400"/>
            <a:ext cx="5867400" cy="1828800"/>
          </a:xfrm>
          <a:prstGeom prst="wedgeRoundRectCallout">
            <a:avLst>
              <a:gd name="adj1" fmla="val 57300"/>
              <a:gd name="adj2" fmla="val 102174"/>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Time is unplanned and not prioritized – time happens </a:t>
            </a:r>
            <a:r>
              <a:rPr lang="en-US" sz="4000" i="1" u="sng" dirty="0" smtClean="0">
                <a:solidFill>
                  <a:schemeClr val="tx1"/>
                </a:solidFill>
              </a:rPr>
              <a:t>to</a:t>
            </a:r>
            <a:r>
              <a:rPr lang="en-US" sz="4000" dirty="0" smtClean="0">
                <a:solidFill>
                  <a:schemeClr val="tx1"/>
                </a:solidFill>
              </a:rPr>
              <a:t> us and we react</a:t>
            </a:r>
            <a:endParaRPr 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Time</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Rounded Rectangular Callout 17"/>
          <p:cNvSpPr/>
          <p:nvPr/>
        </p:nvSpPr>
        <p:spPr>
          <a:xfrm>
            <a:off x="2895600" y="2667000"/>
            <a:ext cx="5867400" cy="1828800"/>
          </a:xfrm>
          <a:prstGeom prst="wedgeRoundRectCallout">
            <a:avLst>
              <a:gd name="adj1" fmla="val -40427"/>
              <a:gd name="adj2" fmla="val 100091"/>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Priority is me getting to do what I want with my time</a:t>
            </a:r>
            <a:endParaRPr 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Time</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Rounded Rectangular Callout 17"/>
          <p:cNvSpPr/>
          <p:nvPr/>
        </p:nvSpPr>
        <p:spPr>
          <a:xfrm>
            <a:off x="2667000" y="3733800"/>
            <a:ext cx="5867400" cy="1828800"/>
          </a:xfrm>
          <a:prstGeom prst="wedgeRoundRectCallout">
            <a:avLst>
              <a:gd name="adj1" fmla="val -50817"/>
              <a:gd name="adj2" fmla="val -95742"/>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Family spends time doing what I choose for them</a:t>
            </a:r>
            <a:endParaRPr lang="en-US" sz="4000" dirty="0">
              <a:solidFill>
                <a:schemeClr val="tx1"/>
              </a:solidFill>
            </a:endParaRPr>
          </a:p>
        </p:txBody>
      </p:sp>
      <p:sp>
        <p:nvSpPr>
          <p:cNvPr id="14" name="Rounded Rectangular Callout 13"/>
          <p:cNvSpPr/>
          <p:nvPr/>
        </p:nvSpPr>
        <p:spPr>
          <a:xfrm>
            <a:off x="2895600" y="838200"/>
            <a:ext cx="3886200" cy="1219200"/>
          </a:xfrm>
          <a:prstGeom prst="wedgeRoundRectCallout">
            <a:avLst>
              <a:gd name="adj1" fmla="val -52034"/>
              <a:gd name="adj2" fmla="val 111155"/>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Overscheduled!</a:t>
            </a:r>
            <a:endParaRPr 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52400" y="914400"/>
            <a:ext cx="8839200" cy="26670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dirty="0" smtClean="0">
                <a:solidFill>
                  <a:schemeClr val="bg1"/>
                </a:solidFill>
                <a:latin typeface="+mn-lt"/>
                <a:cs typeface="+mn-cs"/>
              </a:rPr>
              <a:t>The good Steward makes 2 crucial </a:t>
            </a:r>
          </a:p>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dirty="0" smtClean="0">
                <a:solidFill>
                  <a:schemeClr val="bg1"/>
                </a:solidFill>
                <a:latin typeface="+mn-lt"/>
                <a:cs typeface="+mn-cs"/>
              </a:rPr>
              <a:t>moves with their time: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#1 Spend time with your children</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3500" b="1" baseline="0" dirty="0" smtClean="0">
              <a:solidFill>
                <a:schemeClr val="bg1"/>
              </a:solidFill>
              <a:latin typeface="+mn-lt"/>
              <a:cs typeface="+mn-cs"/>
            </a:endParaRPr>
          </a:p>
        </p:txBody>
      </p:sp>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Time</a:t>
            </a:r>
            <a:endParaRPr lang="en-US" sz="4000" b="1" u="sng" dirty="0">
              <a:solidFill>
                <a:schemeClr val="bg1"/>
              </a:solidFill>
            </a:endParaRPr>
          </a:p>
        </p:txBody>
      </p:sp>
      <p:sp>
        <p:nvSpPr>
          <p:cNvPr id="7" name="Title 1"/>
          <p:cNvSpPr txBox="1">
            <a:spLocks/>
          </p:cNvSpPr>
          <p:nvPr/>
        </p:nvSpPr>
        <p:spPr bwMode="auto">
          <a:xfrm>
            <a:off x="76200" y="76200"/>
            <a:ext cx="8991600" cy="67818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j-lt"/>
              </a:rPr>
              <a:t>“The research revealed an amazing insight into just how much time was spent in dialogue between parent and child on a typical day.  The figures ranged between 90 and 120 minutes (verified by both the parent and the child, independent of each other).  To place that in context, the typical American family registers less than 15 minutes of direct parent-child conversation each day.”     </a:t>
            </a:r>
          </a:p>
          <a:p>
            <a:pPr algn="r"/>
            <a:r>
              <a:rPr lang="en-US" sz="2400" dirty="0" smtClean="0">
                <a:solidFill>
                  <a:schemeClr val="bg1"/>
                </a:solidFill>
                <a:latin typeface="+mj-lt"/>
              </a:rPr>
              <a:t>           </a:t>
            </a:r>
            <a:r>
              <a:rPr lang="en-US" sz="2400" dirty="0" smtClean="0">
                <a:solidFill>
                  <a:schemeClr val="bg1"/>
                </a:solidFill>
                <a:latin typeface="+mn-lt"/>
              </a:rPr>
              <a:t>- George </a:t>
            </a:r>
            <a:r>
              <a:rPr lang="en-US" sz="2400" dirty="0" err="1" smtClean="0">
                <a:solidFill>
                  <a:schemeClr val="bg1"/>
                </a:solidFill>
                <a:latin typeface="+mn-lt"/>
              </a:rPr>
              <a:t>Barna</a:t>
            </a:r>
            <a:r>
              <a:rPr lang="en-US" sz="2400" dirty="0" smtClean="0">
                <a:solidFill>
                  <a:schemeClr val="bg1"/>
                </a:solidFill>
                <a:latin typeface="+mn-lt"/>
              </a:rPr>
              <a:t>: </a:t>
            </a:r>
            <a:r>
              <a:rPr lang="en-US" sz="2400" b="1" i="1" dirty="0" smtClean="0">
                <a:solidFill>
                  <a:schemeClr val="bg1"/>
                </a:solidFill>
                <a:latin typeface="+mn-lt"/>
              </a:rPr>
              <a:t>Revolutionary Parenting, </a:t>
            </a:r>
            <a:r>
              <a:rPr lang="en-US" sz="2400" b="1" dirty="0" smtClean="0">
                <a:solidFill>
                  <a:schemeClr val="bg1"/>
                </a:solidFill>
                <a:latin typeface="+mn-lt"/>
              </a:rPr>
              <a:t>33</a:t>
            </a:r>
          </a:p>
          <a:p>
            <a:endParaRPr lang="en-US" sz="38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52400" y="914400"/>
            <a:ext cx="8839200" cy="26670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dirty="0" smtClean="0">
                <a:solidFill>
                  <a:schemeClr val="bg1"/>
                </a:solidFill>
                <a:latin typeface="+mn-lt"/>
                <a:cs typeface="+mn-cs"/>
              </a:rPr>
              <a:t>The good Steward makes 2 crucial </a:t>
            </a:r>
          </a:p>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dirty="0" smtClean="0">
                <a:solidFill>
                  <a:schemeClr val="bg1"/>
                </a:solidFill>
                <a:latin typeface="+mn-lt"/>
                <a:cs typeface="+mn-cs"/>
              </a:rPr>
              <a:t>moves with their time: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#1 Spend time with your children</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3500" b="1" baseline="0" dirty="0" smtClean="0">
              <a:solidFill>
                <a:schemeClr val="bg1"/>
              </a:solidFill>
              <a:latin typeface="+mn-lt"/>
              <a:cs typeface="+mn-cs"/>
            </a:endParaRPr>
          </a:p>
        </p:txBody>
      </p:sp>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Time</a:t>
            </a:r>
            <a:endParaRPr lang="en-US" sz="4000" b="1" u="sng" dirty="0">
              <a:solidFill>
                <a:schemeClr val="bg1"/>
              </a:solidFill>
            </a:endParaRPr>
          </a:p>
        </p:txBody>
      </p:sp>
      <p:sp>
        <p:nvSpPr>
          <p:cNvPr id="7" name="Title 1"/>
          <p:cNvSpPr txBox="1">
            <a:spLocks/>
          </p:cNvSpPr>
          <p:nvPr/>
        </p:nvSpPr>
        <p:spPr bwMode="auto">
          <a:xfrm>
            <a:off x="76200" y="76200"/>
            <a:ext cx="8991600" cy="67818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“In fact, when we asked young adults what they felt were the most significant mistakes that America’s parents have made, the second highest ranked mistake was not spending enough time with their children.  (The failure to provide appropriate discipline was the top-ranked deficiency).”          </a:t>
            </a:r>
          </a:p>
          <a:p>
            <a:pPr algn="r"/>
            <a:r>
              <a:rPr lang="en-US" sz="2400" dirty="0" smtClean="0">
                <a:solidFill>
                  <a:schemeClr val="bg1"/>
                </a:solidFill>
                <a:latin typeface="+mn-lt"/>
              </a:rPr>
              <a:t>              - George </a:t>
            </a:r>
            <a:r>
              <a:rPr lang="en-US" sz="2400" dirty="0" err="1" smtClean="0">
                <a:solidFill>
                  <a:schemeClr val="bg1"/>
                </a:solidFill>
                <a:latin typeface="+mn-lt"/>
              </a:rPr>
              <a:t>Barna</a:t>
            </a:r>
            <a:r>
              <a:rPr lang="en-US" sz="2400" dirty="0" smtClean="0">
                <a:solidFill>
                  <a:schemeClr val="bg1"/>
                </a:solidFill>
                <a:latin typeface="+mn-lt"/>
              </a:rPr>
              <a:t>: </a:t>
            </a:r>
            <a:r>
              <a:rPr lang="en-US" sz="2400" i="1" dirty="0" smtClean="0">
                <a:solidFill>
                  <a:schemeClr val="bg1"/>
                </a:solidFill>
                <a:latin typeface="+mn-lt"/>
              </a:rPr>
              <a:t>Revolutionary Parenting, </a:t>
            </a:r>
            <a:r>
              <a:rPr lang="en-US" sz="2400" b="1" dirty="0" smtClean="0">
                <a:solidFill>
                  <a:schemeClr val="bg1"/>
                </a:solidFill>
                <a:latin typeface="+mn-lt"/>
              </a:rPr>
              <a:t>90</a:t>
            </a:r>
          </a:p>
          <a:p>
            <a:endParaRPr lang="en-US" sz="3800" dirty="0">
              <a:solidFill>
                <a:schemeClr val="bg1"/>
              </a:solidFill>
              <a:latin typeface="+mn-l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52400" y="914400"/>
            <a:ext cx="8839200" cy="26670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dirty="0" smtClean="0">
                <a:solidFill>
                  <a:schemeClr val="bg1"/>
                </a:solidFill>
                <a:latin typeface="+mn-lt"/>
                <a:cs typeface="+mn-cs"/>
              </a:rPr>
              <a:t>The good Steward makes 2 crucial </a:t>
            </a:r>
          </a:p>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dirty="0" smtClean="0">
                <a:solidFill>
                  <a:schemeClr val="bg1"/>
                </a:solidFill>
                <a:latin typeface="+mn-lt"/>
                <a:cs typeface="+mn-cs"/>
              </a:rPr>
              <a:t>moves with their time: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#1 Sacrificially spend time with your children</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#2 Sacrificially spend time with your spouse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3500" b="1" baseline="0" dirty="0" smtClean="0">
              <a:solidFill>
                <a:schemeClr val="bg1"/>
              </a:solidFill>
              <a:latin typeface="+mn-lt"/>
              <a:cs typeface="+mn-cs"/>
            </a:endParaRPr>
          </a:p>
        </p:txBody>
      </p:sp>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Time</a:t>
            </a:r>
            <a:endParaRPr lang="en-US" sz="4000" b="1" u="sng" dirty="0">
              <a:solidFill>
                <a:schemeClr val="bg1"/>
              </a:solidFill>
            </a:endParaRPr>
          </a:p>
        </p:txBody>
      </p:sp>
      <p:sp>
        <p:nvSpPr>
          <p:cNvPr id="4" name="Rounded Rectangular Callout 3"/>
          <p:cNvSpPr/>
          <p:nvPr/>
        </p:nvSpPr>
        <p:spPr>
          <a:xfrm>
            <a:off x="304800" y="3352800"/>
            <a:ext cx="53340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Quality AND Quantity</a:t>
            </a:r>
            <a:endParaRPr lang="en-US" sz="4000" b="1" dirty="0">
              <a:solidFill>
                <a:schemeClr val="bg1"/>
              </a:solidFill>
            </a:endParaRPr>
          </a:p>
        </p:txBody>
      </p:sp>
      <p:sp>
        <p:nvSpPr>
          <p:cNvPr id="5" name="Rounded Rectangular Callout 4"/>
          <p:cNvSpPr/>
          <p:nvPr/>
        </p:nvSpPr>
        <p:spPr>
          <a:xfrm>
            <a:off x="838200" y="4038600"/>
            <a:ext cx="82296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Have to prioritize it and sacrifice for it</a:t>
            </a:r>
            <a:endParaRPr lang="en-US" sz="4000" b="1" dirty="0">
              <a:solidFill>
                <a:schemeClr val="bg1"/>
              </a:solidFill>
            </a:endParaRPr>
          </a:p>
        </p:txBody>
      </p:sp>
      <p:sp>
        <p:nvSpPr>
          <p:cNvPr id="7" name="Rounded Rectangular Callout 6"/>
          <p:cNvSpPr/>
          <p:nvPr/>
        </p:nvSpPr>
        <p:spPr>
          <a:xfrm>
            <a:off x="1600200" y="4800600"/>
            <a:ext cx="6629400"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After all, the world has time for your family!</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Stewardship</a:t>
            </a:r>
            <a:endParaRPr lang="en-US" b="1" dirty="0">
              <a:solidFill>
                <a:schemeClr val="bg1"/>
              </a:solidFill>
            </a:endParaRPr>
          </a:p>
        </p:txBody>
      </p:sp>
      <p:sp>
        <p:nvSpPr>
          <p:cNvPr id="3" name="Content Placeholder 2"/>
          <p:cNvSpPr>
            <a:spLocks noGrp="1"/>
          </p:cNvSpPr>
          <p:nvPr>
            <p:ph idx="1"/>
          </p:nvPr>
        </p:nvSpPr>
        <p:spPr>
          <a:xfrm>
            <a:off x="0" y="3505200"/>
            <a:ext cx="9144000" cy="2620963"/>
          </a:xfrm>
        </p:spPr>
        <p:txBody>
          <a:bodyPr/>
          <a:lstStyle/>
          <a:p>
            <a:r>
              <a:rPr lang="en-US" sz="3600" b="1" dirty="0" smtClean="0">
                <a:solidFill>
                  <a:schemeClr val="bg1"/>
                </a:solidFill>
              </a:rPr>
              <a:t>Managing something that is not mine</a:t>
            </a:r>
          </a:p>
          <a:p>
            <a:r>
              <a:rPr lang="en-US" sz="3600" b="1" dirty="0" smtClean="0">
                <a:solidFill>
                  <a:schemeClr val="bg1"/>
                </a:solidFill>
              </a:rPr>
              <a:t>Responsibility, Accountability, Anticipation</a:t>
            </a:r>
          </a:p>
          <a:p>
            <a:r>
              <a:rPr lang="en-US" sz="3600" b="1" dirty="0" smtClean="0">
                <a:solidFill>
                  <a:schemeClr val="bg1"/>
                </a:solidFill>
              </a:rPr>
              <a:t>Much broader than “belongings”</a:t>
            </a:r>
          </a:p>
        </p:txBody>
      </p:sp>
      <p:sp>
        <p:nvSpPr>
          <p:cNvPr id="4" name="Rounded Rectangular Callout 3"/>
          <p:cNvSpPr/>
          <p:nvPr/>
        </p:nvSpPr>
        <p:spPr>
          <a:xfrm>
            <a:off x="381000" y="1219200"/>
            <a:ext cx="83820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For some reason, God entrusts His most important things to people</a:t>
            </a:r>
          </a:p>
        </p:txBody>
      </p:sp>
      <p:sp>
        <p:nvSpPr>
          <p:cNvPr id="6" name="TextBox 5"/>
          <p:cNvSpPr txBox="1"/>
          <p:nvPr/>
        </p:nvSpPr>
        <p:spPr>
          <a:xfrm>
            <a:off x="76200" y="228600"/>
            <a:ext cx="8915400" cy="3170099"/>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1 </a:t>
            </a:r>
            <a:r>
              <a:rPr lang="en-US" sz="4000" b="1" baseline="30000" dirty="0" err="1" smtClean="0">
                <a:latin typeface="+mn-lt"/>
              </a:rPr>
              <a:t>Cor</a:t>
            </a:r>
            <a:r>
              <a:rPr lang="en-US" sz="4000" b="1" baseline="30000" dirty="0" smtClean="0">
                <a:latin typeface="+mn-lt"/>
              </a:rPr>
              <a:t> 4:1 </a:t>
            </a:r>
            <a:r>
              <a:rPr lang="en-US" sz="4000" dirty="0" smtClean="0">
                <a:latin typeface="+mn-lt"/>
              </a:rPr>
              <a:t>Let a man regard us in this manner, as servants of Christ and </a:t>
            </a:r>
            <a:r>
              <a:rPr lang="en-US" sz="4000" b="1" u="sng" dirty="0" smtClean="0">
                <a:solidFill>
                  <a:srgbClr val="002060"/>
                </a:solidFill>
                <a:latin typeface="+mn-lt"/>
              </a:rPr>
              <a:t>stewards of the mysteries of God</a:t>
            </a:r>
            <a:r>
              <a:rPr lang="en-US" sz="4000" dirty="0" smtClean="0">
                <a:latin typeface="+mn-lt"/>
              </a:rPr>
              <a:t>.  In this case, moreover, it is required of stewards that one be found trustworthy.</a:t>
            </a:r>
          </a:p>
        </p:txBody>
      </p:sp>
      <p:sp>
        <p:nvSpPr>
          <p:cNvPr id="7" name="Rounded Rectangular Callout 6"/>
          <p:cNvSpPr/>
          <p:nvPr/>
        </p:nvSpPr>
        <p:spPr>
          <a:xfrm>
            <a:off x="381000" y="54864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Warrants a response that is </a:t>
            </a:r>
          </a:p>
          <a:p>
            <a:pPr algn="ctr" fontAlgn="auto">
              <a:spcBef>
                <a:spcPts val="0"/>
              </a:spcBef>
              <a:spcAft>
                <a:spcPts val="0"/>
              </a:spcAft>
              <a:defRPr/>
            </a:pPr>
            <a:r>
              <a:rPr lang="en-US" sz="4000" b="1" dirty="0" smtClean="0"/>
              <a:t>HUMBLE, ACTIVE, and FAITHFUL</a:t>
            </a:r>
          </a:p>
        </p:txBody>
      </p:sp>
      <p:sp>
        <p:nvSpPr>
          <p:cNvPr id="8" name="Rounded Rectangular Callout 7"/>
          <p:cNvSpPr/>
          <p:nvPr/>
        </p:nvSpPr>
        <p:spPr>
          <a:xfrm>
            <a:off x="6096000" y="2743200"/>
            <a:ext cx="2667000" cy="6858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TRUTH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Time</a:t>
            </a:r>
            <a:endParaRPr lang="en-US" sz="4000" b="1" u="sng" dirty="0">
              <a:solidFill>
                <a:schemeClr val="bg1"/>
              </a:solidFill>
            </a:endParaRPr>
          </a:p>
        </p:txBody>
      </p:sp>
      <p:sp>
        <p:nvSpPr>
          <p:cNvPr id="5" name="Content Placeholder 2"/>
          <p:cNvSpPr txBox="1">
            <a:spLocks/>
          </p:cNvSpPr>
          <p:nvPr/>
        </p:nvSpPr>
        <p:spPr bwMode="auto">
          <a:xfrm>
            <a:off x="228600" y="838200"/>
            <a:ext cx="8839200" cy="39624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dirty="0" smtClean="0">
                <a:solidFill>
                  <a:schemeClr val="bg1"/>
                </a:solidFill>
                <a:latin typeface="+mn-lt"/>
                <a:cs typeface="+mn-cs"/>
              </a:rPr>
              <a:t>Practical Ideas: </a:t>
            </a:r>
          </a:p>
          <a:p>
            <a:pPr marL="342900" indent="-342900">
              <a:spcBef>
                <a:spcPct val="20000"/>
              </a:spcBef>
              <a:buFont typeface="Arial" pitchFamily="34" charset="0"/>
              <a:buChar char="•"/>
              <a:defRPr/>
            </a:pPr>
            <a:r>
              <a:rPr lang="en-US" sz="3500" b="1" dirty="0" smtClean="0">
                <a:solidFill>
                  <a:schemeClr val="bg1"/>
                </a:solidFill>
                <a:latin typeface="+mn-lt"/>
                <a:cs typeface="+mn-cs"/>
              </a:rPr>
              <a:t>Date Night</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Family Time – get creative</a:t>
            </a:r>
          </a:p>
          <a:p>
            <a:pPr marL="342900" indent="-342900">
              <a:spcBef>
                <a:spcPct val="20000"/>
              </a:spcBef>
              <a:buFont typeface="Arial" pitchFamily="34" charset="0"/>
              <a:buChar char="•"/>
              <a:defRPr/>
            </a:pPr>
            <a:r>
              <a:rPr lang="en-US" sz="3500" b="1" dirty="0" smtClean="0">
                <a:solidFill>
                  <a:schemeClr val="bg1"/>
                </a:solidFill>
                <a:latin typeface="+mn-lt"/>
                <a:cs typeface="+mn-cs"/>
              </a:rPr>
              <a:t>Take Vacations</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Put your phone away</a:t>
            </a:r>
            <a:endParaRPr lang="en-US" sz="3500" b="1" baseline="0" dirty="0" smtClean="0">
              <a:solidFill>
                <a:schemeClr val="bg1"/>
              </a:solidFill>
              <a:latin typeface="+mn-lt"/>
              <a:cs typeface="+mn-cs"/>
            </a:endParaRPr>
          </a:p>
          <a:p>
            <a:pPr marL="342900" lvl="0" indent="-342900">
              <a:spcBef>
                <a:spcPct val="20000"/>
              </a:spcBef>
              <a:buFont typeface="Arial" pitchFamily="34" charset="0"/>
              <a:buChar char="•"/>
              <a:defRPr/>
            </a:pPr>
            <a:r>
              <a:rPr lang="en-US" sz="3500" b="1" dirty="0" smtClean="0">
                <a:solidFill>
                  <a:schemeClr val="bg1"/>
                </a:solidFill>
                <a:latin typeface="+mn-lt"/>
                <a:cs typeface="+mn-cs"/>
              </a:rPr>
              <a:t>Invite them in to what you’re doing</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3500" b="1" baseline="0" dirty="0" smtClean="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lstStyle/>
          <a:p>
            <a:r>
              <a:rPr lang="en-US" sz="4800" b="1" dirty="0" smtClean="0">
                <a:solidFill>
                  <a:schemeClr val="bg1"/>
                </a:solidFill>
              </a:rPr>
              <a:t>Conclusions</a:t>
            </a:r>
            <a:endParaRPr lang="en-US" sz="4800" b="1" dirty="0">
              <a:solidFill>
                <a:schemeClr val="bg1"/>
              </a:solidFill>
            </a:endParaRPr>
          </a:p>
        </p:txBody>
      </p:sp>
      <p:pic>
        <p:nvPicPr>
          <p:cNvPr id="16" name="Picture 2" descr="C:\Users\foustb\Desktop\StandardFamily.jpg"/>
          <p:cNvPicPr>
            <a:picLocks noChangeAspect="1" noChangeArrowheads="1"/>
          </p:cNvPicPr>
          <p:nvPr/>
        </p:nvPicPr>
        <p:blipFill>
          <a:blip r:embed="rId2" cstate="print"/>
          <a:srcRect b="20705"/>
          <a:stretch>
            <a:fillRect/>
          </a:stretch>
        </p:blipFill>
        <p:spPr bwMode="auto">
          <a:xfrm>
            <a:off x="0" y="4572000"/>
            <a:ext cx="9144000" cy="2438400"/>
          </a:xfrm>
          <a:prstGeom prst="rect">
            <a:avLst/>
          </a:prstGeom>
          <a:noFill/>
        </p:spPr>
      </p:pic>
      <p:sp>
        <p:nvSpPr>
          <p:cNvPr id="5" name="Content Placeholder 2"/>
          <p:cNvSpPr>
            <a:spLocks noGrp="1"/>
          </p:cNvSpPr>
          <p:nvPr>
            <p:ph idx="1"/>
          </p:nvPr>
        </p:nvSpPr>
        <p:spPr>
          <a:xfrm>
            <a:off x="228600" y="762000"/>
            <a:ext cx="8915400" cy="4525963"/>
          </a:xfrm>
        </p:spPr>
        <p:txBody>
          <a:bodyPr/>
          <a:lstStyle/>
          <a:p>
            <a:pPr>
              <a:buNone/>
            </a:pPr>
            <a:r>
              <a:rPr lang="en-US" b="1" dirty="0" smtClean="0">
                <a:solidFill>
                  <a:schemeClr val="bg1"/>
                </a:solidFill>
              </a:rPr>
              <a:t>Steward your family from the security of total forgiveness!</a:t>
            </a:r>
          </a:p>
          <a:p>
            <a:pPr>
              <a:buNone/>
            </a:pPr>
            <a:r>
              <a:rPr lang="en-US" b="1" dirty="0" smtClean="0">
                <a:solidFill>
                  <a:schemeClr val="bg1"/>
                </a:solidFill>
              </a:rPr>
              <a:t>Make your own relationship with your Heavenly Father priority #1</a:t>
            </a:r>
          </a:p>
          <a:p>
            <a:pPr>
              <a:buNone/>
            </a:pPr>
            <a:r>
              <a:rPr lang="en-US" b="1" dirty="0" smtClean="0">
                <a:solidFill>
                  <a:schemeClr val="bg1"/>
                </a:solidFill>
              </a:rPr>
              <a:t>Talk to each other about this work!</a:t>
            </a:r>
          </a:p>
          <a:p>
            <a:pPr>
              <a:buNone/>
            </a:pPr>
            <a:r>
              <a:rPr lang="en-US" b="1" dirty="0" smtClean="0">
                <a:solidFill>
                  <a:schemeClr val="bg1"/>
                </a:solidFill>
              </a:rPr>
              <a:t>Stewardship of your family may not be glorious work, but it </a:t>
            </a:r>
            <a:r>
              <a:rPr lang="en-US" b="1" i="1" dirty="0" smtClean="0">
                <a:solidFill>
                  <a:schemeClr val="bg1"/>
                </a:solidFill>
              </a:rPr>
              <a:t>is</a:t>
            </a:r>
            <a:r>
              <a:rPr lang="en-US" b="1" dirty="0" smtClean="0">
                <a:solidFill>
                  <a:schemeClr val="bg1"/>
                </a:solidFill>
              </a:rPr>
              <a:t> HEROIC work!</a:t>
            </a:r>
          </a:p>
        </p:txBody>
      </p:sp>
      <p:sp>
        <p:nvSpPr>
          <p:cNvPr id="6" name="TextBox 5"/>
          <p:cNvSpPr txBox="1"/>
          <p:nvPr/>
        </p:nvSpPr>
        <p:spPr>
          <a:xfrm>
            <a:off x="76200" y="4495800"/>
            <a:ext cx="8915400" cy="1323439"/>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Josh 24:15</a:t>
            </a:r>
            <a:r>
              <a:rPr lang="en-US" sz="4000" b="1" dirty="0" smtClean="0">
                <a:latin typeface="+mn-lt"/>
              </a:rPr>
              <a:t> </a:t>
            </a:r>
            <a:r>
              <a:rPr lang="en-US" sz="4000" dirty="0" smtClean="0">
                <a:latin typeface="+mn-lt"/>
              </a:rPr>
              <a:t>But as for me and my household, we will serve the Lord.</a:t>
            </a:r>
            <a:endParaRPr lang="en-US" sz="4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219200"/>
            <a:ext cx="8686800" cy="4800600"/>
          </a:xfrm>
          <a:prstGeom prst="rect">
            <a:avLst/>
          </a:prstGeom>
          <a:solidFill>
            <a:schemeClr val="tx1">
              <a:lumMod val="75000"/>
              <a:lumOff val="25000"/>
            </a:schemeClr>
          </a:solidFill>
          <a:ln>
            <a:noFill/>
          </a:ln>
        </p:spPr>
        <p:txBody>
          <a:bodyPr wrap="square">
            <a:noAutofit/>
          </a:bodyPr>
          <a:lstStyle/>
          <a:p>
            <a:endParaRPr lang="en-US" sz="3600" dirty="0" smtClean="0">
              <a:solidFill>
                <a:schemeClr val="bg1"/>
              </a:solidFill>
              <a:latin typeface="+mn-lt"/>
            </a:endParaRPr>
          </a:p>
          <a:p>
            <a:r>
              <a:rPr lang="en-US" sz="3600" dirty="0" smtClean="0">
                <a:solidFill>
                  <a:schemeClr val="bg1"/>
                </a:solidFill>
                <a:latin typeface="+mn-lt"/>
              </a:rPr>
              <a:t>Email: </a:t>
            </a:r>
            <a:r>
              <a:rPr lang="en-US" sz="3600" u="sng" dirty="0" smtClean="0">
                <a:solidFill>
                  <a:schemeClr val="bg1"/>
                </a:solidFill>
                <a:latin typeface="+mn-lt"/>
              </a:rPr>
              <a:t>foustb@xenos.org</a:t>
            </a:r>
            <a:br>
              <a:rPr lang="en-US" sz="3600" u="sng" dirty="0" smtClean="0">
                <a:solidFill>
                  <a:schemeClr val="bg1"/>
                </a:solidFill>
                <a:latin typeface="+mn-lt"/>
              </a:rPr>
            </a:br>
            <a:endParaRPr lang="en-US" sz="3600" dirty="0" smtClean="0">
              <a:solidFill>
                <a:schemeClr val="bg1"/>
              </a:solidFill>
              <a:latin typeface="+mn-lt"/>
            </a:endParaRPr>
          </a:p>
          <a:p>
            <a:r>
              <a:rPr lang="en-US" sz="3600" dirty="0" smtClean="0">
                <a:solidFill>
                  <a:schemeClr val="bg1"/>
                </a:solidFill>
                <a:latin typeface="+mn-lt"/>
              </a:rPr>
              <a:t>Follow my teachings at: </a:t>
            </a:r>
            <a:r>
              <a:rPr lang="en-US" sz="3600" u="sng" dirty="0" smtClean="0">
                <a:solidFill>
                  <a:schemeClr val="bg1"/>
                </a:solidFill>
                <a:latin typeface="+mn-lt"/>
              </a:rPr>
              <a:t>www.xenos.org/sundayam/</a:t>
            </a:r>
            <a:br>
              <a:rPr lang="en-US" sz="3600" u="sng" dirty="0" smtClean="0">
                <a:solidFill>
                  <a:schemeClr val="bg1"/>
                </a:solidFill>
                <a:latin typeface="+mn-lt"/>
              </a:rPr>
            </a:br>
            <a:endParaRPr lang="en-US" sz="3600" dirty="0" smtClean="0">
              <a:solidFill>
                <a:schemeClr val="bg1"/>
              </a:solidFill>
              <a:latin typeface="+mn-lt"/>
            </a:endParaRPr>
          </a:p>
          <a:p>
            <a:r>
              <a:rPr lang="en-US" sz="3600" dirty="0" smtClean="0">
                <a:solidFill>
                  <a:schemeClr val="bg1"/>
                </a:solidFill>
                <a:latin typeface="+mn-lt"/>
              </a:rPr>
              <a:t>Past Care Group Resources: </a:t>
            </a:r>
            <a:r>
              <a:rPr lang="en-US" sz="3600" u="sng" dirty="0" smtClean="0">
                <a:solidFill>
                  <a:schemeClr val="bg1"/>
                </a:solidFill>
                <a:latin typeface="+mn-lt"/>
              </a:rPr>
              <a:t>www.xenos.org/ministry/care-group</a:t>
            </a:r>
            <a:br>
              <a:rPr lang="en-US" sz="3600" u="sng" dirty="0" smtClean="0">
                <a:solidFill>
                  <a:schemeClr val="bg1"/>
                </a:solidFill>
                <a:latin typeface="+mn-lt"/>
              </a:rPr>
            </a:br>
            <a:endParaRPr lang="en-US" sz="3600" dirty="0" smtClean="0">
              <a:solidFill>
                <a:schemeClr val="bg1"/>
              </a:solidFill>
              <a:latin typeface="+mn-lt"/>
            </a:endParaRPr>
          </a:p>
        </p:txBody>
      </p:sp>
      <p:sp>
        <p:nvSpPr>
          <p:cNvPr id="4" name="Title 1"/>
          <p:cNvSpPr txBox="1">
            <a:spLocks/>
          </p:cNvSpPr>
          <p:nvPr/>
        </p:nvSpPr>
        <p:spPr bwMode="auto">
          <a:xfrm>
            <a:off x="228600" y="3048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Contact:</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oustb\Desktop\vader-and-daughter-01-634x544.jpg"/>
          <p:cNvPicPr>
            <a:picLocks noChangeAspect="1" noChangeArrowheads="1"/>
          </p:cNvPicPr>
          <p:nvPr/>
        </p:nvPicPr>
        <p:blipFill>
          <a:blip r:embed="rId2" cstate="print"/>
          <a:srcRect/>
          <a:stretch>
            <a:fillRect/>
          </a:stretch>
        </p:blipFill>
        <p:spPr bwMode="auto">
          <a:xfrm>
            <a:off x="1352550" y="0"/>
            <a:ext cx="6038850" cy="5181600"/>
          </a:xfrm>
          <a:prstGeom prst="rect">
            <a:avLst/>
          </a:prstGeom>
          <a:noFill/>
        </p:spPr>
      </p:pic>
      <p:sp>
        <p:nvSpPr>
          <p:cNvPr id="6" name="TextBox 5"/>
          <p:cNvSpPr txBox="1"/>
          <p:nvPr/>
        </p:nvSpPr>
        <p:spPr>
          <a:xfrm>
            <a:off x="0" y="4572000"/>
            <a:ext cx="9144000" cy="2246769"/>
          </a:xfrm>
          <a:prstGeom prst="rect">
            <a:avLst/>
          </a:prstGeom>
          <a:solidFill>
            <a:schemeClr val="bg1">
              <a:lumMod val="65000"/>
            </a:schemeClr>
          </a:solidFill>
          <a:ln>
            <a:noFill/>
          </a:ln>
        </p:spPr>
        <p:txBody>
          <a:bodyPr wrap="square">
            <a:spAutoFit/>
          </a:bodyPr>
          <a:lstStyle/>
          <a:p>
            <a:pPr algn="ctr"/>
            <a:r>
              <a:rPr lang="en-US" sz="6000" b="1" dirty="0" smtClean="0">
                <a:solidFill>
                  <a:schemeClr val="tx1">
                    <a:lumMod val="85000"/>
                    <a:lumOff val="15000"/>
                  </a:schemeClr>
                </a:solidFill>
                <a:latin typeface="+mn-lt"/>
                <a:cs typeface="Andalus" pitchFamily="18" charset="-78"/>
              </a:rPr>
              <a:t>Parenting Group</a:t>
            </a:r>
          </a:p>
          <a:p>
            <a:pPr algn="ctr"/>
            <a:r>
              <a:rPr lang="en-US" sz="4000" b="1" dirty="0" smtClean="0">
                <a:solidFill>
                  <a:schemeClr val="tx1">
                    <a:lumMod val="85000"/>
                    <a:lumOff val="15000"/>
                  </a:schemeClr>
                </a:solidFill>
                <a:latin typeface="+mn-lt"/>
                <a:cs typeface="Andalus" pitchFamily="18" charset="-78"/>
              </a:rPr>
              <a:t>Ben Foust - 2015</a:t>
            </a:r>
          </a:p>
          <a:p>
            <a:pPr algn="ctr"/>
            <a:r>
              <a:rPr lang="en-US" sz="4000" b="1" dirty="0" smtClean="0">
                <a:solidFill>
                  <a:schemeClr val="tx1">
                    <a:lumMod val="85000"/>
                    <a:lumOff val="15000"/>
                  </a:schemeClr>
                </a:solidFill>
                <a:latin typeface="+mn-lt"/>
                <a:cs typeface="Andalus" pitchFamily="18" charset="-78"/>
              </a:rPr>
              <a:t>Being a Good Steward of Your Family</a:t>
            </a:r>
          </a:p>
        </p:txBody>
      </p:sp>
      <p:sp>
        <p:nvSpPr>
          <p:cNvPr id="5" name="TextBox 4"/>
          <p:cNvSpPr txBox="1"/>
          <p:nvPr/>
        </p:nvSpPr>
        <p:spPr>
          <a:xfrm>
            <a:off x="990600" y="4495800"/>
            <a:ext cx="7467600" cy="1066800"/>
          </a:xfrm>
          <a:prstGeom prst="rect">
            <a:avLst/>
          </a:prstGeom>
          <a:solidFill>
            <a:schemeClr val="tx1">
              <a:lumMod val="65000"/>
              <a:lumOff val="35000"/>
            </a:schemeClr>
          </a:solidFill>
          <a:ln>
            <a:noFill/>
          </a:ln>
        </p:spPr>
        <p:txBody>
          <a:bodyPr wrap="square">
            <a:noAutofit/>
          </a:bodyPr>
          <a:lstStyle/>
          <a:p>
            <a:pPr algn="ctr"/>
            <a:r>
              <a:rPr lang="en-US" sz="5400" dirty="0" smtClean="0">
                <a:solidFill>
                  <a:schemeClr val="bg1"/>
                </a:solidFill>
                <a:latin typeface="+mn-lt"/>
              </a:rPr>
              <a:t>Questions? Comments?</a:t>
            </a:r>
            <a:endParaRPr lang="en-US" sz="5400" dirty="0">
              <a:solidFill>
                <a:schemeClr val="bg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Stewardship</a:t>
            </a:r>
            <a:endParaRPr lang="en-US" b="1" dirty="0">
              <a:solidFill>
                <a:schemeClr val="bg1"/>
              </a:solidFill>
            </a:endParaRPr>
          </a:p>
        </p:txBody>
      </p:sp>
      <p:sp>
        <p:nvSpPr>
          <p:cNvPr id="3" name="Content Placeholder 2"/>
          <p:cNvSpPr>
            <a:spLocks noGrp="1"/>
          </p:cNvSpPr>
          <p:nvPr>
            <p:ph idx="1"/>
          </p:nvPr>
        </p:nvSpPr>
        <p:spPr>
          <a:xfrm>
            <a:off x="0" y="3505200"/>
            <a:ext cx="9144000" cy="2620963"/>
          </a:xfrm>
        </p:spPr>
        <p:txBody>
          <a:bodyPr/>
          <a:lstStyle/>
          <a:p>
            <a:r>
              <a:rPr lang="en-US" sz="3600" b="1" dirty="0" smtClean="0">
                <a:solidFill>
                  <a:schemeClr val="bg1"/>
                </a:solidFill>
              </a:rPr>
              <a:t>Managing something that is not mine</a:t>
            </a:r>
          </a:p>
          <a:p>
            <a:r>
              <a:rPr lang="en-US" sz="3600" b="1" dirty="0" smtClean="0">
                <a:solidFill>
                  <a:schemeClr val="bg1"/>
                </a:solidFill>
              </a:rPr>
              <a:t>Responsibility, Accountability, Anticipation</a:t>
            </a:r>
          </a:p>
          <a:p>
            <a:r>
              <a:rPr lang="en-US" sz="3600" b="1" dirty="0" smtClean="0">
                <a:solidFill>
                  <a:schemeClr val="bg1"/>
                </a:solidFill>
              </a:rPr>
              <a:t>Much broader than “belongings”</a:t>
            </a:r>
          </a:p>
        </p:txBody>
      </p:sp>
      <p:sp>
        <p:nvSpPr>
          <p:cNvPr id="4" name="Rounded Rectangular Callout 3"/>
          <p:cNvSpPr/>
          <p:nvPr/>
        </p:nvSpPr>
        <p:spPr>
          <a:xfrm>
            <a:off x="381000" y="1219200"/>
            <a:ext cx="83820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For some reason, God entrusts His most important things to people</a:t>
            </a:r>
          </a:p>
        </p:txBody>
      </p:sp>
      <p:sp>
        <p:nvSpPr>
          <p:cNvPr id="5" name="TextBox 4"/>
          <p:cNvSpPr txBox="1"/>
          <p:nvPr/>
        </p:nvSpPr>
        <p:spPr>
          <a:xfrm>
            <a:off x="76200" y="228600"/>
            <a:ext cx="8915400" cy="2554545"/>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1 Pet 4:10  </a:t>
            </a:r>
            <a:r>
              <a:rPr lang="en-US" sz="4000" dirty="0" smtClean="0">
                <a:latin typeface="+mn-lt"/>
              </a:rPr>
              <a:t>As each one has received a special gift, employ it in serving one another as </a:t>
            </a:r>
            <a:r>
              <a:rPr lang="en-US" sz="4000" b="1" u="sng" dirty="0" smtClean="0">
                <a:solidFill>
                  <a:srgbClr val="002060"/>
                </a:solidFill>
                <a:latin typeface="+mn-lt"/>
              </a:rPr>
              <a:t>good stewards</a:t>
            </a:r>
            <a:r>
              <a:rPr lang="en-US" sz="4000" b="1" dirty="0" smtClean="0">
                <a:solidFill>
                  <a:srgbClr val="002060"/>
                </a:solidFill>
                <a:latin typeface="+mn-lt"/>
              </a:rPr>
              <a:t> </a:t>
            </a:r>
            <a:r>
              <a:rPr lang="en-US" sz="4000" dirty="0" smtClean="0">
                <a:latin typeface="+mn-lt"/>
              </a:rPr>
              <a:t>of the manifold grace of God. </a:t>
            </a:r>
            <a:endParaRPr lang="en-US" sz="4000" dirty="0">
              <a:latin typeface="+mn-lt"/>
            </a:endParaRPr>
          </a:p>
        </p:txBody>
      </p:sp>
      <p:sp>
        <p:nvSpPr>
          <p:cNvPr id="7" name="Rounded Rectangular Callout 6"/>
          <p:cNvSpPr/>
          <p:nvPr/>
        </p:nvSpPr>
        <p:spPr>
          <a:xfrm>
            <a:off x="381000" y="54864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Warrants a response that is </a:t>
            </a:r>
          </a:p>
          <a:p>
            <a:pPr algn="ctr" fontAlgn="auto">
              <a:spcBef>
                <a:spcPts val="0"/>
              </a:spcBef>
              <a:spcAft>
                <a:spcPts val="0"/>
              </a:spcAft>
              <a:defRPr/>
            </a:pPr>
            <a:r>
              <a:rPr lang="en-US" sz="4000" b="1" dirty="0" smtClean="0"/>
              <a:t>HUMBLE, ACTIVE, and FAITHFUL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05200"/>
            <a:ext cx="9144000" cy="2620963"/>
          </a:xfrm>
        </p:spPr>
        <p:txBody>
          <a:bodyPr/>
          <a:lstStyle/>
          <a:p>
            <a:r>
              <a:rPr lang="en-US" sz="3600" b="1" dirty="0" smtClean="0">
                <a:solidFill>
                  <a:schemeClr val="bg1"/>
                </a:solidFill>
              </a:rPr>
              <a:t>Managing something that is not mine</a:t>
            </a:r>
          </a:p>
          <a:p>
            <a:r>
              <a:rPr lang="en-US" sz="3600" b="1" dirty="0" smtClean="0">
                <a:solidFill>
                  <a:schemeClr val="bg1"/>
                </a:solidFill>
              </a:rPr>
              <a:t>Responsibility, Accountability, Anticipation</a:t>
            </a:r>
          </a:p>
          <a:p>
            <a:r>
              <a:rPr lang="en-US" sz="3600" b="1" dirty="0" smtClean="0">
                <a:solidFill>
                  <a:schemeClr val="bg1"/>
                </a:solidFill>
              </a:rPr>
              <a:t>Much broader than “belongings”</a:t>
            </a:r>
          </a:p>
        </p:txBody>
      </p:sp>
      <p:sp>
        <p:nvSpPr>
          <p:cNvPr id="4" name="Rounded Rectangular Callout 3"/>
          <p:cNvSpPr/>
          <p:nvPr/>
        </p:nvSpPr>
        <p:spPr>
          <a:xfrm>
            <a:off x="381000" y="1219200"/>
            <a:ext cx="83820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For some reason, God entrusts His most important things to people</a:t>
            </a:r>
          </a:p>
        </p:txBody>
      </p:sp>
      <p:sp>
        <p:nvSpPr>
          <p:cNvPr id="7" name="Rounded Rectangular Callout 6"/>
          <p:cNvSpPr/>
          <p:nvPr/>
        </p:nvSpPr>
        <p:spPr>
          <a:xfrm>
            <a:off x="381000" y="54864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Warrants a response that is </a:t>
            </a:r>
          </a:p>
          <a:p>
            <a:pPr algn="ctr" fontAlgn="auto">
              <a:spcBef>
                <a:spcPts val="0"/>
              </a:spcBef>
              <a:spcAft>
                <a:spcPts val="0"/>
              </a:spcAft>
              <a:defRPr/>
            </a:pPr>
            <a:r>
              <a:rPr lang="en-US" sz="4000" b="1" dirty="0" smtClean="0"/>
              <a:t>HUMBLE, ACTIVE, and FAITHFUL</a:t>
            </a:r>
          </a:p>
        </p:txBody>
      </p:sp>
      <p:sp>
        <p:nvSpPr>
          <p:cNvPr id="9" name="TextBox 8"/>
          <p:cNvSpPr txBox="1"/>
          <p:nvPr/>
        </p:nvSpPr>
        <p:spPr>
          <a:xfrm>
            <a:off x="152400" y="692289"/>
            <a:ext cx="8915400" cy="5632311"/>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1 pet 5:2 </a:t>
            </a:r>
            <a:r>
              <a:rPr lang="en-US" sz="4000" dirty="0" smtClean="0">
                <a:latin typeface="+mn-lt"/>
              </a:rPr>
              <a:t>Care for the flock </a:t>
            </a:r>
            <a:r>
              <a:rPr lang="en-US" sz="4000" b="1" u="sng" dirty="0" smtClean="0">
                <a:solidFill>
                  <a:srgbClr val="002060"/>
                </a:solidFill>
                <a:latin typeface="+mn-lt"/>
              </a:rPr>
              <a:t>that God has entrusted to you</a:t>
            </a:r>
            <a:r>
              <a:rPr lang="en-US" sz="4000" dirty="0" smtClean="0">
                <a:latin typeface="+mn-lt"/>
              </a:rPr>
              <a:t>. Watch over it willingly, not grudgingly—not for what you will get out of it, but because you are eager to serve God. </a:t>
            </a:r>
            <a:r>
              <a:rPr lang="en-US" sz="4000" b="1" baseline="30000" dirty="0" smtClean="0">
                <a:latin typeface="+mn-lt"/>
              </a:rPr>
              <a:t>3 </a:t>
            </a:r>
            <a:r>
              <a:rPr lang="en-US" sz="4000" dirty="0" smtClean="0">
                <a:latin typeface="+mn-lt"/>
              </a:rPr>
              <a:t>Don’t lord it over the people assigned to your care, but lead them by your own good example. </a:t>
            </a:r>
            <a:r>
              <a:rPr lang="en-US" sz="4000" b="1" baseline="30000" dirty="0" smtClean="0">
                <a:latin typeface="+mn-lt"/>
              </a:rPr>
              <a:t>4 </a:t>
            </a:r>
            <a:r>
              <a:rPr lang="en-US" sz="4000" dirty="0" smtClean="0">
                <a:latin typeface="+mn-lt"/>
              </a:rPr>
              <a:t>And when the Great Shepherd appears, you will receive a crown of never-ending glory and honor.</a:t>
            </a:r>
          </a:p>
        </p:txBody>
      </p:sp>
      <p:sp>
        <p:nvSpPr>
          <p:cNvPr id="8" name="Rounded Rectangular Callout 7"/>
          <p:cNvSpPr/>
          <p:nvPr/>
        </p:nvSpPr>
        <p:spPr>
          <a:xfrm>
            <a:off x="228600" y="76200"/>
            <a:ext cx="2667000" cy="6858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PEOPLE</a:t>
            </a:r>
          </a:p>
        </p:txBody>
      </p:sp>
      <p:sp>
        <p:nvSpPr>
          <p:cNvPr id="10" name="Title 9"/>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1143000"/>
          </a:xfrm>
        </p:spPr>
        <p:txBody>
          <a:bodyPr/>
          <a:lstStyle/>
          <a:p>
            <a:r>
              <a:rPr lang="en-US" b="1" u="sng" dirty="0" smtClean="0">
                <a:solidFill>
                  <a:schemeClr val="bg1"/>
                </a:solidFill>
              </a:rPr>
              <a:t>Does family count as “stewardship?”</a:t>
            </a:r>
            <a:endParaRPr lang="en-US" b="1" u="sng" dirty="0">
              <a:solidFill>
                <a:schemeClr val="bg1"/>
              </a:solidFill>
            </a:endParaRPr>
          </a:p>
        </p:txBody>
      </p:sp>
      <p:sp>
        <p:nvSpPr>
          <p:cNvPr id="3" name="Content Placeholder 2"/>
          <p:cNvSpPr>
            <a:spLocks noGrp="1"/>
          </p:cNvSpPr>
          <p:nvPr>
            <p:ph idx="1"/>
          </p:nvPr>
        </p:nvSpPr>
        <p:spPr>
          <a:xfrm>
            <a:off x="76200" y="1295401"/>
            <a:ext cx="8915400" cy="3047999"/>
          </a:xfrm>
          <a:solidFill>
            <a:schemeClr val="tx1">
              <a:lumMod val="75000"/>
              <a:lumOff val="25000"/>
            </a:schemeClr>
          </a:solidFill>
          <a:ln>
            <a:solidFill>
              <a:schemeClr val="bg1"/>
            </a:solidFill>
          </a:ln>
        </p:spPr>
        <p:txBody>
          <a:bodyPr/>
          <a:lstStyle/>
          <a:p>
            <a:r>
              <a:rPr lang="en-US" sz="4000" b="1" dirty="0" smtClean="0">
                <a:solidFill>
                  <a:schemeClr val="bg1"/>
                </a:solidFill>
              </a:rPr>
              <a:t>More valuable than any possession</a:t>
            </a:r>
          </a:p>
          <a:p>
            <a:pPr lvl="0">
              <a:defRPr/>
            </a:pPr>
            <a:r>
              <a:rPr lang="en-US" sz="4000" b="1" dirty="0" smtClean="0">
                <a:solidFill>
                  <a:schemeClr val="bg1"/>
                </a:solidFill>
              </a:rPr>
              <a:t>Important stage for “speaking truth”</a:t>
            </a:r>
          </a:p>
          <a:p>
            <a:r>
              <a:rPr lang="en-US" sz="4000" b="1" dirty="0" smtClean="0">
                <a:solidFill>
                  <a:schemeClr val="bg1"/>
                </a:solidFill>
              </a:rPr>
              <a:t>Your </a:t>
            </a:r>
            <a:r>
              <a:rPr lang="en-US" sz="4000" b="1" dirty="0" smtClean="0">
                <a:solidFill>
                  <a:schemeClr val="bg1"/>
                </a:solidFill>
              </a:rPr>
              <a:t>most important relationships</a:t>
            </a:r>
          </a:p>
          <a:p>
            <a:pPr lvl="1">
              <a:buNone/>
            </a:pPr>
            <a:endParaRPr lang="en-US" b="1" dirty="0" smtClean="0">
              <a:solidFill>
                <a:schemeClr val="bg1"/>
              </a:solidFill>
            </a:endParaRPr>
          </a:p>
        </p:txBody>
      </p:sp>
      <p:sp>
        <p:nvSpPr>
          <p:cNvPr id="8" name="Rounded Rectangular Callout 7"/>
          <p:cNvSpPr/>
          <p:nvPr/>
        </p:nvSpPr>
        <p:spPr>
          <a:xfrm>
            <a:off x="4572000" y="4572000"/>
            <a:ext cx="4343400" cy="1371600"/>
          </a:xfrm>
          <a:prstGeom prst="wedgeRoundRectCallout">
            <a:avLst>
              <a:gd name="adj1" fmla="val 71000"/>
              <a:gd name="adj2" fmla="val 83190"/>
              <a:gd name="adj3" fmla="val 16667"/>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More important than my ministry?</a:t>
            </a:r>
            <a:endParaRPr lang="en-US" sz="4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1143000"/>
          </a:xfrm>
        </p:spPr>
        <p:txBody>
          <a:bodyPr/>
          <a:lstStyle/>
          <a:p>
            <a:r>
              <a:rPr lang="en-US" b="1" u="sng" dirty="0" smtClean="0">
                <a:solidFill>
                  <a:schemeClr val="bg1"/>
                </a:solidFill>
              </a:rPr>
              <a:t>Does family count as “stewardship?”</a:t>
            </a:r>
            <a:endParaRPr lang="en-US" b="1" u="sng" dirty="0">
              <a:solidFill>
                <a:schemeClr val="bg1"/>
              </a:solidFill>
            </a:endParaRPr>
          </a:p>
        </p:txBody>
      </p:sp>
      <p:sp>
        <p:nvSpPr>
          <p:cNvPr id="6" name="Content Placeholder 5"/>
          <p:cNvSpPr>
            <a:spLocks noGrp="1"/>
          </p:cNvSpPr>
          <p:nvPr>
            <p:ph idx="1"/>
          </p:nvPr>
        </p:nvSpPr>
        <p:spPr/>
        <p:txBody>
          <a:bodyPr/>
          <a:lstStyle/>
          <a:p>
            <a:endParaRPr lang="en-US"/>
          </a:p>
        </p:txBody>
      </p:sp>
      <p:sp>
        <p:nvSpPr>
          <p:cNvPr id="7" name="Content Placeholder 2"/>
          <p:cNvSpPr txBox="1">
            <a:spLocks/>
          </p:cNvSpPr>
          <p:nvPr/>
        </p:nvSpPr>
        <p:spPr bwMode="auto">
          <a:xfrm>
            <a:off x="76200" y="1295401"/>
            <a:ext cx="8915400" cy="3047999"/>
          </a:xfrm>
          <a:prstGeom prst="rect">
            <a:avLst/>
          </a:prstGeom>
          <a:solidFill>
            <a:schemeClr val="tx1">
              <a:lumMod val="75000"/>
              <a:lumOff val="2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More valuable than any possession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4000" b="1" noProof="0" dirty="0" smtClean="0">
                <a:solidFill>
                  <a:schemeClr val="bg1"/>
                </a:solidFill>
                <a:latin typeface="+mn-lt"/>
                <a:cs typeface="+mn-cs"/>
              </a:rPr>
              <a:t>I</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mportant stage for “speaking truth”</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Your most important relationships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4000" b="1" dirty="0" smtClean="0">
                <a:solidFill>
                  <a:schemeClr val="bg1"/>
                </a:solidFill>
                <a:latin typeface="+mn-lt"/>
                <a:cs typeface="+mn-cs"/>
              </a:rPr>
              <a:t>Your most important ministry</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76200" y="1295401"/>
            <a:ext cx="8915400" cy="3047999"/>
          </a:xfrm>
          <a:prstGeom prst="rect">
            <a:avLst/>
          </a:prstGeom>
          <a:solidFill>
            <a:schemeClr val="tx1">
              <a:lumMod val="75000"/>
              <a:lumOff val="2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More valuable than any possession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4000" b="1" noProof="0" dirty="0" smtClean="0">
                <a:solidFill>
                  <a:schemeClr val="bg1"/>
                </a:solidFill>
                <a:latin typeface="+mn-lt"/>
                <a:cs typeface="+mn-cs"/>
              </a:rPr>
              <a:t>I</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mportant stage for “speaking truth”</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Your most important relationships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4000" b="1" dirty="0" smtClean="0">
                <a:solidFill>
                  <a:schemeClr val="bg1"/>
                </a:solidFill>
                <a:latin typeface="+mn-lt"/>
                <a:cs typeface="+mn-cs"/>
              </a:rPr>
              <a:t>Your most important ministry</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 name="Title 1"/>
          <p:cNvSpPr>
            <a:spLocks noGrp="1"/>
          </p:cNvSpPr>
          <p:nvPr>
            <p:ph type="title"/>
          </p:nvPr>
        </p:nvSpPr>
        <p:spPr>
          <a:xfrm>
            <a:off x="76200" y="228600"/>
            <a:ext cx="8915400" cy="1143000"/>
          </a:xfrm>
        </p:spPr>
        <p:txBody>
          <a:bodyPr/>
          <a:lstStyle/>
          <a:p>
            <a:r>
              <a:rPr lang="en-US" b="1" u="sng" dirty="0" smtClean="0">
                <a:solidFill>
                  <a:schemeClr val="bg1"/>
                </a:solidFill>
              </a:rPr>
              <a:t>Does family count as “stewardship?”</a:t>
            </a:r>
            <a:endParaRPr lang="en-US" b="1" u="sng" dirty="0">
              <a:solidFill>
                <a:schemeClr val="bg1"/>
              </a:solidFill>
            </a:endParaRPr>
          </a:p>
        </p:txBody>
      </p:sp>
      <p:sp>
        <p:nvSpPr>
          <p:cNvPr id="8" name="Rounded Rectangular Callout 7"/>
          <p:cNvSpPr/>
          <p:nvPr/>
        </p:nvSpPr>
        <p:spPr>
          <a:xfrm>
            <a:off x="457200" y="4724400"/>
            <a:ext cx="8382000" cy="1752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For Paul, the principles are the same in family and ministry: responsibility, but not ownership</a:t>
            </a:r>
          </a:p>
        </p:txBody>
      </p:sp>
      <p:sp>
        <p:nvSpPr>
          <p:cNvPr id="9" name="TextBox 8"/>
          <p:cNvSpPr txBox="1"/>
          <p:nvPr/>
        </p:nvSpPr>
        <p:spPr>
          <a:xfrm>
            <a:off x="76200" y="1524000"/>
            <a:ext cx="8915400" cy="1938992"/>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1 Tim 3:5  </a:t>
            </a:r>
            <a:r>
              <a:rPr lang="en-US" sz="4000" dirty="0" smtClean="0">
                <a:latin typeface="+mn-lt"/>
              </a:rPr>
              <a:t>But if a man does not know how to manage his own household, how will he take care of the church of God?</a:t>
            </a:r>
          </a:p>
        </p:txBody>
      </p:sp>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lstStyle/>
          <a:p>
            <a:r>
              <a:rPr lang="en-US" sz="3600" b="1" dirty="0" smtClean="0">
                <a:solidFill>
                  <a:schemeClr val="bg1"/>
                </a:solidFill>
              </a:rPr>
              <a:t>The </a:t>
            </a:r>
            <a:r>
              <a:rPr lang="en-US" sz="3600" b="1" i="1" dirty="0" smtClean="0">
                <a:solidFill>
                  <a:schemeClr val="bg1"/>
                </a:solidFill>
              </a:rPr>
              <a:t>Good Steward </a:t>
            </a:r>
            <a:r>
              <a:rPr lang="en-US" sz="3600" b="1" dirty="0" smtClean="0">
                <a:solidFill>
                  <a:schemeClr val="bg1"/>
                </a:solidFill>
              </a:rPr>
              <a:t>Acts on 2 key convictions:</a:t>
            </a:r>
            <a:endParaRPr lang="en-US" sz="3600" b="1" dirty="0">
              <a:solidFill>
                <a:schemeClr val="bg1"/>
              </a:solidFill>
            </a:endParaRPr>
          </a:p>
        </p:txBody>
      </p:sp>
      <p:sp>
        <p:nvSpPr>
          <p:cNvPr id="3" name="Content Placeholder 2"/>
          <p:cNvSpPr>
            <a:spLocks noGrp="1"/>
          </p:cNvSpPr>
          <p:nvPr>
            <p:ph idx="1"/>
          </p:nvPr>
        </p:nvSpPr>
        <p:spPr>
          <a:xfrm>
            <a:off x="228600" y="914400"/>
            <a:ext cx="8534400" cy="761999"/>
          </a:xfrm>
          <a:solidFill>
            <a:srgbClr val="006C31"/>
          </a:solidFill>
          <a:ln>
            <a:solidFill>
              <a:schemeClr val="bg1"/>
            </a:solidFill>
          </a:ln>
        </p:spPr>
        <p:txBody>
          <a:bodyPr/>
          <a:lstStyle/>
          <a:p>
            <a:pPr>
              <a:buNone/>
            </a:pPr>
            <a:r>
              <a:rPr lang="en-US" sz="4000" b="1" dirty="0" smtClean="0">
                <a:solidFill>
                  <a:schemeClr val="bg1"/>
                </a:solidFill>
              </a:rPr>
              <a:t>#1 </a:t>
            </a:r>
            <a:r>
              <a:rPr lang="en-US" sz="3600" b="1" dirty="0" smtClean="0">
                <a:solidFill>
                  <a:schemeClr val="bg1"/>
                </a:solidFill>
              </a:rPr>
              <a:t>God is the true, ultimate, eternal owner</a:t>
            </a:r>
          </a:p>
          <a:p>
            <a:pPr lvl="1">
              <a:buNone/>
            </a:pPr>
            <a:endParaRPr lang="en-US" b="1" dirty="0" smtClean="0">
              <a:solidFill>
                <a:schemeClr val="bg1"/>
              </a:solidFill>
            </a:endParaRPr>
          </a:p>
        </p:txBody>
      </p:sp>
      <p:sp>
        <p:nvSpPr>
          <p:cNvPr id="7" name="Rounded Rectangular Callout 6"/>
          <p:cNvSpPr/>
          <p:nvPr/>
        </p:nvSpPr>
        <p:spPr>
          <a:xfrm>
            <a:off x="381000" y="4114800"/>
            <a:ext cx="8077200"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Your child is an eternal being, who belongs to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lstStyle/>
          <a:p>
            <a:r>
              <a:rPr lang="en-US" sz="3600" b="1" dirty="0" smtClean="0">
                <a:solidFill>
                  <a:schemeClr val="bg1"/>
                </a:solidFill>
              </a:rPr>
              <a:t>The </a:t>
            </a:r>
            <a:r>
              <a:rPr lang="en-US" sz="3600" b="1" i="1" dirty="0" smtClean="0">
                <a:solidFill>
                  <a:schemeClr val="bg1"/>
                </a:solidFill>
              </a:rPr>
              <a:t>Good Steward </a:t>
            </a:r>
            <a:r>
              <a:rPr lang="en-US" sz="3600" b="1" dirty="0" smtClean="0">
                <a:solidFill>
                  <a:schemeClr val="bg1"/>
                </a:solidFill>
              </a:rPr>
              <a:t>Acts on 2 key convictions:</a:t>
            </a:r>
            <a:endParaRPr lang="en-US" sz="3600" b="1" dirty="0">
              <a:solidFill>
                <a:schemeClr val="bg1"/>
              </a:solidFill>
            </a:endParaRPr>
          </a:p>
        </p:txBody>
      </p:sp>
      <p:sp>
        <p:nvSpPr>
          <p:cNvPr id="3" name="Content Placeholder 2"/>
          <p:cNvSpPr>
            <a:spLocks noGrp="1"/>
          </p:cNvSpPr>
          <p:nvPr>
            <p:ph idx="1"/>
          </p:nvPr>
        </p:nvSpPr>
        <p:spPr>
          <a:xfrm>
            <a:off x="228600" y="914400"/>
            <a:ext cx="8534400" cy="761999"/>
          </a:xfrm>
          <a:solidFill>
            <a:srgbClr val="008A3E"/>
          </a:solidFill>
          <a:ln>
            <a:solidFill>
              <a:schemeClr val="bg1"/>
            </a:solidFill>
          </a:ln>
        </p:spPr>
        <p:txBody>
          <a:bodyPr/>
          <a:lstStyle/>
          <a:p>
            <a:pPr>
              <a:buNone/>
            </a:pPr>
            <a:r>
              <a:rPr lang="en-US" sz="4000" b="1" dirty="0" smtClean="0">
                <a:solidFill>
                  <a:schemeClr val="bg1"/>
                </a:solidFill>
              </a:rPr>
              <a:t>#1 </a:t>
            </a:r>
            <a:r>
              <a:rPr lang="en-US" sz="3600" b="1" dirty="0" smtClean="0">
                <a:solidFill>
                  <a:schemeClr val="bg1"/>
                </a:solidFill>
              </a:rPr>
              <a:t>God is the true, ultimate, eternal owner</a:t>
            </a:r>
          </a:p>
          <a:p>
            <a:pPr lvl="1">
              <a:buNone/>
            </a:pPr>
            <a:endParaRPr lang="en-US" b="1" dirty="0" smtClean="0">
              <a:solidFill>
                <a:schemeClr val="bg1"/>
              </a:solidFill>
            </a:endParaRPr>
          </a:p>
        </p:txBody>
      </p:sp>
      <p:sp>
        <p:nvSpPr>
          <p:cNvPr id="6" name="TextBox 5"/>
          <p:cNvSpPr txBox="1"/>
          <p:nvPr/>
        </p:nvSpPr>
        <p:spPr>
          <a:xfrm>
            <a:off x="76200" y="1828800"/>
            <a:ext cx="8915400" cy="1938992"/>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1 Pet 3:7</a:t>
            </a:r>
            <a:r>
              <a:rPr lang="en-US" sz="4000" b="1" dirty="0" smtClean="0">
                <a:latin typeface="+mn-lt"/>
              </a:rPr>
              <a:t>  </a:t>
            </a:r>
            <a:r>
              <a:rPr lang="en-US" sz="4000" dirty="0" smtClean="0">
                <a:latin typeface="+mn-lt"/>
              </a:rPr>
              <a:t>…show her honor as a fellow heir of the grace of life, so that your prayers will not be hindered.  </a:t>
            </a:r>
          </a:p>
        </p:txBody>
      </p:sp>
      <p:sp>
        <p:nvSpPr>
          <p:cNvPr id="7" name="Rounded Rectangular Callout 6"/>
          <p:cNvSpPr/>
          <p:nvPr/>
        </p:nvSpPr>
        <p:spPr>
          <a:xfrm>
            <a:off x="381000" y="4114800"/>
            <a:ext cx="8077200"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Your spouse is an eternal being, who belongs to God</a:t>
            </a:r>
          </a:p>
        </p:txBody>
      </p:sp>
      <p:sp>
        <p:nvSpPr>
          <p:cNvPr id="10" name="Rounded Rectangular Callout 9"/>
          <p:cNvSpPr/>
          <p:nvPr/>
        </p:nvSpPr>
        <p:spPr>
          <a:xfrm>
            <a:off x="3352800" y="5410200"/>
            <a:ext cx="55626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Likewise your children…</a:t>
            </a:r>
          </a:p>
        </p:txBody>
      </p:sp>
      <p:sp>
        <p:nvSpPr>
          <p:cNvPr id="8" name="Title 1"/>
          <p:cNvSpPr txBox="1">
            <a:spLocks/>
          </p:cNvSpPr>
          <p:nvPr/>
        </p:nvSpPr>
        <p:spPr bwMode="auto">
          <a:xfrm>
            <a:off x="76200" y="76200"/>
            <a:ext cx="8991600" cy="67056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mn-lt"/>
              </a:rPr>
              <a:t>“And so the eye of faith sees </a:t>
            </a:r>
          </a:p>
          <a:p>
            <a:r>
              <a:rPr lang="en-US" sz="4000" b="1" dirty="0" smtClean="0">
                <a:solidFill>
                  <a:schemeClr val="bg1"/>
                </a:solidFill>
                <a:latin typeface="+mn-lt"/>
              </a:rPr>
              <a:t>in each little one a Divine </a:t>
            </a:r>
          </a:p>
          <a:p>
            <a:r>
              <a:rPr lang="en-US" sz="4000" b="1" dirty="0" smtClean="0">
                <a:solidFill>
                  <a:schemeClr val="bg1"/>
                </a:solidFill>
                <a:latin typeface="+mn-lt"/>
              </a:rPr>
              <a:t>goodliness. Is it not a being </a:t>
            </a:r>
          </a:p>
          <a:p>
            <a:r>
              <a:rPr lang="en-US" sz="4000" b="1" dirty="0" smtClean="0">
                <a:solidFill>
                  <a:schemeClr val="bg1"/>
                </a:solidFill>
                <a:latin typeface="+mn-lt"/>
              </a:rPr>
              <a:t>created in God’s image, with </a:t>
            </a:r>
          </a:p>
          <a:p>
            <a:r>
              <a:rPr lang="en-US" sz="4000" b="1" dirty="0" smtClean="0">
                <a:solidFill>
                  <a:schemeClr val="bg1"/>
                </a:solidFill>
                <a:latin typeface="+mn-lt"/>
              </a:rPr>
              <a:t>the faint light of a Divine </a:t>
            </a:r>
          </a:p>
          <a:p>
            <a:r>
              <a:rPr lang="en-US" sz="4000" b="1" dirty="0" smtClean="0">
                <a:solidFill>
                  <a:schemeClr val="bg1"/>
                </a:solidFill>
                <a:latin typeface="+mn-lt"/>
              </a:rPr>
              <a:t>glory, of an immortal life, </a:t>
            </a:r>
          </a:p>
          <a:p>
            <a:r>
              <a:rPr lang="en-US" sz="4000" b="1" dirty="0" smtClean="0">
                <a:solidFill>
                  <a:schemeClr val="bg1"/>
                </a:solidFill>
                <a:latin typeface="+mn-lt"/>
              </a:rPr>
              <a:t>shining from it? Is it not an object of the great redemption; destined to be a partaker of the precious blood and the Holy Spirit of Jesus, to be the object of the joy of angels and God’s everlasting</a:t>
            </a:r>
            <a:endParaRPr lang="en-US" sz="3800" dirty="0">
              <a:solidFill>
                <a:schemeClr val="bg1"/>
              </a:solidFill>
              <a:latin typeface="+mn-lt"/>
            </a:endParaRPr>
          </a:p>
        </p:txBody>
      </p:sp>
      <p:pic>
        <p:nvPicPr>
          <p:cNvPr id="1026" name="Picture 2" descr="C:\Users\foustb\Desktop\Andrew_Murray.JPG"/>
          <p:cNvPicPr>
            <a:picLocks noChangeAspect="1" noChangeArrowheads="1"/>
          </p:cNvPicPr>
          <p:nvPr/>
        </p:nvPicPr>
        <p:blipFill>
          <a:blip r:embed="rId2" cstate="print"/>
          <a:srcRect/>
          <a:stretch>
            <a:fillRect/>
          </a:stretch>
        </p:blipFill>
        <p:spPr bwMode="auto">
          <a:xfrm>
            <a:off x="6468609" y="76200"/>
            <a:ext cx="2294391" cy="3810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lstStyle/>
          <a:p>
            <a:r>
              <a:rPr lang="en-US" sz="3600" b="1" dirty="0" smtClean="0">
                <a:solidFill>
                  <a:schemeClr val="bg1"/>
                </a:solidFill>
              </a:rPr>
              <a:t>The </a:t>
            </a:r>
            <a:r>
              <a:rPr lang="en-US" sz="3600" b="1" i="1" dirty="0" smtClean="0">
                <a:solidFill>
                  <a:schemeClr val="bg1"/>
                </a:solidFill>
              </a:rPr>
              <a:t>Good Steward </a:t>
            </a:r>
            <a:r>
              <a:rPr lang="en-US" sz="3600" b="1" dirty="0" smtClean="0">
                <a:solidFill>
                  <a:schemeClr val="bg1"/>
                </a:solidFill>
              </a:rPr>
              <a:t>Acts on 2 key convictions:</a:t>
            </a:r>
            <a:endParaRPr lang="en-US" sz="3600" b="1" dirty="0">
              <a:solidFill>
                <a:schemeClr val="bg1"/>
              </a:solidFill>
            </a:endParaRPr>
          </a:p>
        </p:txBody>
      </p:sp>
      <p:sp>
        <p:nvSpPr>
          <p:cNvPr id="3" name="Content Placeholder 2"/>
          <p:cNvSpPr>
            <a:spLocks noGrp="1"/>
          </p:cNvSpPr>
          <p:nvPr>
            <p:ph idx="1"/>
          </p:nvPr>
        </p:nvSpPr>
        <p:spPr>
          <a:xfrm>
            <a:off x="228600" y="914400"/>
            <a:ext cx="8534400" cy="761999"/>
          </a:xfrm>
          <a:solidFill>
            <a:srgbClr val="008A3E"/>
          </a:solidFill>
          <a:ln>
            <a:solidFill>
              <a:schemeClr val="bg1"/>
            </a:solidFill>
          </a:ln>
        </p:spPr>
        <p:txBody>
          <a:bodyPr/>
          <a:lstStyle/>
          <a:p>
            <a:pPr>
              <a:buNone/>
            </a:pPr>
            <a:r>
              <a:rPr lang="en-US" sz="4000" b="1" dirty="0" smtClean="0">
                <a:solidFill>
                  <a:schemeClr val="bg1"/>
                </a:solidFill>
              </a:rPr>
              <a:t>#1 </a:t>
            </a:r>
            <a:r>
              <a:rPr lang="en-US" sz="3600" b="1" dirty="0" smtClean="0">
                <a:solidFill>
                  <a:schemeClr val="bg1"/>
                </a:solidFill>
              </a:rPr>
              <a:t>God is the true, ultimate, eternal owner</a:t>
            </a:r>
          </a:p>
          <a:p>
            <a:pPr lvl="1">
              <a:buNone/>
            </a:pPr>
            <a:endParaRPr lang="en-US" b="1" dirty="0" smtClean="0">
              <a:solidFill>
                <a:schemeClr val="bg1"/>
              </a:solidFill>
            </a:endParaRPr>
          </a:p>
        </p:txBody>
      </p:sp>
      <p:sp>
        <p:nvSpPr>
          <p:cNvPr id="6" name="TextBox 5"/>
          <p:cNvSpPr txBox="1"/>
          <p:nvPr/>
        </p:nvSpPr>
        <p:spPr>
          <a:xfrm>
            <a:off x="76200" y="1828800"/>
            <a:ext cx="8915400" cy="1938992"/>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1 Pet 3:7</a:t>
            </a:r>
            <a:r>
              <a:rPr lang="en-US" sz="4000" b="1" dirty="0" smtClean="0">
                <a:latin typeface="+mn-lt"/>
              </a:rPr>
              <a:t>  </a:t>
            </a:r>
            <a:r>
              <a:rPr lang="en-US" sz="4000" dirty="0" smtClean="0">
                <a:latin typeface="+mn-lt"/>
              </a:rPr>
              <a:t>…show her honor as a fellow heir of the grace of life, so that your prayers will not be hindered.  </a:t>
            </a:r>
          </a:p>
        </p:txBody>
      </p:sp>
      <p:sp>
        <p:nvSpPr>
          <p:cNvPr id="7" name="Rounded Rectangular Callout 6"/>
          <p:cNvSpPr/>
          <p:nvPr/>
        </p:nvSpPr>
        <p:spPr>
          <a:xfrm>
            <a:off x="381000" y="4114800"/>
            <a:ext cx="8077200"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Your spouse is an eternal being, who belongs to God</a:t>
            </a:r>
          </a:p>
        </p:txBody>
      </p:sp>
      <p:sp>
        <p:nvSpPr>
          <p:cNvPr id="10" name="Rounded Rectangular Callout 9"/>
          <p:cNvSpPr/>
          <p:nvPr/>
        </p:nvSpPr>
        <p:spPr>
          <a:xfrm>
            <a:off x="3352800" y="5410200"/>
            <a:ext cx="55626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Likewise your children…</a:t>
            </a:r>
          </a:p>
        </p:txBody>
      </p:sp>
      <p:sp>
        <p:nvSpPr>
          <p:cNvPr id="8" name="Title 1"/>
          <p:cNvSpPr txBox="1">
            <a:spLocks/>
          </p:cNvSpPr>
          <p:nvPr/>
        </p:nvSpPr>
        <p:spPr bwMode="auto">
          <a:xfrm>
            <a:off x="76200" y="76200"/>
            <a:ext cx="8991600" cy="67056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mn-lt"/>
              </a:rPr>
              <a:t>love and pleasure? A child, whose worth exceeds that of the whole world? A child, that even in this life can be a brother of Jesus, a servant of God, a blessing for the immortal spirits of fellow-men? Surely faith may call the little one unspeakably fair, for it sees it shining as a jewel in the crown of the Lamb, - His joy and His glory.” </a:t>
            </a:r>
            <a:endParaRPr lang="en-US" sz="3700" dirty="0" smtClean="0">
              <a:solidFill>
                <a:schemeClr val="bg1"/>
              </a:solidFill>
              <a:latin typeface="+mn-lt"/>
            </a:endParaRPr>
          </a:p>
          <a:p>
            <a:pPr algn="r"/>
            <a:r>
              <a:rPr lang="en-US" sz="2400" dirty="0" smtClean="0">
                <a:solidFill>
                  <a:schemeClr val="bg1"/>
                </a:solidFill>
                <a:latin typeface="+mn-lt"/>
              </a:rPr>
              <a:t>	  - Andrew Murray: </a:t>
            </a:r>
            <a:r>
              <a:rPr lang="en-US" sz="2400" i="1" dirty="0" smtClean="0">
                <a:solidFill>
                  <a:schemeClr val="bg1"/>
                </a:solidFill>
                <a:latin typeface="+mn-lt"/>
              </a:rPr>
              <a:t>The Children for Christ , </a:t>
            </a:r>
            <a:r>
              <a:rPr lang="en-US" sz="2400" b="1" dirty="0" smtClean="0">
                <a:solidFill>
                  <a:schemeClr val="bg1"/>
                </a:solidFill>
                <a:latin typeface="+mn-lt"/>
              </a:rPr>
              <a:t>9</a:t>
            </a:r>
            <a:r>
              <a:rPr lang="en-US" sz="2400" b="1" baseline="30000" dirty="0" smtClean="0">
                <a:solidFill>
                  <a:schemeClr val="bg1"/>
                </a:solidFill>
                <a:latin typeface="+mn-lt"/>
              </a:rPr>
              <a:t>th</a:t>
            </a:r>
            <a:r>
              <a:rPr lang="en-US" sz="2400" b="1" dirty="0" smtClean="0">
                <a:solidFill>
                  <a:schemeClr val="bg1"/>
                </a:solidFill>
                <a:latin typeface="+mn-lt"/>
              </a:rPr>
              <a:t> Day</a:t>
            </a:r>
            <a:endParaRPr lang="en-US" sz="2400" b="1"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8686800" cy="1143000"/>
          </a:xfrm>
        </p:spPr>
        <p:txBody>
          <a:bodyPr/>
          <a:lstStyle/>
          <a:p>
            <a:pPr algn="l"/>
            <a:r>
              <a:rPr lang="en-US" sz="3200" b="1" dirty="0" smtClean="0">
                <a:solidFill>
                  <a:schemeClr val="bg1"/>
                </a:solidFill>
              </a:rPr>
              <a:t>My Credentials:</a:t>
            </a:r>
            <a:endParaRPr lang="en-US" sz="3200" b="1" dirty="0">
              <a:solidFill>
                <a:schemeClr val="bg1"/>
              </a:solidFill>
            </a:endParaRPr>
          </a:p>
        </p:txBody>
      </p:sp>
      <p:pic>
        <p:nvPicPr>
          <p:cNvPr id="16" name="Picture 2" descr="C:\Users\foustb\Desktop\StandardFamily.jpg"/>
          <p:cNvPicPr>
            <a:picLocks noChangeAspect="1" noChangeArrowheads="1"/>
          </p:cNvPicPr>
          <p:nvPr/>
        </p:nvPicPr>
        <p:blipFill>
          <a:blip r:embed="rId2" cstate="print"/>
          <a:srcRect b="20705"/>
          <a:stretch>
            <a:fillRect/>
          </a:stretch>
        </p:blipFill>
        <p:spPr bwMode="auto">
          <a:xfrm>
            <a:off x="0" y="4073526"/>
            <a:ext cx="9144000" cy="2784474"/>
          </a:xfrm>
          <a:prstGeom prst="rect">
            <a:avLst/>
          </a:prstGeom>
          <a:noFill/>
        </p:spPr>
      </p:pic>
      <p:sp>
        <p:nvSpPr>
          <p:cNvPr id="10" name="Title 1"/>
          <p:cNvSpPr txBox="1">
            <a:spLocks/>
          </p:cNvSpPr>
          <p:nvPr/>
        </p:nvSpPr>
        <p:spPr bwMode="auto">
          <a:xfrm>
            <a:off x="228600" y="10668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  My Credentials: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pic>
        <p:nvPicPr>
          <p:cNvPr id="1027" name="Picture 3" descr="C:\Users\foustb\Desktop\mage3.jpeg"/>
          <p:cNvPicPr>
            <a:picLocks noChangeAspect="1" noChangeArrowheads="1"/>
          </p:cNvPicPr>
          <p:nvPr/>
        </p:nvPicPr>
        <p:blipFill>
          <a:blip r:embed="rId3" cstate="print"/>
          <a:srcRect l="16364" t="18182" r="18538" b="16364"/>
          <a:stretch>
            <a:fillRect/>
          </a:stretch>
        </p:blipFill>
        <p:spPr bwMode="auto">
          <a:xfrm rot="5400000">
            <a:off x="3938377" y="1319418"/>
            <a:ext cx="5153443" cy="3886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lstStyle/>
          <a:p>
            <a:r>
              <a:rPr lang="en-US" sz="3600" b="1" dirty="0" smtClean="0">
                <a:solidFill>
                  <a:schemeClr val="bg1"/>
                </a:solidFill>
              </a:rPr>
              <a:t>The </a:t>
            </a:r>
            <a:r>
              <a:rPr lang="en-US" sz="3600" b="1" i="1" dirty="0" smtClean="0">
                <a:solidFill>
                  <a:schemeClr val="bg1"/>
                </a:solidFill>
              </a:rPr>
              <a:t>Good Steward </a:t>
            </a:r>
            <a:r>
              <a:rPr lang="en-US" sz="3600" b="1" dirty="0" smtClean="0">
                <a:solidFill>
                  <a:schemeClr val="bg1"/>
                </a:solidFill>
              </a:rPr>
              <a:t>Acts on 2 key convictions:</a:t>
            </a:r>
            <a:endParaRPr lang="en-US" sz="3600" b="1" dirty="0">
              <a:solidFill>
                <a:schemeClr val="bg1"/>
              </a:solidFill>
            </a:endParaRPr>
          </a:p>
        </p:txBody>
      </p:sp>
      <p:sp>
        <p:nvSpPr>
          <p:cNvPr id="3" name="Content Placeholder 2"/>
          <p:cNvSpPr>
            <a:spLocks noGrp="1"/>
          </p:cNvSpPr>
          <p:nvPr>
            <p:ph idx="1"/>
          </p:nvPr>
        </p:nvSpPr>
        <p:spPr>
          <a:xfrm>
            <a:off x="304800" y="838201"/>
            <a:ext cx="8534400" cy="685800"/>
          </a:xfrm>
          <a:solidFill>
            <a:srgbClr val="006C31"/>
          </a:solidFill>
          <a:ln>
            <a:solidFill>
              <a:schemeClr val="bg1"/>
            </a:solidFill>
          </a:ln>
        </p:spPr>
        <p:txBody>
          <a:bodyPr/>
          <a:lstStyle/>
          <a:p>
            <a:pPr>
              <a:buNone/>
            </a:pPr>
            <a:r>
              <a:rPr lang="en-US" sz="4000" b="1" dirty="0" smtClean="0">
                <a:solidFill>
                  <a:schemeClr val="bg1"/>
                </a:solidFill>
              </a:rPr>
              <a:t>#1 </a:t>
            </a:r>
            <a:r>
              <a:rPr lang="en-US" sz="3600" b="1" dirty="0" smtClean="0">
                <a:solidFill>
                  <a:schemeClr val="bg1"/>
                </a:solidFill>
              </a:rPr>
              <a:t>God is the true, ultimate, eternal owner</a:t>
            </a:r>
          </a:p>
          <a:p>
            <a:pPr lvl="1">
              <a:buNone/>
            </a:pPr>
            <a:endParaRPr lang="en-US" b="1" dirty="0" smtClean="0">
              <a:solidFill>
                <a:schemeClr val="bg1"/>
              </a:solidFill>
            </a:endParaRPr>
          </a:p>
        </p:txBody>
      </p:sp>
      <p:sp>
        <p:nvSpPr>
          <p:cNvPr id="7" name="Rounded Rectangular Callout 6"/>
          <p:cNvSpPr/>
          <p:nvPr/>
        </p:nvSpPr>
        <p:spPr>
          <a:xfrm>
            <a:off x="381000" y="4114800"/>
            <a:ext cx="8077200"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Your child is an eternal being, who belongs to God</a:t>
            </a:r>
          </a:p>
        </p:txBody>
      </p:sp>
      <p:sp>
        <p:nvSpPr>
          <p:cNvPr id="10" name="Rounded Rectangular Callout 9"/>
          <p:cNvSpPr/>
          <p:nvPr/>
        </p:nvSpPr>
        <p:spPr>
          <a:xfrm>
            <a:off x="3352800" y="5410200"/>
            <a:ext cx="55626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Likewise your spouse…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lstStyle/>
          <a:p>
            <a:r>
              <a:rPr lang="en-US" sz="3600" b="1" dirty="0" smtClean="0">
                <a:solidFill>
                  <a:schemeClr val="bg1"/>
                </a:solidFill>
              </a:rPr>
              <a:t>The </a:t>
            </a:r>
            <a:r>
              <a:rPr lang="en-US" sz="3600" b="1" i="1" dirty="0" smtClean="0">
                <a:solidFill>
                  <a:schemeClr val="bg1"/>
                </a:solidFill>
              </a:rPr>
              <a:t>Good Steward </a:t>
            </a:r>
            <a:r>
              <a:rPr lang="en-US" sz="3600" b="1" dirty="0" smtClean="0">
                <a:solidFill>
                  <a:schemeClr val="bg1"/>
                </a:solidFill>
              </a:rPr>
              <a:t>Acts on 2 key convictions:</a:t>
            </a:r>
            <a:endParaRPr lang="en-US" sz="3600" b="1" dirty="0">
              <a:solidFill>
                <a:schemeClr val="bg1"/>
              </a:solidFill>
            </a:endParaRPr>
          </a:p>
        </p:txBody>
      </p:sp>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Content Placeholder 2"/>
          <p:cNvSpPr txBox="1">
            <a:spLocks/>
          </p:cNvSpPr>
          <p:nvPr/>
        </p:nvSpPr>
        <p:spPr bwMode="auto">
          <a:xfrm>
            <a:off x="304800" y="838200"/>
            <a:ext cx="8534400" cy="6858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smtClean="0">
                <a:ln>
                  <a:noFill/>
                </a:ln>
                <a:solidFill>
                  <a:schemeClr val="bg1"/>
                </a:solidFill>
                <a:effectLst/>
                <a:uLnTx/>
                <a:uFillTx/>
                <a:latin typeface="+mn-lt"/>
                <a:ea typeface="+mn-ea"/>
                <a:cs typeface="+mn-cs"/>
              </a:rPr>
              <a:t>#1 </a:t>
            </a:r>
            <a:r>
              <a:rPr kumimoji="0" lang="en-US" sz="3600" b="1" i="0" u="none" strike="noStrike" kern="1200" cap="none" spc="0" normalizeH="0" baseline="0" noProof="0" smtClean="0">
                <a:ln>
                  <a:noFill/>
                </a:ln>
                <a:solidFill>
                  <a:schemeClr val="bg1"/>
                </a:solidFill>
                <a:effectLst/>
                <a:uLnTx/>
                <a:uFillTx/>
                <a:latin typeface="+mn-lt"/>
                <a:ea typeface="+mn-ea"/>
                <a:cs typeface="+mn-cs"/>
              </a:rPr>
              <a:t>God is the true, ultimate, eternal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lstStyle/>
          <a:p>
            <a:r>
              <a:rPr lang="en-US" sz="3600" b="1" dirty="0" smtClean="0">
                <a:solidFill>
                  <a:schemeClr val="bg1"/>
                </a:solidFill>
              </a:rPr>
              <a:t>The </a:t>
            </a:r>
            <a:r>
              <a:rPr lang="en-US" sz="3600" b="1" i="1" dirty="0" smtClean="0">
                <a:solidFill>
                  <a:schemeClr val="bg1"/>
                </a:solidFill>
              </a:rPr>
              <a:t>Good Steward </a:t>
            </a:r>
            <a:r>
              <a:rPr lang="en-US" sz="3600" b="1" dirty="0" smtClean="0">
                <a:solidFill>
                  <a:schemeClr val="bg1"/>
                </a:solidFill>
              </a:rPr>
              <a:t>Acts on 2 key convictions:</a:t>
            </a:r>
            <a:endParaRPr lang="en-US" sz="3600" b="1" dirty="0">
              <a:solidFill>
                <a:schemeClr val="bg1"/>
              </a:solidFill>
            </a:endParaRPr>
          </a:p>
        </p:txBody>
      </p:sp>
      <p:sp>
        <p:nvSpPr>
          <p:cNvPr id="3" name="Content Placeholder 2"/>
          <p:cNvSpPr>
            <a:spLocks noGrp="1"/>
          </p:cNvSpPr>
          <p:nvPr>
            <p:ph idx="1"/>
          </p:nvPr>
        </p:nvSpPr>
        <p:spPr>
          <a:xfrm>
            <a:off x="304800" y="838200"/>
            <a:ext cx="8534400" cy="685800"/>
          </a:xfrm>
          <a:solidFill>
            <a:srgbClr val="006C31"/>
          </a:solidFill>
          <a:ln>
            <a:solidFill>
              <a:schemeClr val="bg1"/>
            </a:solidFill>
          </a:ln>
        </p:spPr>
        <p:txBody>
          <a:bodyPr/>
          <a:lstStyle/>
          <a:p>
            <a:pPr>
              <a:buNone/>
            </a:pPr>
            <a:r>
              <a:rPr lang="en-US" sz="4000" b="1" dirty="0" smtClean="0">
                <a:solidFill>
                  <a:schemeClr val="bg1"/>
                </a:solidFill>
              </a:rPr>
              <a:t>#1 </a:t>
            </a:r>
            <a:r>
              <a:rPr lang="en-US" sz="3600" b="1" dirty="0" smtClean="0">
                <a:solidFill>
                  <a:schemeClr val="bg1"/>
                </a:solidFill>
              </a:rPr>
              <a:t>God is the true, ultimate, eternal owner</a:t>
            </a:r>
          </a:p>
          <a:p>
            <a:pPr lvl="1">
              <a:buNone/>
            </a:pPr>
            <a:endParaRPr lang="en-US" b="1" dirty="0" smtClean="0">
              <a:solidFill>
                <a:schemeClr val="bg1"/>
              </a:solidFill>
            </a:endParaRPr>
          </a:p>
        </p:txBody>
      </p:sp>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ontent Placeholder 2"/>
          <p:cNvSpPr txBox="1">
            <a:spLocks/>
          </p:cNvSpPr>
          <p:nvPr/>
        </p:nvSpPr>
        <p:spPr bwMode="auto">
          <a:xfrm>
            <a:off x="304800" y="1524000"/>
            <a:ext cx="8534400" cy="6858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#2 </a:t>
            </a:r>
            <a:r>
              <a:rPr lang="en-US" sz="3600" b="1" dirty="0" smtClean="0">
                <a:solidFill>
                  <a:schemeClr val="bg1"/>
                </a:solidFill>
                <a:latin typeface="+mn-lt"/>
                <a:cs typeface="+mn-cs"/>
              </a:rPr>
              <a:t>I have a tremendously important role</a:t>
            </a:r>
            <a:endParaRPr kumimoji="0" lang="en-US" sz="36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Rounded Rectangular Callout 8"/>
          <p:cNvSpPr/>
          <p:nvPr/>
        </p:nvSpPr>
        <p:spPr>
          <a:xfrm>
            <a:off x="457200" y="44196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The eternal facts about my family necessitate a high-valuation of them</a:t>
            </a:r>
          </a:p>
        </p:txBody>
      </p:sp>
      <p:sp>
        <p:nvSpPr>
          <p:cNvPr id="10" name="Rounded Rectangular Callout 9"/>
          <p:cNvSpPr/>
          <p:nvPr/>
        </p:nvSpPr>
        <p:spPr>
          <a:xfrm>
            <a:off x="457200" y="5638800"/>
            <a:ext cx="83820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And therefore my utmost effort in caring for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4"/>
          <p:cNvSpPr/>
          <p:nvPr/>
        </p:nvSpPr>
        <p:spPr>
          <a:xfrm>
            <a:off x="457200" y="44196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The eternal facts about my family necessitate a high-valuation of them</a:t>
            </a:r>
          </a:p>
        </p:txBody>
      </p:sp>
      <p:sp>
        <p:nvSpPr>
          <p:cNvPr id="17" name="Rounded Rectangular Callout 16"/>
          <p:cNvSpPr/>
          <p:nvPr/>
        </p:nvSpPr>
        <p:spPr>
          <a:xfrm>
            <a:off x="457200" y="5638800"/>
            <a:ext cx="83820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And therefore my utmost effort in caring for them</a:t>
            </a:r>
          </a:p>
        </p:txBody>
      </p:sp>
      <p:sp>
        <p:nvSpPr>
          <p:cNvPr id="2" name="Title 1"/>
          <p:cNvSpPr>
            <a:spLocks noGrp="1"/>
          </p:cNvSpPr>
          <p:nvPr>
            <p:ph type="title"/>
          </p:nvPr>
        </p:nvSpPr>
        <p:spPr>
          <a:xfrm>
            <a:off x="76200" y="76200"/>
            <a:ext cx="8915400" cy="838200"/>
          </a:xfrm>
        </p:spPr>
        <p:txBody>
          <a:bodyPr/>
          <a:lstStyle/>
          <a:p>
            <a:r>
              <a:rPr lang="en-US" sz="3600" b="1" dirty="0" smtClean="0">
                <a:solidFill>
                  <a:schemeClr val="bg1"/>
                </a:solidFill>
              </a:rPr>
              <a:t>The </a:t>
            </a:r>
            <a:r>
              <a:rPr lang="en-US" sz="3600" b="1" i="1" dirty="0" smtClean="0">
                <a:solidFill>
                  <a:schemeClr val="bg1"/>
                </a:solidFill>
              </a:rPr>
              <a:t>Good Steward </a:t>
            </a:r>
            <a:r>
              <a:rPr lang="en-US" sz="3600" b="1" dirty="0" smtClean="0">
                <a:solidFill>
                  <a:schemeClr val="bg1"/>
                </a:solidFill>
              </a:rPr>
              <a:t>Acts on 2 key convictions:</a:t>
            </a:r>
            <a:endParaRPr lang="en-US" sz="3600" b="1" dirty="0">
              <a:solidFill>
                <a:schemeClr val="bg1"/>
              </a:solidFill>
            </a:endParaRPr>
          </a:p>
        </p:txBody>
      </p:sp>
      <p:sp>
        <p:nvSpPr>
          <p:cNvPr id="3" name="Content Placeholder 2"/>
          <p:cNvSpPr>
            <a:spLocks noGrp="1"/>
          </p:cNvSpPr>
          <p:nvPr>
            <p:ph idx="1"/>
          </p:nvPr>
        </p:nvSpPr>
        <p:spPr>
          <a:xfrm>
            <a:off x="304800" y="838200"/>
            <a:ext cx="8534400" cy="685800"/>
          </a:xfrm>
          <a:solidFill>
            <a:srgbClr val="006C31"/>
          </a:solidFill>
          <a:ln>
            <a:solidFill>
              <a:schemeClr val="bg1"/>
            </a:solidFill>
          </a:ln>
        </p:spPr>
        <p:txBody>
          <a:bodyPr/>
          <a:lstStyle/>
          <a:p>
            <a:pPr>
              <a:buNone/>
            </a:pPr>
            <a:r>
              <a:rPr lang="en-US" sz="4000" b="1" dirty="0" smtClean="0">
                <a:solidFill>
                  <a:schemeClr val="bg1"/>
                </a:solidFill>
              </a:rPr>
              <a:t>#1 </a:t>
            </a:r>
            <a:r>
              <a:rPr lang="en-US" sz="3600" b="1" dirty="0" smtClean="0">
                <a:solidFill>
                  <a:schemeClr val="bg1"/>
                </a:solidFill>
              </a:rPr>
              <a:t>God is the true, ultimate, eternal owner</a:t>
            </a:r>
          </a:p>
          <a:p>
            <a:pPr lvl="1">
              <a:buNone/>
            </a:pPr>
            <a:endParaRPr lang="en-US" b="1" dirty="0" smtClean="0">
              <a:solidFill>
                <a:schemeClr val="bg1"/>
              </a:solidFill>
            </a:endParaRPr>
          </a:p>
        </p:txBody>
      </p:sp>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ontent Placeholder 2"/>
          <p:cNvSpPr txBox="1">
            <a:spLocks/>
          </p:cNvSpPr>
          <p:nvPr/>
        </p:nvSpPr>
        <p:spPr bwMode="auto">
          <a:xfrm>
            <a:off x="304800" y="1524000"/>
            <a:ext cx="8534400" cy="6858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#2 </a:t>
            </a:r>
            <a:r>
              <a:rPr lang="en-US" sz="3600" b="1" dirty="0" smtClean="0">
                <a:solidFill>
                  <a:schemeClr val="bg1"/>
                </a:solidFill>
                <a:latin typeface="+mn-lt"/>
                <a:cs typeface="+mn-cs"/>
              </a:rPr>
              <a:t>I have a tremendously important role</a:t>
            </a:r>
            <a:endParaRPr kumimoji="0" lang="en-US" sz="36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ounded Rectangular Callout 11"/>
          <p:cNvSpPr/>
          <p:nvPr/>
        </p:nvSpPr>
        <p:spPr>
          <a:xfrm>
            <a:off x="2743200" y="2209800"/>
            <a:ext cx="64008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These 2 are held in </a:t>
            </a:r>
            <a:r>
              <a:rPr lang="en-US" sz="4000" b="1" i="1" dirty="0" smtClean="0"/>
              <a:t>tension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838200"/>
          </a:xfrm>
        </p:spPr>
        <p:txBody>
          <a:bodyPr/>
          <a:lstStyle/>
          <a:p>
            <a:r>
              <a:rPr lang="en-US" sz="3600" b="1" dirty="0" smtClean="0">
                <a:solidFill>
                  <a:schemeClr val="bg1"/>
                </a:solidFill>
              </a:rPr>
              <a:t>The </a:t>
            </a:r>
            <a:r>
              <a:rPr lang="en-US" sz="3600" b="1" i="1" dirty="0" smtClean="0">
                <a:solidFill>
                  <a:schemeClr val="bg1"/>
                </a:solidFill>
              </a:rPr>
              <a:t>Good Steward </a:t>
            </a:r>
            <a:r>
              <a:rPr lang="en-US" sz="3600" b="1" dirty="0" smtClean="0">
                <a:solidFill>
                  <a:schemeClr val="bg1"/>
                </a:solidFill>
              </a:rPr>
              <a:t>Acts on 2 key convictions:</a:t>
            </a:r>
            <a:endParaRPr lang="en-US" sz="3600" b="1" dirty="0">
              <a:solidFill>
                <a:schemeClr val="bg1"/>
              </a:solidFill>
            </a:endParaRPr>
          </a:p>
        </p:txBody>
      </p:sp>
      <p:sp>
        <p:nvSpPr>
          <p:cNvPr id="3" name="Content Placeholder 2"/>
          <p:cNvSpPr>
            <a:spLocks noGrp="1"/>
          </p:cNvSpPr>
          <p:nvPr>
            <p:ph idx="1"/>
          </p:nvPr>
        </p:nvSpPr>
        <p:spPr>
          <a:xfrm>
            <a:off x="304800" y="838200"/>
            <a:ext cx="8534400" cy="685800"/>
          </a:xfrm>
          <a:solidFill>
            <a:srgbClr val="006C31"/>
          </a:solidFill>
          <a:ln>
            <a:solidFill>
              <a:schemeClr val="bg1"/>
            </a:solidFill>
          </a:ln>
        </p:spPr>
        <p:txBody>
          <a:bodyPr/>
          <a:lstStyle/>
          <a:p>
            <a:pPr>
              <a:buNone/>
            </a:pPr>
            <a:r>
              <a:rPr lang="en-US" sz="4000" b="1" dirty="0" smtClean="0">
                <a:solidFill>
                  <a:schemeClr val="bg1"/>
                </a:solidFill>
              </a:rPr>
              <a:t>#1 </a:t>
            </a:r>
            <a:r>
              <a:rPr lang="en-US" sz="3600" b="1" dirty="0" smtClean="0">
                <a:solidFill>
                  <a:schemeClr val="bg1"/>
                </a:solidFill>
              </a:rPr>
              <a:t>God is the true, ultimate, eternal owner</a:t>
            </a:r>
          </a:p>
          <a:p>
            <a:pPr lvl="1">
              <a:buNone/>
            </a:pPr>
            <a:endParaRPr lang="en-US" b="1" dirty="0" smtClean="0">
              <a:solidFill>
                <a:schemeClr val="bg1"/>
              </a:solidFill>
            </a:endParaRPr>
          </a:p>
        </p:txBody>
      </p:sp>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ontent Placeholder 2"/>
          <p:cNvSpPr txBox="1">
            <a:spLocks/>
          </p:cNvSpPr>
          <p:nvPr/>
        </p:nvSpPr>
        <p:spPr bwMode="auto">
          <a:xfrm>
            <a:off x="304800" y="1524000"/>
            <a:ext cx="8534400" cy="6858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#2 </a:t>
            </a:r>
            <a:r>
              <a:rPr lang="en-US" sz="3600" b="1" dirty="0" smtClean="0">
                <a:solidFill>
                  <a:schemeClr val="bg1"/>
                </a:solidFill>
                <a:latin typeface="+mn-lt"/>
                <a:cs typeface="+mn-cs"/>
              </a:rPr>
              <a:t>I have a tremendously important role</a:t>
            </a:r>
            <a:endParaRPr kumimoji="0" lang="en-US" sz="36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ounded Rectangular Callout 11"/>
          <p:cNvSpPr/>
          <p:nvPr/>
        </p:nvSpPr>
        <p:spPr>
          <a:xfrm>
            <a:off x="2743200" y="2209800"/>
            <a:ext cx="64008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These 2 are held in </a:t>
            </a:r>
            <a:r>
              <a:rPr lang="en-US" sz="4000" b="1" i="1" dirty="0" smtClean="0"/>
              <a:t>tension</a:t>
            </a:r>
          </a:p>
        </p:txBody>
      </p:sp>
      <p:sp>
        <p:nvSpPr>
          <p:cNvPr id="13" name="Rounded Rectangular Callout 12"/>
          <p:cNvSpPr/>
          <p:nvPr/>
        </p:nvSpPr>
        <p:spPr>
          <a:xfrm>
            <a:off x="2057400" y="2971800"/>
            <a:ext cx="70866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If I misunderstand either one…</a:t>
            </a:r>
            <a:endParaRPr lang="en-US" sz="4000" b="1" i="1" dirty="0" smtClean="0"/>
          </a:p>
        </p:txBody>
      </p:sp>
      <p:sp>
        <p:nvSpPr>
          <p:cNvPr id="14" name="Rounded Rectangular Callout 13"/>
          <p:cNvSpPr/>
          <p:nvPr/>
        </p:nvSpPr>
        <p:spPr>
          <a:xfrm>
            <a:off x="457200" y="44196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The eternal facts about my family necessitate a high-valuation of them</a:t>
            </a:r>
          </a:p>
        </p:txBody>
      </p:sp>
      <p:sp>
        <p:nvSpPr>
          <p:cNvPr id="15" name="Rounded Rectangular Callout 14"/>
          <p:cNvSpPr/>
          <p:nvPr/>
        </p:nvSpPr>
        <p:spPr>
          <a:xfrm>
            <a:off x="457200" y="5638800"/>
            <a:ext cx="8382000" cy="1143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And therefore my utmost effort in caring for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Unspiritual</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Unspiritual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4 kinds of Stewardship</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685800" y="304800"/>
            <a:ext cx="80010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We are all </a:t>
            </a:r>
            <a:r>
              <a:rPr lang="en-US" sz="4000" b="1" i="1" dirty="0" err="1" smtClean="0"/>
              <a:t>all</a:t>
            </a:r>
            <a:r>
              <a:rPr lang="en-US" sz="4000" b="1" dirty="0" smtClean="0"/>
              <a:t> of these sometimes</a:t>
            </a:r>
            <a:endParaRPr lang="en-US" sz="4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animBg="1"/>
      <p:bldP spid="26" grpId="0" animBg="1"/>
      <p:bldP spid="27" grpId="0"/>
      <p:bldP spid="29"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Unspiritual</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Unspiritual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4 kinds of Stewardship</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4" name="Rounded Rectangular Callout 13"/>
          <p:cNvSpPr/>
          <p:nvPr/>
        </p:nvSpPr>
        <p:spPr>
          <a:xfrm>
            <a:off x="685800" y="304800"/>
            <a:ext cx="80010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We are all </a:t>
            </a:r>
            <a:r>
              <a:rPr lang="en-US" sz="4000" b="1" i="1" dirty="0" err="1" smtClean="0"/>
              <a:t>all</a:t>
            </a:r>
            <a:r>
              <a:rPr lang="en-US" sz="4000" b="1" dirty="0" smtClean="0"/>
              <a:t> of these sometimes</a:t>
            </a:r>
            <a:endParaRPr lang="en-US" sz="4000" b="1" dirty="0" smtClean="0"/>
          </a:p>
        </p:txBody>
      </p:sp>
      <p:sp>
        <p:nvSpPr>
          <p:cNvPr id="13" name="Rounded Rectangular Callout 12"/>
          <p:cNvSpPr/>
          <p:nvPr/>
        </p:nvSpPr>
        <p:spPr>
          <a:xfrm>
            <a:off x="685800" y="1219200"/>
            <a:ext cx="8001000" cy="5562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Let’s apply this model to </a:t>
            </a:r>
            <a:br>
              <a:rPr lang="en-US" sz="4000" b="1" dirty="0" smtClean="0"/>
            </a:br>
            <a:r>
              <a:rPr lang="en-US" sz="4000" b="1" dirty="0" smtClean="0"/>
              <a:t>key areas parenting:</a:t>
            </a:r>
          </a:p>
          <a:p>
            <a:pPr algn="ctr" fontAlgn="auto">
              <a:spcBef>
                <a:spcPts val="0"/>
              </a:spcBef>
              <a:spcAft>
                <a:spcPts val="0"/>
              </a:spcAft>
              <a:defRPr/>
            </a:pPr>
            <a:endParaRPr lang="en-US" sz="4000" b="1" dirty="0" smtClean="0"/>
          </a:p>
          <a:p>
            <a:pPr fontAlgn="auto">
              <a:spcBef>
                <a:spcPts val="0"/>
              </a:spcBef>
              <a:spcAft>
                <a:spcPts val="0"/>
              </a:spcAft>
              <a:defRPr/>
            </a:pPr>
            <a:r>
              <a:rPr lang="en-US" sz="4000" b="1" dirty="0" smtClean="0"/>
              <a:t>	- Purpose of the Relationship</a:t>
            </a:r>
          </a:p>
          <a:p>
            <a:pPr fontAlgn="auto">
              <a:spcBef>
                <a:spcPts val="0"/>
              </a:spcBef>
              <a:spcAft>
                <a:spcPts val="0"/>
              </a:spcAft>
              <a:defRPr/>
            </a:pPr>
            <a:r>
              <a:rPr lang="en-US" sz="4000" b="1" dirty="0" smtClean="0"/>
              <a:t>	-What you teach and fight for</a:t>
            </a:r>
          </a:p>
          <a:p>
            <a:pPr fontAlgn="auto">
              <a:spcBef>
                <a:spcPts val="0"/>
              </a:spcBef>
              <a:spcAft>
                <a:spcPts val="0"/>
              </a:spcAft>
              <a:defRPr/>
            </a:pPr>
            <a:r>
              <a:rPr lang="en-US" sz="4000" b="1" dirty="0" smtClean="0"/>
              <a:t>	- Vision</a:t>
            </a:r>
          </a:p>
          <a:p>
            <a:pPr fontAlgn="auto">
              <a:spcBef>
                <a:spcPts val="0"/>
              </a:spcBef>
              <a:spcAft>
                <a:spcPts val="0"/>
              </a:spcAft>
              <a:defRPr/>
            </a:pPr>
            <a:r>
              <a:rPr lang="en-US" sz="4000" b="1" dirty="0" smtClean="0"/>
              <a:t>	- Prayer </a:t>
            </a:r>
          </a:p>
          <a:p>
            <a:pPr fontAlgn="auto">
              <a:spcBef>
                <a:spcPts val="0"/>
              </a:spcBef>
              <a:spcAft>
                <a:spcPts val="0"/>
              </a:spcAft>
              <a:defRPr/>
            </a:pPr>
            <a:r>
              <a:rPr lang="en-US" sz="4000" b="1" dirty="0" smtClean="0"/>
              <a:t>	- Time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781800" y="167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0" y="1524000"/>
            <a:ext cx="86106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0"/>
            <a:ext cx="0" cy="64770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762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914400" y="18288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Purpose of the Relationship</a:t>
            </a:r>
            <a:endParaRPr lang="en-US" sz="4000" b="1" u="sng" dirty="0">
              <a:solidFill>
                <a:schemeClr val="bg1"/>
              </a:solidFill>
            </a:endParaRPr>
          </a:p>
        </p:txBody>
      </p:sp>
      <p:sp>
        <p:nvSpPr>
          <p:cNvPr id="17" name="Rounded Rectangular Callout 16"/>
          <p:cNvSpPr/>
          <p:nvPr/>
        </p:nvSpPr>
        <p:spPr>
          <a:xfrm>
            <a:off x="3429000" y="5867400"/>
            <a:ext cx="54864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has part of the picture…</a:t>
            </a:r>
          </a:p>
        </p:txBody>
      </p:sp>
      <p:sp>
        <p:nvSpPr>
          <p:cNvPr id="12" name="Content Placeholder 2"/>
          <p:cNvSpPr txBox="1">
            <a:spLocks/>
          </p:cNvSpPr>
          <p:nvPr/>
        </p:nvSpPr>
        <p:spPr bwMode="auto">
          <a:xfrm>
            <a:off x="914400" y="3276600"/>
            <a:ext cx="8077200" cy="19050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sng" strike="noStrike" kern="1200" cap="none" spc="0" normalizeH="0" baseline="0" noProof="0" dirty="0" smtClean="0">
                <a:ln>
                  <a:noFill/>
                </a:ln>
                <a:solidFill>
                  <a:schemeClr val="bg1"/>
                </a:solidFill>
                <a:effectLst/>
                <a:uLnTx/>
                <a:uFillTx/>
                <a:latin typeface="+mn-lt"/>
                <a:ea typeface="+mn-ea"/>
                <a:cs typeface="+mn-cs"/>
              </a:rPr>
              <a:t>PURPOSE:</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has</a:t>
            </a:r>
            <a:r>
              <a:rPr kumimoji="0" lang="en-US" sz="4000" b="1" i="0" u="none" strike="noStrike" kern="1200" cap="none" spc="0" normalizeH="0" noProof="0" dirty="0" smtClean="0">
                <a:ln>
                  <a:noFill/>
                </a:ln>
                <a:solidFill>
                  <a:schemeClr val="bg1"/>
                </a:solidFill>
                <a:effectLst/>
                <a:uLnTx/>
                <a:uFillTx/>
                <a:latin typeface="+mn-lt"/>
                <a:ea typeface="+mn-ea"/>
                <a:cs typeface="+mn-cs"/>
              </a:rPr>
              <a:t> the correct goal; genuinely wants to see children enjoy healthy relationship w/ God   </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7"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781800" y="167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0" y="1524000"/>
            <a:ext cx="86106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0"/>
            <a:ext cx="0" cy="64770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762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914400" y="18288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Purpose of the Relationship</a:t>
            </a:r>
            <a:endParaRPr lang="en-US" sz="4000" b="1" u="sng" dirty="0">
              <a:solidFill>
                <a:schemeClr val="bg1"/>
              </a:solidFill>
            </a:endParaRPr>
          </a:p>
        </p:txBody>
      </p:sp>
      <p:sp>
        <p:nvSpPr>
          <p:cNvPr id="12" name="Content Placeholder 2"/>
          <p:cNvSpPr txBox="1">
            <a:spLocks/>
          </p:cNvSpPr>
          <p:nvPr/>
        </p:nvSpPr>
        <p:spPr bwMode="auto">
          <a:xfrm>
            <a:off x="914400" y="5257800"/>
            <a:ext cx="8077200" cy="12954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ROLE</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underestimates his/her role in accomplishing the purpose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1600200" y="304800"/>
            <a:ext cx="6477000" cy="1371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I think a lot of dads find </a:t>
            </a:r>
          </a:p>
          <a:p>
            <a:pPr algn="ctr" fontAlgn="auto">
              <a:spcBef>
                <a:spcPts val="0"/>
              </a:spcBef>
              <a:spcAft>
                <a:spcPts val="0"/>
              </a:spcAft>
              <a:defRPr/>
            </a:pPr>
            <a:r>
              <a:rPr lang="en-US" sz="4000" b="1" dirty="0" smtClean="0"/>
              <a:t>themselves here …</a:t>
            </a:r>
          </a:p>
        </p:txBody>
      </p:sp>
      <p:sp>
        <p:nvSpPr>
          <p:cNvPr id="14" name="Content Placeholder 2"/>
          <p:cNvSpPr txBox="1">
            <a:spLocks/>
          </p:cNvSpPr>
          <p:nvPr/>
        </p:nvSpPr>
        <p:spPr bwMode="auto">
          <a:xfrm>
            <a:off x="914400" y="3276600"/>
            <a:ext cx="8077200" cy="19050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sng" strike="noStrike" kern="1200" cap="none" spc="0" normalizeH="0" baseline="0" noProof="0" dirty="0" smtClean="0">
                <a:ln>
                  <a:noFill/>
                </a:ln>
                <a:solidFill>
                  <a:schemeClr val="bg1"/>
                </a:solidFill>
                <a:effectLst/>
                <a:uLnTx/>
                <a:uFillTx/>
                <a:latin typeface="+mn-lt"/>
                <a:ea typeface="+mn-ea"/>
                <a:cs typeface="+mn-cs"/>
              </a:rPr>
              <a:t>PURPOSE:</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has</a:t>
            </a:r>
            <a:r>
              <a:rPr kumimoji="0" lang="en-US" sz="4000" b="1" i="0" u="none" strike="noStrike" kern="1200" cap="none" spc="0" normalizeH="0" noProof="0" dirty="0" smtClean="0">
                <a:ln>
                  <a:noFill/>
                </a:ln>
                <a:solidFill>
                  <a:schemeClr val="bg1"/>
                </a:solidFill>
                <a:effectLst/>
                <a:uLnTx/>
                <a:uFillTx/>
                <a:latin typeface="+mn-lt"/>
                <a:ea typeface="+mn-ea"/>
                <a:cs typeface="+mn-cs"/>
              </a:rPr>
              <a:t> the correct goal; genuinely wants to see children enjoy healthy relationship w/ God   </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781800" y="167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0" y="1524000"/>
            <a:ext cx="86106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0"/>
            <a:ext cx="0" cy="64770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762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914400" y="18288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Purpose of the Relationship</a:t>
            </a:r>
            <a:endParaRPr lang="en-US" sz="4000" b="1" u="sng" dirty="0">
              <a:solidFill>
                <a:schemeClr val="bg1"/>
              </a:solidFill>
            </a:endParaRPr>
          </a:p>
        </p:txBody>
      </p:sp>
      <p:sp>
        <p:nvSpPr>
          <p:cNvPr id="18" name="Content Placeholder 2"/>
          <p:cNvSpPr txBox="1">
            <a:spLocks/>
          </p:cNvSpPr>
          <p:nvPr/>
        </p:nvSpPr>
        <p:spPr bwMode="auto">
          <a:xfrm>
            <a:off x="914400" y="3276600"/>
            <a:ext cx="80772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sng" strike="noStrike" kern="1200" cap="none" spc="0" normalizeH="0" baseline="0" noProof="0" dirty="0" smtClean="0">
                <a:ln>
                  <a:noFill/>
                </a:ln>
                <a:solidFill>
                  <a:schemeClr val="bg1"/>
                </a:solidFill>
                <a:effectLst/>
                <a:uLnTx/>
                <a:uFillTx/>
                <a:latin typeface="+mn-lt"/>
                <a:ea typeface="+mn-ea"/>
                <a:cs typeface="+mn-cs"/>
              </a:rPr>
              <a:t>FEELS:</a:t>
            </a:r>
            <a:r>
              <a:rPr kumimoji="0" lang="en-US" sz="4000" b="1" i="0" strike="noStrike" kern="1200" cap="none" spc="0" normalizeH="0" baseline="0" noProof="0" dirty="0" smtClean="0">
                <a:ln>
                  <a:noFill/>
                </a:ln>
                <a:solidFill>
                  <a:schemeClr val="bg1"/>
                </a:solidFill>
                <a:effectLst/>
                <a:uLnTx/>
                <a:uFillTx/>
                <a:latin typeface="+mn-lt"/>
                <a:ea typeface="+mn-ea"/>
                <a:cs typeface="+mn-cs"/>
              </a:rPr>
              <a:t> along for the ride,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oblivious,</a:t>
            </a:r>
            <a:r>
              <a:rPr kumimoji="0" lang="en-US" sz="4000" b="1" i="0" u="none" strike="noStrike" kern="1200" cap="none" spc="0" normalizeH="0" noProof="0" dirty="0" smtClean="0">
                <a:ln>
                  <a:noFill/>
                </a:ln>
                <a:solidFill>
                  <a:schemeClr val="bg1"/>
                </a:solidFill>
                <a:effectLst/>
                <a:uLnTx/>
                <a:uFillTx/>
                <a:latin typeface="+mn-lt"/>
                <a:ea typeface="+mn-ea"/>
                <a:cs typeface="+mn-cs"/>
              </a:rPr>
              <a:t> confused, fearful, paralyzed, guilty</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Content Placeholder 2"/>
          <p:cNvSpPr txBox="1">
            <a:spLocks/>
          </p:cNvSpPr>
          <p:nvPr/>
        </p:nvSpPr>
        <p:spPr bwMode="auto">
          <a:xfrm>
            <a:off x="914400" y="4724400"/>
            <a:ext cx="8077200" cy="2133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NEEDS TO UNDERSTAND</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none" dirty="0" smtClean="0">
                <a:solidFill>
                  <a:schemeClr val="bg1"/>
                </a:solidFill>
                <a:latin typeface="+mn-lt"/>
                <a:cs typeface="+mn-cs"/>
              </a:rPr>
              <a:t>Their unique, God-empowered role</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strike="noStrike" kern="1200" cap="none" spc="0" normalizeH="0" baseline="0" noProof="0" dirty="0" smtClean="0">
                <a:ln>
                  <a:noFill/>
                </a:ln>
                <a:solidFill>
                  <a:schemeClr val="bg1"/>
                </a:solidFill>
                <a:effectLst/>
                <a:uLnTx/>
                <a:uFillTx/>
                <a:latin typeface="+mn-lt"/>
                <a:ea typeface="+mn-ea"/>
                <a:cs typeface="+mn-cs"/>
              </a:rPr>
              <a:t>Being a good steward</a:t>
            </a:r>
            <a:r>
              <a:rPr kumimoji="0" lang="en-US" sz="4000" b="1" i="0" strike="noStrike" kern="1200" cap="none" spc="0" normalizeH="0" noProof="0" dirty="0" smtClean="0">
                <a:ln>
                  <a:noFill/>
                </a:ln>
                <a:solidFill>
                  <a:schemeClr val="bg1"/>
                </a:solidFill>
                <a:effectLst/>
                <a:uLnTx/>
                <a:uFillTx/>
                <a:latin typeface="+mn-lt"/>
                <a:ea typeface="+mn-ea"/>
                <a:cs typeface="+mn-cs"/>
              </a:rPr>
              <a:t> takes discipline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Content Placeholder 2"/>
          <p:cNvSpPr txBox="1">
            <a:spLocks/>
          </p:cNvSpPr>
          <p:nvPr/>
        </p:nvSpPr>
        <p:spPr bwMode="auto">
          <a:xfrm>
            <a:off x="914400" y="1828800"/>
            <a:ext cx="62484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n-US" sz="3500" b="1" dirty="0" smtClean="0">
                <a:solidFill>
                  <a:schemeClr val="bg1"/>
                </a:solidFill>
                <a:latin typeface="+mn-lt"/>
                <a:cs typeface="+mn-cs"/>
              </a:rPr>
              <a:t>The Steward who </a:t>
            </a:r>
            <a:br>
              <a:rPr lang="en-US" sz="3500" b="1" dirty="0" smtClean="0">
                <a:solidFill>
                  <a:schemeClr val="bg1"/>
                </a:solidFill>
                <a:latin typeface="+mn-lt"/>
                <a:cs typeface="+mn-cs"/>
              </a:rPr>
            </a:br>
            <a:r>
              <a:rPr lang="en-US" sz="5400" b="1" dirty="0" smtClean="0">
                <a:solidFill>
                  <a:schemeClr val="bg1"/>
                </a:solidFill>
                <a:latin typeface="+mn-lt"/>
                <a:cs typeface="+mn-cs"/>
              </a:rPr>
              <a:t>“Means Well”</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050" name="Picture 2" descr="C:\Users\foustb\Desktop\Timing-Belt-Replacement-Bolingbrook-IL.jpg"/>
          <p:cNvPicPr>
            <a:picLocks noChangeAspect="1" noChangeArrowheads="1"/>
          </p:cNvPicPr>
          <p:nvPr/>
        </p:nvPicPr>
        <p:blipFill>
          <a:blip r:embed="rId2" cstate="print"/>
          <a:srcRect/>
          <a:stretch>
            <a:fillRect/>
          </a:stretch>
        </p:blipFill>
        <p:spPr bwMode="auto">
          <a:xfrm>
            <a:off x="5791200" y="0"/>
            <a:ext cx="33528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bg/>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uiExpand="1" build="allAtOnce"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8686800" cy="1143000"/>
          </a:xfrm>
        </p:spPr>
        <p:txBody>
          <a:bodyPr/>
          <a:lstStyle/>
          <a:p>
            <a:pPr algn="l"/>
            <a:r>
              <a:rPr lang="en-US" sz="3200" b="1" dirty="0" smtClean="0">
                <a:solidFill>
                  <a:schemeClr val="bg1"/>
                </a:solidFill>
              </a:rPr>
              <a:t>My Credentials:</a:t>
            </a:r>
            <a:endParaRPr lang="en-US" sz="3200" b="1" dirty="0">
              <a:solidFill>
                <a:schemeClr val="bg1"/>
              </a:solidFill>
            </a:endParaRPr>
          </a:p>
        </p:txBody>
      </p:sp>
      <p:pic>
        <p:nvPicPr>
          <p:cNvPr id="16" name="Picture 2" descr="C:\Users\foustb\Desktop\StandardFamily.jpg"/>
          <p:cNvPicPr>
            <a:picLocks noChangeAspect="1" noChangeArrowheads="1"/>
          </p:cNvPicPr>
          <p:nvPr/>
        </p:nvPicPr>
        <p:blipFill>
          <a:blip r:embed="rId2" cstate="print"/>
          <a:srcRect b="20705"/>
          <a:stretch>
            <a:fillRect/>
          </a:stretch>
        </p:blipFill>
        <p:spPr bwMode="auto">
          <a:xfrm>
            <a:off x="0" y="4073526"/>
            <a:ext cx="9144000" cy="2784474"/>
          </a:xfrm>
          <a:prstGeom prst="rect">
            <a:avLst/>
          </a:prstGeom>
          <a:noFill/>
        </p:spPr>
      </p:pic>
      <p:pic>
        <p:nvPicPr>
          <p:cNvPr id="7" name="Picture 2" descr="C:\Users\foustb\Desktop\image1.jpeg"/>
          <p:cNvPicPr>
            <a:picLocks noChangeAspect="1" noChangeArrowheads="1"/>
          </p:cNvPicPr>
          <p:nvPr/>
        </p:nvPicPr>
        <p:blipFill>
          <a:blip r:embed="rId3" cstate="print"/>
          <a:srcRect l="11730" t="10526" r="27368" b="2256"/>
          <a:stretch>
            <a:fillRect/>
          </a:stretch>
        </p:blipFill>
        <p:spPr bwMode="auto">
          <a:xfrm>
            <a:off x="4343400" y="685800"/>
            <a:ext cx="4114800" cy="4419600"/>
          </a:xfrm>
          <a:prstGeom prst="rect">
            <a:avLst/>
          </a:prstGeom>
          <a:noFill/>
        </p:spPr>
      </p:pic>
      <p:sp>
        <p:nvSpPr>
          <p:cNvPr id="10" name="Title 1"/>
          <p:cNvSpPr txBox="1">
            <a:spLocks/>
          </p:cNvSpPr>
          <p:nvPr/>
        </p:nvSpPr>
        <p:spPr bwMode="auto">
          <a:xfrm>
            <a:off x="228600" y="10668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  My Credentials: </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C:\Users\foustb\Desktop\mage1.jpeg"/>
          <p:cNvPicPr>
            <a:picLocks noChangeAspect="1" noChangeArrowheads="1"/>
          </p:cNvPicPr>
          <p:nvPr/>
        </p:nvPicPr>
        <p:blipFill>
          <a:blip r:embed="rId4" cstate="print"/>
          <a:srcRect l="12766" t="6778" r="13421" b="2523"/>
          <a:stretch>
            <a:fillRect/>
          </a:stretch>
        </p:blipFill>
        <p:spPr bwMode="auto">
          <a:xfrm rot="5400000">
            <a:off x="4168302" y="860900"/>
            <a:ext cx="4464996"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295400"/>
            <a:ext cx="91440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14478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82000" y="0"/>
            <a:ext cx="0" cy="64008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7239000" y="64008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4114800" y="14478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Unspiritual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8" name="Rounded Rectangular Callout 7"/>
          <p:cNvSpPr/>
          <p:nvPr/>
        </p:nvSpPr>
        <p:spPr>
          <a:xfrm>
            <a:off x="0" y="4114800"/>
            <a:ext cx="68580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This person makes 2 mistakes:</a:t>
            </a:r>
          </a:p>
        </p:txBody>
      </p:sp>
      <p:sp>
        <p:nvSpPr>
          <p:cNvPr id="9" name="Content Placeholder 2"/>
          <p:cNvSpPr txBox="1">
            <a:spLocks/>
          </p:cNvSpPr>
          <p:nvPr/>
        </p:nvSpPr>
        <p:spPr bwMode="auto">
          <a:xfrm>
            <a:off x="76200" y="2895600"/>
            <a:ext cx="8077200" cy="1295400"/>
          </a:xfrm>
          <a:prstGeom prst="rect">
            <a:avLst/>
          </a:prstGeom>
          <a:solidFill>
            <a:srgbClr val="0070C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noProof="0" dirty="0" smtClean="0">
                <a:ln>
                  <a:noFill/>
                </a:ln>
                <a:solidFill>
                  <a:schemeClr val="bg1"/>
                </a:solidFill>
                <a:effectLst/>
                <a:uLnTx/>
                <a:uFillTx/>
                <a:latin typeface="+mn-lt"/>
                <a:ea typeface="+mn-ea"/>
                <a:cs typeface="+mn-cs"/>
              </a:rPr>
              <a:t> mutual bystanders as we pursue our own goals / desires</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12" name="Rounded Rectangular Callout 11"/>
          <p:cNvSpPr/>
          <p:nvPr/>
        </p:nvSpPr>
        <p:spPr>
          <a:xfrm>
            <a:off x="533400" y="4876800"/>
            <a:ext cx="62484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Might be selfishly negligent</a:t>
            </a:r>
          </a:p>
        </p:txBody>
      </p:sp>
      <p:sp>
        <p:nvSpPr>
          <p:cNvPr id="13" name="Rounded Rectangular Callout 12"/>
          <p:cNvSpPr/>
          <p:nvPr/>
        </p:nvSpPr>
        <p:spPr>
          <a:xfrm>
            <a:off x="990600" y="5562600"/>
            <a:ext cx="61722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Or might just be consumed with temporal goals</a:t>
            </a:r>
          </a:p>
        </p:txBody>
      </p:sp>
      <p:sp>
        <p:nvSpPr>
          <p:cNvPr id="17" name="Content Placeholder 2"/>
          <p:cNvSpPr txBox="1">
            <a:spLocks/>
          </p:cNvSpPr>
          <p:nvPr/>
        </p:nvSpPr>
        <p:spPr bwMode="auto">
          <a:xfrm>
            <a:off x="2514600" y="1447800"/>
            <a:ext cx="56388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5400" b="1" i="0" u="none" strike="noStrike" kern="1200" cap="none" spc="0" normalizeH="0" noProof="0" dirty="0" smtClean="0">
                <a:ln>
                  <a:noFill/>
                </a:ln>
                <a:solidFill>
                  <a:schemeClr val="bg1"/>
                </a:solidFill>
                <a:effectLst/>
                <a:uLnTx/>
                <a:uFillTx/>
                <a:latin typeface="+mn-lt"/>
                <a:ea typeface="+mn-ea"/>
                <a:cs typeface="+mn-cs"/>
              </a:rPr>
              <a:t> Bad Steward”</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295400"/>
            <a:ext cx="91440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14478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82000" y="0"/>
            <a:ext cx="0" cy="64008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7239000" y="64008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4114800" y="14478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Unspiritual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9" name="Content Placeholder 2"/>
          <p:cNvSpPr txBox="1">
            <a:spLocks/>
          </p:cNvSpPr>
          <p:nvPr/>
        </p:nvSpPr>
        <p:spPr bwMode="auto">
          <a:xfrm>
            <a:off x="76200" y="2895600"/>
            <a:ext cx="8077200" cy="1295400"/>
          </a:xfrm>
          <a:prstGeom prst="rect">
            <a:avLst/>
          </a:prstGeom>
          <a:solidFill>
            <a:srgbClr val="0070C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defRPr/>
            </a:pPr>
            <a:r>
              <a:rPr lang="en-US" sz="4000" b="1" u="sng" dirty="0" smtClean="0">
                <a:solidFill>
                  <a:schemeClr val="bg1"/>
                </a:solidFill>
                <a:latin typeface="+mn-lt"/>
                <a:cs typeface="+mn-cs"/>
              </a:rPr>
              <a:t>PURPOSE</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rPr>
              <a:t>mutual bystanders as we pursue our own goals / desires</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304800" y="5562600"/>
            <a:ext cx="78486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Unwilling to make sacrifices for kids</a:t>
            </a:r>
          </a:p>
        </p:txBody>
      </p:sp>
      <p:sp>
        <p:nvSpPr>
          <p:cNvPr id="17" name="Content Placeholder 2"/>
          <p:cNvSpPr txBox="1">
            <a:spLocks/>
          </p:cNvSpPr>
          <p:nvPr/>
        </p:nvSpPr>
        <p:spPr bwMode="auto">
          <a:xfrm>
            <a:off x="76200" y="4267200"/>
            <a:ext cx="7696200" cy="1295400"/>
          </a:xfrm>
          <a:prstGeom prst="rect">
            <a:avLst/>
          </a:prstGeom>
          <a:solidFill>
            <a:srgbClr val="0070C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ROLE</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What role? maybe to keep you from blocking my goals</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2514600" y="1447800"/>
            <a:ext cx="56388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5400" b="1" i="0" u="none" strike="noStrike" kern="1200" cap="none" spc="0" normalizeH="0" noProof="0" dirty="0" smtClean="0">
                <a:ln>
                  <a:noFill/>
                </a:ln>
                <a:solidFill>
                  <a:schemeClr val="bg1"/>
                </a:solidFill>
                <a:effectLst/>
                <a:uLnTx/>
                <a:uFillTx/>
                <a:latin typeface="+mn-lt"/>
                <a:ea typeface="+mn-ea"/>
                <a:cs typeface="+mn-cs"/>
              </a:rPr>
              <a:t> Bad Steward”</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4" name="Picture 2" descr="C:\Users\foustb\Desktop\85006i1874A44EB976D917.jpg"/>
          <p:cNvPicPr>
            <a:picLocks noChangeAspect="1" noChangeArrowheads="1"/>
          </p:cNvPicPr>
          <p:nvPr/>
        </p:nvPicPr>
        <p:blipFill>
          <a:blip r:embed="rId2" cstate="print"/>
          <a:srcRect/>
          <a:stretch>
            <a:fillRect/>
          </a:stretch>
        </p:blipFill>
        <p:spPr bwMode="auto">
          <a:xfrm>
            <a:off x="457200" y="457200"/>
            <a:ext cx="2016474" cy="2344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295400"/>
            <a:ext cx="91440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14478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82000" y="0"/>
            <a:ext cx="0" cy="64008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7239000" y="64008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4114800" y="14478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Unspiritual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9" name="Content Placeholder 2"/>
          <p:cNvSpPr txBox="1">
            <a:spLocks/>
          </p:cNvSpPr>
          <p:nvPr/>
        </p:nvSpPr>
        <p:spPr bwMode="auto">
          <a:xfrm>
            <a:off x="1143000" y="2895600"/>
            <a:ext cx="7010400" cy="1295400"/>
          </a:xfrm>
          <a:prstGeom prst="rect">
            <a:avLst/>
          </a:prstGeom>
          <a:solidFill>
            <a:srgbClr val="0070C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FEELS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irritated,</a:t>
            </a:r>
            <a:r>
              <a:rPr kumimoji="0" lang="en-US" sz="4000" b="1" i="0" u="none" strike="noStrike" kern="1200" cap="none" spc="0" normalizeH="0" noProof="0" dirty="0" smtClean="0">
                <a:ln>
                  <a:noFill/>
                </a:ln>
                <a:solidFill>
                  <a:schemeClr val="bg1"/>
                </a:solidFill>
                <a:effectLst/>
                <a:uLnTx/>
                <a:uFillTx/>
                <a:latin typeface="+mn-lt"/>
                <a:ea typeface="+mn-ea"/>
                <a:cs typeface="+mn-cs"/>
              </a:rPr>
              <a:t> suffocated, detached, distracted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7" name="Content Placeholder 2"/>
          <p:cNvSpPr txBox="1">
            <a:spLocks/>
          </p:cNvSpPr>
          <p:nvPr/>
        </p:nvSpPr>
        <p:spPr bwMode="auto">
          <a:xfrm>
            <a:off x="1143000" y="4267200"/>
            <a:ext cx="7010400" cy="1295400"/>
          </a:xfrm>
          <a:prstGeom prst="rect">
            <a:avLst/>
          </a:prstGeom>
          <a:solidFill>
            <a:srgbClr val="0070C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NEEDS TO UNDERSTAND:</a:t>
            </a:r>
            <a:r>
              <a:rPr lang="en-US" sz="4000" b="1" dirty="0" smtClean="0">
                <a:solidFill>
                  <a:schemeClr val="bg1"/>
                </a:solidFill>
                <a:latin typeface="+mn-lt"/>
                <a:cs typeface="+mn-cs"/>
              </a:rPr>
              <a:t> The eternal value of his/her family</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2514600" y="1447800"/>
            <a:ext cx="56388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5400" b="1" i="0" u="none" strike="noStrike" kern="1200" cap="none" spc="0" normalizeH="0" noProof="0" dirty="0" smtClean="0">
                <a:ln>
                  <a:noFill/>
                </a:ln>
                <a:solidFill>
                  <a:schemeClr val="bg1"/>
                </a:solidFill>
                <a:effectLst/>
                <a:uLnTx/>
                <a:uFillTx/>
                <a:latin typeface="+mn-lt"/>
                <a:ea typeface="+mn-ea"/>
                <a:cs typeface="+mn-cs"/>
              </a:rPr>
              <a:t> Bad Steward”</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2" name="Picture 2" descr="C:\Users\foustb\Desktop\85006i1874A44EB976D917.jpg"/>
          <p:cNvPicPr>
            <a:picLocks noChangeAspect="1" noChangeArrowheads="1"/>
          </p:cNvPicPr>
          <p:nvPr/>
        </p:nvPicPr>
        <p:blipFill>
          <a:blip r:embed="rId2" cstate="print"/>
          <a:srcRect/>
          <a:stretch>
            <a:fillRect/>
          </a:stretch>
        </p:blipFill>
        <p:spPr bwMode="auto">
          <a:xfrm>
            <a:off x="457200" y="457200"/>
            <a:ext cx="2016474" cy="2344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1295400"/>
            <a:ext cx="91440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14478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82000" y="0"/>
            <a:ext cx="0" cy="64008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bwMode="auto">
          <a:xfrm>
            <a:off x="7239000" y="64008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4114800" y="14478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Small,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Unspiritual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9" name="Content Placeholder 2"/>
          <p:cNvSpPr txBox="1">
            <a:spLocks/>
          </p:cNvSpPr>
          <p:nvPr/>
        </p:nvSpPr>
        <p:spPr bwMode="auto">
          <a:xfrm>
            <a:off x="1143000" y="2895600"/>
            <a:ext cx="7010400" cy="1295400"/>
          </a:xfrm>
          <a:prstGeom prst="rect">
            <a:avLst/>
          </a:prstGeom>
          <a:solidFill>
            <a:srgbClr val="0070C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FEELS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irritated,</a:t>
            </a:r>
            <a:r>
              <a:rPr kumimoji="0" lang="en-US" sz="4000" b="1" i="0" u="none" strike="noStrike" kern="1200" cap="none" spc="0" normalizeH="0" noProof="0" dirty="0" smtClean="0">
                <a:ln>
                  <a:noFill/>
                </a:ln>
                <a:solidFill>
                  <a:schemeClr val="bg1"/>
                </a:solidFill>
                <a:effectLst/>
                <a:uLnTx/>
                <a:uFillTx/>
                <a:latin typeface="+mn-lt"/>
                <a:ea typeface="+mn-ea"/>
                <a:cs typeface="+mn-cs"/>
              </a:rPr>
              <a:t> suffocated, detached, distracted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7" name="Content Placeholder 2"/>
          <p:cNvSpPr txBox="1">
            <a:spLocks/>
          </p:cNvSpPr>
          <p:nvPr/>
        </p:nvSpPr>
        <p:spPr bwMode="auto">
          <a:xfrm>
            <a:off x="1143000" y="4267200"/>
            <a:ext cx="7010400" cy="2590800"/>
          </a:xfrm>
          <a:prstGeom prst="rect">
            <a:avLst/>
          </a:prstGeom>
          <a:solidFill>
            <a:srgbClr val="0070C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NEEDS TO UNDERSTAND:</a:t>
            </a:r>
            <a:r>
              <a:rPr lang="en-US" sz="4000" b="1" dirty="0" smtClean="0">
                <a:solidFill>
                  <a:schemeClr val="bg1"/>
                </a:solidFill>
                <a:latin typeface="+mn-lt"/>
                <a:cs typeface="+mn-cs"/>
              </a:rPr>
              <a:t> The eternal value of his/her family</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That YOU are not the most important thing</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2514600" y="1447800"/>
            <a:ext cx="56388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5400" b="1" i="0" u="none" strike="noStrike" kern="1200" cap="none" spc="0" normalizeH="0" noProof="0" dirty="0" smtClean="0">
                <a:ln>
                  <a:noFill/>
                </a:ln>
                <a:solidFill>
                  <a:schemeClr val="bg1"/>
                </a:solidFill>
                <a:effectLst/>
                <a:uLnTx/>
                <a:uFillTx/>
                <a:latin typeface="+mn-lt"/>
                <a:ea typeface="+mn-ea"/>
                <a:cs typeface="+mn-cs"/>
              </a:rPr>
              <a:t> Bad Steward”</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2" name="Picture 2" descr="C:\Users\foustb\Desktop\85006i1874A44EB976D917.jpg"/>
          <p:cNvPicPr>
            <a:picLocks noChangeAspect="1" noChangeArrowheads="1"/>
          </p:cNvPicPr>
          <p:nvPr/>
        </p:nvPicPr>
        <p:blipFill>
          <a:blip r:embed="rId2" cstate="print"/>
          <a:srcRect/>
          <a:stretch>
            <a:fillRect/>
          </a:stretch>
        </p:blipFill>
        <p:spPr bwMode="auto">
          <a:xfrm>
            <a:off x="457200" y="457200"/>
            <a:ext cx="2016474" cy="234473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048000" y="3352800"/>
            <a:ext cx="60960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1371600" y="28956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05800" y="914400"/>
            <a:ext cx="0" cy="54102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086600" y="3048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7086600" y="64008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3886200" y="1752600"/>
            <a:ext cx="41910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Unspiritual</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3810000" y="3581400"/>
            <a:ext cx="42672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4000" b="1" i="0" u="none" strike="noStrike" kern="1200" cap="none" spc="0" normalizeH="0" noProof="0" dirty="0" smtClean="0">
                <a:ln>
                  <a:noFill/>
                </a:ln>
                <a:solidFill>
                  <a:schemeClr val="bg1"/>
                </a:solidFill>
                <a:effectLst/>
                <a:uLnTx/>
                <a:uFillTx/>
                <a:latin typeface="+mn-lt"/>
                <a:ea typeface="+mn-ea"/>
                <a:cs typeface="+mn-cs"/>
              </a:rPr>
              <a:t> Bad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8" name="Cloud Callout 27"/>
          <p:cNvSpPr/>
          <p:nvPr/>
        </p:nvSpPr>
        <p:spPr>
          <a:xfrm>
            <a:off x="304800" y="4876800"/>
            <a:ext cx="4038600" cy="1600200"/>
          </a:xfrm>
          <a:prstGeom prst="cloudCallout">
            <a:avLst>
              <a:gd name="adj1" fmla="val 50865"/>
              <a:gd name="adj2" fmla="val -56548"/>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Belongs to the world</a:t>
            </a:r>
            <a:endParaRPr lang="en-US" sz="3600" b="1" dirty="0">
              <a:solidFill>
                <a:schemeClr val="tx1"/>
              </a:solidFill>
            </a:endParaRPr>
          </a:p>
        </p:txBody>
      </p:sp>
      <p:sp>
        <p:nvSpPr>
          <p:cNvPr id="31" name="Cloud Callout 30"/>
          <p:cNvSpPr/>
          <p:nvPr/>
        </p:nvSpPr>
        <p:spPr>
          <a:xfrm>
            <a:off x="76200" y="76200"/>
            <a:ext cx="4038600" cy="1600200"/>
          </a:xfrm>
          <a:prstGeom prst="cloudCallout">
            <a:avLst>
              <a:gd name="adj1" fmla="val 56054"/>
              <a:gd name="adj2" fmla="val 50595"/>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Belongs to ME</a:t>
            </a:r>
            <a:endParaRPr lang="en-US" sz="3600" b="1" dirty="0">
              <a:solidFill>
                <a:schemeClr val="tx1"/>
              </a:solidFill>
            </a:endParaRPr>
          </a:p>
        </p:txBody>
      </p:sp>
      <p:sp>
        <p:nvSpPr>
          <p:cNvPr id="32" name="Content Placeholder 2"/>
          <p:cNvSpPr txBox="1">
            <a:spLocks/>
          </p:cNvSpPr>
          <p:nvPr/>
        </p:nvSpPr>
        <p:spPr bwMode="auto">
          <a:xfrm>
            <a:off x="3886200" y="1752600"/>
            <a:ext cx="41910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4000" b="1" i="0" u="none" strike="noStrike" kern="1200" cap="none" spc="0" normalizeH="0" noProof="0" dirty="0" smtClean="0">
                <a:ln>
                  <a:noFill/>
                </a:ln>
                <a:solidFill>
                  <a:schemeClr val="bg1"/>
                </a:solidFill>
                <a:effectLst/>
                <a:uLnTx/>
                <a:uFillTx/>
                <a:latin typeface="+mn-lt"/>
                <a:ea typeface="+mn-ea"/>
                <a:cs typeface="+mn-cs"/>
              </a:rPr>
              <a:t> OWNER”</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0" name="Cloud Callout 29"/>
          <p:cNvSpPr/>
          <p:nvPr/>
        </p:nvSpPr>
        <p:spPr>
          <a:xfrm>
            <a:off x="0" y="2362200"/>
            <a:ext cx="4038600" cy="1600200"/>
          </a:xfrm>
          <a:prstGeom prst="cloudCallout">
            <a:avLst>
              <a:gd name="adj1" fmla="val 69733"/>
              <a:gd name="adj2" fmla="val 1011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Belongs to themselves</a:t>
            </a:r>
            <a:endParaRPr lang="en-US"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2"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990600" y="6096000"/>
            <a:ext cx="81534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0" y="56388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05800" y="1219200"/>
            <a:ext cx="0" cy="56388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315200" y="8382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32" name="Content Placeholder 2"/>
          <p:cNvSpPr txBox="1">
            <a:spLocks/>
          </p:cNvSpPr>
          <p:nvPr/>
        </p:nvSpPr>
        <p:spPr bwMode="auto">
          <a:xfrm>
            <a:off x="3581400" y="4572000"/>
            <a:ext cx="44958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5400" b="1" i="0" u="none" strike="noStrike" kern="1200" cap="none" spc="0" normalizeH="0" noProof="0" dirty="0" smtClean="0">
                <a:ln>
                  <a:noFill/>
                </a:ln>
                <a:solidFill>
                  <a:schemeClr val="bg1"/>
                </a:solidFill>
                <a:effectLst/>
                <a:uLnTx/>
                <a:uFillTx/>
                <a:latin typeface="+mn-lt"/>
                <a:ea typeface="+mn-ea"/>
                <a:cs typeface="+mn-cs"/>
              </a:rPr>
              <a:t> OWNER”</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9" name="Content Placeholder 2"/>
          <p:cNvSpPr txBox="1">
            <a:spLocks/>
          </p:cNvSpPr>
          <p:nvPr/>
        </p:nvSpPr>
        <p:spPr bwMode="auto">
          <a:xfrm>
            <a:off x="533400" y="3200400"/>
            <a:ext cx="75438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of my </a:t>
            </a:r>
            <a:r>
              <a:rPr lang="en-US" sz="4000" b="1" dirty="0" smtClean="0">
                <a:solidFill>
                  <a:schemeClr val="bg1"/>
                </a:solidFill>
                <a:latin typeface="+mn-lt"/>
                <a:cs typeface="+mn-cs"/>
              </a:rPr>
              <a:t>spouse and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kids is to complete/enhance </a:t>
            </a:r>
            <a:r>
              <a:rPr kumimoji="0" lang="en-US" sz="4000" b="1" i="1" u="none" strike="noStrike" kern="1200" cap="none" spc="0" normalizeH="0" baseline="0" noProof="0" dirty="0" smtClean="0">
                <a:ln>
                  <a:noFill/>
                </a:ln>
                <a:solidFill>
                  <a:schemeClr val="bg1"/>
                </a:solidFill>
                <a:effectLst/>
                <a:uLnTx/>
                <a:uFillTx/>
                <a:latin typeface="+mn-lt"/>
                <a:ea typeface="+mn-ea"/>
                <a:cs typeface="+mn-cs"/>
              </a:rPr>
              <a:t>my</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 life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bwMode="auto">
          <a:xfrm>
            <a:off x="533400" y="3200400"/>
            <a:ext cx="75438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of my </a:t>
            </a:r>
            <a:r>
              <a:rPr lang="en-US" sz="4000" b="1" dirty="0" smtClean="0">
                <a:solidFill>
                  <a:schemeClr val="bg1"/>
                </a:solidFill>
                <a:latin typeface="+mn-lt"/>
                <a:cs typeface="+mn-cs"/>
              </a:rPr>
              <a:t>spouse and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kids is to complete/enhance </a:t>
            </a:r>
            <a:r>
              <a:rPr kumimoji="0" lang="en-US" sz="4000" b="1" i="1" u="none" strike="noStrike" kern="1200" cap="none" spc="0" normalizeH="0" baseline="0" noProof="0" dirty="0" smtClean="0">
                <a:ln>
                  <a:noFill/>
                </a:ln>
                <a:solidFill>
                  <a:schemeClr val="bg1"/>
                </a:solidFill>
                <a:effectLst/>
                <a:uLnTx/>
                <a:uFillTx/>
                <a:latin typeface="+mn-lt"/>
                <a:ea typeface="+mn-ea"/>
                <a:cs typeface="+mn-cs"/>
              </a:rPr>
              <a:t>my</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 life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0" name="Content Placeholder 2"/>
          <p:cNvSpPr txBox="1">
            <a:spLocks/>
          </p:cNvSpPr>
          <p:nvPr/>
        </p:nvSpPr>
        <p:spPr bwMode="auto">
          <a:xfrm>
            <a:off x="3581400" y="4572000"/>
            <a:ext cx="44958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5400" b="1" i="0" u="none" strike="noStrike" kern="1200" cap="none" spc="0" normalizeH="0" noProof="0" dirty="0" smtClean="0">
                <a:ln>
                  <a:noFill/>
                </a:ln>
                <a:solidFill>
                  <a:schemeClr val="bg1"/>
                </a:solidFill>
                <a:effectLst/>
                <a:uLnTx/>
                <a:uFillTx/>
                <a:latin typeface="+mn-lt"/>
                <a:ea typeface="+mn-ea"/>
                <a:cs typeface="+mn-cs"/>
              </a:rPr>
              <a:t> OWNER”</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Content Placeholder 2"/>
          <p:cNvSpPr txBox="1">
            <a:spLocks/>
          </p:cNvSpPr>
          <p:nvPr/>
        </p:nvSpPr>
        <p:spPr bwMode="auto">
          <a:xfrm>
            <a:off x="533400" y="1828800"/>
            <a:ext cx="76962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ROLE (with children)</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 </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990600" y="6096000"/>
            <a:ext cx="81534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0" y="56388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05800" y="1219200"/>
            <a:ext cx="0" cy="56388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315200" y="8382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pic>
        <p:nvPicPr>
          <p:cNvPr id="18" name="Picture 2" descr="C:\Users\foustb\Desktop\2005_kicking_and_screaming_022_display_image_crop_north.jpg"/>
          <p:cNvPicPr>
            <a:picLocks noChangeAspect="1" noChangeArrowheads="1"/>
          </p:cNvPicPr>
          <p:nvPr/>
        </p:nvPicPr>
        <p:blipFill>
          <a:blip r:embed="rId2" cstate="print"/>
          <a:srcRect/>
          <a:stretch>
            <a:fillRect/>
          </a:stretch>
        </p:blipFill>
        <p:spPr bwMode="auto">
          <a:xfrm>
            <a:off x="4038600" y="3200400"/>
            <a:ext cx="4119705" cy="2806700"/>
          </a:xfrm>
          <a:prstGeom prst="rect">
            <a:avLst/>
          </a:prstGeom>
          <a:noFill/>
        </p:spPr>
      </p:pic>
      <p:sp>
        <p:nvSpPr>
          <p:cNvPr id="22" name="Rounded Rectangular Callout 21"/>
          <p:cNvSpPr/>
          <p:nvPr/>
        </p:nvSpPr>
        <p:spPr>
          <a:xfrm>
            <a:off x="381000" y="228600"/>
            <a:ext cx="784860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Don’t dismiss this one too quickly…</a:t>
            </a:r>
          </a:p>
        </p:txBody>
      </p:sp>
      <p:sp>
        <p:nvSpPr>
          <p:cNvPr id="17" name="Content Placeholder 2"/>
          <p:cNvSpPr txBox="1">
            <a:spLocks/>
          </p:cNvSpPr>
          <p:nvPr/>
        </p:nvSpPr>
        <p:spPr bwMode="auto">
          <a:xfrm>
            <a:off x="533400" y="1828800"/>
            <a:ext cx="82296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ROLE (with children)</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Push to succeed - get identity/affirmation from kids </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4" name="Rounded Rectangular Callout 13"/>
          <p:cNvSpPr/>
          <p:nvPr/>
        </p:nvSpPr>
        <p:spPr>
          <a:xfrm>
            <a:off x="4419600" y="5257800"/>
            <a:ext cx="472440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Is this really love?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18"/>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P spid="14" grpId="0" animBg="1"/>
      <p:bldP spid="1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533400" y="3200400"/>
            <a:ext cx="75438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of my </a:t>
            </a:r>
            <a:r>
              <a:rPr lang="en-US" sz="4000" b="1" dirty="0" smtClean="0">
                <a:solidFill>
                  <a:schemeClr val="bg1"/>
                </a:solidFill>
                <a:latin typeface="+mn-lt"/>
                <a:cs typeface="+mn-cs"/>
              </a:rPr>
              <a:t>spouse and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kids is to complete/enhance </a:t>
            </a:r>
            <a:r>
              <a:rPr kumimoji="0" lang="en-US" sz="4000" b="1" i="1" u="none" strike="noStrike" kern="1200" cap="none" spc="0" normalizeH="0" baseline="0" noProof="0" dirty="0" smtClean="0">
                <a:ln>
                  <a:noFill/>
                </a:ln>
                <a:solidFill>
                  <a:schemeClr val="bg1"/>
                </a:solidFill>
                <a:effectLst/>
                <a:uLnTx/>
                <a:uFillTx/>
                <a:latin typeface="+mn-lt"/>
                <a:ea typeface="+mn-ea"/>
                <a:cs typeface="+mn-cs"/>
              </a:rPr>
              <a:t>my</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 life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7" name="Content Placeholder 2"/>
          <p:cNvSpPr txBox="1">
            <a:spLocks/>
          </p:cNvSpPr>
          <p:nvPr/>
        </p:nvSpPr>
        <p:spPr bwMode="auto">
          <a:xfrm>
            <a:off x="3581400" y="4572000"/>
            <a:ext cx="44958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5400" b="1" i="0" u="none" strike="noStrike" kern="1200" cap="none" spc="0" normalizeH="0" noProof="0" dirty="0" smtClean="0">
                <a:ln>
                  <a:noFill/>
                </a:ln>
                <a:solidFill>
                  <a:schemeClr val="bg1"/>
                </a:solidFill>
                <a:effectLst/>
                <a:uLnTx/>
                <a:uFillTx/>
                <a:latin typeface="+mn-lt"/>
                <a:ea typeface="+mn-ea"/>
                <a:cs typeface="+mn-cs"/>
              </a:rPr>
              <a:t> OWNER”</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990600" y="6096000"/>
            <a:ext cx="81534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0" y="56388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05800" y="1219200"/>
            <a:ext cx="0" cy="56388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315200" y="8382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22" name="Rounded Rectangular Callout 21"/>
          <p:cNvSpPr/>
          <p:nvPr/>
        </p:nvSpPr>
        <p:spPr>
          <a:xfrm>
            <a:off x="381000" y="228600"/>
            <a:ext cx="784860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Don’t dismiss this one too quickly…</a:t>
            </a:r>
          </a:p>
        </p:txBody>
      </p:sp>
      <p:sp>
        <p:nvSpPr>
          <p:cNvPr id="23" name="Content Placeholder 2"/>
          <p:cNvSpPr txBox="1">
            <a:spLocks/>
          </p:cNvSpPr>
          <p:nvPr/>
        </p:nvSpPr>
        <p:spPr bwMode="auto">
          <a:xfrm>
            <a:off x="533400" y="1828800"/>
            <a:ext cx="82296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ROLE (with children)</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Push to succeed - get identity/affirmation from kids </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2590800"/>
            <a:ext cx="8991600" cy="29718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“Let them beware of this sin, honoring their child more than God; it is the sure way to grief for parents and children together.”</a:t>
            </a:r>
            <a:endParaRPr lang="en-US" sz="3700" dirty="0" smtClean="0">
              <a:solidFill>
                <a:schemeClr val="bg1"/>
              </a:solidFill>
              <a:latin typeface="+mn-lt"/>
            </a:endParaRPr>
          </a:p>
          <a:p>
            <a:pPr algn="r"/>
            <a:r>
              <a:rPr lang="en-US" sz="2400" dirty="0" smtClean="0">
                <a:solidFill>
                  <a:schemeClr val="bg1"/>
                </a:solidFill>
                <a:latin typeface="+mn-lt"/>
              </a:rPr>
              <a:t>	</a:t>
            </a:r>
            <a:r>
              <a:rPr lang="en-US" sz="2400" dirty="0" smtClean="0">
                <a:solidFill>
                  <a:schemeClr val="bg1"/>
                </a:solidFill>
              </a:rPr>
              <a:t> </a:t>
            </a:r>
            <a:r>
              <a:rPr lang="en-US" sz="2400" dirty="0" smtClean="0">
                <a:solidFill>
                  <a:schemeClr val="bg1"/>
                </a:solidFill>
                <a:latin typeface="+mn-lt"/>
              </a:rPr>
              <a:t>- Andrew Murray: </a:t>
            </a:r>
            <a:r>
              <a:rPr lang="en-US" sz="2400" i="1" dirty="0" smtClean="0">
                <a:solidFill>
                  <a:schemeClr val="bg1"/>
                </a:solidFill>
                <a:latin typeface="+mn-lt"/>
              </a:rPr>
              <a:t>The Children for Christ , </a:t>
            </a:r>
            <a:r>
              <a:rPr lang="en-US" sz="2400" b="1" dirty="0" smtClean="0">
                <a:solidFill>
                  <a:schemeClr val="bg1"/>
                </a:solidFill>
                <a:latin typeface="+mn-lt"/>
              </a:rPr>
              <a:t>14</a:t>
            </a:r>
            <a:r>
              <a:rPr lang="en-US" sz="2400" b="1" baseline="30000" dirty="0" smtClean="0">
                <a:solidFill>
                  <a:schemeClr val="bg1"/>
                </a:solidFill>
                <a:latin typeface="+mn-lt"/>
              </a:rPr>
              <a:t>th</a:t>
            </a:r>
            <a:r>
              <a:rPr lang="en-US" sz="2400" b="1" dirty="0" smtClean="0">
                <a:solidFill>
                  <a:schemeClr val="bg1"/>
                </a:solidFill>
                <a:latin typeface="+mn-lt"/>
              </a:rPr>
              <a:t> Day</a:t>
            </a:r>
            <a:endParaRPr lang="en-US" sz="2400" b="1" i="1" dirty="0" smtClean="0">
              <a:solidFill>
                <a:schemeClr val="bg1"/>
              </a:solidFill>
              <a:latin typeface="+mn-lt"/>
            </a:endParaRPr>
          </a:p>
          <a:p>
            <a:endParaRPr lang="en-US" sz="38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533400" y="3200400"/>
            <a:ext cx="75438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of my </a:t>
            </a:r>
            <a:r>
              <a:rPr lang="en-US" sz="4000" b="1" dirty="0" smtClean="0">
                <a:solidFill>
                  <a:schemeClr val="bg1"/>
                </a:solidFill>
                <a:latin typeface="+mn-lt"/>
                <a:cs typeface="+mn-cs"/>
              </a:rPr>
              <a:t>spouse and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kids is to complete/enhance </a:t>
            </a:r>
            <a:r>
              <a:rPr kumimoji="0" lang="en-US" sz="4000" b="1" i="1" u="none" strike="noStrike" kern="1200" cap="none" spc="0" normalizeH="0" baseline="0" noProof="0" dirty="0" smtClean="0">
                <a:ln>
                  <a:noFill/>
                </a:ln>
                <a:solidFill>
                  <a:schemeClr val="bg1"/>
                </a:solidFill>
                <a:effectLst/>
                <a:uLnTx/>
                <a:uFillTx/>
                <a:latin typeface="+mn-lt"/>
                <a:ea typeface="+mn-ea"/>
                <a:cs typeface="+mn-cs"/>
              </a:rPr>
              <a:t>my</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 life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4" name="Content Placeholder 2"/>
          <p:cNvSpPr txBox="1">
            <a:spLocks/>
          </p:cNvSpPr>
          <p:nvPr/>
        </p:nvSpPr>
        <p:spPr bwMode="auto">
          <a:xfrm>
            <a:off x="3581400" y="4572000"/>
            <a:ext cx="44958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5400" b="1" i="0" u="none" strike="noStrike" kern="1200" cap="none" spc="0" normalizeH="0" noProof="0" dirty="0" smtClean="0">
                <a:ln>
                  <a:noFill/>
                </a:ln>
                <a:solidFill>
                  <a:schemeClr val="bg1"/>
                </a:solidFill>
                <a:effectLst/>
                <a:uLnTx/>
                <a:uFillTx/>
                <a:latin typeface="+mn-lt"/>
                <a:ea typeface="+mn-ea"/>
                <a:cs typeface="+mn-cs"/>
              </a:rPr>
              <a:t> OWNER”</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990600" y="6096000"/>
            <a:ext cx="81534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0" y="56388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05800" y="1219200"/>
            <a:ext cx="0" cy="56388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315200" y="8382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5" name="Rounded Rectangular Callout 14"/>
          <p:cNvSpPr/>
          <p:nvPr/>
        </p:nvSpPr>
        <p:spPr>
          <a:xfrm>
            <a:off x="381000" y="381000"/>
            <a:ext cx="69342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The owner is extremely faithful/responsible/ active!</a:t>
            </a:r>
          </a:p>
        </p:txBody>
      </p:sp>
      <p:pic>
        <p:nvPicPr>
          <p:cNvPr id="17" name="Picture 3" descr="C:\Users\foustb\Desktop\2014-ferrari-enzo-carstrok.jpg"/>
          <p:cNvPicPr>
            <a:picLocks noChangeAspect="1" noChangeArrowheads="1"/>
          </p:cNvPicPr>
          <p:nvPr/>
        </p:nvPicPr>
        <p:blipFill>
          <a:blip r:embed="rId2" cstate="print"/>
          <a:srcRect t="11852" b="14815"/>
          <a:stretch>
            <a:fillRect/>
          </a:stretch>
        </p:blipFill>
        <p:spPr bwMode="auto">
          <a:xfrm>
            <a:off x="593436" y="4495800"/>
            <a:ext cx="3140364" cy="1295400"/>
          </a:xfrm>
          <a:prstGeom prst="rect">
            <a:avLst/>
          </a:prstGeom>
          <a:noFill/>
        </p:spPr>
      </p:pic>
      <p:sp>
        <p:nvSpPr>
          <p:cNvPr id="23" name="Content Placeholder 2"/>
          <p:cNvSpPr txBox="1">
            <a:spLocks/>
          </p:cNvSpPr>
          <p:nvPr/>
        </p:nvSpPr>
        <p:spPr bwMode="auto">
          <a:xfrm>
            <a:off x="533400" y="1828800"/>
            <a:ext cx="82296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ROLE (with children)</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Push to succeed - get identity/affirmation from kids </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Rounded Rectangular Callout 11"/>
          <p:cNvSpPr/>
          <p:nvPr/>
        </p:nvSpPr>
        <p:spPr>
          <a:xfrm>
            <a:off x="3124200" y="5943600"/>
            <a:ext cx="50292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“helicopter parent”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Parenting according to the “ New Self”</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Title 1"/>
          <p:cNvSpPr txBox="1">
            <a:spLocks/>
          </p:cNvSpPr>
          <p:nvPr/>
        </p:nvSpPr>
        <p:spPr bwMode="auto">
          <a:xfrm>
            <a:off x="6629400" y="381000"/>
            <a:ext cx="1219200" cy="533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smtClean="0">
                <a:latin typeface="+mj-lt"/>
                <a:ea typeface="+mj-ea"/>
                <a:cs typeface="+mj-cs"/>
              </a:rPr>
              <a:t>OLD</a:t>
            </a:r>
            <a:endParaRPr kumimoji="0" lang="en-US" sz="4400" b="1" i="0" u="none" strike="noStrike" kern="1200" cap="none" spc="0" normalizeH="0" baseline="0" noProof="0" dirty="0">
              <a:ln>
                <a:noFill/>
              </a:ln>
              <a:effectLst/>
              <a:uLnTx/>
              <a:uFillTx/>
              <a:latin typeface="+mj-lt"/>
              <a:ea typeface="+mj-ea"/>
              <a:cs typeface="+mj-cs"/>
            </a:endParaRPr>
          </a:p>
        </p:txBody>
      </p:sp>
      <p:grpSp>
        <p:nvGrpSpPr>
          <p:cNvPr id="2" name="Group 3"/>
          <p:cNvGrpSpPr/>
          <p:nvPr/>
        </p:nvGrpSpPr>
        <p:grpSpPr>
          <a:xfrm>
            <a:off x="1143000" y="4038600"/>
            <a:ext cx="1981200" cy="2495687"/>
            <a:chOff x="4038600" y="4286113"/>
            <a:chExt cx="1066800" cy="2038487"/>
          </a:xfrm>
        </p:grpSpPr>
        <p:sp>
          <p:nvSpPr>
            <p:cNvPr id="17" name="Oval 16"/>
            <p:cNvSpPr/>
            <p:nvPr/>
          </p:nvSpPr>
          <p:spPr>
            <a:xfrm rot="21364552">
              <a:off x="4266509" y="4286113"/>
              <a:ext cx="532149" cy="533400"/>
            </a:xfrm>
            <a:prstGeom prst="ellipse">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7" idx="4"/>
            </p:cNvCxnSpPr>
            <p:nvPr/>
          </p:nvCxnSpPr>
          <p:spPr>
            <a:xfrm>
              <a:off x="4550836" y="4818888"/>
              <a:ext cx="38703" cy="840145"/>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5562600"/>
              <a:ext cx="381000" cy="76200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38600" y="5105400"/>
              <a:ext cx="533400" cy="22860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0" y="5105400"/>
              <a:ext cx="533400" cy="22860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191000" y="5562600"/>
              <a:ext cx="381000" cy="76200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4" name="Picture 2" descr="C:\Users\foustb\Desktop\Come Boldly To God's Thronw! Hebrews 4 verse 16.jpg"/>
          <p:cNvPicPr>
            <a:picLocks noChangeAspect="1" noChangeArrowheads="1"/>
          </p:cNvPicPr>
          <p:nvPr/>
        </p:nvPicPr>
        <p:blipFill>
          <a:blip r:embed="rId2" cstate="print"/>
          <a:srcRect l="40000" t="5614" r="40001" b="9207"/>
          <a:stretch>
            <a:fillRect/>
          </a:stretch>
        </p:blipFill>
        <p:spPr bwMode="auto">
          <a:xfrm>
            <a:off x="1447800" y="914400"/>
            <a:ext cx="1205345" cy="2286000"/>
          </a:xfrm>
          <a:prstGeom prst="rect">
            <a:avLst/>
          </a:prstGeom>
          <a:noFill/>
        </p:spPr>
      </p:pic>
      <p:cxnSp>
        <p:nvCxnSpPr>
          <p:cNvPr id="26" name="Straight Arrow Connector 25"/>
          <p:cNvCxnSpPr/>
          <p:nvPr/>
        </p:nvCxnSpPr>
        <p:spPr>
          <a:xfrm>
            <a:off x="2057400" y="2743200"/>
            <a:ext cx="0" cy="1295400"/>
          </a:xfrm>
          <a:prstGeom prst="straightConnector1">
            <a:avLst/>
          </a:prstGeom>
          <a:ln w="161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ular Callout 29"/>
          <p:cNvSpPr/>
          <p:nvPr/>
        </p:nvSpPr>
        <p:spPr>
          <a:xfrm>
            <a:off x="4267200" y="1371600"/>
            <a:ext cx="41910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Result in discipline:</a:t>
            </a:r>
          </a:p>
        </p:txBody>
      </p:sp>
      <p:sp>
        <p:nvSpPr>
          <p:cNvPr id="31" name="Rounded Rectangular Callout 30"/>
          <p:cNvSpPr/>
          <p:nvPr/>
        </p:nvSpPr>
        <p:spPr>
          <a:xfrm>
            <a:off x="3276600" y="2209800"/>
            <a:ext cx="56388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Overbearing / power trip</a:t>
            </a:r>
          </a:p>
        </p:txBody>
      </p:sp>
      <p:sp>
        <p:nvSpPr>
          <p:cNvPr id="37" name="Rectangle 36"/>
          <p:cNvSpPr/>
          <p:nvPr/>
        </p:nvSpPr>
        <p:spPr>
          <a:xfrm>
            <a:off x="1676400" y="1219200"/>
            <a:ext cx="762000" cy="15240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828800" y="1371600"/>
            <a:ext cx="457200" cy="1200287"/>
            <a:chOff x="4038600" y="4286113"/>
            <a:chExt cx="1066800" cy="2038487"/>
          </a:xfrm>
          <a:noFill/>
        </p:grpSpPr>
        <p:sp>
          <p:nvSpPr>
            <p:cNvPr id="28" name="Oval 27"/>
            <p:cNvSpPr/>
            <p:nvPr/>
          </p:nvSpPr>
          <p:spPr>
            <a:xfrm rot="21364552">
              <a:off x="4266509" y="4286113"/>
              <a:ext cx="532149" cy="533400"/>
            </a:xfrm>
            <a:prstGeom prst="ellipse">
              <a:avLst/>
            </a:prstGeom>
            <a:grp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8" idx="4"/>
            </p:cNvCxnSpPr>
            <p:nvPr/>
          </p:nvCxnSpPr>
          <p:spPr>
            <a:xfrm>
              <a:off x="4550836" y="4818888"/>
              <a:ext cx="38703" cy="840145"/>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72000" y="5562600"/>
              <a:ext cx="381000" cy="762000"/>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038600" y="5105400"/>
              <a:ext cx="533400" cy="228600"/>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72000" y="5105400"/>
              <a:ext cx="533400" cy="228600"/>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191000" y="5562600"/>
              <a:ext cx="381000" cy="762000"/>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Rounded Rectangular Callout 24"/>
          <p:cNvSpPr/>
          <p:nvPr/>
        </p:nvSpPr>
        <p:spPr>
          <a:xfrm>
            <a:off x="4038600" y="3048000"/>
            <a:ext cx="4191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Or</a:t>
            </a:r>
          </a:p>
        </p:txBody>
      </p:sp>
      <p:sp>
        <p:nvSpPr>
          <p:cNvPr id="27" name="Rounded Rectangular Callout 26"/>
          <p:cNvSpPr/>
          <p:nvPr/>
        </p:nvSpPr>
        <p:spPr>
          <a:xfrm>
            <a:off x="3352800" y="3733800"/>
            <a:ext cx="55626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Overbearing / because I have a lot riding on it</a:t>
            </a:r>
          </a:p>
        </p:txBody>
      </p:sp>
      <p:sp>
        <p:nvSpPr>
          <p:cNvPr id="32" name="Title 1"/>
          <p:cNvSpPr txBox="1">
            <a:spLocks/>
          </p:cNvSpPr>
          <p:nvPr/>
        </p:nvSpPr>
        <p:spPr bwMode="auto">
          <a:xfrm>
            <a:off x="76200" y="0"/>
            <a:ext cx="8991600" cy="68580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“Your children have not been given to you to make your life easier, as if they are your little God-given indentured servants.  They do not exist to be props for your reputation or trophies of your success.  They are not yours to clone in your image.  They are not vehicles to live out your unfulfilled dreams.  You must face the profound truth that your children belong to their Creator, and that from their first breath they are marching toward a</a:t>
            </a:r>
            <a:r>
              <a:rPr lang="en-US" sz="4000" b="1" dirty="0" smtClean="0">
                <a:solidFill>
                  <a:schemeClr val="bg1"/>
                </a:solidFill>
                <a:latin typeface="+mn-lt"/>
              </a:rPr>
              <a:t> </a:t>
            </a:r>
            <a:endParaRPr lang="en-US" sz="4000" dirty="0" smtClean="0">
              <a:solidFill>
                <a:schemeClr val="bg1"/>
              </a:solidFill>
              <a:latin typeface="+mn-lt"/>
            </a:endParaRPr>
          </a:p>
          <a:p>
            <a:r>
              <a:rPr lang="en-US" sz="4000" dirty="0" smtClean="0">
                <a:solidFill>
                  <a:schemeClr val="bg1"/>
                </a:solidFill>
                <a:latin typeface="+mn-lt"/>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8686800" cy="1143000"/>
          </a:xfrm>
        </p:spPr>
        <p:txBody>
          <a:bodyPr/>
          <a:lstStyle/>
          <a:p>
            <a:pPr algn="l"/>
            <a:r>
              <a:rPr lang="en-US" sz="3200" b="1" dirty="0" smtClean="0">
                <a:solidFill>
                  <a:schemeClr val="bg1"/>
                </a:solidFill>
              </a:rPr>
              <a:t>My Credentials:</a:t>
            </a:r>
            <a:endParaRPr lang="en-US" sz="3200" b="1" dirty="0">
              <a:solidFill>
                <a:schemeClr val="bg1"/>
              </a:solidFill>
            </a:endParaRPr>
          </a:p>
        </p:txBody>
      </p:sp>
      <p:pic>
        <p:nvPicPr>
          <p:cNvPr id="16" name="Picture 2" descr="C:\Users\foustb\Desktop\StandardFamily.jpg"/>
          <p:cNvPicPr>
            <a:picLocks noChangeAspect="1" noChangeArrowheads="1"/>
          </p:cNvPicPr>
          <p:nvPr/>
        </p:nvPicPr>
        <p:blipFill>
          <a:blip r:embed="rId2" cstate="print"/>
          <a:srcRect b="20705"/>
          <a:stretch>
            <a:fillRect/>
          </a:stretch>
        </p:blipFill>
        <p:spPr bwMode="auto">
          <a:xfrm>
            <a:off x="0" y="4073526"/>
            <a:ext cx="9144000" cy="2784474"/>
          </a:xfrm>
          <a:prstGeom prst="rect">
            <a:avLst/>
          </a:prstGeom>
          <a:noFill/>
        </p:spPr>
      </p:pic>
      <p:sp>
        <p:nvSpPr>
          <p:cNvPr id="11" name="Title 1"/>
          <p:cNvSpPr txBox="1">
            <a:spLocks/>
          </p:cNvSpPr>
          <p:nvPr/>
        </p:nvSpPr>
        <p:spPr bwMode="auto">
          <a:xfrm>
            <a:off x="304800" y="152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00" b="1" i="0" u="none" strike="noStrike" kern="1200" cap="none" spc="0" normalizeH="0" baseline="0" noProof="0" dirty="0" smtClean="0">
                <a:ln>
                  <a:noFill/>
                </a:ln>
                <a:solidFill>
                  <a:schemeClr val="bg1"/>
                </a:solidFill>
                <a:effectLst/>
                <a:uLnTx/>
                <a:uFillTx/>
                <a:latin typeface="+mj-lt"/>
                <a:ea typeface="+mj-ea"/>
                <a:cs typeface="+mj-cs"/>
              </a:rPr>
              <a:t>How open to input are you on this topic?</a:t>
            </a:r>
            <a:endParaRPr kumimoji="0" lang="en-US" sz="39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bwMode="auto">
          <a:xfrm>
            <a:off x="533400" y="1752600"/>
            <a:ext cx="6629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Parenting is hard</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Parenting according to the “ New Self”</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Title 1"/>
          <p:cNvSpPr txBox="1">
            <a:spLocks/>
          </p:cNvSpPr>
          <p:nvPr/>
        </p:nvSpPr>
        <p:spPr bwMode="auto">
          <a:xfrm>
            <a:off x="6629400" y="381000"/>
            <a:ext cx="1219200" cy="533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smtClean="0">
                <a:latin typeface="+mj-lt"/>
                <a:ea typeface="+mj-ea"/>
                <a:cs typeface="+mj-cs"/>
              </a:rPr>
              <a:t>OLD</a:t>
            </a:r>
            <a:endParaRPr kumimoji="0" lang="en-US" sz="4400" b="1" i="0" u="none" strike="noStrike" kern="1200" cap="none" spc="0" normalizeH="0" baseline="0" noProof="0" dirty="0">
              <a:ln>
                <a:noFill/>
              </a:ln>
              <a:effectLst/>
              <a:uLnTx/>
              <a:uFillTx/>
              <a:latin typeface="+mj-lt"/>
              <a:ea typeface="+mj-ea"/>
              <a:cs typeface="+mj-cs"/>
            </a:endParaRPr>
          </a:p>
        </p:txBody>
      </p:sp>
      <p:grpSp>
        <p:nvGrpSpPr>
          <p:cNvPr id="2" name="Group 3"/>
          <p:cNvGrpSpPr/>
          <p:nvPr/>
        </p:nvGrpSpPr>
        <p:grpSpPr>
          <a:xfrm>
            <a:off x="1143000" y="4038600"/>
            <a:ext cx="1981200" cy="2495687"/>
            <a:chOff x="4038600" y="4286113"/>
            <a:chExt cx="1066800" cy="2038487"/>
          </a:xfrm>
        </p:grpSpPr>
        <p:sp>
          <p:nvSpPr>
            <p:cNvPr id="17" name="Oval 16"/>
            <p:cNvSpPr/>
            <p:nvPr/>
          </p:nvSpPr>
          <p:spPr>
            <a:xfrm rot="21364552">
              <a:off x="4266509" y="4286113"/>
              <a:ext cx="532149" cy="533400"/>
            </a:xfrm>
            <a:prstGeom prst="ellipse">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7" idx="4"/>
            </p:cNvCxnSpPr>
            <p:nvPr/>
          </p:nvCxnSpPr>
          <p:spPr>
            <a:xfrm>
              <a:off x="4550836" y="4818888"/>
              <a:ext cx="38703" cy="840145"/>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5562600"/>
              <a:ext cx="381000" cy="76200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38600" y="5105400"/>
              <a:ext cx="533400" cy="22860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0" y="5105400"/>
              <a:ext cx="533400" cy="22860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191000" y="5562600"/>
              <a:ext cx="381000" cy="76200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4" name="Picture 2" descr="C:\Users\foustb\Desktop\Come Boldly To God's Thronw! Hebrews 4 verse 16.jpg"/>
          <p:cNvPicPr>
            <a:picLocks noChangeAspect="1" noChangeArrowheads="1"/>
          </p:cNvPicPr>
          <p:nvPr/>
        </p:nvPicPr>
        <p:blipFill>
          <a:blip r:embed="rId2" cstate="print"/>
          <a:srcRect l="40000" t="5614" r="40001" b="9207"/>
          <a:stretch>
            <a:fillRect/>
          </a:stretch>
        </p:blipFill>
        <p:spPr bwMode="auto">
          <a:xfrm>
            <a:off x="1447800" y="914400"/>
            <a:ext cx="1205345" cy="2286000"/>
          </a:xfrm>
          <a:prstGeom prst="rect">
            <a:avLst/>
          </a:prstGeom>
          <a:noFill/>
        </p:spPr>
      </p:pic>
      <p:cxnSp>
        <p:nvCxnSpPr>
          <p:cNvPr id="26" name="Straight Arrow Connector 25"/>
          <p:cNvCxnSpPr/>
          <p:nvPr/>
        </p:nvCxnSpPr>
        <p:spPr>
          <a:xfrm>
            <a:off x="2057400" y="2743200"/>
            <a:ext cx="0" cy="1295400"/>
          </a:xfrm>
          <a:prstGeom prst="straightConnector1">
            <a:avLst/>
          </a:prstGeom>
          <a:ln w="1619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ular Callout 29"/>
          <p:cNvSpPr/>
          <p:nvPr/>
        </p:nvSpPr>
        <p:spPr>
          <a:xfrm>
            <a:off x="4267200" y="1371600"/>
            <a:ext cx="41910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Result in discipline:</a:t>
            </a:r>
          </a:p>
        </p:txBody>
      </p:sp>
      <p:sp>
        <p:nvSpPr>
          <p:cNvPr id="31" name="Rounded Rectangular Callout 30"/>
          <p:cNvSpPr/>
          <p:nvPr/>
        </p:nvSpPr>
        <p:spPr>
          <a:xfrm>
            <a:off x="3276600" y="2209800"/>
            <a:ext cx="56388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Overbearing / power trip</a:t>
            </a:r>
          </a:p>
        </p:txBody>
      </p:sp>
      <p:sp>
        <p:nvSpPr>
          <p:cNvPr id="37" name="Rectangle 36"/>
          <p:cNvSpPr/>
          <p:nvPr/>
        </p:nvSpPr>
        <p:spPr>
          <a:xfrm>
            <a:off x="1676400" y="1219200"/>
            <a:ext cx="762000" cy="15240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828800" y="1371600"/>
            <a:ext cx="457200" cy="1200287"/>
            <a:chOff x="4038600" y="4286113"/>
            <a:chExt cx="1066800" cy="2038487"/>
          </a:xfrm>
          <a:noFill/>
        </p:grpSpPr>
        <p:sp>
          <p:nvSpPr>
            <p:cNvPr id="28" name="Oval 27"/>
            <p:cNvSpPr/>
            <p:nvPr/>
          </p:nvSpPr>
          <p:spPr>
            <a:xfrm rot="21364552">
              <a:off x="4266509" y="4286113"/>
              <a:ext cx="532149" cy="533400"/>
            </a:xfrm>
            <a:prstGeom prst="ellipse">
              <a:avLst/>
            </a:prstGeom>
            <a:grp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8" idx="4"/>
            </p:cNvCxnSpPr>
            <p:nvPr/>
          </p:nvCxnSpPr>
          <p:spPr>
            <a:xfrm>
              <a:off x="4550836" y="4818888"/>
              <a:ext cx="38703" cy="840145"/>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72000" y="5562600"/>
              <a:ext cx="381000" cy="762000"/>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038600" y="5105400"/>
              <a:ext cx="533400" cy="228600"/>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72000" y="5105400"/>
              <a:ext cx="533400" cy="228600"/>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191000" y="5562600"/>
              <a:ext cx="381000" cy="762000"/>
            </a:xfrm>
            <a:prstGeom prst="line">
              <a:avLst/>
            </a:prstGeom>
            <a:grpFill/>
            <a:ln w="1143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Rounded Rectangular Callout 24"/>
          <p:cNvSpPr/>
          <p:nvPr/>
        </p:nvSpPr>
        <p:spPr>
          <a:xfrm>
            <a:off x="4038600" y="3048000"/>
            <a:ext cx="4191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Or</a:t>
            </a:r>
          </a:p>
        </p:txBody>
      </p:sp>
      <p:sp>
        <p:nvSpPr>
          <p:cNvPr id="27" name="Rounded Rectangular Callout 26"/>
          <p:cNvSpPr/>
          <p:nvPr/>
        </p:nvSpPr>
        <p:spPr>
          <a:xfrm>
            <a:off x="3352800" y="3733800"/>
            <a:ext cx="55626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Overbearing / because I have a lot riding on it</a:t>
            </a:r>
          </a:p>
        </p:txBody>
      </p:sp>
      <p:sp>
        <p:nvSpPr>
          <p:cNvPr id="32" name="Title 1"/>
          <p:cNvSpPr txBox="1">
            <a:spLocks/>
          </p:cNvSpPr>
          <p:nvPr/>
        </p:nvSpPr>
        <p:spPr bwMode="auto">
          <a:xfrm>
            <a:off x="76200" y="76200"/>
            <a:ext cx="8991600" cy="68580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 destiny.  This is who God created them to be.  Your job is to help them to understand who they are and who God is and what life is all about.” 	</a:t>
            </a:r>
          </a:p>
          <a:p>
            <a:pPr algn="r"/>
            <a:r>
              <a:rPr lang="en-US" sz="2400" dirty="0" smtClean="0">
                <a:solidFill>
                  <a:schemeClr val="bg1"/>
                </a:solidFill>
                <a:latin typeface="+mn-lt"/>
              </a:rPr>
              <a:t>		- </a:t>
            </a:r>
            <a:r>
              <a:rPr lang="en-US" sz="2400" b="1" dirty="0" smtClean="0">
                <a:solidFill>
                  <a:schemeClr val="bg1"/>
                </a:solidFill>
                <a:latin typeface="+mn-lt"/>
              </a:rPr>
              <a:t>Paul Tripp</a:t>
            </a:r>
            <a:r>
              <a:rPr lang="en-US" sz="2400" dirty="0" smtClean="0">
                <a:solidFill>
                  <a:schemeClr val="bg1"/>
                </a:solidFill>
                <a:latin typeface="+mn-lt"/>
              </a:rPr>
              <a:t>: </a:t>
            </a:r>
            <a:r>
              <a:rPr lang="en-US" sz="2400" i="1" dirty="0" smtClean="0">
                <a:solidFill>
                  <a:schemeClr val="bg1"/>
                </a:solidFill>
                <a:latin typeface="+mn-lt"/>
              </a:rPr>
              <a:t>Forever </a:t>
            </a:r>
          </a:p>
          <a:p>
            <a:endParaRPr lang="en-US" sz="3800" dirty="0">
              <a:solidFill>
                <a:schemeClr val="bg1"/>
              </a:solidFill>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990600" y="6096000"/>
            <a:ext cx="81534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0" y="56388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8305800" y="1219200"/>
            <a:ext cx="0" cy="56388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315200" y="8382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9" name="Content Placeholder 2"/>
          <p:cNvSpPr txBox="1">
            <a:spLocks/>
          </p:cNvSpPr>
          <p:nvPr/>
        </p:nvSpPr>
        <p:spPr bwMode="auto">
          <a:xfrm>
            <a:off x="533400" y="3200400"/>
            <a:ext cx="75438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NEEDS TO UNDERSTAND</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Who the True</a:t>
            </a:r>
            <a:r>
              <a:rPr kumimoji="0" lang="en-US" sz="4000" b="1" i="0" u="none" strike="noStrike" kern="1200" cap="none" spc="0" normalizeH="0" noProof="0" dirty="0" smtClean="0">
                <a:ln>
                  <a:noFill/>
                </a:ln>
                <a:solidFill>
                  <a:schemeClr val="bg1"/>
                </a:solidFill>
                <a:effectLst/>
                <a:uLnTx/>
                <a:uFillTx/>
                <a:latin typeface="+mn-lt"/>
                <a:ea typeface="+mn-ea"/>
                <a:cs typeface="+mn-cs"/>
              </a:rPr>
              <a:t> O</a:t>
            </a:r>
            <a:r>
              <a:rPr kumimoji="0" lang="en-US" sz="4000" b="1" i="0" u="none" strike="noStrike" kern="1200" cap="none" spc="0" normalizeH="0" baseline="0" noProof="0" dirty="0" smtClean="0">
                <a:ln>
                  <a:noFill/>
                </a:ln>
                <a:solidFill>
                  <a:schemeClr val="bg1"/>
                </a:solidFill>
                <a:effectLst/>
                <a:uLnTx/>
                <a:uFillTx/>
                <a:latin typeface="+mn-lt"/>
                <a:ea typeface="+mn-ea"/>
                <a:cs typeface="+mn-cs"/>
              </a:rPr>
              <a:t>wner is</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0" name="Content Placeholder 2"/>
          <p:cNvSpPr txBox="1">
            <a:spLocks/>
          </p:cNvSpPr>
          <p:nvPr/>
        </p:nvSpPr>
        <p:spPr bwMode="auto">
          <a:xfrm>
            <a:off x="533400" y="1828800"/>
            <a:ext cx="7543800" cy="12954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FEELS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Embattled, Fear &amp; Anxiety, Under Pressure</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Content Placeholder 2"/>
          <p:cNvSpPr txBox="1">
            <a:spLocks/>
          </p:cNvSpPr>
          <p:nvPr/>
        </p:nvSpPr>
        <p:spPr bwMode="auto">
          <a:xfrm>
            <a:off x="3581400" y="4572000"/>
            <a:ext cx="44958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5400" b="1" i="0" u="none" strike="noStrike" kern="1200" cap="none" spc="0" normalizeH="0" baseline="0" noProof="0" dirty="0" smtClean="0">
                <a:ln>
                  <a:noFill/>
                </a:ln>
                <a:solidFill>
                  <a:schemeClr val="bg1"/>
                </a:solidFill>
                <a:effectLst/>
                <a:uLnTx/>
                <a:uFillTx/>
                <a:latin typeface="+mn-lt"/>
                <a:ea typeface="+mn-ea"/>
                <a:cs typeface="+mn-cs"/>
              </a:rPr>
              <a:t>“The</a:t>
            </a:r>
            <a:r>
              <a:rPr kumimoji="0" lang="en-US" sz="5400" b="1" i="0" u="none" strike="noStrike" kern="1200" cap="none" spc="0" normalizeH="0" noProof="0" dirty="0" smtClean="0">
                <a:ln>
                  <a:noFill/>
                </a:ln>
                <a:solidFill>
                  <a:schemeClr val="bg1"/>
                </a:solidFill>
                <a:effectLst/>
                <a:uLnTx/>
                <a:uFillTx/>
                <a:latin typeface="+mn-lt"/>
                <a:ea typeface="+mn-ea"/>
                <a:cs typeface="+mn-cs"/>
              </a:rPr>
              <a:t> OWNER”</a:t>
            </a:r>
            <a:endParaRPr kumimoji="0" lang="en-US" sz="54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extBox 14"/>
          <p:cNvSpPr txBox="1"/>
          <p:nvPr/>
        </p:nvSpPr>
        <p:spPr>
          <a:xfrm>
            <a:off x="152400" y="4303455"/>
            <a:ext cx="8915400" cy="2554545"/>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Acts 20:32 </a:t>
            </a:r>
            <a:r>
              <a:rPr lang="en-US" sz="4000" dirty="0" smtClean="0">
                <a:latin typeface="+mn-lt"/>
              </a:rPr>
              <a:t>And now </a:t>
            </a:r>
            <a:r>
              <a:rPr lang="en-US" sz="4000" b="1" u="sng" dirty="0" smtClean="0">
                <a:solidFill>
                  <a:srgbClr val="002060"/>
                </a:solidFill>
                <a:latin typeface="+mn-lt"/>
              </a:rPr>
              <a:t>I entrust you to God </a:t>
            </a:r>
            <a:r>
              <a:rPr lang="en-US" sz="4000" dirty="0" smtClean="0">
                <a:latin typeface="+mn-lt"/>
              </a:rPr>
              <a:t>and the message of his grace that is able to build you up and give you an inheritance with all those he has set apart for himself </a:t>
            </a:r>
            <a:endParaRPr lang="en-US" sz="4000" b="1" u="sng"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858000" y="548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381000" y="60198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6200" y="9906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Content Placeholder 2"/>
          <p:cNvSpPr txBox="1">
            <a:spLocks/>
          </p:cNvSpPr>
          <p:nvPr/>
        </p:nvSpPr>
        <p:spPr bwMode="auto">
          <a:xfrm>
            <a:off x="990600" y="31242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children develop a mature relationship with the Lord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858000" y="548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381000" y="60198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6200" y="9906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Content Placeholder 2"/>
          <p:cNvSpPr txBox="1">
            <a:spLocks/>
          </p:cNvSpPr>
          <p:nvPr/>
        </p:nvSpPr>
        <p:spPr bwMode="auto">
          <a:xfrm>
            <a:off x="990600" y="31242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children develop a mature relationship with the Lord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026" name="Picture 2" descr="C:\Users\foustb\Desktop\41i+WMj75-L.jpg"/>
          <p:cNvPicPr>
            <a:picLocks noChangeAspect="1" noChangeArrowheads="1"/>
          </p:cNvPicPr>
          <p:nvPr/>
        </p:nvPicPr>
        <p:blipFill>
          <a:blip r:embed="rId2" cstate="print"/>
          <a:srcRect/>
          <a:stretch>
            <a:fillRect/>
          </a:stretch>
        </p:blipFill>
        <p:spPr bwMode="auto">
          <a:xfrm>
            <a:off x="76200" y="2514600"/>
            <a:ext cx="2740457" cy="4114800"/>
          </a:xfrm>
          <a:prstGeom prst="rect">
            <a:avLst/>
          </a:prstGeom>
          <a:noFill/>
        </p:spPr>
      </p:pic>
      <p:sp>
        <p:nvSpPr>
          <p:cNvPr id="12" name="Title 1"/>
          <p:cNvSpPr txBox="1">
            <a:spLocks/>
          </p:cNvSpPr>
          <p:nvPr/>
        </p:nvSpPr>
        <p:spPr bwMode="auto">
          <a:xfrm>
            <a:off x="2895600" y="76200"/>
            <a:ext cx="6248400" cy="65532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b="1" dirty="0" smtClean="0">
                <a:solidFill>
                  <a:schemeClr val="bg1"/>
                </a:solidFill>
                <a:latin typeface="+mn-lt"/>
              </a:rPr>
              <a:t>Spiritual Champion: </a:t>
            </a:r>
          </a:p>
          <a:p>
            <a:r>
              <a:rPr lang="en-US" sz="4000" dirty="0" smtClean="0">
                <a:solidFill>
                  <a:schemeClr val="bg1"/>
                </a:solidFill>
                <a:latin typeface="+mn-lt"/>
              </a:rPr>
              <a:t>“an irrepressible follower of Jesus Christ who accepts the Bible as truth, lives by its principles, and seeks ways to impact the world and continually deepen his or her relationship with God.”	</a:t>
            </a:r>
          </a:p>
          <a:p>
            <a:r>
              <a:rPr lang="en-US" sz="3200" dirty="0" smtClean="0">
                <a:solidFill>
                  <a:schemeClr val="bg1"/>
                </a:solidFill>
                <a:latin typeface="+mn-lt"/>
              </a:rPr>
              <a:t>		</a:t>
            </a:r>
          </a:p>
          <a:p>
            <a:pPr algn="r"/>
            <a:r>
              <a:rPr lang="en-US" sz="2400" dirty="0" smtClean="0">
                <a:solidFill>
                  <a:schemeClr val="bg1"/>
                </a:solidFill>
                <a:latin typeface="+mn-lt"/>
              </a:rPr>
              <a:t>- George </a:t>
            </a:r>
            <a:r>
              <a:rPr lang="en-US" sz="2400" dirty="0" err="1" smtClean="0">
                <a:solidFill>
                  <a:schemeClr val="bg1"/>
                </a:solidFill>
                <a:latin typeface="+mn-lt"/>
              </a:rPr>
              <a:t>Barna</a:t>
            </a:r>
            <a:r>
              <a:rPr lang="en-US" sz="2400" dirty="0" smtClean="0">
                <a:solidFill>
                  <a:schemeClr val="bg1"/>
                </a:solidFill>
                <a:latin typeface="+mn-lt"/>
              </a:rPr>
              <a:t>: </a:t>
            </a:r>
            <a:r>
              <a:rPr lang="en-US" sz="2400" i="1" dirty="0" smtClean="0">
                <a:solidFill>
                  <a:schemeClr val="bg1"/>
                </a:solidFill>
                <a:latin typeface="+mn-lt"/>
              </a:rPr>
              <a:t>Revolutionary Parenting</a:t>
            </a:r>
          </a:p>
          <a:p>
            <a:endParaRPr lang="en-US" sz="38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858000" y="548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381000" y="60198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6200" y="9906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Content Placeholder 2"/>
          <p:cNvSpPr txBox="1">
            <a:spLocks/>
          </p:cNvSpPr>
          <p:nvPr/>
        </p:nvSpPr>
        <p:spPr bwMode="auto">
          <a:xfrm>
            <a:off x="990600" y="31242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children develop a mature relationship with the Lord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026" name="Picture 2" descr="C:\Users\foustb\Desktop\41i+WMj75-L.jpg"/>
          <p:cNvPicPr>
            <a:picLocks noChangeAspect="1" noChangeArrowheads="1"/>
          </p:cNvPicPr>
          <p:nvPr/>
        </p:nvPicPr>
        <p:blipFill>
          <a:blip r:embed="rId2" cstate="print"/>
          <a:srcRect/>
          <a:stretch>
            <a:fillRect/>
          </a:stretch>
        </p:blipFill>
        <p:spPr bwMode="auto">
          <a:xfrm>
            <a:off x="76200" y="2514600"/>
            <a:ext cx="2740457" cy="4114800"/>
          </a:xfrm>
          <a:prstGeom prst="rect">
            <a:avLst/>
          </a:prstGeom>
          <a:noFill/>
        </p:spPr>
      </p:pic>
      <p:sp>
        <p:nvSpPr>
          <p:cNvPr id="12" name="Title 1"/>
          <p:cNvSpPr txBox="1">
            <a:spLocks/>
          </p:cNvSpPr>
          <p:nvPr/>
        </p:nvSpPr>
        <p:spPr bwMode="auto">
          <a:xfrm>
            <a:off x="0" y="76200"/>
            <a:ext cx="9144000" cy="65532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3800" dirty="0" smtClean="0">
                <a:solidFill>
                  <a:schemeClr val="bg1"/>
                </a:solidFill>
                <a:latin typeface="+mj-lt"/>
              </a:rPr>
              <a:t>“One of the nonnegotiable factors imbedded within the parenting behaviors of great parents was their insistence on faith in God and obedience to biblical principles as the driving force behind the household culture and their child-rearing practices.  Unlike most American parents who deem themselves to be Christian, Revolutionary Parents earnestly accept the role of being the primary and </a:t>
            </a:r>
            <a:r>
              <a:rPr lang="en-US" sz="3800" b="1" u="sng" dirty="0" smtClean="0">
                <a:solidFill>
                  <a:schemeClr val="bg1"/>
                </a:solidFill>
                <a:latin typeface="+mj-lt"/>
              </a:rPr>
              <a:t>dominant spiritual mentor </a:t>
            </a:r>
            <a:r>
              <a:rPr lang="en-US" sz="3800" dirty="0" smtClean="0">
                <a:solidFill>
                  <a:schemeClr val="bg1"/>
                </a:solidFill>
                <a:latin typeface="+mj-lt"/>
              </a:rPr>
              <a:t>of their children”</a:t>
            </a:r>
            <a:r>
              <a:rPr lang="en-US" sz="3200" dirty="0" smtClean="0">
                <a:solidFill>
                  <a:schemeClr val="bg1"/>
                </a:solidFill>
                <a:latin typeface="+mj-lt"/>
              </a:rPr>
              <a:t>				</a:t>
            </a:r>
            <a:r>
              <a:rPr lang="en-US" sz="2400" dirty="0" smtClean="0">
                <a:solidFill>
                  <a:schemeClr val="bg1"/>
                </a:solidFill>
                <a:latin typeface="+mj-lt"/>
              </a:rPr>
              <a:t>George </a:t>
            </a:r>
            <a:r>
              <a:rPr lang="en-US" sz="2400" dirty="0" err="1" smtClean="0">
                <a:solidFill>
                  <a:schemeClr val="bg1"/>
                </a:solidFill>
                <a:latin typeface="+mj-lt"/>
              </a:rPr>
              <a:t>Barna</a:t>
            </a:r>
            <a:r>
              <a:rPr lang="en-US" sz="2400" dirty="0" smtClean="0">
                <a:solidFill>
                  <a:schemeClr val="bg1"/>
                </a:solidFill>
                <a:latin typeface="+mj-lt"/>
              </a:rPr>
              <a:t>: </a:t>
            </a:r>
            <a:r>
              <a:rPr lang="en-US" sz="2400" i="1" dirty="0" smtClean="0">
                <a:solidFill>
                  <a:schemeClr val="bg1"/>
                </a:solidFill>
                <a:latin typeface="+mj-lt"/>
              </a:rPr>
              <a:t>Revolutionary Parenting</a:t>
            </a:r>
            <a:r>
              <a:rPr lang="en-US" sz="2400" b="1" i="1" dirty="0" smtClean="0">
                <a:solidFill>
                  <a:schemeClr val="bg1"/>
                </a:solidFill>
                <a:latin typeface="+mj-lt"/>
              </a:rPr>
              <a:t>, </a:t>
            </a:r>
            <a:r>
              <a:rPr lang="en-US" sz="2400" b="1" dirty="0" smtClean="0">
                <a:solidFill>
                  <a:schemeClr val="bg1"/>
                </a:solidFill>
                <a:latin typeface="+mj-lt"/>
              </a:rPr>
              <a:t>95</a:t>
            </a:r>
          </a:p>
          <a:p>
            <a:endParaRPr lang="en-US" sz="3800" dirty="0">
              <a:solidFill>
                <a:schemeClr val="bg1"/>
              </a:solidFill>
              <a:latin typeface="+mj-lt"/>
            </a:endParaRPr>
          </a:p>
        </p:txBody>
      </p:sp>
      <p:sp>
        <p:nvSpPr>
          <p:cNvPr id="13" name="Rounded Rectangular Callout 12"/>
          <p:cNvSpPr/>
          <p:nvPr/>
        </p:nvSpPr>
        <p:spPr>
          <a:xfrm>
            <a:off x="2667000" y="3124200"/>
            <a:ext cx="58674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My children are my disciples!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txBox="1">
            <a:spLocks/>
          </p:cNvSpPr>
          <p:nvPr/>
        </p:nvSpPr>
        <p:spPr bwMode="auto">
          <a:xfrm>
            <a:off x="990600" y="31242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children develop a mature relationship with the Lord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Content Placeholder 2"/>
          <p:cNvSpPr txBox="1">
            <a:spLocks/>
          </p:cNvSpPr>
          <p:nvPr/>
        </p:nvSpPr>
        <p:spPr bwMode="auto">
          <a:xfrm>
            <a:off x="6858000" y="548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381000" y="60198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6200" y="9906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strike="noStrike" kern="1200" cap="none" spc="0" normalizeH="0" baseline="0" noProof="0" dirty="0" err="1" smtClean="0">
                <a:ln>
                  <a:noFill/>
                </a:ln>
                <a:solidFill>
                  <a:schemeClr val="bg1"/>
                </a:solidFill>
                <a:effectLst/>
                <a:uLnTx/>
                <a:uFillTx/>
                <a:latin typeface="+mn-lt"/>
                <a:ea typeface="+mn-ea"/>
                <a:cs typeface="+mn-cs"/>
              </a:rPr>
              <a:t>Shepher</a:t>
            </a:r>
            <a:r>
              <a:rPr lang="en-US" sz="4000" b="1" dirty="0" smtClean="0">
                <a:solidFill>
                  <a:schemeClr val="bg1"/>
                </a:solidFill>
                <a:latin typeface="+mn-lt"/>
                <a:cs typeface="+mn-cs"/>
              </a:rPr>
              <a:t>d, </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12"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Shepherd</a:t>
            </a:r>
            <a:r>
              <a:rPr lang="en-US" sz="4000" b="1" dirty="0" smtClean="0">
                <a:solidFill>
                  <a:schemeClr val="bg1"/>
                </a:solidFill>
                <a:latin typeface="+mn-lt"/>
                <a:cs typeface="+mn-cs"/>
              </a:rPr>
              <a:t>, Coach,  </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Shepherd</a:t>
            </a:r>
            <a:r>
              <a:rPr lang="en-US" sz="4000" b="1" dirty="0" smtClean="0">
                <a:solidFill>
                  <a:schemeClr val="bg1"/>
                </a:solidFill>
                <a:latin typeface="+mn-lt"/>
                <a:cs typeface="+mn-cs"/>
              </a:rPr>
              <a:t>, Coach, Mentor,   </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27" name="Rounded Rectangular Callout 26"/>
          <p:cNvSpPr/>
          <p:nvPr/>
        </p:nvSpPr>
        <p:spPr>
          <a:xfrm>
            <a:off x="3886200" y="5410200"/>
            <a:ext cx="48768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NOT a helicopter!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7" grpId="0" animBg="1"/>
      <p:bldP spid="27" grpId="1" animBg="1"/>
      <p:bldP spid="27" grpId="2"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txBox="1">
            <a:spLocks/>
          </p:cNvSpPr>
          <p:nvPr/>
        </p:nvSpPr>
        <p:spPr bwMode="auto">
          <a:xfrm>
            <a:off x="990600" y="31242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children develop a mature relationship with the Lord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Content Placeholder 2"/>
          <p:cNvSpPr txBox="1">
            <a:spLocks/>
          </p:cNvSpPr>
          <p:nvPr/>
        </p:nvSpPr>
        <p:spPr bwMode="auto">
          <a:xfrm>
            <a:off x="6858000" y="548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381000" y="60198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6200" y="9906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kumimoji="0" lang="en-US" sz="4000" b="1" i="0" strike="noStrike" kern="1200" cap="none" spc="0" normalizeH="0" baseline="0" noProof="0" dirty="0" err="1" smtClean="0">
                <a:ln>
                  <a:noFill/>
                </a:ln>
                <a:solidFill>
                  <a:schemeClr val="bg1"/>
                </a:solidFill>
                <a:effectLst/>
                <a:uLnTx/>
                <a:uFillTx/>
                <a:latin typeface="+mn-lt"/>
                <a:ea typeface="+mn-ea"/>
                <a:cs typeface="+mn-cs"/>
              </a:rPr>
              <a:t>Shepher</a:t>
            </a:r>
            <a:r>
              <a:rPr lang="en-US" sz="4000" b="1" dirty="0" smtClean="0">
                <a:solidFill>
                  <a:schemeClr val="bg1"/>
                </a:solidFill>
                <a:latin typeface="+mn-lt"/>
                <a:cs typeface="+mn-cs"/>
              </a:rPr>
              <a:t>d, </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12"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Shepherd</a:t>
            </a:r>
            <a:r>
              <a:rPr lang="en-US" sz="4000" b="1" dirty="0" smtClean="0">
                <a:solidFill>
                  <a:schemeClr val="bg1"/>
                </a:solidFill>
                <a:latin typeface="+mn-lt"/>
                <a:cs typeface="+mn-cs"/>
              </a:rPr>
              <a:t>, Coach,  </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Shepherd</a:t>
            </a:r>
            <a:r>
              <a:rPr lang="en-US" sz="4000" b="1" dirty="0" smtClean="0">
                <a:solidFill>
                  <a:schemeClr val="bg1"/>
                </a:solidFill>
                <a:latin typeface="+mn-lt"/>
                <a:cs typeface="+mn-cs"/>
              </a:rPr>
              <a:t>, Coach, Mentor,   </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26" name="TextBox 25"/>
          <p:cNvSpPr txBox="1"/>
          <p:nvPr/>
        </p:nvSpPr>
        <p:spPr>
          <a:xfrm>
            <a:off x="152400" y="1219199"/>
            <a:ext cx="8839200" cy="3124201"/>
          </a:xfrm>
          <a:prstGeom prst="rect">
            <a:avLst/>
          </a:prstGeom>
          <a:solidFill>
            <a:srgbClr val="4D2A1B"/>
          </a:solidFill>
          <a:ln>
            <a:solidFill>
              <a:schemeClr val="bg2"/>
            </a:solidFill>
          </a:ln>
        </p:spPr>
        <p:txBody>
          <a:bodyPr wrap="square" anchor="ctr" anchorCtr="0">
            <a:noAutofit/>
          </a:bodyPr>
          <a:lstStyle/>
          <a:p>
            <a:r>
              <a:rPr lang="en-US" sz="4000" b="1" baseline="30000" dirty="0" smtClean="0">
                <a:solidFill>
                  <a:schemeClr val="bg1"/>
                </a:solidFill>
                <a:latin typeface="+mn-lt"/>
              </a:rPr>
              <a:t>Eph 1:5</a:t>
            </a:r>
            <a:r>
              <a:rPr lang="en-US" sz="4000" baseline="30000" dirty="0" smtClean="0">
                <a:solidFill>
                  <a:schemeClr val="bg1"/>
                </a:solidFill>
                <a:latin typeface="+mn-lt"/>
              </a:rPr>
              <a:t> </a:t>
            </a:r>
            <a:r>
              <a:rPr lang="en-US" sz="4000" dirty="0" smtClean="0">
                <a:solidFill>
                  <a:schemeClr val="bg1"/>
                </a:solidFill>
                <a:latin typeface="+mn-lt"/>
              </a:rPr>
              <a:t>God decided in advance to adopt us into his own family by brining us to himself through Jesus Christ.  This is what he wanted to do, and it gave him great pleasure.   </a:t>
            </a:r>
          </a:p>
        </p:txBody>
      </p:sp>
      <p:sp>
        <p:nvSpPr>
          <p:cNvPr id="27" name="Rounded Rectangular Callout 26"/>
          <p:cNvSpPr/>
          <p:nvPr/>
        </p:nvSpPr>
        <p:spPr>
          <a:xfrm>
            <a:off x="2590800" y="3733800"/>
            <a:ext cx="61722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Starting place for us as parents is our own adoption!</a:t>
            </a:r>
          </a:p>
        </p:txBody>
      </p:sp>
      <p:sp>
        <p:nvSpPr>
          <p:cNvPr id="28" name="TextBox 27"/>
          <p:cNvSpPr txBox="1"/>
          <p:nvPr/>
        </p:nvSpPr>
        <p:spPr>
          <a:xfrm>
            <a:off x="152400" y="5105401"/>
            <a:ext cx="8839200" cy="1295399"/>
          </a:xfrm>
          <a:prstGeom prst="rect">
            <a:avLst/>
          </a:prstGeom>
          <a:solidFill>
            <a:srgbClr val="4D2A1B"/>
          </a:solidFill>
          <a:ln>
            <a:solidFill>
              <a:schemeClr val="bg2"/>
            </a:solidFill>
          </a:ln>
        </p:spPr>
        <p:txBody>
          <a:bodyPr wrap="square" anchor="ctr" anchorCtr="0">
            <a:noAutofit/>
          </a:bodyPr>
          <a:lstStyle/>
          <a:p>
            <a:r>
              <a:rPr lang="en-US" sz="4000" b="1" baseline="30000" dirty="0" smtClean="0">
                <a:solidFill>
                  <a:schemeClr val="bg1"/>
                </a:solidFill>
                <a:latin typeface="+mn-lt"/>
              </a:rPr>
              <a:t>Eph 5:1</a:t>
            </a:r>
            <a:r>
              <a:rPr lang="en-US" sz="4000" dirty="0" smtClean="0">
                <a:solidFill>
                  <a:schemeClr val="bg1"/>
                </a:solidFill>
                <a:latin typeface="+mn-lt"/>
              </a:rPr>
              <a:t>Imitate God, therefore, in everything you do, because you are his dear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858000" y="548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381000" y="60198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6200" y="9906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 </a:t>
            </a:r>
            <a:r>
              <a:rPr kumimoji="0" lang="en-US" sz="4000" b="1" i="0" u="sng" strike="noStrike" kern="1200" cap="none" spc="0" normalizeH="0" baseline="0" noProof="0" dirty="0" err="1" smtClean="0">
                <a:ln>
                  <a:noFill/>
                </a:ln>
                <a:solidFill>
                  <a:schemeClr val="bg1"/>
                </a:solidFill>
                <a:effectLst/>
                <a:uLnTx/>
                <a:uFillTx/>
                <a:latin typeface="+mn-lt"/>
                <a:ea typeface="+mn-ea"/>
                <a:cs typeface="+mn-cs"/>
              </a:rPr>
              <a:t>Shepher</a:t>
            </a:r>
            <a:r>
              <a:rPr lang="en-US" sz="4000" b="1" u="sng" dirty="0" smtClean="0">
                <a:solidFill>
                  <a:schemeClr val="bg1"/>
                </a:solidFill>
                <a:latin typeface="+mn-lt"/>
                <a:cs typeface="+mn-cs"/>
              </a:rPr>
              <a:t>d, </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 Shepherd</a:t>
            </a:r>
            <a:r>
              <a:rPr lang="en-US" sz="4000" b="1" u="sng" dirty="0" smtClean="0">
                <a:solidFill>
                  <a:schemeClr val="bg1"/>
                </a:solidFill>
                <a:latin typeface="+mn-lt"/>
                <a:cs typeface="+mn-cs"/>
              </a:rPr>
              <a:t>, Coach,  </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Shepherd</a:t>
            </a:r>
            <a:r>
              <a:rPr lang="en-US" sz="4000" b="1" dirty="0" smtClean="0">
                <a:solidFill>
                  <a:schemeClr val="bg1"/>
                </a:solidFill>
                <a:latin typeface="+mn-lt"/>
                <a:cs typeface="+mn-cs"/>
              </a:rPr>
              <a:t>, Coach, Mentor,   </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16"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Shepherd</a:t>
            </a:r>
            <a:r>
              <a:rPr lang="en-US" sz="4000" b="1" dirty="0" smtClean="0">
                <a:solidFill>
                  <a:schemeClr val="bg1"/>
                </a:solidFill>
                <a:latin typeface="+mn-lt"/>
                <a:cs typeface="+mn-cs"/>
              </a:rPr>
              <a:t>, Coach, Mentor,  Model of God’s love</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18" name="Content Placeholder 2"/>
          <p:cNvSpPr txBox="1">
            <a:spLocks/>
          </p:cNvSpPr>
          <p:nvPr/>
        </p:nvSpPr>
        <p:spPr bwMode="auto">
          <a:xfrm>
            <a:off x="990600" y="31242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children develop a mature relationship with the Lord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ectangle 12"/>
          <p:cNvSpPr/>
          <p:nvPr/>
        </p:nvSpPr>
        <p:spPr>
          <a:xfrm>
            <a:off x="685800" y="990600"/>
            <a:ext cx="8153400" cy="5867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6600" y="5029200"/>
            <a:ext cx="762000" cy="685800"/>
          </a:xfrm>
          <a:prstGeom prst="ellipse">
            <a:avLst/>
          </a:prstGeom>
          <a:solidFill>
            <a:srgbClr val="0070C0"/>
          </a:solid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91000" y="4419600"/>
            <a:ext cx="1219200" cy="1066800"/>
          </a:xfrm>
          <a:prstGeom prst="ellipse">
            <a:avLst/>
          </a:prstGeom>
          <a:solidFill>
            <a:srgbClr val="0070C0"/>
          </a:solid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4114800" y="1143000"/>
            <a:ext cx="1295400" cy="1295400"/>
          </a:xfrm>
          <a:prstGeom prst="triangle">
            <a:avLst/>
          </a:prstGeom>
          <a:solidFill>
            <a:srgbClr val="FFFF00"/>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4800600" y="2286000"/>
            <a:ext cx="0" cy="2057400"/>
          </a:xfrm>
          <a:prstGeom prst="straightConnector1">
            <a:avLst/>
          </a:prstGeom>
          <a:ln w="161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86400" y="4953000"/>
            <a:ext cx="1752600" cy="304800"/>
          </a:xfrm>
          <a:prstGeom prst="straightConnector1">
            <a:avLst/>
          </a:prstGeom>
          <a:ln w="161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4" idx="0"/>
          </p:cNvCxnSpPr>
          <p:nvPr/>
        </p:nvCxnSpPr>
        <p:spPr>
          <a:xfrm>
            <a:off x="4724400" y="2286000"/>
            <a:ext cx="2743200" cy="2743200"/>
          </a:xfrm>
          <a:prstGeom prst="straightConnector1">
            <a:avLst/>
          </a:prstGeom>
          <a:ln w="161925">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2400" y="5562601"/>
            <a:ext cx="8839200" cy="1295399"/>
          </a:xfrm>
          <a:prstGeom prst="rect">
            <a:avLst/>
          </a:prstGeom>
          <a:solidFill>
            <a:srgbClr val="4D2A1B"/>
          </a:solidFill>
          <a:ln>
            <a:solidFill>
              <a:schemeClr val="bg2"/>
            </a:solidFill>
          </a:ln>
        </p:spPr>
        <p:txBody>
          <a:bodyPr wrap="square" anchor="ctr" anchorCtr="0">
            <a:noAutofit/>
          </a:bodyPr>
          <a:lstStyle/>
          <a:p>
            <a:r>
              <a:rPr lang="en-US" sz="4000" b="1" baseline="30000" dirty="0" smtClean="0">
                <a:solidFill>
                  <a:schemeClr val="bg1"/>
                </a:solidFill>
                <a:latin typeface="+mn-lt"/>
              </a:rPr>
              <a:t>1 </a:t>
            </a:r>
            <a:r>
              <a:rPr lang="en-US" sz="4000" b="1" baseline="30000" dirty="0" err="1" smtClean="0">
                <a:solidFill>
                  <a:schemeClr val="bg1"/>
                </a:solidFill>
                <a:latin typeface="+mn-lt"/>
              </a:rPr>
              <a:t>Cor</a:t>
            </a:r>
            <a:r>
              <a:rPr lang="en-US" sz="4000" b="1" baseline="30000" dirty="0" smtClean="0">
                <a:solidFill>
                  <a:schemeClr val="bg1"/>
                </a:solidFill>
                <a:latin typeface="+mn-lt"/>
              </a:rPr>
              <a:t> 11:1</a:t>
            </a:r>
            <a:r>
              <a:rPr lang="en-US" sz="4000" b="1" dirty="0" smtClean="0">
                <a:solidFill>
                  <a:schemeClr val="bg1"/>
                </a:solidFill>
                <a:latin typeface="+mn-lt"/>
              </a:rPr>
              <a:t> </a:t>
            </a:r>
            <a:r>
              <a:rPr lang="en-US" sz="4000" dirty="0" smtClean="0">
                <a:solidFill>
                  <a:schemeClr val="bg1"/>
                </a:solidFill>
                <a:latin typeface="+mn-lt"/>
              </a:rPr>
              <a:t>And you should imitate me, just as I imitate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ectangle 12"/>
          <p:cNvSpPr/>
          <p:nvPr/>
        </p:nvSpPr>
        <p:spPr>
          <a:xfrm>
            <a:off x="685800" y="990600"/>
            <a:ext cx="8153400" cy="5867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6600" y="5029200"/>
            <a:ext cx="762000" cy="685800"/>
          </a:xfrm>
          <a:prstGeom prst="ellipse">
            <a:avLst/>
          </a:prstGeom>
          <a:solidFill>
            <a:srgbClr val="0070C0"/>
          </a:solid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91000" y="4419600"/>
            <a:ext cx="1219200" cy="1066800"/>
          </a:xfrm>
          <a:prstGeom prst="ellipse">
            <a:avLst/>
          </a:prstGeom>
          <a:solidFill>
            <a:srgbClr val="0070C0"/>
          </a:solid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4114800" y="1143000"/>
            <a:ext cx="1295400" cy="1295400"/>
          </a:xfrm>
          <a:prstGeom prst="triangle">
            <a:avLst/>
          </a:prstGeom>
          <a:solidFill>
            <a:srgbClr val="FFFF00"/>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4800600" y="2286000"/>
            <a:ext cx="0" cy="2057400"/>
          </a:xfrm>
          <a:prstGeom prst="straightConnector1">
            <a:avLst/>
          </a:prstGeom>
          <a:ln w="161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86400" y="4953000"/>
            <a:ext cx="1752600" cy="304800"/>
          </a:xfrm>
          <a:prstGeom prst="straightConnector1">
            <a:avLst/>
          </a:prstGeom>
          <a:ln w="161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4" idx="0"/>
          </p:cNvCxnSpPr>
          <p:nvPr/>
        </p:nvCxnSpPr>
        <p:spPr>
          <a:xfrm>
            <a:off x="4724400" y="2286000"/>
            <a:ext cx="2743200" cy="2743200"/>
          </a:xfrm>
          <a:prstGeom prst="straightConnector1">
            <a:avLst/>
          </a:prstGeom>
          <a:ln w="161925">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bwMode="auto">
          <a:xfrm>
            <a:off x="3733800" y="3886200"/>
            <a:ext cx="4648200" cy="1905000"/>
          </a:xfrm>
          <a:prstGeom prst="rect">
            <a:avLst/>
          </a:prstGeom>
          <a:solidFill>
            <a:srgbClr val="008A3E"/>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As they observe you receive love and leadership from God</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19" name="Title 1"/>
          <p:cNvSpPr txBox="1">
            <a:spLocks/>
          </p:cNvSpPr>
          <p:nvPr/>
        </p:nvSpPr>
        <p:spPr bwMode="auto">
          <a:xfrm>
            <a:off x="533400" y="1828800"/>
            <a:ext cx="4572000" cy="1905000"/>
          </a:xfrm>
          <a:prstGeom prst="rect">
            <a:avLst/>
          </a:prstGeom>
          <a:solidFill>
            <a:srgbClr val="003E1C"/>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Teach them to receive love and leadership from you</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21" name="Title 1"/>
          <p:cNvSpPr txBox="1">
            <a:spLocks/>
          </p:cNvSpPr>
          <p:nvPr/>
        </p:nvSpPr>
        <p:spPr bwMode="auto">
          <a:xfrm>
            <a:off x="76200" y="914400"/>
            <a:ext cx="5943600" cy="685800"/>
          </a:xfrm>
          <a:prstGeom prst="rect">
            <a:avLst/>
          </a:prstGeom>
          <a:solidFill>
            <a:srgbClr val="003E1C"/>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u="sng" noProof="0" dirty="0" smtClean="0">
                <a:solidFill>
                  <a:schemeClr val="bg1"/>
                </a:solidFill>
                <a:latin typeface="+mj-lt"/>
                <a:ea typeface="+mj-ea"/>
                <a:cs typeface="+mj-cs"/>
              </a:rPr>
              <a:t>My definition of parenting:</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8686800" cy="1143000"/>
          </a:xfrm>
        </p:spPr>
        <p:txBody>
          <a:bodyPr/>
          <a:lstStyle/>
          <a:p>
            <a:pPr algn="l"/>
            <a:r>
              <a:rPr lang="en-US" sz="3200" b="1" dirty="0" smtClean="0">
                <a:solidFill>
                  <a:schemeClr val="bg1"/>
                </a:solidFill>
              </a:rPr>
              <a:t>My Credentials:</a:t>
            </a:r>
            <a:endParaRPr lang="en-US" sz="3200" b="1" dirty="0">
              <a:solidFill>
                <a:schemeClr val="bg1"/>
              </a:solidFill>
            </a:endParaRPr>
          </a:p>
        </p:txBody>
      </p:sp>
      <p:pic>
        <p:nvPicPr>
          <p:cNvPr id="16" name="Picture 2" descr="C:\Users\foustb\Desktop\StandardFamily.jpg"/>
          <p:cNvPicPr>
            <a:picLocks noChangeAspect="1" noChangeArrowheads="1"/>
          </p:cNvPicPr>
          <p:nvPr/>
        </p:nvPicPr>
        <p:blipFill>
          <a:blip r:embed="rId2" cstate="print"/>
          <a:srcRect b="20705"/>
          <a:stretch>
            <a:fillRect/>
          </a:stretch>
        </p:blipFill>
        <p:spPr bwMode="auto">
          <a:xfrm>
            <a:off x="0" y="4073526"/>
            <a:ext cx="9144000" cy="2784474"/>
          </a:xfrm>
          <a:prstGeom prst="rect">
            <a:avLst/>
          </a:prstGeom>
          <a:noFill/>
        </p:spPr>
      </p:pic>
      <p:sp>
        <p:nvSpPr>
          <p:cNvPr id="11" name="Title 1"/>
          <p:cNvSpPr txBox="1">
            <a:spLocks/>
          </p:cNvSpPr>
          <p:nvPr/>
        </p:nvSpPr>
        <p:spPr bwMode="auto">
          <a:xfrm>
            <a:off x="304800" y="152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00" b="1" i="0" u="none" strike="noStrike" kern="1200" cap="none" spc="0" normalizeH="0" baseline="0" noProof="0" dirty="0" smtClean="0">
                <a:ln>
                  <a:noFill/>
                </a:ln>
                <a:solidFill>
                  <a:schemeClr val="bg1"/>
                </a:solidFill>
                <a:effectLst/>
                <a:uLnTx/>
                <a:uFillTx/>
                <a:latin typeface="+mj-lt"/>
                <a:ea typeface="+mj-ea"/>
                <a:cs typeface="+mj-cs"/>
              </a:rPr>
              <a:t>How open to input are you on this topic?</a:t>
            </a:r>
            <a:endParaRPr kumimoji="0" lang="en-US" sz="39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bwMode="auto">
          <a:xfrm>
            <a:off x="533400" y="1752600"/>
            <a:ext cx="6629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Parenting is hard</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pic>
        <p:nvPicPr>
          <p:cNvPr id="15" name="Picture 2" descr="C:\Users\foustb\Desktop\image1.png"/>
          <p:cNvPicPr>
            <a:picLocks noChangeAspect="1" noChangeArrowheads="1"/>
          </p:cNvPicPr>
          <p:nvPr/>
        </p:nvPicPr>
        <p:blipFill>
          <a:blip r:embed="rId3" cstate="print"/>
          <a:srcRect b="7810"/>
          <a:stretch>
            <a:fillRect/>
          </a:stretch>
        </p:blipFill>
        <p:spPr bwMode="auto">
          <a:xfrm>
            <a:off x="5029200" y="0"/>
            <a:ext cx="4191000"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ectangle 12"/>
          <p:cNvSpPr/>
          <p:nvPr/>
        </p:nvSpPr>
        <p:spPr>
          <a:xfrm>
            <a:off x="685800" y="990600"/>
            <a:ext cx="8153400" cy="5867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6600" y="5029200"/>
            <a:ext cx="762000" cy="685800"/>
          </a:xfrm>
          <a:prstGeom prst="ellipse">
            <a:avLst/>
          </a:prstGeom>
          <a:solidFill>
            <a:srgbClr val="0070C0"/>
          </a:solid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91000" y="4419600"/>
            <a:ext cx="1219200" cy="1066800"/>
          </a:xfrm>
          <a:prstGeom prst="ellipse">
            <a:avLst/>
          </a:prstGeom>
          <a:solidFill>
            <a:srgbClr val="0070C0"/>
          </a:solid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4114800" y="1143000"/>
            <a:ext cx="1295400" cy="1295400"/>
          </a:xfrm>
          <a:prstGeom prst="triangle">
            <a:avLst/>
          </a:prstGeom>
          <a:solidFill>
            <a:srgbClr val="FFFF00"/>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4800600" y="2286000"/>
            <a:ext cx="0" cy="2057400"/>
          </a:xfrm>
          <a:prstGeom prst="straightConnector1">
            <a:avLst/>
          </a:prstGeom>
          <a:ln w="161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86400" y="4953000"/>
            <a:ext cx="1752600" cy="304800"/>
          </a:xfrm>
          <a:prstGeom prst="straightConnector1">
            <a:avLst/>
          </a:prstGeom>
          <a:ln w="161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4" idx="0"/>
          </p:cNvCxnSpPr>
          <p:nvPr/>
        </p:nvCxnSpPr>
        <p:spPr>
          <a:xfrm>
            <a:off x="4724400" y="2286000"/>
            <a:ext cx="2743200" cy="2743200"/>
          </a:xfrm>
          <a:prstGeom prst="straightConnector1">
            <a:avLst/>
          </a:prstGeom>
          <a:ln w="161925">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bwMode="auto">
          <a:xfrm>
            <a:off x="3733800" y="3886200"/>
            <a:ext cx="4648200" cy="1905000"/>
          </a:xfrm>
          <a:prstGeom prst="rect">
            <a:avLst/>
          </a:prstGeom>
          <a:solidFill>
            <a:srgbClr val="008A3E"/>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As they observe you receive love and leadership from God</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19" name="Title 1"/>
          <p:cNvSpPr txBox="1">
            <a:spLocks/>
          </p:cNvSpPr>
          <p:nvPr/>
        </p:nvSpPr>
        <p:spPr bwMode="auto">
          <a:xfrm>
            <a:off x="533400" y="1828800"/>
            <a:ext cx="4572000" cy="1905000"/>
          </a:xfrm>
          <a:prstGeom prst="rect">
            <a:avLst/>
          </a:prstGeom>
          <a:solidFill>
            <a:srgbClr val="003E1C"/>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Teach them to receive love and leadership from you</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21" name="Title 1"/>
          <p:cNvSpPr txBox="1">
            <a:spLocks/>
          </p:cNvSpPr>
          <p:nvPr/>
        </p:nvSpPr>
        <p:spPr bwMode="auto">
          <a:xfrm>
            <a:off x="76200" y="914400"/>
            <a:ext cx="5943600" cy="685800"/>
          </a:xfrm>
          <a:prstGeom prst="rect">
            <a:avLst/>
          </a:prstGeom>
          <a:solidFill>
            <a:srgbClr val="003E1C"/>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u="sng" noProof="0" dirty="0" smtClean="0">
                <a:solidFill>
                  <a:schemeClr val="bg1"/>
                </a:solidFill>
                <a:latin typeface="+mj-lt"/>
                <a:ea typeface="+mj-ea"/>
                <a:cs typeface="+mj-cs"/>
              </a:rPr>
              <a:t>My definition of parenting:</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22" name="Title 1"/>
          <p:cNvSpPr txBox="1">
            <a:spLocks/>
          </p:cNvSpPr>
          <p:nvPr/>
        </p:nvSpPr>
        <p:spPr bwMode="auto">
          <a:xfrm>
            <a:off x="76200" y="304800"/>
            <a:ext cx="8991600" cy="64008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“Let nothing less content parents than to make it their aim that grace should restore their family life to what God created it to be: a mirror and a foretaste of the love of heaven.”</a:t>
            </a:r>
          </a:p>
          <a:p>
            <a:r>
              <a:rPr lang="en-US" sz="3700" dirty="0" smtClean="0">
                <a:solidFill>
                  <a:schemeClr val="bg1"/>
                </a:solidFill>
                <a:latin typeface="+mn-lt"/>
              </a:rPr>
              <a:t>	</a:t>
            </a:r>
          </a:p>
          <a:p>
            <a:pPr algn="r"/>
            <a:r>
              <a:rPr lang="en-US" sz="2400" dirty="0" smtClean="0">
                <a:solidFill>
                  <a:schemeClr val="bg1"/>
                </a:solidFill>
                <a:latin typeface="+mn-lt"/>
              </a:rPr>
              <a:t>	- Andrew Murray: </a:t>
            </a:r>
            <a:r>
              <a:rPr lang="en-US" sz="2400" i="1" dirty="0" smtClean="0">
                <a:solidFill>
                  <a:schemeClr val="bg1"/>
                </a:solidFill>
                <a:latin typeface="+mn-lt"/>
              </a:rPr>
              <a:t>The Children for Christ </a:t>
            </a:r>
            <a:r>
              <a:rPr lang="en-US" sz="2400" b="1" dirty="0" smtClean="0">
                <a:solidFill>
                  <a:schemeClr val="bg1"/>
                </a:solidFill>
                <a:latin typeface="+mn-lt"/>
              </a:rPr>
              <a:t>2</a:t>
            </a:r>
            <a:r>
              <a:rPr lang="en-US" sz="2400" b="1" baseline="30000" dirty="0" smtClean="0">
                <a:solidFill>
                  <a:schemeClr val="bg1"/>
                </a:solidFill>
                <a:latin typeface="+mn-lt"/>
              </a:rPr>
              <a:t>nd</a:t>
            </a:r>
            <a:r>
              <a:rPr lang="en-US" sz="2400" b="1" dirty="0" smtClean="0">
                <a:solidFill>
                  <a:schemeClr val="bg1"/>
                </a:solidFill>
                <a:latin typeface="+mn-lt"/>
              </a:rPr>
              <a:t> Day </a:t>
            </a:r>
            <a:endParaRPr lang="en-US"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990600" y="31242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PURPOSE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a:t>
            </a:r>
            <a:r>
              <a:rPr lang="en-US" sz="4000" b="1" dirty="0" smtClean="0">
                <a:solidFill>
                  <a:schemeClr val="bg1"/>
                </a:solidFill>
                <a:latin typeface="+mn-lt"/>
                <a:cs typeface="+mn-cs"/>
              </a:rPr>
              <a:t>children develop a mature relationship with the Lord</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Content Placeholder 2"/>
          <p:cNvSpPr txBox="1">
            <a:spLocks/>
          </p:cNvSpPr>
          <p:nvPr/>
        </p:nvSpPr>
        <p:spPr bwMode="auto">
          <a:xfrm>
            <a:off x="6858000" y="548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381000" y="60198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6200" y="9906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 </a:t>
            </a:r>
            <a:r>
              <a:rPr kumimoji="0" lang="en-US" sz="4000" b="1" i="0" u="sng" strike="noStrike" kern="1200" cap="none" spc="0" normalizeH="0" baseline="0" noProof="0" dirty="0" err="1" smtClean="0">
                <a:ln>
                  <a:noFill/>
                </a:ln>
                <a:solidFill>
                  <a:schemeClr val="bg1"/>
                </a:solidFill>
                <a:effectLst/>
                <a:uLnTx/>
                <a:uFillTx/>
                <a:latin typeface="+mn-lt"/>
                <a:ea typeface="+mn-ea"/>
                <a:cs typeface="+mn-cs"/>
              </a:rPr>
              <a:t>Shepher</a:t>
            </a:r>
            <a:r>
              <a:rPr lang="en-US" sz="4000" b="1" u="sng" dirty="0" smtClean="0">
                <a:solidFill>
                  <a:schemeClr val="bg1"/>
                </a:solidFill>
                <a:latin typeface="+mn-lt"/>
                <a:cs typeface="+mn-cs"/>
              </a:rPr>
              <a:t>d, </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2"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 Shepherd</a:t>
            </a:r>
            <a:r>
              <a:rPr lang="en-US" sz="4000" b="1" u="sng" dirty="0" smtClean="0">
                <a:solidFill>
                  <a:schemeClr val="bg1"/>
                </a:solidFill>
                <a:latin typeface="+mn-lt"/>
                <a:cs typeface="+mn-cs"/>
              </a:rPr>
              <a:t>, Coach,  </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 Shepherd</a:t>
            </a:r>
            <a:r>
              <a:rPr lang="en-US" sz="4000" b="1" u="sng" dirty="0" smtClean="0">
                <a:solidFill>
                  <a:schemeClr val="bg1"/>
                </a:solidFill>
                <a:latin typeface="+mn-lt"/>
                <a:cs typeface="+mn-cs"/>
              </a:rPr>
              <a:t>, Coach, Mentor,   </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Content Placeholder 2"/>
          <p:cNvSpPr txBox="1">
            <a:spLocks/>
          </p:cNvSpPr>
          <p:nvPr/>
        </p:nvSpPr>
        <p:spPr bwMode="auto">
          <a:xfrm>
            <a:off x="990600" y="1752600"/>
            <a:ext cx="7924800" cy="12954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u="sng" dirty="0" smtClean="0">
                <a:solidFill>
                  <a:schemeClr val="bg1"/>
                </a:solidFill>
                <a:latin typeface="+mn-lt"/>
                <a:cs typeface="+mn-cs"/>
              </a:rPr>
              <a:t>MY ROLE (kids)</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a:t>
            </a:r>
            <a:r>
              <a:rPr kumimoji="0" lang="en-US" sz="4000" b="1" i="0" strike="noStrike" kern="1200" cap="none" spc="0" normalizeH="0" baseline="0" noProof="0" dirty="0" smtClean="0">
                <a:ln>
                  <a:noFill/>
                </a:ln>
                <a:solidFill>
                  <a:schemeClr val="bg1"/>
                </a:solidFill>
                <a:effectLst/>
                <a:uLnTx/>
                <a:uFillTx/>
                <a:latin typeface="+mn-lt"/>
                <a:ea typeface="+mn-ea"/>
                <a:cs typeface="+mn-cs"/>
              </a:rPr>
              <a:t> Shepherd</a:t>
            </a:r>
            <a:r>
              <a:rPr lang="en-US" sz="4000" b="1" dirty="0" smtClean="0">
                <a:solidFill>
                  <a:schemeClr val="bg1"/>
                </a:solidFill>
                <a:latin typeface="+mn-lt"/>
                <a:cs typeface="+mn-cs"/>
              </a:rPr>
              <a:t>, Coach, Mentor,  Model of God’s love</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13" name="Content Placeholder 2"/>
          <p:cNvSpPr txBox="1">
            <a:spLocks/>
          </p:cNvSpPr>
          <p:nvPr/>
        </p:nvSpPr>
        <p:spPr bwMode="auto">
          <a:xfrm rot="21004324">
            <a:off x="2852552" y="1209375"/>
            <a:ext cx="2590800" cy="609600"/>
          </a:xfrm>
          <a:prstGeom prst="rect">
            <a:avLst/>
          </a:prstGeom>
          <a:solidFill>
            <a:srgbClr val="006C31"/>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&amp; Spouse</a:t>
            </a:r>
          </a:p>
        </p:txBody>
      </p:sp>
      <p:sp>
        <p:nvSpPr>
          <p:cNvPr id="20" name="Content Placeholder 2"/>
          <p:cNvSpPr txBox="1">
            <a:spLocks/>
          </p:cNvSpPr>
          <p:nvPr/>
        </p:nvSpPr>
        <p:spPr bwMode="auto">
          <a:xfrm rot="21293186">
            <a:off x="3221375" y="3033073"/>
            <a:ext cx="3111973" cy="609600"/>
          </a:xfrm>
          <a:prstGeom prst="rect">
            <a:avLst/>
          </a:prstGeom>
          <a:solidFill>
            <a:srgbClr val="006C31"/>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My spouse to</a:t>
            </a:r>
          </a:p>
        </p:txBody>
      </p:sp>
      <p:sp>
        <p:nvSpPr>
          <p:cNvPr id="22" name="Rounded Rectangular Callout 21"/>
          <p:cNvSpPr/>
          <p:nvPr/>
        </p:nvSpPr>
        <p:spPr>
          <a:xfrm>
            <a:off x="3810000" y="4267200"/>
            <a:ext cx="4953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My spouse is my most important disciple!</a:t>
            </a:r>
          </a:p>
        </p:txBody>
      </p:sp>
      <p:sp>
        <p:nvSpPr>
          <p:cNvPr id="23" name="Rounded Rectangular Callout 22"/>
          <p:cNvSpPr/>
          <p:nvPr/>
        </p:nvSpPr>
        <p:spPr>
          <a:xfrm>
            <a:off x="228600" y="5486400"/>
            <a:ext cx="86106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Is not your spouse God’s primary instrument for </a:t>
            </a:r>
            <a:r>
              <a:rPr lang="en-US" sz="3800" b="1" i="1" dirty="0" smtClean="0"/>
              <a:t>sanctification</a:t>
            </a:r>
            <a:r>
              <a:rPr lang="en-US" sz="3800" b="1" dirty="0" smtClean="0"/>
              <a:t> in your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2" grpId="0" animBg="1"/>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8991600" cy="6863417"/>
          </a:xfrm>
          <a:prstGeom prst="rect">
            <a:avLst/>
          </a:prstGeom>
          <a:solidFill>
            <a:schemeClr val="accent1">
              <a:lumMod val="50000"/>
            </a:schemeClr>
          </a:solidFill>
          <a:ln>
            <a:solidFill>
              <a:schemeClr val="bg1"/>
            </a:solidFill>
          </a:ln>
        </p:spPr>
        <p:txBody>
          <a:bodyPr wrap="square">
            <a:spAutoFit/>
          </a:bodyPr>
          <a:lstStyle/>
          <a:p>
            <a:r>
              <a:rPr lang="en-US" sz="2800" dirty="0" smtClean="0">
                <a:solidFill>
                  <a:schemeClr val="bg1"/>
                </a:solidFill>
                <a:latin typeface="+mn-lt"/>
              </a:rPr>
              <a:t>Tim Keller, </a:t>
            </a:r>
            <a:r>
              <a:rPr lang="en-US" sz="2800" i="1" dirty="0" smtClean="0">
                <a:solidFill>
                  <a:schemeClr val="bg1"/>
                </a:solidFill>
                <a:latin typeface="+mn-lt"/>
              </a:rPr>
              <a:t>The Meaning of Marriage: </a:t>
            </a:r>
          </a:p>
          <a:p>
            <a:r>
              <a:rPr lang="en-US" sz="4000" dirty="0" smtClean="0">
                <a:solidFill>
                  <a:schemeClr val="bg1"/>
                </a:solidFill>
                <a:latin typeface="+mn-lt"/>
              </a:rPr>
              <a:t>“Within this Christian vision for marriage, here’s what it means to fall in love.  It is to look at another person and get a glimpse of the person God is creating, and to say, “I see who God is making you, and it excites me! I want to be a part of that.  I want to partner with you and God in the journey you are taking to his throne.  And when we get there, I will look at your magnificence and say, ‘I always knew you</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8991600" cy="6863417"/>
          </a:xfrm>
          <a:prstGeom prst="rect">
            <a:avLst/>
          </a:prstGeom>
          <a:solidFill>
            <a:schemeClr val="accent1">
              <a:lumMod val="50000"/>
            </a:schemeClr>
          </a:solidFill>
          <a:ln>
            <a:solidFill>
              <a:schemeClr val="bg1"/>
            </a:solidFill>
          </a:ln>
        </p:spPr>
        <p:txBody>
          <a:bodyPr wrap="square">
            <a:spAutoFit/>
          </a:bodyPr>
          <a:lstStyle/>
          <a:p>
            <a:r>
              <a:rPr lang="en-US" sz="4000" dirty="0" smtClean="0">
                <a:solidFill>
                  <a:schemeClr val="bg1"/>
                </a:solidFill>
                <a:latin typeface="+mn-lt"/>
              </a:rPr>
              <a:t>could be like this.  I got glimpses of it on earth, but now look at you!’” … This is by no means a naïve, romanticized approach – rather it is brutally realistic. In this view of marriage, each person says to the other, “I see all your flaws, imperfections, weaknesses, dependencies.  But underneath them all I see growing the person God wants you to be.” This is radically different from the search for “compatibility.”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8991600" cy="6863417"/>
          </a:xfrm>
          <a:prstGeom prst="rect">
            <a:avLst/>
          </a:prstGeom>
          <a:solidFill>
            <a:schemeClr val="accent1">
              <a:lumMod val="50000"/>
            </a:schemeClr>
          </a:solidFill>
          <a:ln>
            <a:solidFill>
              <a:schemeClr val="bg1"/>
            </a:solidFill>
          </a:ln>
        </p:spPr>
        <p:txBody>
          <a:bodyPr wrap="square">
            <a:spAutoFit/>
          </a:bodyPr>
          <a:lstStyle/>
          <a:p>
            <a:r>
              <a:rPr lang="en-US" sz="4000" dirty="0" smtClean="0">
                <a:solidFill>
                  <a:schemeClr val="bg1"/>
                </a:solidFill>
                <a:latin typeface="+mn-lt"/>
              </a:rPr>
              <a:t>Someday they are going to be standing not before the minister but before the Lord.  And they will turn to see each other without spot and blemish.  And they hope to hear God say “Well done, good and faithful servants.  Over the years you have lifted on another up to me.  You sacrificed for one another.  You held one another up with prayer and with thanksgiving.  You confronted each other.  You rebuked each other toward me.  And now look at you.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
            <a:ext cx="8991600" cy="6863417"/>
          </a:xfrm>
          <a:prstGeom prst="rect">
            <a:avLst/>
          </a:prstGeom>
          <a:solidFill>
            <a:schemeClr val="accent1">
              <a:lumMod val="50000"/>
            </a:schemeClr>
          </a:solidFill>
          <a:ln>
            <a:solidFill>
              <a:schemeClr val="bg1"/>
            </a:solidFill>
          </a:ln>
        </p:spPr>
        <p:txBody>
          <a:bodyPr wrap="square">
            <a:spAutoFit/>
          </a:bodyPr>
          <a:lstStyle/>
          <a:p>
            <a:r>
              <a:rPr lang="en-US" sz="4000" dirty="0" smtClean="0">
                <a:solidFill>
                  <a:schemeClr val="bg1"/>
                </a:solidFill>
                <a:latin typeface="+mn-lt"/>
              </a:rPr>
              <a:t>You’re radiant.”  Romance, sex, laughter, and plain fun are all the by-products of this process of sanctification, refinement, glorification.  Those things are important, but they can’t keep the marriage going through years and years of ordinary life.  What keeps the marriage going is your commitment to your spouse’s holiness. … That’s your job as a spouse.  Any lesser goal than that, any smaller purpose, and you’re just playing at being married.”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858000" y="5486400"/>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381000" y="60198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71600"/>
            <a:ext cx="0" cy="5181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76200" y="9906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9" name="Content Placeholder 2"/>
          <p:cNvSpPr txBox="1">
            <a:spLocks/>
          </p:cNvSpPr>
          <p:nvPr/>
        </p:nvSpPr>
        <p:spPr bwMode="auto">
          <a:xfrm>
            <a:off x="990600" y="44958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Big, </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Spiritual Role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5"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Purpose of the Relationship</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17" name="Content Placeholder 2"/>
          <p:cNvSpPr txBox="1">
            <a:spLocks/>
          </p:cNvSpPr>
          <p:nvPr/>
        </p:nvSpPr>
        <p:spPr bwMode="auto">
          <a:xfrm>
            <a:off x="990600" y="4495800"/>
            <a:ext cx="56388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500" b="1" i="0" u="none" strike="noStrike" kern="1200" cap="none" spc="0" normalizeH="0" baseline="0" noProof="0" dirty="0" smtClean="0">
                <a:ln>
                  <a:noFill/>
                </a:ln>
                <a:solidFill>
                  <a:schemeClr val="bg1"/>
                </a:solidFill>
                <a:effectLst/>
                <a:uLnTx/>
                <a:uFillTx/>
                <a:latin typeface="+mn-lt"/>
                <a:ea typeface="+mn-ea"/>
                <a:cs typeface="+mn-cs"/>
              </a:rPr>
              <a:t>The </a:t>
            </a:r>
            <a:r>
              <a:rPr kumimoji="0" lang="en-US" sz="5400" b="1" i="0" u="none" strike="noStrike" kern="1200" cap="none" spc="0" normalizeH="0" baseline="0" noProof="0" dirty="0" smtClean="0">
                <a:ln>
                  <a:noFill/>
                </a:ln>
                <a:solidFill>
                  <a:schemeClr val="bg1"/>
                </a:solidFill>
                <a:effectLst/>
                <a:uLnTx/>
                <a:uFillTx/>
                <a:latin typeface="+mn-lt"/>
                <a:ea typeface="+mn-ea"/>
                <a:cs typeface="+mn-cs"/>
              </a:rPr>
              <a:t>“Good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Content Placeholder 2"/>
          <p:cNvSpPr txBox="1">
            <a:spLocks/>
          </p:cNvSpPr>
          <p:nvPr/>
        </p:nvSpPr>
        <p:spPr bwMode="auto">
          <a:xfrm>
            <a:off x="990600" y="1066800"/>
            <a:ext cx="7924800" cy="33528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FEELS: </a:t>
            </a:r>
            <a:r>
              <a:rPr kumimoji="0" lang="en-US" sz="4000" b="1" i="0" strike="noStrike" kern="1200" cap="none" spc="0" normalizeH="0" baseline="0" noProof="0" dirty="0" smtClean="0">
                <a:ln>
                  <a:noFill/>
                </a:ln>
                <a:solidFill>
                  <a:schemeClr val="bg1"/>
                </a:solidFill>
                <a:effectLst/>
                <a:uLnTx/>
                <a:uFillTx/>
                <a:latin typeface="+mn-lt"/>
                <a:ea typeface="+mn-ea"/>
                <a:cs typeface="+mn-cs"/>
              </a:rPr>
              <a:t>Awed,</a:t>
            </a:r>
            <a:r>
              <a:rPr kumimoji="0" lang="en-US" sz="4000" b="1" i="0" strike="noStrike" kern="1200" cap="none" spc="0" normalizeH="0" noProof="0" dirty="0" smtClean="0">
                <a:ln>
                  <a:noFill/>
                </a:ln>
                <a:solidFill>
                  <a:schemeClr val="bg1"/>
                </a:solidFill>
                <a:effectLst/>
                <a:uLnTx/>
                <a:uFillTx/>
                <a:latin typeface="+mn-lt"/>
                <a:ea typeface="+mn-ea"/>
                <a:cs typeface="+mn-cs"/>
              </a:rPr>
              <a:t> Privileged , Motivated</a:t>
            </a: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990600" y="1066800"/>
            <a:ext cx="7924800" cy="33528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FEELS: </a:t>
            </a:r>
            <a:r>
              <a:rPr kumimoji="0" lang="en-US" sz="4000" b="1" i="0" strike="noStrike" kern="1200" cap="none" spc="0" normalizeH="0" baseline="0" noProof="0" dirty="0" smtClean="0">
                <a:ln>
                  <a:noFill/>
                </a:ln>
                <a:solidFill>
                  <a:schemeClr val="bg1"/>
                </a:solidFill>
                <a:effectLst/>
                <a:uLnTx/>
                <a:uFillTx/>
                <a:latin typeface="+mn-lt"/>
                <a:ea typeface="+mn-ea"/>
                <a:cs typeface="+mn-cs"/>
              </a:rPr>
              <a:t>Awed,</a:t>
            </a:r>
            <a:r>
              <a:rPr kumimoji="0" lang="en-US" sz="4000" b="1" i="0" strike="noStrike" kern="1200" cap="none" spc="0" normalizeH="0" noProof="0" dirty="0" smtClean="0">
                <a:ln>
                  <a:noFill/>
                </a:ln>
                <a:solidFill>
                  <a:schemeClr val="bg1"/>
                </a:solidFill>
                <a:effectLst/>
                <a:uLnTx/>
                <a:uFillTx/>
                <a:latin typeface="+mn-lt"/>
                <a:ea typeface="+mn-ea"/>
                <a:cs typeface="+mn-cs"/>
              </a:rPr>
              <a:t> Privileged , Motivated</a:t>
            </a:r>
            <a:endParaRPr lang="en-US" sz="4000" b="1" baseline="0" dirty="0" smtClean="0">
              <a:solidFill>
                <a:schemeClr val="bg1"/>
              </a:solidFill>
              <a:latin typeface="+mn-lt"/>
              <a:cs typeface="+mn-cs"/>
            </a:endParaRP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000" b="1" i="0" strike="noStrike" kern="1200" cap="none" spc="0" normalizeH="0" noProof="0" dirty="0" smtClean="0">
                <a:ln>
                  <a:noFill/>
                </a:ln>
                <a:solidFill>
                  <a:schemeClr val="bg1"/>
                </a:solidFill>
                <a:effectLst/>
                <a:uLnTx/>
                <a:uFillTx/>
                <a:latin typeface="+mn-lt"/>
                <a:ea typeface="+mn-ea"/>
                <a:cs typeface="+mn-cs"/>
              </a:rPr>
              <a:t>Yet Also</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Unified with God, </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23" name="Content Placeholder 2"/>
          <p:cNvSpPr txBox="1">
            <a:spLocks/>
          </p:cNvSpPr>
          <p:nvPr/>
        </p:nvSpPr>
        <p:spPr bwMode="auto">
          <a:xfrm>
            <a:off x="990600" y="1066800"/>
            <a:ext cx="7924800" cy="33528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FEELS: </a:t>
            </a:r>
            <a:r>
              <a:rPr kumimoji="0" lang="en-US" sz="4000" b="1" i="0" strike="noStrike" kern="1200" cap="none" spc="0" normalizeH="0" baseline="0" noProof="0" dirty="0" smtClean="0">
                <a:ln>
                  <a:noFill/>
                </a:ln>
                <a:solidFill>
                  <a:schemeClr val="bg1"/>
                </a:solidFill>
                <a:effectLst/>
                <a:uLnTx/>
                <a:uFillTx/>
                <a:latin typeface="+mn-lt"/>
                <a:ea typeface="+mn-ea"/>
                <a:cs typeface="+mn-cs"/>
              </a:rPr>
              <a:t>Awed,</a:t>
            </a:r>
            <a:r>
              <a:rPr kumimoji="0" lang="en-US" sz="4000" b="1" i="0" strike="noStrike" kern="1200" cap="none" spc="0" normalizeH="0" noProof="0" dirty="0" smtClean="0">
                <a:ln>
                  <a:noFill/>
                </a:ln>
                <a:solidFill>
                  <a:schemeClr val="bg1"/>
                </a:solidFill>
                <a:effectLst/>
                <a:uLnTx/>
                <a:uFillTx/>
                <a:latin typeface="+mn-lt"/>
                <a:ea typeface="+mn-ea"/>
                <a:cs typeface="+mn-cs"/>
              </a:rPr>
              <a:t> Privileged , Motivated</a:t>
            </a:r>
            <a:endParaRPr lang="en-US" sz="4000" b="1" baseline="0" dirty="0" smtClean="0">
              <a:solidFill>
                <a:schemeClr val="bg1"/>
              </a:solidFill>
              <a:latin typeface="+mn-lt"/>
              <a:cs typeface="+mn-cs"/>
            </a:endParaRP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000" b="1" i="0" strike="noStrike" kern="1200" cap="none" spc="0" normalizeH="0" noProof="0" dirty="0" smtClean="0">
                <a:ln>
                  <a:noFill/>
                </a:ln>
                <a:solidFill>
                  <a:schemeClr val="bg1"/>
                </a:solidFill>
                <a:effectLst/>
                <a:uLnTx/>
                <a:uFillTx/>
                <a:latin typeface="+mn-lt"/>
                <a:ea typeface="+mn-ea"/>
                <a:cs typeface="+mn-cs"/>
              </a:rPr>
              <a:t>Yet Also</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Unified with God, </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Rest, Peace &amp; Confidence,</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990600" y="1066800"/>
            <a:ext cx="7924800" cy="33528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FEELS: </a:t>
            </a:r>
            <a:r>
              <a:rPr kumimoji="0" lang="en-US" sz="4000" b="1" i="0" strike="noStrike" kern="1200" cap="none" spc="0" normalizeH="0" baseline="0" noProof="0" dirty="0" smtClean="0">
                <a:ln>
                  <a:noFill/>
                </a:ln>
                <a:solidFill>
                  <a:schemeClr val="bg1"/>
                </a:solidFill>
                <a:effectLst/>
                <a:uLnTx/>
                <a:uFillTx/>
                <a:latin typeface="+mn-lt"/>
                <a:ea typeface="+mn-ea"/>
                <a:cs typeface="+mn-cs"/>
              </a:rPr>
              <a:t>Awed,</a:t>
            </a:r>
            <a:r>
              <a:rPr kumimoji="0" lang="en-US" sz="4000" b="1" i="0" strike="noStrike" kern="1200" cap="none" spc="0" normalizeH="0" noProof="0" dirty="0" smtClean="0">
                <a:ln>
                  <a:noFill/>
                </a:ln>
                <a:solidFill>
                  <a:schemeClr val="bg1"/>
                </a:solidFill>
                <a:effectLst/>
                <a:uLnTx/>
                <a:uFillTx/>
                <a:latin typeface="+mn-lt"/>
                <a:ea typeface="+mn-ea"/>
                <a:cs typeface="+mn-cs"/>
              </a:rPr>
              <a:t> Privileged , Motivated</a:t>
            </a:r>
            <a:endParaRPr lang="en-US" sz="4000" b="1" baseline="0" dirty="0" smtClean="0">
              <a:solidFill>
                <a:schemeClr val="bg1"/>
              </a:solidFill>
              <a:latin typeface="+mn-lt"/>
              <a:cs typeface="+mn-cs"/>
            </a:endParaRP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3000" b="1" i="0" strike="noStrike" kern="1200" cap="none" spc="0" normalizeH="0" noProof="0" dirty="0" smtClean="0">
                <a:ln>
                  <a:noFill/>
                </a:ln>
                <a:solidFill>
                  <a:schemeClr val="bg1"/>
                </a:solidFill>
                <a:effectLst/>
                <a:uLnTx/>
                <a:uFillTx/>
                <a:latin typeface="+mn-lt"/>
                <a:ea typeface="+mn-ea"/>
                <a:cs typeface="+mn-cs"/>
              </a:rPr>
              <a:t>Yet Also</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Unified with God, </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dirty="0" smtClean="0">
                <a:solidFill>
                  <a:schemeClr val="bg1"/>
                </a:solidFill>
                <a:latin typeface="+mn-lt"/>
                <a:cs typeface="+mn-cs"/>
              </a:rPr>
              <a:t>Rest, Peace &amp; Confidence,</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4000" b="1" smtClean="0">
                <a:solidFill>
                  <a:schemeClr val="bg1"/>
                </a:solidFill>
                <a:latin typeface="+mn-lt"/>
                <a:cs typeface="+mn-cs"/>
              </a:rPr>
              <a:t>Eager </a:t>
            </a:r>
            <a:r>
              <a:rPr lang="en-US" sz="4000" b="1" dirty="0" smtClean="0">
                <a:solidFill>
                  <a:schemeClr val="bg1"/>
                </a:solidFill>
                <a:latin typeface="+mn-lt"/>
                <a:cs typeface="+mn-cs"/>
              </a:rPr>
              <a:t>Anticipation</a:t>
            </a:r>
            <a:endParaRPr kumimoji="0" lang="en-US" sz="4000" b="1" i="0"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strike="noStrike" kern="1200" cap="none" spc="0" normalizeH="0" baseline="0" noProof="0" dirty="0" smtClean="0">
              <a:ln>
                <a:noFill/>
              </a:ln>
              <a:solidFill>
                <a:schemeClr val="bg1"/>
              </a:solidFill>
              <a:effectLst/>
              <a:uLnTx/>
              <a:uFillTx/>
              <a:latin typeface="+mn-lt"/>
              <a:ea typeface="+mn-ea"/>
              <a:cs typeface="+mn-cs"/>
            </a:endParaRPr>
          </a:p>
        </p:txBody>
      </p:sp>
      <p:sp>
        <p:nvSpPr>
          <p:cNvPr id="26" name="Rounded Rectangular Callout 25"/>
          <p:cNvSpPr/>
          <p:nvPr/>
        </p:nvSpPr>
        <p:spPr>
          <a:xfrm>
            <a:off x="990600" y="5638800"/>
            <a:ext cx="7924800" cy="914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smtClean="0"/>
              <a:t>This is the one you want to be!</a:t>
            </a:r>
            <a:endParaRPr lang="en-US" sz="4400" b="1"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1981200" y="1828800"/>
            <a:ext cx="4191000" cy="2362200"/>
          </a:xfrm>
          <a:prstGeom prst="wedgeRoundRectCallout">
            <a:avLst>
              <a:gd name="adj1" fmla="val 53713"/>
              <a:gd name="adj2" fmla="val 73312"/>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Usually will not “go to bat” with spouse or kids</a:t>
            </a:r>
            <a:endParaRPr 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5257800" y="1676400"/>
            <a:ext cx="3657600" cy="2362200"/>
          </a:xfrm>
          <a:prstGeom prst="wedgeRoundRectCallout">
            <a:avLst>
              <a:gd name="adj1" fmla="val -103362"/>
              <a:gd name="adj2" fmla="val 81376"/>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Will fight with spouse for own priorities and interests</a:t>
            </a:r>
            <a:endParaRPr lang="en-US" sz="4000" dirty="0">
              <a:solidFill>
                <a:schemeClr val="tx1"/>
              </a:solidFill>
            </a:endParaRPr>
          </a:p>
        </p:txBody>
      </p:sp>
      <p:sp>
        <p:nvSpPr>
          <p:cNvPr id="14" name="Rounded Rectangular Callout 13"/>
          <p:cNvSpPr/>
          <p:nvPr/>
        </p:nvSpPr>
        <p:spPr>
          <a:xfrm>
            <a:off x="76200" y="914400"/>
            <a:ext cx="4953000" cy="2667000"/>
          </a:xfrm>
          <a:prstGeom prst="wedgeRoundRectCallout">
            <a:avLst>
              <a:gd name="adj1" fmla="val 7768"/>
              <a:gd name="adj2" fmla="val 97898"/>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Passive in disciplining children, punctuated by over-disciplining in frustration</a:t>
            </a:r>
            <a:endParaRPr 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8686800" cy="1143000"/>
          </a:xfrm>
        </p:spPr>
        <p:txBody>
          <a:bodyPr/>
          <a:lstStyle/>
          <a:p>
            <a:pPr algn="l"/>
            <a:r>
              <a:rPr lang="en-US" sz="3200" b="1" dirty="0" smtClean="0">
                <a:solidFill>
                  <a:schemeClr val="bg1"/>
                </a:solidFill>
              </a:rPr>
              <a:t>My Credentials:</a:t>
            </a:r>
            <a:endParaRPr lang="en-US" sz="3200" b="1" dirty="0">
              <a:solidFill>
                <a:schemeClr val="bg1"/>
              </a:solidFill>
            </a:endParaRPr>
          </a:p>
        </p:txBody>
      </p:sp>
      <p:pic>
        <p:nvPicPr>
          <p:cNvPr id="16" name="Picture 2" descr="C:\Users\foustb\Desktop\StandardFamily.jpg"/>
          <p:cNvPicPr>
            <a:picLocks noChangeAspect="1" noChangeArrowheads="1"/>
          </p:cNvPicPr>
          <p:nvPr/>
        </p:nvPicPr>
        <p:blipFill>
          <a:blip r:embed="rId2" cstate="print"/>
          <a:srcRect b="20705"/>
          <a:stretch>
            <a:fillRect/>
          </a:stretch>
        </p:blipFill>
        <p:spPr bwMode="auto">
          <a:xfrm>
            <a:off x="0" y="4073526"/>
            <a:ext cx="9144000" cy="2784474"/>
          </a:xfrm>
          <a:prstGeom prst="rect">
            <a:avLst/>
          </a:prstGeom>
          <a:noFill/>
        </p:spPr>
      </p:pic>
      <p:sp>
        <p:nvSpPr>
          <p:cNvPr id="11" name="Title 1"/>
          <p:cNvSpPr txBox="1">
            <a:spLocks/>
          </p:cNvSpPr>
          <p:nvPr/>
        </p:nvSpPr>
        <p:spPr bwMode="auto">
          <a:xfrm>
            <a:off x="304800" y="152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00" b="1" i="0" u="none" strike="noStrike" kern="1200" cap="none" spc="0" normalizeH="0" baseline="0" noProof="0" dirty="0" smtClean="0">
                <a:ln>
                  <a:noFill/>
                </a:ln>
                <a:solidFill>
                  <a:schemeClr val="bg1"/>
                </a:solidFill>
                <a:effectLst/>
                <a:uLnTx/>
                <a:uFillTx/>
                <a:latin typeface="+mj-lt"/>
                <a:ea typeface="+mj-ea"/>
                <a:cs typeface="+mj-cs"/>
              </a:rPr>
              <a:t>How open to input are you on this topic?</a:t>
            </a:r>
            <a:endParaRPr kumimoji="0" lang="en-US" sz="39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bwMode="auto">
          <a:xfrm>
            <a:off x="533400" y="1752600"/>
            <a:ext cx="6629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Parenting is hard</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itle 1"/>
          <p:cNvSpPr txBox="1">
            <a:spLocks/>
          </p:cNvSpPr>
          <p:nvPr/>
        </p:nvSpPr>
        <p:spPr bwMode="auto">
          <a:xfrm>
            <a:off x="533400" y="2362200"/>
            <a:ext cx="4953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And the stakes</a:t>
            </a:r>
            <a:r>
              <a:rPr kumimoji="0" lang="en-US" sz="3200" b="1" i="0" u="none" strike="noStrike" kern="1200" cap="none" spc="0" normalizeH="0" noProof="0" dirty="0" smtClean="0">
                <a:ln>
                  <a:noFill/>
                </a:ln>
                <a:solidFill>
                  <a:schemeClr val="bg1"/>
                </a:solidFill>
                <a:effectLst/>
                <a:uLnTx/>
                <a:uFillTx/>
                <a:latin typeface="+mj-lt"/>
                <a:ea typeface="+mj-ea"/>
                <a:cs typeface="+mj-cs"/>
              </a:rPr>
              <a:t> are high</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457200" y="3962400"/>
            <a:ext cx="3657600" cy="2362200"/>
          </a:xfrm>
          <a:prstGeom prst="wedgeRoundRectCallout">
            <a:avLst>
              <a:gd name="adj1" fmla="val -10133"/>
              <a:gd name="adj2" fmla="val -92011"/>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Fights with spouse for control of the relationship </a:t>
            </a:r>
            <a:endParaRPr lang="en-US" sz="4000" dirty="0">
              <a:solidFill>
                <a:schemeClr val="tx1"/>
              </a:solidFill>
            </a:endParaRPr>
          </a:p>
        </p:txBody>
      </p:sp>
      <p:sp>
        <p:nvSpPr>
          <p:cNvPr id="14" name="Rounded Rectangular Callout 13"/>
          <p:cNvSpPr/>
          <p:nvPr/>
        </p:nvSpPr>
        <p:spPr>
          <a:xfrm>
            <a:off x="4038600" y="3886200"/>
            <a:ext cx="4800600" cy="1828800"/>
          </a:xfrm>
          <a:prstGeom prst="wedgeRoundRectCallout">
            <a:avLst>
              <a:gd name="adj1" fmla="val -78343"/>
              <a:gd name="adj2" fmla="val -8856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Often overbearing/ high-pressure in  disciplining children</a:t>
            </a:r>
            <a:endParaRPr lang="en-US" sz="4000" dirty="0">
              <a:solidFill>
                <a:schemeClr val="tx1"/>
              </a:solidFill>
            </a:endParaRPr>
          </a:p>
        </p:txBody>
      </p:sp>
      <p:sp>
        <p:nvSpPr>
          <p:cNvPr id="15" name="Rounded Rectangular Callout 14"/>
          <p:cNvSpPr/>
          <p:nvPr/>
        </p:nvSpPr>
        <p:spPr>
          <a:xfrm>
            <a:off x="4114800" y="1600200"/>
            <a:ext cx="4800600" cy="1828800"/>
          </a:xfrm>
          <a:prstGeom prst="wedgeRoundRectCallout">
            <a:avLst>
              <a:gd name="adj1" fmla="val -68819"/>
              <a:gd name="adj2" fmla="val 2394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OR the opposite extreme: super-permissive discipline</a:t>
            </a:r>
            <a:endParaRPr 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457200" y="3962400"/>
            <a:ext cx="3657600" cy="2362200"/>
          </a:xfrm>
          <a:prstGeom prst="wedgeRoundRectCallout">
            <a:avLst>
              <a:gd name="adj1" fmla="val -10133"/>
              <a:gd name="adj2" fmla="val -92011"/>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Fights with spouse for control of the relationship </a:t>
            </a:r>
            <a:endParaRPr lang="en-US" sz="4000" dirty="0">
              <a:solidFill>
                <a:schemeClr val="tx1"/>
              </a:solidFill>
            </a:endParaRPr>
          </a:p>
        </p:txBody>
      </p:sp>
      <p:sp>
        <p:nvSpPr>
          <p:cNvPr id="14" name="Rounded Rectangular Callout 13"/>
          <p:cNvSpPr/>
          <p:nvPr/>
        </p:nvSpPr>
        <p:spPr>
          <a:xfrm>
            <a:off x="4038600" y="3886200"/>
            <a:ext cx="4800600" cy="1828800"/>
          </a:xfrm>
          <a:prstGeom prst="wedgeRoundRectCallout">
            <a:avLst>
              <a:gd name="adj1" fmla="val -78343"/>
              <a:gd name="adj2" fmla="val -8856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Often overbearing/ high-pressure in  disciplining children</a:t>
            </a:r>
            <a:endParaRPr lang="en-US" sz="4000" dirty="0">
              <a:solidFill>
                <a:schemeClr val="tx1"/>
              </a:solidFill>
            </a:endParaRPr>
          </a:p>
        </p:txBody>
      </p:sp>
      <p:sp>
        <p:nvSpPr>
          <p:cNvPr id="15" name="Rounded Rectangular Callout 14"/>
          <p:cNvSpPr/>
          <p:nvPr/>
        </p:nvSpPr>
        <p:spPr>
          <a:xfrm>
            <a:off x="4114800" y="1600200"/>
            <a:ext cx="4800600" cy="1828800"/>
          </a:xfrm>
          <a:prstGeom prst="wedgeRoundRectCallout">
            <a:avLst>
              <a:gd name="adj1" fmla="val -68819"/>
              <a:gd name="adj2" fmla="val 2394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OR the opposite extreme: super-permissive discipline</a:t>
            </a:r>
            <a:endParaRPr lang="en-US" sz="4000" dirty="0">
              <a:solidFill>
                <a:schemeClr val="tx1"/>
              </a:solidFill>
            </a:endParaRPr>
          </a:p>
        </p:txBody>
      </p:sp>
      <p:sp>
        <p:nvSpPr>
          <p:cNvPr id="17" name="Title 1"/>
          <p:cNvSpPr txBox="1">
            <a:spLocks/>
          </p:cNvSpPr>
          <p:nvPr/>
        </p:nvSpPr>
        <p:spPr bwMode="auto">
          <a:xfrm>
            <a:off x="76200" y="76200"/>
            <a:ext cx="8991600" cy="67818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“many of these parents echoed the idea that they were not trying to become the child’s best friend.  “My personal security was found in Christ.  My best friend is my wife.  My son was my gift to God, to the church, and to the world… If I was determined to win over my boy as my best friend, I would have pandered in ways that are inappropriate  for someone responsible for his growth as a man of God.  We had many a tense moment over</a:t>
            </a:r>
            <a:endParaRPr lang="en-US" sz="2400" b="1"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457200" y="3962400"/>
            <a:ext cx="3657600" cy="2362200"/>
          </a:xfrm>
          <a:prstGeom prst="wedgeRoundRectCallout">
            <a:avLst>
              <a:gd name="adj1" fmla="val -10133"/>
              <a:gd name="adj2" fmla="val -92011"/>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Fights with spouse for control of the relationship </a:t>
            </a:r>
            <a:endParaRPr lang="en-US" sz="4000" dirty="0">
              <a:solidFill>
                <a:schemeClr val="tx1"/>
              </a:solidFill>
            </a:endParaRPr>
          </a:p>
        </p:txBody>
      </p:sp>
      <p:sp>
        <p:nvSpPr>
          <p:cNvPr id="14" name="Rounded Rectangular Callout 13"/>
          <p:cNvSpPr/>
          <p:nvPr/>
        </p:nvSpPr>
        <p:spPr>
          <a:xfrm>
            <a:off x="4038600" y="3886200"/>
            <a:ext cx="4800600" cy="1828800"/>
          </a:xfrm>
          <a:prstGeom prst="wedgeRoundRectCallout">
            <a:avLst>
              <a:gd name="adj1" fmla="val -78343"/>
              <a:gd name="adj2" fmla="val -8856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Often overbearing/ high-pressure in  disciplining children</a:t>
            </a:r>
            <a:endParaRPr lang="en-US" sz="4000" dirty="0">
              <a:solidFill>
                <a:schemeClr val="tx1"/>
              </a:solidFill>
            </a:endParaRPr>
          </a:p>
        </p:txBody>
      </p:sp>
      <p:sp>
        <p:nvSpPr>
          <p:cNvPr id="15" name="Rounded Rectangular Callout 14"/>
          <p:cNvSpPr/>
          <p:nvPr/>
        </p:nvSpPr>
        <p:spPr>
          <a:xfrm>
            <a:off x="4114800" y="1600200"/>
            <a:ext cx="4800600" cy="1828800"/>
          </a:xfrm>
          <a:prstGeom prst="wedgeRoundRectCallout">
            <a:avLst>
              <a:gd name="adj1" fmla="val -68819"/>
              <a:gd name="adj2" fmla="val 2394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OR the opposite extreme: super-permissive discipline</a:t>
            </a:r>
            <a:endParaRPr lang="en-US" sz="4000" dirty="0">
              <a:solidFill>
                <a:schemeClr val="tx1"/>
              </a:solidFill>
            </a:endParaRPr>
          </a:p>
        </p:txBody>
      </p:sp>
      <p:sp>
        <p:nvSpPr>
          <p:cNvPr id="17" name="Title 1"/>
          <p:cNvSpPr txBox="1">
            <a:spLocks/>
          </p:cNvSpPr>
          <p:nvPr/>
        </p:nvSpPr>
        <p:spPr bwMode="auto">
          <a:xfrm>
            <a:off x="76200" y="76200"/>
            <a:ext cx="8991600" cy="64008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the years, but I don’t think there was ever any doubt in his mind that I loved him, or about the motivation behind the hard choices and discipline I enforced in his life.  And naturally I wanted him to be </a:t>
            </a:r>
            <a:r>
              <a:rPr lang="en-US" sz="4000" dirty="0" err="1" smtClean="0">
                <a:solidFill>
                  <a:schemeClr val="bg1"/>
                </a:solidFill>
                <a:latin typeface="+mn-lt"/>
              </a:rPr>
              <a:t>pround</a:t>
            </a:r>
            <a:r>
              <a:rPr lang="en-US" sz="4000" dirty="0" smtClean="0">
                <a:solidFill>
                  <a:schemeClr val="bg1"/>
                </a:solidFill>
                <a:latin typeface="+mn-lt"/>
              </a:rPr>
              <a:t> of me, to like spending time with me, and to share his life with me.  But part of being a good parent is making the choice to be a parent, not a best friend. </a:t>
            </a:r>
            <a:br>
              <a:rPr lang="en-US" sz="4000" dirty="0" smtClean="0">
                <a:solidFill>
                  <a:schemeClr val="bg1"/>
                </a:solidFill>
                <a:latin typeface="+mn-lt"/>
              </a:rPr>
            </a:br>
            <a:r>
              <a:rPr lang="en-US" sz="4000" dirty="0" smtClean="0">
                <a:solidFill>
                  <a:schemeClr val="bg1"/>
                </a:solidFill>
                <a:latin typeface="+mn-lt"/>
              </a:rPr>
              <a:t>			    </a:t>
            </a:r>
            <a:r>
              <a:rPr lang="en-US" sz="2400" dirty="0" smtClean="0">
                <a:solidFill>
                  <a:schemeClr val="bg1"/>
                </a:solidFill>
                <a:latin typeface="+mn-lt"/>
              </a:rPr>
              <a:t>- George </a:t>
            </a:r>
            <a:r>
              <a:rPr lang="en-US" sz="2400" dirty="0" err="1" smtClean="0">
                <a:solidFill>
                  <a:schemeClr val="bg1"/>
                </a:solidFill>
                <a:latin typeface="+mn-lt"/>
              </a:rPr>
              <a:t>Barna</a:t>
            </a:r>
            <a:r>
              <a:rPr lang="en-US" sz="2400" dirty="0" smtClean="0">
                <a:solidFill>
                  <a:schemeClr val="bg1"/>
                </a:solidFill>
                <a:latin typeface="+mn-lt"/>
              </a:rPr>
              <a:t>: </a:t>
            </a:r>
            <a:r>
              <a:rPr lang="en-US" sz="2400" i="1" dirty="0" smtClean="0">
                <a:solidFill>
                  <a:schemeClr val="bg1"/>
                </a:solidFill>
                <a:latin typeface="+mn-lt"/>
              </a:rPr>
              <a:t>Revolutionary Parenting, </a:t>
            </a:r>
            <a:r>
              <a:rPr lang="en-US" sz="2400" b="1" dirty="0" smtClean="0">
                <a:solidFill>
                  <a:schemeClr val="bg1"/>
                </a:solidFill>
                <a:latin typeface="+mn-lt"/>
              </a:rPr>
              <a:t>51</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18" name="Content Placeholder 2"/>
          <p:cNvSpPr txBox="1">
            <a:spLocks/>
          </p:cNvSpPr>
          <p:nvPr/>
        </p:nvSpPr>
        <p:spPr bwMode="auto">
          <a:xfrm>
            <a:off x="76200" y="914400"/>
            <a:ext cx="8839200" cy="19050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knows 3 things about discipline:</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lvl="0" indent="-342900">
              <a:spcBef>
                <a:spcPct val="20000"/>
              </a:spcBef>
              <a:defRPr/>
            </a:pPr>
            <a:r>
              <a:rPr lang="en-US" sz="3500" b="1" dirty="0" smtClean="0">
                <a:solidFill>
                  <a:schemeClr val="bg1"/>
                </a:solidFill>
                <a:latin typeface="+mn-lt"/>
              </a:rPr>
              <a:t>#1 We have to be willing to “go to bat” with our spouse and children </a:t>
            </a:r>
            <a:r>
              <a:rPr lang="en-US" sz="3500" b="1" i="1" dirty="0" smtClean="0">
                <a:solidFill>
                  <a:schemeClr val="bg1"/>
                </a:solidFill>
                <a:latin typeface="+mn-lt"/>
              </a:rPr>
              <a:t>for their good</a:t>
            </a:r>
          </a:p>
        </p:txBody>
      </p:sp>
      <p:sp>
        <p:nvSpPr>
          <p:cNvPr id="7" name="TextBox 6"/>
          <p:cNvSpPr txBox="1"/>
          <p:nvPr/>
        </p:nvSpPr>
        <p:spPr>
          <a:xfrm>
            <a:off x="152400" y="2937808"/>
            <a:ext cx="8915400" cy="1938992"/>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Eph 6:4</a:t>
            </a:r>
            <a:r>
              <a:rPr lang="en-US" sz="4000" dirty="0" smtClean="0">
                <a:latin typeface="+mn-lt"/>
              </a:rPr>
              <a:t> Fathers, do not provoke your children to anger, but bring them up in the discipline and instruction of the Lord.</a:t>
            </a:r>
            <a:endParaRPr lang="en-US" sz="4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0" y="762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Parenting in the “New Self”</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itle 1"/>
          <p:cNvSpPr txBox="1">
            <a:spLocks/>
          </p:cNvSpPr>
          <p:nvPr/>
        </p:nvSpPr>
        <p:spPr bwMode="auto">
          <a:xfrm>
            <a:off x="1828800" y="3962400"/>
            <a:ext cx="6781800" cy="1143000"/>
          </a:xfrm>
          <a:prstGeom prst="rect">
            <a:avLst/>
          </a:prstGeom>
          <a:solidFill>
            <a:srgbClr val="008A3E"/>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As they observe you receive love and leadership from God</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13" name="Title 1"/>
          <p:cNvSpPr txBox="1">
            <a:spLocks/>
          </p:cNvSpPr>
          <p:nvPr/>
        </p:nvSpPr>
        <p:spPr bwMode="auto">
          <a:xfrm>
            <a:off x="304800" y="2590800"/>
            <a:ext cx="5943600" cy="1219200"/>
          </a:xfrm>
          <a:prstGeom prst="rect">
            <a:avLst/>
          </a:prstGeom>
          <a:solidFill>
            <a:srgbClr val="003E1C"/>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Teach them to receive love and leadership from you</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Rounded Rectangular Callout 13"/>
          <p:cNvSpPr/>
          <p:nvPr/>
        </p:nvSpPr>
        <p:spPr>
          <a:xfrm>
            <a:off x="228600" y="1295400"/>
            <a:ext cx="60960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Therefore, biblical parenting might be defined as:</a:t>
            </a:r>
          </a:p>
        </p:txBody>
      </p:sp>
      <p:sp>
        <p:nvSpPr>
          <p:cNvPr id="17" name="TextBox 16"/>
          <p:cNvSpPr txBox="1"/>
          <p:nvPr/>
        </p:nvSpPr>
        <p:spPr>
          <a:xfrm>
            <a:off x="152400" y="5486400"/>
            <a:ext cx="8839200" cy="1219199"/>
          </a:xfrm>
          <a:prstGeom prst="rect">
            <a:avLst/>
          </a:prstGeom>
          <a:solidFill>
            <a:srgbClr val="4D2A1B"/>
          </a:solidFill>
          <a:ln>
            <a:solidFill>
              <a:schemeClr val="bg2"/>
            </a:solidFill>
          </a:ln>
        </p:spPr>
        <p:txBody>
          <a:bodyPr wrap="square" anchor="ctr" anchorCtr="0">
            <a:noAutofit/>
          </a:bodyPr>
          <a:lstStyle/>
          <a:p>
            <a:r>
              <a:rPr lang="en-US" sz="4000" b="1" baseline="30000" dirty="0" smtClean="0">
                <a:solidFill>
                  <a:schemeClr val="bg1"/>
                </a:solidFill>
                <a:latin typeface="+mn-lt"/>
              </a:rPr>
              <a:t>1 </a:t>
            </a:r>
            <a:r>
              <a:rPr lang="en-US" sz="4000" b="1" baseline="30000" dirty="0" err="1" smtClean="0">
                <a:solidFill>
                  <a:schemeClr val="bg1"/>
                </a:solidFill>
                <a:latin typeface="+mn-lt"/>
              </a:rPr>
              <a:t>Cor</a:t>
            </a:r>
            <a:r>
              <a:rPr lang="en-US" sz="4000" b="1" baseline="30000" dirty="0" smtClean="0">
                <a:solidFill>
                  <a:schemeClr val="bg1"/>
                </a:solidFill>
                <a:latin typeface="+mn-lt"/>
              </a:rPr>
              <a:t> 10:33</a:t>
            </a:r>
            <a:r>
              <a:rPr lang="en-US" sz="4000" b="1" dirty="0" smtClean="0">
                <a:solidFill>
                  <a:schemeClr val="bg1"/>
                </a:solidFill>
                <a:latin typeface="+mn-lt"/>
              </a:rPr>
              <a:t> </a:t>
            </a:r>
            <a:r>
              <a:rPr lang="en-US" sz="4000" dirty="0" smtClean="0">
                <a:solidFill>
                  <a:schemeClr val="bg1"/>
                </a:solidFill>
                <a:latin typeface="+mn-lt"/>
              </a:rPr>
              <a:t>And you should imitate me, just as I imitate Christ.  </a:t>
            </a:r>
          </a:p>
        </p:txBody>
      </p:sp>
      <p:sp>
        <p:nvSpPr>
          <p:cNvPr id="7" name="Title 1"/>
          <p:cNvSpPr txBox="1">
            <a:spLocks/>
          </p:cNvSpPr>
          <p:nvPr/>
        </p:nvSpPr>
        <p:spPr bwMode="auto">
          <a:xfrm>
            <a:off x="76200" y="0"/>
            <a:ext cx="8991600" cy="68580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3700" dirty="0" smtClean="0">
                <a:solidFill>
                  <a:schemeClr val="bg1"/>
                </a:solidFill>
                <a:latin typeface="+mn-lt"/>
              </a:rPr>
              <a:t>…the parent who teaches his child to obey the fifth commandment has guided his feet into the way of all God’s commandments. A child’s first virtue is the honoring and obeying his parents.”			</a:t>
            </a:r>
          </a:p>
          <a:p>
            <a:pPr algn="r"/>
            <a:r>
              <a:rPr lang="en-US" sz="3200" dirty="0" smtClean="0">
                <a:solidFill>
                  <a:schemeClr val="bg1"/>
                </a:solidFill>
                <a:latin typeface="+mn-lt"/>
              </a:rPr>
              <a:t>		</a:t>
            </a:r>
            <a:r>
              <a:rPr lang="en-US" sz="2400" dirty="0" smtClean="0">
                <a:solidFill>
                  <a:schemeClr val="bg1"/>
                </a:solidFill>
                <a:latin typeface="+mn-lt"/>
              </a:rPr>
              <a:t>- Andrew Murray: </a:t>
            </a:r>
            <a:r>
              <a:rPr lang="en-US" sz="2400" i="1" dirty="0" smtClean="0">
                <a:solidFill>
                  <a:schemeClr val="bg1"/>
                </a:solidFill>
                <a:latin typeface="+mn-lt"/>
              </a:rPr>
              <a:t>The Children for Christ </a:t>
            </a:r>
            <a:r>
              <a:rPr lang="en-US" sz="2400" b="1" dirty="0" smtClean="0">
                <a:solidFill>
                  <a:schemeClr val="bg1"/>
                </a:solidFill>
                <a:latin typeface="+mn-lt"/>
              </a:rPr>
              <a:t>14</a:t>
            </a:r>
            <a:r>
              <a:rPr lang="en-US" sz="2400" b="1" baseline="30000" dirty="0" smtClean="0">
                <a:solidFill>
                  <a:schemeClr val="bg1"/>
                </a:solidFill>
                <a:latin typeface="+mn-lt"/>
              </a:rPr>
              <a:t>th</a:t>
            </a:r>
            <a:r>
              <a:rPr lang="en-US" sz="2400" b="1" dirty="0" smtClean="0">
                <a:solidFill>
                  <a:schemeClr val="bg1"/>
                </a:solidFill>
                <a:latin typeface="+mn-lt"/>
              </a:rPr>
              <a:t> Day</a:t>
            </a:r>
          </a:p>
          <a:p>
            <a:endParaRPr lang="en-US" sz="3800" dirty="0">
              <a:solidFill>
                <a:schemeClr val="bg1"/>
              </a:solidFill>
              <a:latin typeface="+mn-lt"/>
            </a:endParaRPr>
          </a:p>
        </p:txBody>
      </p:sp>
      <p:sp>
        <p:nvSpPr>
          <p:cNvPr id="8" name="Rounded Rectangular Callout 7"/>
          <p:cNvSpPr/>
          <p:nvPr/>
        </p:nvSpPr>
        <p:spPr>
          <a:xfrm>
            <a:off x="152400" y="3352800"/>
            <a:ext cx="8763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When we teach our children how to honor mother and father:</a:t>
            </a:r>
          </a:p>
        </p:txBody>
      </p:sp>
      <p:sp>
        <p:nvSpPr>
          <p:cNvPr id="10" name="Rounded Rectangular Callout 9"/>
          <p:cNvSpPr/>
          <p:nvPr/>
        </p:nvSpPr>
        <p:spPr>
          <a:xfrm>
            <a:off x="304800" y="4876800"/>
            <a:ext cx="8534400" cy="12192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We are teaching them how to live within God’s ordered creation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0" y="762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Parenting in the “New Self”</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itle 1"/>
          <p:cNvSpPr txBox="1">
            <a:spLocks/>
          </p:cNvSpPr>
          <p:nvPr/>
        </p:nvSpPr>
        <p:spPr bwMode="auto">
          <a:xfrm>
            <a:off x="1828800" y="3962400"/>
            <a:ext cx="6781800" cy="1143000"/>
          </a:xfrm>
          <a:prstGeom prst="rect">
            <a:avLst/>
          </a:prstGeom>
          <a:solidFill>
            <a:srgbClr val="008A3E"/>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As they observe you receive love and leadership from God</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13" name="Title 1"/>
          <p:cNvSpPr txBox="1">
            <a:spLocks/>
          </p:cNvSpPr>
          <p:nvPr/>
        </p:nvSpPr>
        <p:spPr bwMode="auto">
          <a:xfrm>
            <a:off x="304800" y="2590800"/>
            <a:ext cx="5943600" cy="1219200"/>
          </a:xfrm>
          <a:prstGeom prst="rect">
            <a:avLst/>
          </a:prstGeom>
          <a:solidFill>
            <a:srgbClr val="003E1C"/>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Teach them to receive love and leadership from you</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Rounded Rectangular Callout 13"/>
          <p:cNvSpPr/>
          <p:nvPr/>
        </p:nvSpPr>
        <p:spPr>
          <a:xfrm>
            <a:off x="228600" y="1295400"/>
            <a:ext cx="60960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Therefore, biblical parenting might be defined as:</a:t>
            </a:r>
          </a:p>
        </p:txBody>
      </p:sp>
      <p:sp>
        <p:nvSpPr>
          <p:cNvPr id="17" name="TextBox 16"/>
          <p:cNvSpPr txBox="1"/>
          <p:nvPr/>
        </p:nvSpPr>
        <p:spPr>
          <a:xfrm>
            <a:off x="152400" y="5486400"/>
            <a:ext cx="8839200" cy="1219199"/>
          </a:xfrm>
          <a:prstGeom prst="rect">
            <a:avLst/>
          </a:prstGeom>
          <a:solidFill>
            <a:srgbClr val="4D2A1B"/>
          </a:solidFill>
          <a:ln>
            <a:solidFill>
              <a:schemeClr val="bg2"/>
            </a:solidFill>
          </a:ln>
        </p:spPr>
        <p:txBody>
          <a:bodyPr wrap="square" anchor="ctr" anchorCtr="0">
            <a:noAutofit/>
          </a:bodyPr>
          <a:lstStyle/>
          <a:p>
            <a:r>
              <a:rPr lang="en-US" sz="4000" b="1" baseline="30000" dirty="0" smtClean="0">
                <a:solidFill>
                  <a:schemeClr val="bg1"/>
                </a:solidFill>
                <a:latin typeface="+mn-lt"/>
              </a:rPr>
              <a:t>1 </a:t>
            </a:r>
            <a:r>
              <a:rPr lang="en-US" sz="4000" b="1" baseline="30000" dirty="0" err="1" smtClean="0">
                <a:solidFill>
                  <a:schemeClr val="bg1"/>
                </a:solidFill>
                <a:latin typeface="+mn-lt"/>
              </a:rPr>
              <a:t>Cor</a:t>
            </a:r>
            <a:r>
              <a:rPr lang="en-US" sz="4000" b="1" baseline="30000" dirty="0" smtClean="0">
                <a:solidFill>
                  <a:schemeClr val="bg1"/>
                </a:solidFill>
                <a:latin typeface="+mn-lt"/>
              </a:rPr>
              <a:t> 10:33</a:t>
            </a:r>
            <a:r>
              <a:rPr lang="en-US" sz="4000" b="1" dirty="0" smtClean="0">
                <a:solidFill>
                  <a:schemeClr val="bg1"/>
                </a:solidFill>
                <a:latin typeface="+mn-lt"/>
              </a:rPr>
              <a:t> </a:t>
            </a:r>
            <a:r>
              <a:rPr lang="en-US" sz="4000" dirty="0" smtClean="0">
                <a:solidFill>
                  <a:schemeClr val="bg1"/>
                </a:solidFill>
                <a:latin typeface="+mn-lt"/>
              </a:rPr>
              <a:t>And you should imitate me, just as I imitate Christ.  </a:t>
            </a:r>
          </a:p>
        </p:txBody>
      </p:sp>
      <p:sp>
        <p:nvSpPr>
          <p:cNvPr id="7" name="Title 1"/>
          <p:cNvSpPr txBox="1">
            <a:spLocks/>
          </p:cNvSpPr>
          <p:nvPr/>
        </p:nvSpPr>
        <p:spPr bwMode="auto">
          <a:xfrm>
            <a:off x="76200" y="0"/>
            <a:ext cx="8991600" cy="68580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3700" dirty="0" smtClean="0">
                <a:solidFill>
                  <a:schemeClr val="bg1"/>
                </a:solidFill>
                <a:latin typeface="+mn-lt"/>
              </a:rPr>
              <a:t>…the parent who teaches his child to obey the fifth commandment has guided his feet into the way of all God’s commandments. A child’s first virtue is the honoring and obeying his parents.”			</a:t>
            </a:r>
          </a:p>
          <a:p>
            <a:pPr algn="r"/>
            <a:r>
              <a:rPr lang="en-US" sz="3200" dirty="0" smtClean="0">
                <a:solidFill>
                  <a:schemeClr val="bg1"/>
                </a:solidFill>
                <a:latin typeface="+mn-lt"/>
              </a:rPr>
              <a:t>		</a:t>
            </a:r>
            <a:r>
              <a:rPr lang="en-US" sz="2400" dirty="0" smtClean="0">
                <a:solidFill>
                  <a:schemeClr val="bg1"/>
                </a:solidFill>
                <a:latin typeface="+mn-lt"/>
              </a:rPr>
              <a:t>- Andrew Murray: </a:t>
            </a:r>
            <a:r>
              <a:rPr lang="en-US" sz="2400" i="1" dirty="0" smtClean="0">
                <a:solidFill>
                  <a:schemeClr val="bg1"/>
                </a:solidFill>
                <a:latin typeface="+mn-lt"/>
              </a:rPr>
              <a:t>The Children for Christ </a:t>
            </a:r>
            <a:r>
              <a:rPr lang="en-US" sz="2400" b="1" dirty="0" smtClean="0">
                <a:solidFill>
                  <a:schemeClr val="bg1"/>
                </a:solidFill>
                <a:latin typeface="+mn-lt"/>
              </a:rPr>
              <a:t>14</a:t>
            </a:r>
            <a:r>
              <a:rPr lang="en-US" sz="2400" b="1" baseline="30000" dirty="0" smtClean="0">
                <a:solidFill>
                  <a:schemeClr val="bg1"/>
                </a:solidFill>
                <a:latin typeface="+mn-lt"/>
              </a:rPr>
              <a:t>th</a:t>
            </a:r>
            <a:r>
              <a:rPr lang="en-US" sz="2400" b="1" dirty="0" smtClean="0">
                <a:solidFill>
                  <a:schemeClr val="bg1"/>
                </a:solidFill>
                <a:latin typeface="+mn-lt"/>
              </a:rPr>
              <a:t> Day</a:t>
            </a:r>
          </a:p>
          <a:p>
            <a:endParaRPr lang="en-US" sz="3800" dirty="0">
              <a:solidFill>
                <a:schemeClr val="bg1"/>
              </a:solidFill>
              <a:latin typeface="+mn-lt"/>
            </a:endParaRPr>
          </a:p>
        </p:txBody>
      </p:sp>
      <p:sp>
        <p:nvSpPr>
          <p:cNvPr id="8" name="Rounded Rectangular Callout 7"/>
          <p:cNvSpPr/>
          <p:nvPr/>
        </p:nvSpPr>
        <p:spPr>
          <a:xfrm>
            <a:off x="152400" y="3352800"/>
            <a:ext cx="8763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When we teach our children how to honor mother and father:</a:t>
            </a:r>
          </a:p>
        </p:txBody>
      </p:sp>
      <p:sp>
        <p:nvSpPr>
          <p:cNvPr id="11" name="Rounded Rectangular Callout 10"/>
          <p:cNvSpPr/>
          <p:nvPr/>
        </p:nvSpPr>
        <p:spPr>
          <a:xfrm>
            <a:off x="381000" y="4876800"/>
            <a:ext cx="8382000" cy="12192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We are modeling how to have an appropriate relationship with God!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0" y="762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smtClean="0">
                <a:solidFill>
                  <a:schemeClr val="bg1"/>
                </a:solidFill>
                <a:latin typeface="+mj-lt"/>
                <a:ea typeface="+mj-ea"/>
                <a:cs typeface="+mj-cs"/>
              </a:rPr>
              <a:t>Parenting in the “New Self”</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itle 1"/>
          <p:cNvSpPr txBox="1">
            <a:spLocks/>
          </p:cNvSpPr>
          <p:nvPr/>
        </p:nvSpPr>
        <p:spPr bwMode="auto">
          <a:xfrm>
            <a:off x="1828800" y="3962400"/>
            <a:ext cx="6781800" cy="1143000"/>
          </a:xfrm>
          <a:prstGeom prst="rect">
            <a:avLst/>
          </a:prstGeom>
          <a:solidFill>
            <a:srgbClr val="008A3E"/>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As they observe you receive love and leadership from God</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13" name="Title 1"/>
          <p:cNvSpPr txBox="1">
            <a:spLocks/>
          </p:cNvSpPr>
          <p:nvPr/>
        </p:nvSpPr>
        <p:spPr bwMode="auto">
          <a:xfrm>
            <a:off x="304800" y="2590800"/>
            <a:ext cx="5943600" cy="1219200"/>
          </a:xfrm>
          <a:prstGeom prst="rect">
            <a:avLst/>
          </a:prstGeom>
          <a:solidFill>
            <a:srgbClr val="003E1C"/>
          </a:solid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Teach them to receive love and leadership from you</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Rounded Rectangular Callout 13"/>
          <p:cNvSpPr/>
          <p:nvPr/>
        </p:nvSpPr>
        <p:spPr>
          <a:xfrm>
            <a:off x="228600" y="1295400"/>
            <a:ext cx="6096000" cy="1066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Therefore, biblical parenting might be defined as:</a:t>
            </a:r>
          </a:p>
        </p:txBody>
      </p:sp>
      <p:sp>
        <p:nvSpPr>
          <p:cNvPr id="17" name="TextBox 16"/>
          <p:cNvSpPr txBox="1"/>
          <p:nvPr/>
        </p:nvSpPr>
        <p:spPr>
          <a:xfrm>
            <a:off x="152400" y="5486400"/>
            <a:ext cx="8839200" cy="1219199"/>
          </a:xfrm>
          <a:prstGeom prst="rect">
            <a:avLst/>
          </a:prstGeom>
          <a:solidFill>
            <a:srgbClr val="4D2A1B"/>
          </a:solidFill>
          <a:ln>
            <a:solidFill>
              <a:schemeClr val="bg2"/>
            </a:solidFill>
          </a:ln>
        </p:spPr>
        <p:txBody>
          <a:bodyPr wrap="square" anchor="ctr" anchorCtr="0">
            <a:noAutofit/>
          </a:bodyPr>
          <a:lstStyle/>
          <a:p>
            <a:r>
              <a:rPr lang="en-US" sz="4000" b="1" baseline="30000" dirty="0" smtClean="0">
                <a:solidFill>
                  <a:schemeClr val="bg1"/>
                </a:solidFill>
                <a:latin typeface="+mn-lt"/>
              </a:rPr>
              <a:t>1 </a:t>
            </a:r>
            <a:r>
              <a:rPr lang="en-US" sz="4000" b="1" baseline="30000" dirty="0" err="1" smtClean="0">
                <a:solidFill>
                  <a:schemeClr val="bg1"/>
                </a:solidFill>
                <a:latin typeface="+mn-lt"/>
              </a:rPr>
              <a:t>Cor</a:t>
            </a:r>
            <a:r>
              <a:rPr lang="en-US" sz="4000" b="1" baseline="30000" dirty="0" smtClean="0">
                <a:solidFill>
                  <a:schemeClr val="bg1"/>
                </a:solidFill>
                <a:latin typeface="+mn-lt"/>
              </a:rPr>
              <a:t> 10:33</a:t>
            </a:r>
            <a:r>
              <a:rPr lang="en-US" sz="4000" b="1" dirty="0" smtClean="0">
                <a:solidFill>
                  <a:schemeClr val="bg1"/>
                </a:solidFill>
                <a:latin typeface="+mn-lt"/>
              </a:rPr>
              <a:t> </a:t>
            </a:r>
            <a:r>
              <a:rPr lang="en-US" sz="4000" dirty="0" smtClean="0">
                <a:solidFill>
                  <a:schemeClr val="bg1"/>
                </a:solidFill>
                <a:latin typeface="+mn-lt"/>
              </a:rPr>
              <a:t>And you should imitate me, just as I imitate Christ.  </a:t>
            </a:r>
          </a:p>
        </p:txBody>
      </p:sp>
      <p:sp>
        <p:nvSpPr>
          <p:cNvPr id="7" name="Title 1"/>
          <p:cNvSpPr txBox="1">
            <a:spLocks/>
          </p:cNvSpPr>
          <p:nvPr/>
        </p:nvSpPr>
        <p:spPr bwMode="auto">
          <a:xfrm>
            <a:off x="76200" y="0"/>
            <a:ext cx="8991600" cy="68580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3700" dirty="0" smtClean="0">
                <a:solidFill>
                  <a:schemeClr val="bg1"/>
                </a:solidFill>
                <a:latin typeface="+mn-lt"/>
              </a:rPr>
              <a:t>…the parent who teaches his child to obey the fifth commandment has guided his feet into the way of all God’s commandments. A child’s first virtue is the honoring and obeying his parents.”			</a:t>
            </a:r>
          </a:p>
          <a:p>
            <a:pPr algn="r"/>
            <a:r>
              <a:rPr lang="en-US" sz="3200" dirty="0" smtClean="0">
                <a:solidFill>
                  <a:schemeClr val="bg1"/>
                </a:solidFill>
                <a:latin typeface="+mn-lt"/>
              </a:rPr>
              <a:t>		</a:t>
            </a:r>
            <a:r>
              <a:rPr lang="en-US" sz="2400" dirty="0" smtClean="0">
                <a:solidFill>
                  <a:schemeClr val="bg1"/>
                </a:solidFill>
                <a:latin typeface="+mn-lt"/>
              </a:rPr>
              <a:t>- Andrew Murray: </a:t>
            </a:r>
            <a:r>
              <a:rPr lang="en-US" sz="2400" i="1" dirty="0" smtClean="0">
                <a:solidFill>
                  <a:schemeClr val="bg1"/>
                </a:solidFill>
                <a:latin typeface="+mn-lt"/>
              </a:rPr>
              <a:t>The Children for Christ </a:t>
            </a:r>
            <a:r>
              <a:rPr lang="en-US" sz="2400" b="1" dirty="0" smtClean="0">
                <a:solidFill>
                  <a:schemeClr val="bg1"/>
                </a:solidFill>
                <a:latin typeface="+mn-lt"/>
              </a:rPr>
              <a:t>14</a:t>
            </a:r>
            <a:r>
              <a:rPr lang="en-US" sz="2400" b="1" baseline="30000" dirty="0" smtClean="0">
                <a:solidFill>
                  <a:schemeClr val="bg1"/>
                </a:solidFill>
                <a:latin typeface="+mn-lt"/>
              </a:rPr>
              <a:t>th</a:t>
            </a:r>
            <a:r>
              <a:rPr lang="en-US" sz="2400" b="1" dirty="0" smtClean="0">
                <a:solidFill>
                  <a:schemeClr val="bg1"/>
                </a:solidFill>
                <a:latin typeface="+mn-lt"/>
              </a:rPr>
              <a:t> Day</a:t>
            </a:r>
          </a:p>
          <a:p>
            <a:endParaRPr lang="en-US" sz="3800" dirty="0">
              <a:solidFill>
                <a:schemeClr val="bg1"/>
              </a:solidFill>
              <a:latin typeface="+mn-lt"/>
            </a:endParaRPr>
          </a:p>
        </p:txBody>
      </p:sp>
      <p:sp>
        <p:nvSpPr>
          <p:cNvPr id="8" name="Rounded Rectangular Callout 7"/>
          <p:cNvSpPr/>
          <p:nvPr/>
        </p:nvSpPr>
        <p:spPr>
          <a:xfrm>
            <a:off x="152400" y="3352800"/>
            <a:ext cx="8763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When we teach our children how to honor mother and father:</a:t>
            </a:r>
          </a:p>
        </p:txBody>
      </p:sp>
      <p:sp>
        <p:nvSpPr>
          <p:cNvPr id="10" name="Rounded Rectangular Callout 9"/>
          <p:cNvSpPr/>
          <p:nvPr/>
        </p:nvSpPr>
        <p:spPr>
          <a:xfrm>
            <a:off x="228600" y="4572000"/>
            <a:ext cx="8763000" cy="22860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We are preparing them to have healthy relationships with one another because we have equipped them with the capability of </a:t>
            </a:r>
            <a:r>
              <a:rPr lang="en-US" sz="3800" b="1" i="1" dirty="0" smtClean="0"/>
              <a:t>being led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76200" y="914400"/>
            <a:ext cx="8839200" cy="19050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knows 3 things about discipline:</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lvl="0" indent="-342900">
              <a:spcBef>
                <a:spcPct val="20000"/>
              </a:spcBef>
              <a:defRPr/>
            </a:pPr>
            <a:r>
              <a:rPr lang="en-US" sz="3500" b="1" dirty="0" smtClean="0">
                <a:solidFill>
                  <a:schemeClr val="bg1"/>
                </a:solidFill>
                <a:latin typeface="+mn-lt"/>
              </a:rPr>
              <a:t>#1 We have to be willing to “go to bat” with our spouse and children </a:t>
            </a:r>
            <a:r>
              <a:rPr lang="en-US" sz="3500" b="1" i="1" dirty="0" smtClean="0">
                <a:solidFill>
                  <a:schemeClr val="bg1"/>
                </a:solidFill>
                <a:latin typeface="+mn-lt"/>
              </a:rPr>
              <a:t>for their good</a:t>
            </a:r>
          </a:p>
        </p:txBody>
      </p:sp>
      <p:sp>
        <p:nvSpPr>
          <p:cNvPr id="14"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10" name="Rounded Rectangular Callout 9"/>
          <p:cNvSpPr/>
          <p:nvPr/>
        </p:nvSpPr>
        <p:spPr>
          <a:xfrm>
            <a:off x="0" y="2971800"/>
            <a:ext cx="8991600" cy="990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What do you fight with your spouse about?</a:t>
            </a:r>
          </a:p>
        </p:txBody>
      </p:sp>
      <p:sp>
        <p:nvSpPr>
          <p:cNvPr id="11" name="Oval 10"/>
          <p:cNvSpPr/>
          <p:nvPr/>
        </p:nvSpPr>
        <p:spPr>
          <a:xfrm>
            <a:off x="4876800" y="2057400"/>
            <a:ext cx="2819400" cy="838200"/>
          </a:xfrm>
          <a:prstGeom prst="ellipse">
            <a:avLst/>
          </a:prstGeom>
          <a:no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0" y="4038600"/>
            <a:ext cx="8991600" cy="1066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“Lord, what are you up to in my spouse’s life right now?” </a:t>
            </a:r>
          </a:p>
        </p:txBody>
      </p:sp>
      <p:sp>
        <p:nvSpPr>
          <p:cNvPr id="16" name="Rounded Rectangular Callout 15"/>
          <p:cNvSpPr/>
          <p:nvPr/>
        </p:nvSpPr>
        <p:spPr>
          <a:xfrm>
            <a:off x="2057400" y="5105400"/>
            <a:ext cx="7162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How can I get on board with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18" name="Content Placeholder 2"/>
          <p:cNvSpPr txBox="1">
            <a:spLocks/>
          </p:cNvSpPr>
          <p:nvPr/>
        </p:nvSpPr>
        <p:spPr bwMode="auto">
          <a:xfrm>
            <a:off x="76200" y="914400"/>
            <a:ext cx="8839200" cy="25908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knows 3 things about discipline:</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baseline="0" dirty="0" smtClean="0">
                <a:solidFill>
                  <a:schemeClr val="bg1"/>
                </a:solidFill>
                <a:latin typeface="+mn-lt"/>
                <a:cs typeface="+mn-cs"/>
              </a:rPr>
              <a:t>#1 We have to be willin</a:t>
            </a:r>
            <a:r>
              <a:rPr lang="en-US" sz="3500" b="1" dirty="0" smtClean="0">
                <a:solidFill>
                  <a:schemeClr val="bg1"/>
                </a:solidFill>
                <a:latin typeface="+mn-lt"/>
                <a:cs typeface="+mn-cs"/>
              </a:rPr>
              <a:t>g to “go to bat” with our spouse and children </a:t>
            </a:r>
            <a:r>
              <a:rPr lang="en-US" sz="3500" b="1" i="1" dirty="0" smtClean="0">
                <a:solidFill>
                  <a:schemeClr val="bg1"/>
                </a:solidFill>
                <a:latin typeface="+mn-lt"/>
                <a:cs typeface="+mn-cs"/>
              </a:rPr>
              <a:t>for their good</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#2 Based on the “instruction</a:t>
            </a:r>
            <a:r>
              <a:rPr kumimoji="0" lang="en-US" sz="3500" b="1" strike="noStrike" kern="1200" cap="none" spc="0" normalizeH="0" noProof="0" dirty="0" smtClean="0">
                <a:ln>
                  <a:noFill/>
                </a:ln>
                <a:solidFill>
                  <a:schemeClr val="bg1"/>
                </a:solidFill>
                <a:effectLst/>
                <a:uLnTx/>
                <a:uFillTx/>
                <a:latin typeface="+mn-lt"/>
                <a:ea typeface="+mn-ea"/>
                <a:cs typeface="+mn-cs"/>
              </a:rPr>
              <a:t> of the Lord”</a:t>
            </a:r>
            <a:endParaRPr kumimoji="0" lang="en-US" sz="2800" b="1" strike="noStrike" kern="1200" cap="none" spc="0" normalizeH="0" baseline="0" noProof="0" dirty="0" smtClean="0">
              <a:ln>
                <a:noFill/>
              </a:ln>
              <a:solidFill>
                <a:schemeClr val="bg1"/>
              </a:solidFill>
              <a:effectLst/>
              <a:uLnTx/>
              <a:uFillTx/>
              <a:latin typeface="+mn-lt"/>
              <a:ea typeface="+mn-ea"/>
              <a:cs typeface="+mn-cs"/>
            </a:endParaRPr>
          </a:p>
        </p:txBody>
      </p:sp>
      <p:sp>
        <p:nvSpPr>
          <p:cNvPr id="9" name="TextBox 8"/>
          <p:cNvSpPr txBox="1"/>
          <p:nvPr/>
        </p:nvSpPr>
        <p:spPr>
          <a:xfrm>
            <a:off x="152400" y="3623608"/>
            <a:ext cx="8915400" cy="1938992"/>
          </a:xfrm>
          <a:prstGeom prst="rect">
            <a:avLst/>
          </a:prstGeom>
          <a:solidFill>
            <a:schemeClr val="accent6">
              <a:lumMod val="40000"/>
              <a:lumOff val="60000"/>
            </a:schemeClr>
          </a:solidFill>
          <a:ln>
            <a:solidFill>
              <a:schemeClr val="bg2"/>
            </a:solidFill>
          </a:ln>
        </p:spPr>
        <p:txBody>
          <a:bodyPr wrap="square">
            <a:spAutoFit/>
          </a:bodyPr>
          <a:lstStyle/>
          <a:p>
            <a:r>
              <a:rPr lang="en-US" sz="4000" b="1" baseline="30000" dirty="0" smtClean="0">
                <a:latin typeface="+mn-lt"/>
              </a:rPr>
              <a:t>Eph 6:4</a:t>
            </a:r>
            <a:r>
              <a:rPr lang="en-US" sz="4000" dirty="0" smtClean="0">
                <a:latin typeface="+mn-lt"/>
              </a:rPr>
              <a:t> Fathers, do not provoke your children to anger, but bring them up in the discipline and instruction of the Lord.</a:t>
            </a:r>
            <a:endParaRPr lang="en-US" sz="4000" dirty="0">
              <a:latin typeface="+mn-lt"/>
            </a:endParaRPr>
          </a:p>
        </p:txBody>
      </p:sp>
      <p:sp>
        <p:nvSpPr>
          <p:cNvPr id="13" name="Rounded Rectangular Callout 12"/>
          <p:cNvSpPr/>
          <p:nvPr/>
        </p:nvSpPr>
        <p:spPr>
          <a:xfrm>
            <a:off x="2743200" y="5410200"/>
            <a:ext cx="63246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800" b="1" dirty="0" smtClean="0"/>
              <a:t>Not: “the instruction of YOU”</a:t>
            </a:r>
          </a:p>
        </p:txBody>
      </p:sp>
      <p:sp>
        <p:nvSpPr>
          <p:cNvPr id="19" name="Rounded Rectangular Callout 18"/>
          <p:cNvSpPr/>
          <p:nvPr/>
        </p:nvSpPr>
        <p:spPr>
          <a:xfrm>
            <a:off x="5943600" y="6096000"/>
            <a:ext cx="29718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Like what?</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18" name="Content Placeholder 2"/>
          <p:cNvSpPr txBox="1">
            <a:spLocks/>
          </p:cNvSpPr>
          <p:nvPr/>
        </p:nvSpPr>
        <p:spPr bwMode="auto">
          <a:xfrm>
            <a:off x="76200" y="914400"/>
            <a:ext cx="8839200" cy="25908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knows 3 things about discipline:</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baseline="0" dirty="0" smtClean="0">
                <a:solidFill>
                  <a:schemeClr val="bg1"/>
                </a:solidFill>
                <a:latin typeface="+mn-lt"/>
                <a:cs typeface="+mn-cs"/>
              </a:rPr>
              <a:t>#1 We have to be willin</a:t>
            </a:r>
            <a:r>
              <a:rPr lang="en-US" sz="3500" b="1" dirty="0" smtClean="0">
                <a:solidFill>
                  <a:schemeClr val="bg1"/>
                </a:solidFill>
                <a:latin typeface="+mn-lt"/>
                <a:cs typeface="+mn-cs"/>
              </a:rPr>
              <a:t>g to “go to bat” with our spouse and children </a:t>
            </a:r>
            <a:r>
              <a:rPr lang="en-US" sz="3500" b="1" i="1" dirty="0" smtClean="0">
                <a:solidFill>
                  <a:schemeClr val="bg1"/>
                </a:solidFill>
                <a:latin typeface="+mn-lt"/>
                <a:cs typeface="+mn-cs"/>
              </a:rPr>
              <a:t>for their good</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#2 Based on the “instruction</a:t>
            </a:r>
            <a:r>
              <a:rPr kumimoji="0" lang="en-US" sz="3500" b="1" strike="noStrike" kern="1200" cap="none" spc="0" normalizeH="0" noProof="0" dirty="0" smtClean="0">
                <a:ln>
                  <a:noFill/>
                </a:ln>
                <a:solidFill>
                  <a:schemeClr val="bg1"/>
                </a:solidFill>
                <a:effectLst/>
                <a:uLnTx/>
                <a:uFillTx/>
                <a:latin typeface="+mn-lt"/>
                <a:ea typeface="+mn-ea"/>
                <a:cs typeface="+mn-cs"/>
              </a:rPr>
              <a:t> of the Lord”</a:t>
            </a:r>
            <a:endParaRPr kumimoji="0" lang="en-US" sz="2800" b="1" strike="noStrike" kern="1200" cap="none" spc="0" normalizeH="0" baseline="0" noProof="0" dirty="0" smtClean="0">
              <a:ln>
                <a:noFill/>
              </a:ln>
              <a:solidFill>
                <a:schemeClr val="bg1"/>
              </a:solidFill>
              <a:effectLst/>
              <a:uLnTx/>
              <a:uFillTx/>
              <a:latin typeface="+mn-lt"/>
              <a:ea typeface="+mn-ea"/>
              <a:cs typeface="+mn-cs"/>
            </a:endParaRPr>
          </a:p>
        </p:txBody>
      </p:sp>
      <p:sp>
        <p:nvSpPr>
          <p:cNvPr id="6" name="TextBox 5"/>
          <p:cNvSpPr txBox="1"/>
          <p:nvPr/>
        </p:nvSpPr>
        <p:spPr>
          <a:xfrm>
            <a:off x="76200" y="915174"/>
            <a:ext cx="8915400" cy="4647426"/>
          </a:xfrm>
          <a:prstGeom prst="rect">
            <a:avLst/>
          </a:prstGeom>
          <a:solidFill>
            <a:schemeClr val="accent6">
              <a:lumMod val="40000"/>
              <a:lumOff val="60000"/>
            </a:schemeClr>
          </a:solidFill>
          <a:ln>
            <a:solidFill>
              <a:schemeClr val="bg2"/>
            </a:solidFill>
          </a:ln>
        </p:spPr>
        <p:txBody>
          <a:bodyPr wrap="square">
            <a:spAutoFit/>
          </a:bodyPr>
          <a:lstStyle/>
          <a:p>
            <a:r>
              <a:rPr lang="en-US" sz="3700" b="1" baseline="30000" dirty="0" smtClean="0">
                <a:latin typeface="+mn-lt"/>
              </a:rPr>
              <a:t>Mark 12:28  </a:t>
            </a:r>
            <a:r>
              <a:rPr lang="en-US" sz="3700" dirty="0" smtClean="0">
                <a:latin typeface="+mn-lt"/>
              </a:rPr>
              <a:t>“what commandment is the foremost of all?” </a:t>
            </a:r>
            <a:r>
              <a:rPr lang="en-US" sz="3700" b="1" baseline="30000" dirty="0" smtClean="0">
                <a:latin typeface="+mn-lt"/>
              </a:rPr>
              <a:t>29</a:t>
            </a:r>
            <a:r>
              <a:rPr lang="en-US" sz="3700" dirty="0" smtClean="0">
                <a:latin typeface="+mn-lt"/>
              </a:rPr>
              <a:t> Jesus answered, “the foremost is … </a:t>
            </a:r>
            <a:r>
              <a:rPr lang="en-US" sz="3700" b="1" baseline="30000" dirty="0" smtClean="0">
                <a:latin typeface="+mn-lt"/>
              </a:rPr>
              <a:t>30 </a:t>
            </a:r>
            <a:r>
              <a:rPr lang="en-US" sz="3700" dirty="0" smtClean="0">
                <a:latin typeface="+mn-lt"/>
              </a:rPr>
              <a:t>you shall love the Lord your God with all your heart, and with all your soul, and with all your mind, and with all your strength. </a:t>
            </a:r>
            <a:r>
              <a:rPr lang="en-US" sz="3700" b="1" baseline="30000" dirty="0" smtClean="0">
                <a:latin typeface="+mn-lt"/>
              </a:rPr>
              <a:t>31</a:t>
            </a:r>
            <a:r>
              <a:rPr lang="en-US" sz="3700" dirty="0" smtClean="0">
                <a:latin typeface="+mn-lt"/>
              </a:rPr>
              <a:t> The second is this, you shall love your neighbor as yourself.  There is no other commandment greater than these.”</a:t>
            </a:r>
            <a:endParaRPr lang="en-US" sz="3700" dirty="0">
              <a:latin typeface="+mn-lt"/>
            </a:endParaRPr>
          </a:p>
        </p:txBody>
      </p:sp>
      <p:sp>
        <p:nvSpPr>
          <p:cNvPr id="7" name="Rounded Rectangular Callout 6"/>
          <p:cNvSpPr/>
          <p:nvPr/>
        </p:nvSpPr>
        <p:spPr>
          <a:xfrm>
            <a:off x="5943600" y="6096000"/>
            <a:ext cx="29718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Like what?</a:t>
            </a:r>
            <a:endParaRPr lang="en-US" sz="4000" b="1" dirty="0">
              <a:solidFill>
                <a:schemeClr val="bg1"/>
              </a:solidFill>
            </a:endParaRPr>
          </a:p>
        </p:txBody>
      </p:sp>
      <p:sp>
        <p:nvSpPr>
          <p:cNvPr id="8" name="Rounded Rectangular Callout 7"/>
          <p:cNvSpPr/>
          <p:nvPr/>
        </p:nvSpPr>
        <p:spPr>
          <a:xfrm>
            <a:off x="5943600" y="6019800"/>
            <a:ext cx="29718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LOVE!</a:t>
            </a:r>
            <a:endParaRPr lang="en-US" sz="4000" b="1" dirty="0">
              <a:solidFill>
                <a:schemeClr val="bg1"/>
              </a:solidFill>
            </a:endParaRPr>
          </a:p>
        </p:txBody>
      </p:sp>
      <p:sp>
        <p:nvSpPr>
          <p:cNvPr id="10" name="Rounded Rectangular Callout 9"/>
          <p:cNvSpPr/>
          <p:nvPr/>
        </p:nvSpPr>
        <p:spPr>
          <a:xfrm>
            <a:off x="152400" y="5562600"/>
            <a:ext cx="65532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What outcome really matters to you as a parent?</a:t>
            </a:r>
            <a:endParaRPr lang="en-US" sz="4000" b="1" dirty="0">
              <a:solidFill>
                <a:schemeClr val="bg1"/>
              </a:solidFill>
            </a:endParaRPr>
          </a:p>
        </p:txBody>
      </p:sp>
      <p:sp>
        <p:nvSpPr>
          <p:cNvPr id="11" name="Rounded Rectangular Callout 10"/>
          <p:cNvSpPr/>
          <p:nvPr/>
        </p:nvSpPr>
        <p:spPr>
          <a:xfrm>
            <a:off x="152400" y="5562600"/>
            <a:ext cx="65532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What outcome really matters to you as a spouse?</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8686800" cy="1143000"/>
          </a:xfrm>
        </p:spPr>
        <p:txBody>
          <a:bodyPr/>
          <a:lstStyle/>
          <a:p>
            <a:pPr algn="l"/>
            <a:r>
              <a:rPr lang="en-US" sz="3200" b="1" dirty="0" smtClean="0">
                <a:solidFill>
                  <a:schemeClr val="bg1"/>
                </a:solidFill>
              </a:rPr>
              <a:t>My Credentials:</a:t>
            </a:r>
            <a:endParaRPr lang="en-US" sz="3200" b="1" dirty="0">
              <a:solidFill>
                <a:schemeClr val="bg1"/>
              </a:solidFill>
            </a:endParaRPr>
          </a:p>
        </p:txBody>
      </p:sp>
      <p:pic>
        <p:nvPicPr>
          <p:cNvPr id="16" name="Picture 2" descr="C:\Users\foustb\Desktop\StandardFamily.jpg"/>
          <p:cNvPicPr>
            <a:picLocks noChangeAspect="1" noChangeArrowheads="1"/>
          </p:cNvPicPr>
          <p:nvPr/>
        </p:nvPicPr>
        <p:blipFill>
          <a:blip r:embed="rId2" cstate="print"/>
          <a:srcRect b="20705"/>
          <a:stretch>
            <a:fillRect/>
          </a:stretch>
        </p:blipFill>
        <p:spPr bwMode="auto">
          <a:xfrm>
            <a:off x="0" y="4073526"/>
            <a:ext cx="9144000" cy="2784474"/>
          </a:xfrm>
          <a:prstGeom prst="rect">
            <a:avLst/>
          </a:prstGeom>
          <a:noFill/>
        </p:spPr>
      </p:pic>
      <p:sp>
        <p:nvSpPr>
          <p:cNvPr id="11" name="Title 1"/>
          <p:cNvSpPr txBox="1">
            <a:spLocks/>
          </p:cNvSpPr>
          <p:nvPr/>
        </p:nvSpPr>
        <p:spPr bwMode="auto">
          <a:xfrm>
            <a:off x="304800" y="152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00" b="1" i="0" u="none" strike="noStrike" kern="1200" cap="none" spc="0" normalizeH="0" baseline="0" noProof="0" dirty="0" smtClean="0">
                <a:ln>
                  <a:noFill/>
                </a:ln>
                <a:solidFill>
                  <a:schemeClr val="bg1"/>
                </a:solidFill>
                <a:effectLst/>
                <a:uLnTx/>
                <a:uFillTx/>
                <a:latin typeface="+mj-lt"/>
                <a:ea typeface="+mj-ea"/>
                <a:cs typeface="+mj-cs"/>
              </a:rPr>
              <a:t>How open to input are you on this topic?</a:t>
            </a:r>
            <a:endParaRPr kumimoji="0" lang="en-US" sz="39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bwMode="auto">
          <a:xfrm>
            <a:off x="533400" y="1752600"/>
            <a:ext cx="6629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Parenting is hard</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itle 1"/>
          <p:cNvSpPr txBox="1">
            <a:spLocks/>
          </p:cNvSpPr>
          <p:nvPr/>
        </p:nvSpPr>
        <p:spPr bwMode="auto">
          <a:xfrm>
            <a:off x="533400" y="2362200"/>
            <a:ext cx="4953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And the stakes</a:t>
            </a:r>
            <a:r>
              <a:rPr kumimoji="0" lang="en-US" sz="3200" b="1" i="0" u="none" strike="noStrike" kern="1200" cap="none" spc="0" normalizeH="0" noProof="0" dirty="0" smtClean="0">
                <a:ln>
                  <a:noFill/>
                </a:ln>
                <a:solidFill>
                  <a:schemeClr val="bg1"/>
                </a:solidFill>
                <a:effectLst/>
                <a:uLnTx/>
                <a:uFillTx/>
                <a:latin typeface="+mj-lt"/>
                <a:ea typeface="+mj-ea"/>
                <a:cs typeface="+mj-cs"/>
              </a:rPr>
              <a:t> are high</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itle 1"/>
          <p:cNvSpPr txBox="1">
            <a:spLocks/>
          </p:cNvSpPr>
          <p:nvPr/>
        </p:nvSpPr>
        <p:spPr bwMode="auto">
          <a:xfrm>
            <a:off x="381000" y="2895600"/>
            <a:ext cx="6705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This calls for “</a:t>
            </a:r>
            <a:r>
              <a:rPr kumimoji="0" lang="en-US" sz="4400" b="1" i="1" u="none" strike="noStrike" kern="1200" cap="none" spc="0" normalizeH="0" baseline="0" noProof="0" dirty="0" err="1" smtClean="0">
                <a:ln>
                  <a:noFill/>
                </a:ln>
                <a:solidFill>
                  <a:schemeClr val="bg1"/>
                </a:solidFill>
                <a:effectLst/>
                <a:uLnTx/>
                <a:uFillTx/>
                <a:latin typeface="+mj-lt"/>
                <a:ea typeface="+mj-ea"/>
                <a:cs typeface="+mj-cs"/>
              </a:rPr>
              <a:t>teachability</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Rounded Rectangular Callout 9"/>
          <p:cNvSpPr/>
          <p:nvPr/>
        </p:nvSpPr>
        <p:spPr>
          <a:xfrm>
            <a:off x="381000" y="3886200"/>
            <a:ext cx="8458200" cy="1524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Discouragement Warning: meant to be taken in the context of </a:t>
            </a:r>
            <a:r>
              <a:rPr lang="en-US" sz="4000" b="1" i="1" dirty="0" smtClean="0"/>
              <a:t>GRACE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noProof="0" dirty="0" smtClean="0">
                <a:solidFill>
                  <a:schemeClr val="bg1"/>
                </a:solidFill>
                <a:latin typeface="+mj-lt"/>
                <a:ea typeface="+mj-ea"/>
                <a:cs typeface="+mj-cs"/>
              </a:rPr>
              <a:t>Instruction of the Lord</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itle 1"/>
          <p:cNvSpPr txBox="1">
            <a:spLocks/>
          </p:cNvSpPr>
          <p:nvPr/>
        </p:nvSpPr>
        <p:spPr bwMode="auto">
          <a:xfrm>
            <a:off x="0" y="1828800"/>
            <a:ext cx="441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u="sng" noProof="0" dirty="0" smtClean="0">
                <a:solidFill>
                  <a:schemeClr val="bg1"/>
                </a:solidFill>
                <a:latin typeface="+mj-lt"/>
                <a:ea typeface="+mj-ea"/>
                <a:cs typeface="+mj-cs"/>
              </a:rPr>
              <a:t>Old Self</a:t>
            </a:r>
            <a:endParaRPr kumimoji="0" lang="en-US" sz="4400" b="1" i="0" u="sng" strike="noStrike" kern="1200" cap="none" spc="0" normalizeH="0" baseline="0" noProof="0" dirty="0">
              <a:ln>
                <a:noFill/>
              </a:ln>
              <a:solidFill>
                <a:schemeClr val="bg1"/>
              </a:solidFill>
              <a:effectLst/>
              <a:uLnTx/>
              <a:uFillTx/>
              <a:latin typeface="+mj-lt"/>
              <a:ea typeface="+mj-ea"/>
              <a:cs typeface="+mj-cs"/>
            </a:endParaRPr>
          </a:p>
        </p:txBody>
      </p:sp>
      <p:sp>
        <p:nvSpPr>
          <p:cNvPr id="6" name="Title 1"/>
          <p:cNvSpPr txBox="1">
            <a:spLocks/>
          </p:cNvSpPr>
          <p:nvPr/>
        </p:nvSpPr>
        <p:spPr bwMode="auto">
          <a:xfrm>
            <a:off x="4953000" y="1828800"/>
            <a:ext cx="4038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u="sng" noProof="0" dirty="0" smtClean="0">
                <a:solidFill>
                  <a:schemeClr val="bg1"/>
                </a:solidFill>
                <a:latin typeface="+mj-lt"/>
                <a:ea typeface="+mj-ea"/>
                <a:cs typeface="+mj-cs"/>
              </a:rPr>
              <a:t>New Self</a:t>
            </a:r>
            <a:endParaRPr kumimoji="0" lang="en-US" sz="4400" b="1" i="0" u="sng" strike="noStrike" kern="1200" cap="none" spc="0" normalizeH="0" baseline="0" noProof="0" dirty="0">
              <a:ln>
                <a:noFill/>
              </a:ln>
              <a:solidFill>
                <a:schemeClr val="bg1"/>
              </a:solidFill>
              <a:effectLst/>
              <a:uLnTx/>
              <a:uFillTx/>
              <a:latin typeface="+mj-lt"/>
              <a:ea typeface="+mj-ea"/>
              <a:cs typeface="+mj-cs"/>
            </a:endParaRPr>
          </a:p>
        </p:txBody>
      </p:sp>
      <p:sp>
        <p:nvSpPr>
          <p:cNvPr id="7" name="Title 1"/>
          <p:cNvSpPr txBox="1">
            <a:spLocks/>
          </p:cNvSpPr>
          <p:nvPr/>
        </p:nvSpPr>
        <p:spPr bwMode="auto">
          <a:xfrm>
            <a:off x="0" y="2895600"/>
            <a:ext cx="441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No Instruction</a:t>
            </a:r>
            <a:endParaRPr kumimoji="0" lang="en-US" sz="4000" b="1" i="0" strike="noStrike" kern="1200" cap="none" spc="0" normalizeH="0" baseline="0" noProof="0" dirty="0">
              <a:ln>
                <a:noFill/>
              </a:ln>
              <a:solidFill>
                <a:schemeClr val="bg1"/>
              </a:solidFill>
              <a:effectLst/>
              <a:uLnTx/>
              <a:uFillTx/>
              <a:latin typeface="+mj-lt"/>
              <a:ea typeface="+mj-ea"/>
              <a:cs typeface="+mj-cs"/>
            </a:endParaRPr>
          </a:p>
        </p:txBody>
      </p:sp>
      <p:cxnSp>
        <p:nvCxnSpPr>
          <p:cNvPr id="9" name="Straight Arrow Connector 8"/>
          <p:cNvCxnSpPr/>
          <p:nvPr/>
        </p:nvCxnSpPr>
        <p:spPr>
          <a:xfrm>
            <a:off x="4038600" y="3276600"/>
            <a:ext cx="1295400" cy="0"/>
          </a:xfrm>
          <a:prstGeom prst="straightConnector1">
            <a:avLst/>
          </a:prstGeom>
          <a:ln w="136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1447800" y="4572000"/>
            <a:ext cx="55626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Talk about exasperating!</a:t>
            </a:r>
            <a:endParaRPr lang="en-US" sz="4000" b="1" dirty="0">
              <a:solidFill>
                <a:schemeClr val="bg1"/>
              </a:solidFill>
            </a:endParaRPr>
          </a:p>
        </p:txBody>
      </p:sp>
      <p:sp>
        <p:nvSpPr>
          <p:cNvPr id="13" name="Title 1"/>
          <p:cNvSpPr txBox="1">
            <a:spLocks/>
          </p:cNvSpPr>
          <p:nvPr/>
        </p:nvSpPr>
        <p:spPr bwMode="auto">
          <a:xfrm>
            <a:off x="4800600" y="2895600"/>
            <a:ext cx="441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smtClean="0">
                <a:solidFill>
                  <a:schemeClr val="bg1"/>
                </a:solidFill>
                <a:latin typeface="+mj-lt"/>
                <a:ea typeface="+mj-ea"/>
                <a:cs typeface="+mj-cs"/>
              </a:rPr>
              <a:t>Intentional</a:t>
            </a:r>
            <a:endParaRPr kumimoji="0" lang="en-US" sz="4000" b="1" i="0"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bwMode="auto">
          <a:xfrm>
            <a:off x="0" y="3810000"/>
            <a:ext cx="4191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All over / reactive</a:t>
            </a:r>
            <a:endParaRPr kumimoji="0" lang="en-US" sz="4000" b="1" i="0" strike="noStrike" kern="1200" cap="none" spc="0" normalizeH="0" baseline="0" noProof="0" dirty="0">
              <a:ln>
                <a:noFill/>
              </a:ln>
              <a:solidFill>
                <a:schemeClr val="bg1"/>
              </a:solidFill>
              <a:effectLst/>
              <a:uLnTx/>
              <a:uFillTx/>
              <a:latin typeface="+mj-lt"/>
              <a:ea typeface="+mj-ea"/>
              <a:cs typeface="+mj-cs"/>
            </a:endParaRPr>
          </a:p>
        </p:txBody>
      </p:sp>
      <p:sp>
        <p:nvSpPr>
          <p:cNvPr id="11" name="Title 1"/>
          <p:cNvSpPr txBox="1">
            <a:spLocks/>
          </p:cNvSpPr>
          <p:nvPr/>
        </p:nvSpPr>
        <p:spPr bwMode="auto">
          <a:xfrm>
            <a:off x="5410200" y="3886200"/>
            <a:ext cx="373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noProof="0" dirty="0" smtClean="0">
                <a:solidFill>
                  <a:schemeClr val="bg1"/>
                </a:solidFill>
                <a:latin typeface="+mj-lt"/>
                <a:ea typeface="+mj-ea"/>
                <a:cs typeface="+mj-cs"/>
              </a:rPr>
              <a:t>Focused on what matters</a:t>
            </a:r>
            <a:endParaRPr kumimoji="0" lang="en-US" sz="4000" b="1" i="0" strike="noStrike" kern="1200" cap="none" spc="0" normalizeH="0" baseline="0" noProof="0" dirty="0">
              <a:ln>
                <a:noFill/>
              </a:ln>
              <a:solidFill>
                <a:schemeClr val="bg1"/>
              </a:solidFill>
              <a:effectLst/>
              <a:uLnTx/>
              <a:uFillTx/>
              <a:latin typeface="+mj-lt"/>
              <a:ea typeface="+mj-ea"/>
              <a:cs typeface="+mj-cs"/>
            </a:endParaRPr>
          </a:p>
        </p:txBody>
      </p:sp>
      <p:cxnSp>
        <p:nvCxnSpPr>
          <p:cNvPr id="12" name="Straight Arrow Connector 11"/>
          <p:cNvCxnSpPr/>
          <p:nvPr/>
        </p:nvCxnSpPr>
        <p:spPr>
          <a:xfrm>
            <a:off x="4114800" y="4191000"/>
            <a:ext cx="1295400" cy="0"/>
          </a:xfrm>
          <a:prstGeom prst="straightConnector1">
            <a:avLst/>
          </a:prstGeom>
          <a:ln w="136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5791200" y="5410200"/>
            <a:ext cx="29718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Like what?</a:t>
            </a:r>
            <a:endParaRPr lang="en-US" sz="4000" b="1" dirty="0">
              <a:solidFill>
                <a:schemeClr val="bg1"/>
              </a:solidFill>
            </a:endParaRPr>
          </a:p>
        </p:txBody>
      </p:sp>
      <p:sp>
        <p:nvSpPr>
          <p:cNvPr id="16" name="TextBox 15"/>
          <p:cNvSpPr txBox="1"/>
          <p:nvPr/>
        </p:nvSpPr>
        <p:spPr>
          <a:xfrm>
            <a:off x="76200" y="0"/>
            <a:ext cx="8915400" cy="6924973"/>
          </a:xfrm>
          <a:prstGeom prst="rect">
            <a:avLst/>
          </a:prstGeom>
          <a:solidFill>
            <a:schemeClr val="accent6">
              <a:lumMod val="40000"/>
              <a:lumOff val="60000"/>
            </a:schemeClr>
          </a:solidFill>
          <a:ln>
            <a:solidFill>
              <a:schemeClr val="bg2"/>
            </a:solidFill>
          </a:ln>
        </p:spPr>
        <p:txBody>
          <a:bodyPr wrap="square">
            <a:spAutoFit/>
          </a:bodyPr>
          <a:lstStyle/>
          <a:p>
            <a:r>
              <a:rPr lang="en-US" sz="3700" b="1" baseline="30000" dirty="0" smtClean="0">
                <a:latin typeface="+mn-lt"/>
              </a:rPr>
              <a:t>Deut 6:5</a:t>
            </a:r>
            <a:r>
              <a:rPr lang="en-US" sz="3700" dirty="0" smtClean="0">
                <a:latin typeface="+mn-lt"/>
              </a:rPr>
              <a:t>And you must love the L</a:t>
            </a:r>
            <a:r>
              <a:rPr lang="en-US" sz="3700" cap="all" dirty="0" smtClean="0">
                <a:latin typeface="+mn-lt"/>
              </a:rPr>
              <a:t>ORD</a:t>
            </a:r>
            <a:r>
              <a:rPr lang="en-US" sz="3700" dirty="0" smtClean="0">
                <a:latin typeface="+mn-lt"/>
              </a:rPr>
              <a:t> your God with all your heart, all your soul, and all your strength. </a:t>
            </a:r>
            <a:r>
              <a:rPr lang="en-US" sz="3700" b="1" baseline="30000" dirty="0" smtClean="0">
                <a:latin typeface="+mn-lt"/>
              </a:rPr>
              <a:t>6</a:t>
            </a:r>
            <a:r>
              <a:rPr lang="en-US" sz="3700" dirty="0" smtClean="0">
                <a:latin typeface="+mn-lt"/>
              </a:rPr>
              <a:t>And you must commit yourselves wholeheartedly to these commands that I am giving you today.  </a:t>
            </a:r>
            <a:r>
              <a:rPr lang="en-US" sz="3700" b="1" baseline="30000" dirty="0" smtClean="0">
                <a:latin typeface="+mn-lt"/>
              </a:rPr>
              <a:t>7</a:t>
            </a:r>
            <a:r>
              <a:rPr lang="en-US" sz="3700" dirty="0" smtClean="0">
                <a:latin typeface="+mn-lt"/>
              </a:rPr>
              <a:t>Repeat them </a:t>
            </a:r>
            <a:r>
              <a:rPr lang="en-US" sz="3700" b="1" u="sng" dirty="0" smtClean="0">
                <a:solidFill>
                  <a:srgbClr val="002060"/>
                </a:solidFill>
                <a:latin typeface="+mn-lt"/>
              </a:rPr>
              <a:t>again and again</a:t>
            </a:r>
            <a:r>
              <a:rPr lang="en-US" sz="3700" dirty="0" smtClean="0">
                <a:latin typeface="+mn-lt"/>
              </a:rPr>
              <a:t> to your children. Talk about them when you are at home and when you are on the road, when you are going to bed and when you are getting up.</a:t>
            </a:r>
            <a:r>
              <a:rPr lang="en-US" sz="3700" b="1" baseline="30000" dirty="0" smtClean="0">
                <a:latin typeface="+mn-lt"/>
              </a:rPr>
              <a:t>8 </a:t>
            </a:r>
            <a:r>
              <a:rPr lang="en-US" sz="3700" dirty="0" smtClean="0">
                <a:latin typeface="+mn-lt"/>
              </a:rPr>
              <a:t>Tie them to your hands and wear them on your forehead as reminders.  </a:t>
            </a:r>
            <a:r>
              <a:rPr lang="en-US" sz="3700" b="1" u="sng" baseline="30000" dirty="0" smtClean="0">
                <a:solidFill>
                  <a:srgbClr val="002060"/>
                </a:solidFill>
                <a:latin typeface="+mn-lt"/>
              </a:rPr>
              <a:t>9</a:t>
            </a:r>
            <a:r>
              <a:rPr lang="en-US" sz="3700" b="1" u="sng" dirty="0" smtClean="0">
                <a:solidFill>
                  <a:srgbClr val="002060"/>
                </a:solidFill>
                <a:latin typeface="+mn-lt"/>
              </a:rPr>
              <a:t>Write them on the doorposts </a:t>
            </a:r>
            <a:r>
              <a:rPr lang="en-US" sz="3700" dirty="0" smtClean="0">
                <a:latin typeface="+mn-lt"/>
              </a:rPr>
              <a:t>of your house and on your gates.</a:t>
            </a:r>
            <a:endParaRPr lang="en-US" sz="3700" dirty="0">
              <a:latin typeface="+mn-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bwMode="auto">
          <a:xfrm>
            <a:off x="76200" y="0"/>
            <a:ext cx="8991600" cy="68580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“In a quarter century of doing research I have rarely encountered instances where 100 percent of the group being studied agreed on something.  Yet every single Revolutionary Parent we interviewed agreed that the most important focus of their children’s training was the development of Godly Character.” </a:t>
            </a:r>
            <a:r>
              <a:rPr lang="en-US" sz="3700" dirty="0" smtClean="0">
                <a:solidFill>
                  <a:schemeClr val="bg1"/>
                </a:solidFill>
                <a:latin typeface="+mn-lt"/>
              </a:rPr>
              <a:t>	</a:t>
            </a:r>
          </a:p>
          <a:p>
            <a:pPr algn="r"/>
            <a:r>
              <a:rPr lang="en-US" sz="3200" dirty="0" smtClean="0">
                <a:solidFill>
                  <a:schemeClr val="bg1"/>
                </a:solidFill>
                <a:latin typeface="+mn-lt"/>
              </a:rPr>
              <a:t>		</a:t>
            </a:r>
            <a:r>
              <a:rPr lang="en-US" sz="2400" dirty="0" smtClean="0">
                <a:solidFill>
                  <a:schemeClr val="bg1"/>
                </a:solidFill>
                <a:latin typeface="+mn-lt"/>
              </a:rPr>
              <a:t>- George </a:t>
            </a:r>
            <a:r>
              <a:rPr lang="en-US" sz="2400" dirty="0" err="1" smtClean="0">
                <a:solidFill>
                  <a:schemeClr val="bg1"/>
                </a:solidFill>
                <a:latin typeface="+mn-lt"/>
              </a:rPr>
              <a:t>Barna</a:t>
            </a:r>
            <a:r>
              <a:rPr lang="en-US" sz="2400" dirty="0" smtClean="0">
                <a:solidFill>
                  <a:schemeClr val="bg1"/>
                </a:solidFill>
                <a:latin typeface="+mn-lt"/>
              </a:rPr>
              <a:t>: </a:t>
            </a:r>
            <a:r>
              <a:rPr lang="en-US" sz="2400" i="1" dirty="0" smtClean="0">
                <a:solidFill>
                  <a:schemeClr val="bg1"/>
                </a:solidFill>
                <a:latin typeface="+mn-lt"/>
              </a:rPr>
              <a:t>Revolutionary Parenting </a:t>
            </a:r>
            <a:r>
              <a:rPr lang="en-US" sz="2400" b="1" dirty="0" smtClean="0">
                <a:solidFill>
                  <a:schemeClr val="bg1"/>
                </a:solidFill>
                <a:latin typeface="+mn-lt"/>
              </a:rPr>
              <a:t>Pg 46</a:t>
            </a:r>
          </a:p>
          <a:p>
            <a:endParaRPr lang="en-US" sz="3800" dirty="0">
              <a:solidFill>
                <a:schemeClr val="bg1"/>
              </a:solidFill>
              <a:latin typeface="+mn-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18" name="Content Placeholder 2"/>
          <p:cNvSpPr txBox="1">
            <a:spLocks/>
          </p:cNvSpPr>
          <p:nvPr/>
        </p:nvSpPr>
        <p:spPr bwMode="auto">
          <a:xfrm>
            <a:off x="76200" y="914400"/>
            <a:ext cx="8839200" cy="31242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knows 3 things about discipline:</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baseline="0" dirty="0" smtClean="0">
                <a:solidFill>
                  <a:schemeClr val="bg1"/>
                </a:solidFill>
                <a:latin typeface="+mn-lt"/>
                <a:cs typeface="+mn-cs"/>
              </a:rPr>
              <a:t>#1 We have to be willin</a:t>
            </a:r>
            <a:r>
              <a:rPr lang="en-US" sz="3500" b="1" dirty="0" smtClean="0">
                <a:solidFill>
                  <a:schemeClr val="bg1"/>
                </a:solidFill>
                <a:latin typeface="+mn-lt"/>
                <a:cs typeface="+mn-cs"/>
              </a:rPr>
              <a:t>g to “go to bat” with our spouse and children </a:t>
            </a:r>
            <a:r>
              <a:rPr lang="en-US" sz="3500" b="1" i="1" dirty="0" smtClean="0">
                <a:solidFill>
                  <a:schemeClr val="bg1"/>
                </a:solidFill>
                <a:latin typeface="+mn-lt"/>
                <a:cs typeface="+mn-cs"/>
              </a:rPr>
              <a:t>for their good</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#2 Based on the “instruction</a:t>
            </a:r>
            <a:r>
              <a:rPr kumimoji="0" lang="en-US" sz="3500" b="1" strike="noStrike" kern="1200" cap="none" spc="0" normalizeH="0" noProof="0" dirty="0" smtClean="0">
                <a:ln>
                  <a:noFill/>
                </a:ln>
                <a:solidFill>
                  <a:schemeClr val="bg1"/>
                </a:solidFill>
                <a:effectLst/>
                <a:uLnTx/>
                <a:uFillTx/>
                <a:latin typeface="+mn-lt"/>
                <a:ea typeface="+mn-ea"/>
                <a:cs typeface="+mn-cs"/>
              </a:rPr>
              <a:t> of the Lord”</a:t>
            </a:r>
          </a:p>
        </p:txBody>
      </p:sp>
      <p:sp>
        <p:nvSpPr>
          <p:cNvPr id="7" name="Rounded Rectangular Callout 6"/>
          <p:cNvSpPr/>
          <p:nvPr/>
        </p:nvSpPr>
        <p:spPr>
          <a:xfrm>
            <a:off x="0" y="3962400"/>
            <a:ext cx="67056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Most parents sincerely want what’s best for their kids …</a:t>
            </a:r>
            <a:endParaRPr lang="en-US" sz="4000" b="1" dirty="0">
              <a:solidFill>
                <a:schemeClr val="bg1"/>
              </a:solidFill>
            </a:endParaRPr>
          </a:p>
        </p:txBody>
      </p:sp>
      <p:sp>
        <p:nvSpPr>
          <p:cNvPr id="8" name="Rounded Rectangular Callout 7"/>
          <p:cNvSpPr/>
          <p:nvPr/>
        </p:nvSpPr>
        <p:spPr>
          <a:xfrm>
            <a:off x="533400" y="5181600"/>
            <a:ext cx="73914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What would it take for your son or daughter to “have it made?”</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76200" y="76200"/>
            <a:ext cx="8915400" cy="838200"/>
          </a:xfrm>
        </p:spPr>
        <p:txBody>
          <a:bodyPr/>
          <a:lstStyle/>
          <a:p>
            <a:r>
              <a:rPr lang="en-US" sz="4000" b="1" u="sng" dirty="0" smtClean="0">
                <a:solidFill>
                  <a:schemeClr val="bg1"/>
                </a:solidFill>
              </a:rPr>
              <a:t>What You Teach and Fight For</a:t>
            </a:r>
            <a:endParaRPr lang="en-US" sz="4000" b="1" u="sng" dirty="0">
              <a:solidFill>
                <a:schemeClr val="bg1"/>
              </a:solidFill>
            </a:endParaRPr>
          </a:p>
        </p:txBody>
      </p:sp>
      <p:sp>
        <p:nvSpPr>
          <p:cNvPr id="18" name="Content Placeholder 2"/>
          <p:cNvSpPr txBox="1">
            <a:spLocks/>
          </p:cNvSpPr>
          <p:nvPr/>
        </p:nvSpPr>
        <p:spPr bwMode="auto">
          <a:xfrm>
            <a:off x="76200" y="914400"/>
            <a:ext cx="8839200" cy="31242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knows 3 things about discipline:</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baseline="0" dirty="0" smtClean="0">
                <a:solidFill>
                  <a:schemeClr val="bg1"/>
                </a:solidFill>
                <a:latin typeface="+mn-lt"/>
                <a:cs typeface="+mn-cs"/>
              </a:rPr>
              <a:t>#1 We have to be willin</a:t>
            </a:r>
            <a:r>
              <a:rPr lang="en-US" sz="3500" b="1" dirty="0" smtClean="0">
                <a:solidFill>
                  <a:schemeClr val="bg1"/>
                </a:solidFill>
                <a:latin typeface="+mn-lt"/>
                <a:cs typeface="+mn-cs"/>
              </a:rPr>
              <a:t>g to “go to bat” with our spouse and children </a:t>
            </a:r>
            <a:r>
              <a:rPr lang="en-US" sz="3500" b="1" i="1" dirty="0" smtClean="0">
                <a:solidFill>
                  <a:schemeClr val="bg1"/>
                </a:solidFill>
                <a:latin typeface="+mn-lt"/>
                <a:cs typeface="+mn-cs"/>
              </a:rPr>
              <a:t>for their good</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#2 Based on the “instruction</a:t>
            </a:r>
            <a:r>
              <a:rPr kumimoji="0" lang="en-US" sz="3500" b="1" strike="noStrike" kern="1200" cap="none" spc="0" normalizeH="0" noProof="0" dirty="0" smtClean="0">
                <a:ln>
                  <a:noFill/>
                </a:ln>
                <a:solidFill>
                  <a:schemeClr val="bg1"/>
                </a:solidFill>
                <a:effectLst/>
                <a:uLnTx/>
                <a:uFillTx/>
                <a:latin typeface="+mn-lt"/>
                <a:ea typeface="+mn-ea"/>
                <a:cs typeface="+mn-cs"/>
              </a:rPr>
              <a:t> of the Lord”</a:t>
            </a:r>
          </a:p>
          <a:p>
            <a:pPr marL="342900" marR="0" lvl="0" indent="-342900" defTabSz="914400" rtl="0" eaLnBrk="1" fontAlgn="base" latinLnBrk="0" hangingPunct="1">
              <a:lnSpc>
                <a:spcPct val="100000"/>
              </a:lnSpc>
              <a:spcBef>
                <a:spcPct val="20000"/>
              </a:spcBef>
              <a:spcAft>
                <a:spcPct val="0"/>
              </a:spcAft>
              <a:buClrTx/>
              <a:buSzTx/>
              <a:buFont typeface="Arial" charset="0"/>
              <a:buNone/>
              <a:tabLst/>
              <a:defRPr/>
            </a:pPr>
            <a:r>
              <a:rPr lang="en-US" sz="3500" b="1" baseline="0" dirty="0" smtClean="0">
                <a:solidFill>
                  <a:schemeClr val="bg1"/>
                </a:solidFill>
                <a:latin typeface="+mn-lt"/>
                <a:cs typeface="+mn-cs"/>
              </a:rPr>
              <a:t>#3 Knows</a:t>
            </a:r>
            <a:r>
              <a:rPr lang="en-US" sz="3500" b="1" dirty="0" smtClean="0">
                <a:solidFill>
                  <a:schemeClr val="bg1"/>
                </a:solidFill>
                <a:latin typeface="+mn-lt"/>
                <a:cs typeface="+mn-cs"/>
              </a:rPr>
              <a:t> which battles to choose</a:t>
            </a:r>
            <a:endParaRPr kumimoji="0" lang="en-US" sz="2800" b="1" strike="noStrike" kern="1200" cap="none" spc="0" normalizeH="0" baseline="0" noProof="0" dirty="0" smtClean="0">
              <a:ln>
                <a:noFill/>
              </a:ln>
              <a:solidFill>
                <a:schemeClr val="bg1"/>
              </a:solidFill>
              <a:effectLst/>
              <a:uLnTx/>
              <a:uFillTx/>
              <a:latin typeface="+mn-lt"/>
              <a:ea typeface="+mn-ea"/>
              <a:cs typeface="+mn-cs"/>
            </a:endParaRPr>
          </a:p>
        </p:txBody>
      </p:sp>
      <p:sp>
        <p:nvSpPr>
          <p:cNvPr id="7" name="Rounded Rectangular Callout 6"/>
          <p:cNvSpPr/>
          <p:nvPr/>
        </p:nvSpPr>
        <p:spPr>
          <a:xfrm>
            <a:off x="0" y="3962400"/>
            <a:ext cx="67056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Most parents sincerely want what’s best for their kids …</a:t>
            </a:r>
            <a:endParaRPr lang="en-US" sz="4000" b="1" dirty="0">
              <a:solidFill>
                <a:schemeClr val="bg1"/>
              </a:solidFill>
            </a:endParaRPr>
          </a:p>
        </p:txBody>
      </p:sp>
      <p:sp>
        <p:nvSpPr>
          <p:cNvPr id="8" name="Rounded Rectangular Callout 7"/>
          <p:cNvSpPr/>
          <p:nvPr/>
        </p:nvSpPr>
        <p:spPr>
          <a:xfrm>
            <a:off x="533400" y="5181600"/>
            <a:ext cx="73914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What would it take for your son or daughter to “have it made?”</a:t>
            </a:r>
            <a:endParaRPr lang="en-US" sz="4000" b="1" dirty="0">
              <a:solidFill>
                <a:schemeClr val="bg1"/>
              </a:solidFill>
            </a:endParaRPr>
          </a:p>
        </p:txBody>
      </p:sp>
      <p:sp>
        <p:nvSpPr>
          <p:cNvPr id="6" name="Rounded Rectangular Callout 5"/>
          <p:cNvSpPr/>
          <p:nvPr/>
        </p:nvSpPr>
        <p:spPr>
          <a:xfrm>
            <a:off x="533400" y="5181600"/>
            <a:ext cx="7620000" cy="12954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We learn this lesson for ourselves, and then forget it for our kids</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9" name="Rectangle 8"/>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457200"/>
            <a:ext cx="6248400" cy="8382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The “what-are-you-learning?” Test:</a:t>
            </a:r>
            <a:endParaRPr lang="en-US" sz="3200" b="1" dirty="0"/>
          </a:p>
        </p:txBody>
      </p:sp>
      <p:sp>
        <p:nvSpPr>
          <p:cNvPr id="7" name="Rounded Rectangle 6"/>
          <p:cNvSpPr/>
          <p:nvPr/>
        </p:nvSpPr>
        <p:spPr>
          <a:xfrm>
            <a:off x="914400" y="5029200"/>
            <a:ext cx="6858000" cy="1447800"/>
          </a:xfrm>
          <a:prstGeom prst="roundRect">
            <a:avLst/>
          </a:prstGeom>
          <a:solidFill>
            <a:schemeClr val="tx1">
              <a:lumMod val="95000"/>
              <a:lumOff val="5000"/>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Which battles are you choosing right now?</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5" name="Rectangle 4"/>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4953000"/>
            <a:ext cx="7924800" cy="1371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Do your parents know what God is  up to in your life these days?</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5" name="Rectangle 4"/>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3810000"/>
            <a:ext cx="7924800" cy="1371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Which is more important to your mom and dad?</a:t>
            </a:r>
            <a:endParaRPr lang="en-US" sz="4000" b="1" dirty="0"/>
          </a:p>
        </p:txBody>
      </p:sp>
      <p:sp>
        <p:nvSpPr>
          <p:cNvPr id="6" name="Rounded Rectangle 5"/>
          <p:cNvSpPr/>
          <p:nvPr/>
        </p:nvSpPr>
        <p:spPr>
          <a:xfrm>
            <a:off x="0" y="5410200"/>
            <a:ext cx="9144000" cy="9144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Having good grades OR  Having good character</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5" name="Rectangle 4"/>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3810000"/>
            <a:ext cx="7924800" cy="1371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Which is more important to your mom and dad?</a:t>
            </a:r>
            <a:endParaRPr lang="en-US" sz="4000" b="1" dirty="0"/>
          </a:p>
        </p:txBody>
      </p:sp>
      <p:sp>
        <p:nvSpPr>
          <p:cNvPr id="6" name="Rounded Rectangle 5"/>
          <p:cNvSpPr/>
          <p:nvPr/>
        </p:nvSpPr>
        <p:spPr>
          <a:xfrm>
            <a:off x="0" y="5410200"/>
            <a:ext cx="9144000" cy="9144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success in sports    OR   success in relationships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5" name="Rectangle 4"/>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3810000"/>
            <a:ext cx="7924800" cy="1371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Which is more important to your mom and dad?</a:t>
            </a:r>
            <a:endParaRPr lang="en-US" sz="4000" b="1" dirty="0"/>
          </a:p>
        </p:txBody>
      </p:sp>
      <p:sp>
        <p:nvSpPr>
          <p:cNvPr id="6" name="Rounded Rectangle 5"/>
          <p:cNvSpPr/>
          <p:nvPr/>
        </p:nvSpPr>
        <p:spPr>
          <a:xfrm>
            <a:off x="304800" y="5410200"/>
            <a:ext cx="8458200" cy="9144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making money       OR        being generous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5" name="Rectangle 4"/>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3810000"/>
            <a:ext cx="7924800" cy="1371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Which is more important to your mom and dad?</a:t>
            </a:r>
            <a:endParaRPr lang="en-US" sz="4000" b="1" dirty="0"/>
          </a:p>
        </p:txBody>
      </p:sp>
      <p:sp>
        <p:nvSpPr>
          <p:cNvPr id="6" name="Rounded Rectangle 5"/>
          <p:cNvSpPr/>
          <p:nvPr/>
        </p:nvSpPr>
        <p:spPr>
          <a:xfrm>
            <a:off x="228600" y="5410200"/>
            <a:ext cx="8610600" cy="9144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  Being popular	  OR  	    Being Loving</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8686800" cy="1143000"/>
          </a:xfrm>
        </p:spPr>
        <p:txBody>
          <a:bodyPr/>
          <a:lstStyle/>
          <a:p>
            <a:pPr algn="l"/>
            <a:r>
              <a:rPr lang="en-US" sz="3200" b="1" dirty="0" smtClean="0">
                <a:solidFill>
                  <a:schemeClr val="bg1"/>
                </a:solidFill>
              </a:rPr>
              <a:t>My Credentials:</a:t>
            </a:r>
            <a:endParaRPr lang="en-US" sz="3200" b="1" dirty="0">
              <a:solidFill>
                <a:schemeClr val="bg1"/>
              </a:solidFill>
            </a:endParaRPr>
          </a:p>
        </p:txBody>
      </p:sp>
      <p:pic>
        <p:nvPicPr>
          <p:cNvPr id="16" name="Picture 2" descr="C:\Users\foustb\Desktop\StandardFamily.jpg"/>
          <p:cNvPicPr>
            <a:picLocks noChangeAspect="1" noChangeArrowheads="1"/>
          </p:cNvPicPr>
          <p:nvPr/>
        </p:nvPicPr>
        <p:blipFill>
          <a:blip r:embed="rId2" cstate="print"/>
          <a:srcRect b="20705"/>
          <a:stretch>
            <a:fillRect/>
          </a:stretch>
        </p:blipFill>
        <p:spPr bwMode="auto">
          <a:xfrm>
            <a:off x="0" y="4073526"/>
            <a:ext cx="9144000" cy="2784474"/>
          </a:xfrm>
          <a:prstGeom prst="rect">
            <a:avLst/>
          </a:prstGeom>
          <a:noFill/>
        </p:spPr>
      </p:pic>
      <p:sp>
        <p:nvSpPr>
          <p:cNvPr id="11" name="Title 1"/>
          <p:cNvSpPr txBox="1">
            <a:spLocks/>
          </p:cNvSpPr>
          <p:nvPr/>
        </p:nvSpPr>
        <p:spPr bwMode="auto">
          <a:xfrm>
            <a:off x="304800" y="152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900" b="1" i="0" u="none" strike="noStrike" kern="1200" cap="none" spc="0" normalizeH="0" baseline="0" noProof="0" dirty="0" smtClean="0">
                <a:ln>
                  <a:noFill/>
                </a:ln>
                <a:solidFill>
                  <a:schemeClr val="bg1"/>
                </a:solidFill>
                <a:effectLst/>
                <a:uLnTx/>
                <a:uFillTx/>
                <a:latin typeface="+mj-lt"/>
                <a:ea typeface="+mj-ea"/>
                <a:cs typeface="+mj-cs"/>
              </a:rPr>
              <a:t>How open to input are you on this topic?</a:t>
            </a:r>
            <a:endParaRPr kumimoji="0" lang="en-US" sz="39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bwMode="auto">
          <a:xfrm>
            <a:off x="533400" y="1752600"/>
            <a:ext cx="6629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Parenting is hard</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itle 1"/>
          <p:cNvSpPr txBox="1">
            <a:spLocks/>
          </p:cNvSpPr>
          <p:nvPr/>
        </p:nvSpPr>
        <p:spPr bwMode="auto">
          <a:xfrm>
            <a:off x="533400" y="2362200"/>
            <a:ext cx="4953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And the stakes</a:t>
            </a:r>
            <a:r>
              <a:rPr kumimoji="0" lang="en-US" sz="3200" b="1" i="0" u="none" strike="noStrike" kern="1200" cap="none" spc="0" normalizeH="0" noProof="0" dirty="0" smtClean="0">
                <a:ln>
                  <a:noFill/>
                </a:ln>
                <a:solidFill>
                  <a:schemeClr val="bg1"/>
                </a:solidFill>
                <a:effectLst/>
                <a:uLnTx/>
                <a:uFillTx/>
                <a:latin typeface="+mj-lt"/>
                <a:ea typeface="+mj-ea"/>
                <a:cs typeface="+mj-cs"/>
              </a:rPr>
              <a:t> are high</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itle 1"/>
          <p:cNvSpPr txBox="1">
            <a:spLocks/>
          </p:cNvSpPr>
          <p:nvPr/>
        </p:nvSpPr>
        <p:spPr bwMode="auto">
          <a:xfrm>
            <a:off x="381000" y="2895600"/>
            <a:ext cx="6705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This calls for “</a:t>
            </a:r>
            <a:r>
              <a:rPr kumimoji="0" lang="en-US" sz="4400" b="1" i="1" u="none" strike="noStrike" kern="1200" cap="none" spc="0" normalizeH="0" baseline="0" noProof="0" dirty="0" err="1" smtClean="0">
                <a:ln>
                  <a:noFill/>
                </a:ln>
                <a:solidFill>
                  <a:schemeClr val="bg1"/>
                </a:solidFill>
                <a:effectLst/>
                <a:uLnTx/>
                <a:uFillTx/>
                <a:latin typeface="+mj-lt"/>
                <a:ea typeface="+mj-ea"/>
                <a:cs typeface="+mj-cs"/>
              </a:rPr>
              <a:t>teachability</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Rounded Rectangular Callout 9"/>
          <p:cNvSpPr/>
          <p:nvPr/>
        </p:nvSpPr>
        <p:spPr>
          <a:xfrm>
            <a:off x="2743200" y="4343400"/>
            <a:ext cx="63246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George </a:t>
            </a:r>
            <a:r>
              <a:rPr lang="en-US" sz="4000" b="1" dirty="0" err="1" smtClean="0"/>
              <a:t>Barna’s</a:t>
            </a:r>
            <a:r>
              <a:rPr lang="en-US" sz="4000" b="1" dirty="0" smtClean="0"/>
              <a:t> proposition: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5" name="Rectangle 4"/>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3810000"/>
            <a:ext cx="7924800" cy="1371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Which is more important to your mom and dad?</a:t>
            </a:r>
            <a:endParaRPr lang="en-US" sz="4000" b="1" dirty="0"/>
          </a:p>
        </p:txBody>
      </p:sp>
      <p:sp>
        <p:nvSpPr>
          <p:cNvPr id="6" name="Rounded Rectangle 5"/>
          <p:cNvSpPr/>
          <p:nvPr/>
        </p:nvSpPr>
        <p:spPr>
          <a:xfrm>
            <a:off x="228600" y="5105400"/>
            <a:ext cx="8610600" cy="1752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smtClean="0"/>
              <a:t>A full schedule of resume-worthy extra-</a:t>
            </a:r>
            <a:r>
              <a:rPr lang="en-US" sz="3000" b="1" dirty="0" err="1" smtClean="0"/>
              <a:t>curriculars</a:t>
            </a:r>
            <a:r>
              <a:rPr lang="en-US" sz="3000" b="1" dirty="0" smtClean="0"/>
              <a:t>? </a:t>
            </a:r>
          </a:p>
          <a:p>
            <a:r>
              <a:rPr lang="en-US" sz="3600" b="1" dirty="0" smtClean="0"/>
              <a:t>	  			OR   </a:t>
            </a:r>
          </a:p>
          <a:p>
            <a:r>
              <a:rPr lang="en-US" sz="3600" b="1" dirty="0" smtClean="0"/>
              <a:t>A meaningful role in Christian fellowship</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5" name="Rectangle 4"/>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3810000"/>
            <a:ext cx="7924800" cy="1371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Which is more important to your mom and dad?</a:t>
            </a:r>
            <a:endParaRPr lang="en-US" sz="4000" b="1" dirty="0"/>
          </a:p>
        </p:txBody>
      </p:sp>
      <p:sp>
        <p:nvSpPr>
          <p:cNvPr id="6" name="Rounded Rectangle 5"/>
          <p:cNvSpPr/>
          <p:nvPr/>
        </p:nvSpPr>
        <p:spPr>
          <a:xfrm>
            <a:off x="228600" y="5105400"/>
            <a:ext cx="8610600" cy="19050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A Prestigious Job	  OR   Growing in word, 				             able to defend  faith,   				    fulfilling ministry</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5" name="Rectangle 4"/>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4953000"/>
            <a:ext cx="7924800" cy="1371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“what mom and dad want </a:t>
            </a:r>
            <a:r>
              <a:rPr lang="en-US" sz="4000" b="1" i="1" dirty="0" smtClean="0"/>
              <a:t>most </a:t>
            </a:r>
            <a:r>
              <a:rPr lang="en-US" sz="4000" b="1" dirty="0" smtClean="0"/>
              <a:t>from me is ___________”</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oustb\Desktop\pune-india.jpg"/>
          <p:cNvPicPr>
            <a:picLocks noChangeAspect="1" noChangeArrowheads="1"/>
          </p:cNvPicPr>
          <p:nvPr/>
        </p:nvPicPr>
        <p:blipFill>
          <a:blip r:embed="rId2" cstate="print"/>
          <a:srcRect/>
          <a:stretch>
            <a:fillRect/>
          </a:stretch>
        </p:blipFill>
        <p:spPr bwMode="auto">
          <a:xfrm>
            <a:off x="2057400" y="0"/>
            <a:ext cx="5181600" cy="6908800"/>
          </a:xfrm>
          <a:prstGeom prst="rect">
            <a:avLst/>
          </a:prstGeom>
          <a:noFill/>
        </p:spPr>
      </p:pic>
      <p:sp>
        <p:nvSpPr>
          <p:cNvPr id="5" name="Rectangle 4"/>
          <p:cNvSpPr/>
          <p:nvPr/>
        </p:nvSpPr>
        <p:spPr>
          <a:xfrm>
            <a:off x="1828800" y="0"/>
            <a:ext cx="58674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4953000"/>
            <a:ext cx="7924800" cy="1371600"/>
          </a:xfrm>
          <a:prstGeom prst="roundRect">
            <a:avLst/>
          </a:prstGeom>
          <a:solidFill>
            <a:schemeClr val="tx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“what my husband / wife wants most from me is “__________”</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533400" y="1066800"/>
            <a:ext cx="8077200" cy="129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We think</a:t>
            </a:r>
            <a:r>
              <a:rPr kumimoji="0" lang="en-US" sz="4000" b="1" i="0" u="none" strike="noStrike" kern="1200" cap="none" spc="0" normalizeH="0" noProof="0" dirty="0" smtClean="0">
                <a:ln>
                  <a:noFill/>
                </a:ln>
                <a:solidFill>
                  <a:schemeClr val="bg1"/>
                </a:solidFill>
                <a:effectLst/>
                <a:uLnTx/>
                <a:uFillTx/>
                <a:latin typeface="+mn-lt"/>
                <a:ea typeface="+mn-ea"/>
                <a:cs typeface="+mn-cs"/>
              </a:rPr>
              <a:t> about and plan for the things that are valuable to us</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Having a “Vision”</a:t>
            </a:r>
            <a:endParaRPr lang="en-US" sz="4000" b="1" u="sng" dirty="0">
              <a:solidFill>
                <a:schemeClr val="bg1"/>
              </a:solidFill>
            </a:endParaRPr>
          </a:p>
        </p:txBody>
      </p:sp>
      <p:pic>
        <p:nvPicPr>
          <p:cNvPr id="5" name="Picture 2" descr="C:\Users\foustb\Desktop\Five-reasons-a-tax-refund-can-be-a-good-idea-1G17PQFD-x-large (1).jpg"/>
          <p:cNvPicPr>
            <a:picLocks noChangeAspect="1" noChangeArrowheads="1"/>
          </p:cNvPicPr>
          <p:nvPr/>
        </p:nvPicPr>
        <p:blipFill>
          <a:blip r:embed="rId2" cstate="print"/>
          <a:srcRect b="11111"/>
          <a:stretch>
            <a:fillRect/>
          </a:stretch>
        </p:blipFill>
        <p:spPr bwMode="auto">
          <a:xfrm>
            <a:off x="4876800" y="2743200"/>
            <a:ext cx="466725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Having a “Vision”</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2133600" y="1600200"/>
            <a:ext cx="4191000" cy="2819400"/>
          </a:xfrm>
          <a:prstGeom prst="wedgeRoundRectCallout">
            <a:avLst>
              <a:gd name="adj1" fmla="val 53713"/>
              <a:gd name="adj2" fmla="val 73312"/>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Like the idea of having a vision, but hasn’t gotten around to it </a:t>
            </a:r>
            <a:endParaRPr 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Having a “Vision”</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Rounded Rectangular Callout 12"/>
          <p:cNvSpPr/>
          <p:nvPr/>
        </p:nvSpPr>
        <p:spPr>
          <a:xfrm>
            <a:off x="3810000" y="1447800"/>
            <a:ext cx="3429000" cy="2590800"/>
          </a:xfrm>
          <a:prstGeom prst="wedgeRoundRectCallout">
            <a:avLst>
              <a:gd name="adj1" fmla="val -65731"/>
              <a:gd name="adj2" fmla="val 89489"/>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No interest in developing a vision</a:t>
            </a:r>
            <a:endParaRPr lang="en-US" sz="4000" i="1" dirty="0">
              <a:solidFill>
                <a:schemeClr val="tx1"/>
              </a:solidFill>
            </a:endParaRPr>
          </a:p>
        </p:txBody>
      </p:sp>
      <p:sp>
        <p:nvSpPr>
          <p:cNvPr id="14" name="Rounded Rectangular Callout 13"/>
          <p:cNvSpPr/>
          <p:nvPr/>
        </p:nvSpPr>
        <p:spPr>
          <a:xfrm>
            <a:off x="76200" y="1447800"/>
            <a:ext cx="3657600" cy="2590800"/>
          </a:xfrm>
          <a:prstGeom prst="wedgeRoundRectCallout">
            <a:avLst>
              <a:gd name="adj1" fmla="val -20766"/>
              <a:gd name="adj2" fmla="val 83606"/>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Maybe has a great vision </a:t>
            </a:r>
            <a:r>
              <a:rPr lang="en-US" sz="4000" i="1" dirty="0" smtClean="0">
                <a:solidFill>
                  <a:schemeClr val="tx1"/>
                </a:solidFill>
              </a:rPr>
              <a:t>for themselves</a:t>
            </a:r>
            <a:endParaRPr lang="en-US" sz="4000"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Having a “Vision”</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4" name="Rounded Rectangular Callout 13"/>
          <p:cNvSpPr/>
          <p:nvPr/>
        </p:nvSpPr>
        <p:spPr>
          <a:xfrm>
            <a:off x="304800" y="4114800"/>
            <a:ext cx="4191000" cy="2209800"/>
          </a:xfrm>
          <a:prstGeom prst="wedgeRoundRectCallout">
            <a:avLst>
              <a:gd name="adj1" fmla="val -1287"/>
              <a:gd name="adj2" fmla="val -9640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Has a strong, detailed, articulated vision</a:t>
            </a:r>
            <a:endParaRPr lang="en-US" sz="4000" dirty="0">
              <a:solidFill>
                <a:schemeClr val="tx1"/>
              </a:solidFill>
            </a:endParaRPr>
          </a:p>
        </p:txBody>
      </p:sp>
      <p:sp>
        <p:nvSpPr>
          <p:cNvPr id="17" name="Rounded Rectangular Callout 16"/>
          <p:cNvSpPr/>
          <p:nvPr/>
        </p:nvSpPr>
        <p:spPr>
          <a:xfrm>
            <a:off x="4800600" y="3886200"/>
            <a:ext cx="4191000" cy="2209800"/>
          </a:xfrm>
          <a:prstGeom prst="wedgeRoundRectCallout">
            <a:avLst>
              <a:gd name="adj1" fmla="val -92196"/>
              <a:gd name="adj2" fmla="val -10071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And/or on the wellbeing of the owner</a:t>
            </a:r>
            <a:endParaRPr lang="en-US" sz="4000" dirty="0">
              <a:solidFill>
                <a:schemeClr val="tx1"/>
              </a:solidFill>
            </a:endParaRPr>
          </a:p>
        </p:txBody>
      </p:sp>
      <p:sp>
        <p:nvSpPr>
          <p:cNvPr id="18" name="Rounded Rectangular Callout 17"/>
          <p:cNvSpPr/>
          <p:nvPr/>
        </p:nvSpPr>
        <p:spPr>
          <a:xfrm>
            <a:off x="4953000" y="2133600"/>
            <a:ext cx="4191000" cy="1524000"/>
          </a:xfrm>
          <a:prstGeom prst="wedgeRoundRectCallout">
            <a:avLst>
              <a:gd name="adj1" fmla="val -79469"/>
              <a:gd name="adj2" fmla="val -21486"/>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But it is based on temporal values</a:t>
            </a:r>
            <a:endParaRPr 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76200" y="914400"/>
            <a:ext cx="8839200" cy="19812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forms a vision that is:</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Long and short-run</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Multifaceted </a:t>
            </a:r>
            <a:r>
              <a:rPr lang="en-US" sz="3500" b="1" smtClean="0">
                <a:solidFill>
                  <a:schemeClr val="bg1"/>
                </a:solidFill>
                <a:latin typeface="+mn-lt"/>
                <a:cs typeface="+mn-cs"/>
              </a:rPr>
              <a:t>&amp; specific</a:t>
            </a:r>
            <a:endParaRPr lang="en-US" sz="3500" b="1" dirty="0" smtClean="0">
              <a:solidFill>
                <a:schemeClr val="bg1"/>
              </a:solidFill>
              <a:latin typeface="+mn-lt"/>
              <a:cs typeface="+mn-cs"/>
            </a:endParaRPr>
          </a:p>
        </p:txBody>
      </p:sp>
      <p:sp>
        <p:nvSpPr>
          <p:cNvPr id="8" name="Rounded Rectangular Callout 7"/>
          <p:cNvSpPr/>
          <p:nvPr/>
        </p:nvSpPr>
        <p:spPr>
          <a:xfrm>
            <a:off x="381000" y="2743200"/>
            <a:ext cx="63246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For each individual child</a:t>
            </a:r>
            <a:endParaRPr lang="en-US" sz="4000" b="1" dirty="0">
              <a:solidFill>
                <a:schemeClr val="bg1"/>
              </a:solidFill>
            </a:endParaRPr>
          </a:p>
        </p:txBody>
      </p:sp>
      <p:sp>
        <p:nvSpPr>
          <p:cNvPr id="9"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smtClean="0">
                <a:ln>
                  <a:noFill/>
                </a:ln>
                <a:solidFill>
                  <a:schemeClr val="bg1"/>
                </a:solidFill>
                <a:effectLst/>
                <a:uLnTx/>
                <a:uFillTx/>
                <a:latin typeface="+mj-lt"/>
                <a:ea typeface="+mj-ea"/>
                <a:cs typeface="+mj-cs"/>
              </a:rPr>
              <a:t>Having a “Vision”</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5" name="Rounded Rectangular Callout 4"/>
          <p:cNvSpPr/>
          <p:nvPr/>
        </p:nvSpPr>
        <p:spPr>
          <a:xfrm>
            <a:off x="2133600" y="3429000"/>
            <a:ext cx="48006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For your spouse</a:t>
            </a:r>
            <a:endParaRPr lang="en-US" sz="4000" b="1" dirty="0">
              <a:solidFill>
                <a:schemeClr val="bg1"/>
              </a:solidFill>
            </a:endParaRPr>
          </a:p>
        </p:txBody>
      </p:sp>
      <p:sp>
        <p:nvSpPr>
          <p:cNvPr id="6" name="Rounded Rectangular Callout 5"/>
          <p:cNvSpPr/>
          <p:nvPr/>
        </p:nvSpPr>
        <p:spPr>
          <a:xfrm>
            <a:off x="2971800" y="4191000"/>
            <a:ext cx="48006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For your family</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76200" y="914400"/>
            <a:ext cx="8839200" cy="38862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forms a vision that is:</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Long and short-run</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Multifaceted &amp; specific</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Aligned with God’s eternal priorities</a:t>
            </a:r>
            <a:endParaRPr lang="en-US" sz="3500" b="1" i="1" dirty="0" smtClean="0">
              <a:solidFill>
                <a:schemeClr val="bg1"/>
              </a:solidFill>
              <a:latin typeface="+mn-lt"/>
              <a:cs typeface="+mn-cs"/>
            </a:endParaRPr>
          </a:p>
        </p:txBody>
      </p:sp>
      <p:sp>
        <p:nvSpPr>
          <p:cNvPr id="9"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smtClean="0">
                <a:ln>
                  <a:noFill/>
                </a:ln>
                <a:solidFill>
                  <a:schemeClr val="bg1"/>
                </a:solidFill>
                <a:effectLst/>
                <a:uLnTx/>
                <a:uFillTx/>
                <a:latin typeface="+mj-lt"/>
                <a:ea typeface="+mj-ea"/>
                <a:cs typeface="+mj-cs"/>
              </a:rPr>
              <a:t>Having a “Vision”</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533400" y="1676400"/>
            <a:ext cx="6629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Having</a:t>
            </a:r>
            <a:r>
              <a:rPr kumimoji="0" lang="en-US" sz="3200" b="1" i="0" u="none" strike="noStrike" kern="1200" cap="none" spc="0" normalizeH="0" noProof="0" dirty="0" smtClean="0">
                <a:ln>
                  <a:noFill/>
                </a:ln>
                <a:solidFill>
                  <a:schemeClr val="bg1"/>
                </a:solidFill>
                <a:effectLst/>
                <a:uLnTx/>
                <a:uFillTx/>
                <a:latin typeface="+mj-lt"/>
                <a:ea typeface="+mj-ea"/>
                <a:cs typeface="+mj-cs"/>
              </a:rPr>
              <a:t> a great marriage is hard</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bwMode="auto">
          <a:xfrm>
            <a:off x="533400" y="2286000"/>
            <a:ext cx="6629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Parenting is hard</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8" name="Title 1"/>
          <p:cNvSpPr txBox="1">
            <a:spLocks/>
          </p:cNvSpPr>
          <p:nvPr/>
        </p:nvSpPr>
        <p:spPr bwMode="auto">
          <a:xfrm>
            <a:off x="304800" y="1219200"/>
            <a:ext cx="8610600" cy="41148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lvl="0"/>
            <a:r>
              <a:rPr lang="en-US" sz="4000" b="1" dirty="0" smtClean="0">
                <a:solidFill>
                  <a:schemeClr val="bg1"/>
                </a:solidFill>
                <a:latin typeface="+mn-lt"/>
              </a:rPr>
              <a:t>“Fewer than one out of every five parents of young children believe they are doing a good job of training their children morally and spiritually”</a:t>
            </a:r>
          </a:p>
          <a:p>
            <a:pPr algn="r"/>
            <a:r>
              <a:rPr lang="en-US" sz="2400" dirty="0" smtClean="0">
                <a:solidFill>
                  <a:schemeClr val="bg1"/>
                </a:solidFill>
                <a:latin typeface="+mn-lt"/>
              </a:rPr>
              <a:t>George </a:t>
            </a:r>
            <a:r>
              <a:rPr lang="en-US" sz="2400" dirty="0" err="1" smtClean="0">
                <a:solidFill>
                  <a:schemeClr val="bg1"/>
                </a:solidFill>
                <a:latin typeface="+mn-lt"/>
              </a:rPr>
              <a:t>Barna</a:t>
            </a:r>
            <a:r>
              <a:rPr lang="en-US" sz="2400" dirty="0" smtClean="0">
                <a:solidFill>
                  <a:schemeClr val="bg1"/>
                </a:solidFill>
                <a:latin typeface="+mn-lt"/>
              </a:rPr>
              <a:t>, </a:t>
            </a:r>
            <a:r>
              <a:rPr lang="en-US" sz="2400" i="1" dirty="0" smtClean="0">
                <a:solidFill>
                  <a:schemeClr val="bg1"/>
                </a:solidFill>
                <a:latin typeface="+mn-lt"/>
              </a:rPr>
              <a:t>Revolutionary Parenting, </a:t>
            </a:r>
            <a:r>
              <a:rPr lang="en-US" sz="2400" b="1" dirty="0" smtClean="0">
                <a:solidFill>
                  <a:schemeClr val="bg1"/>
                </a:solidFill>
                <a:latin typeface="+mn-lt"/>
              </a:rPr>
              <a:t>10</a:t>
            </a:r>
          </a:p>
          <a:p>
            <a:pPr lvl="0"/>
            <a:endParaRPr lang="en-US" sz="4000" dirty="0" smtClean="0">
              <a:solidFill>
                <a:schemeClr val="bg1"/>
              </a:solidFill>
              <a:latin typeface="+mn-lt"/>
            </a:endParaRPr>
          </a:p>
          <a:p>
            <a:endParaRPr lang="en-US" sz="4000" dirty="0">
              <a:solidFill>
                <a:schemeClr val="bg1"/>
              </a:solidFill>
              <a:latin typeface="+mn-lt"/>
            </a:endParaRPr>
          </a:p>
        </p:txBody>
      </p:sp>
      <p:sp>
        <p:nvSpPr>
          <p:cNvPr id="9" name="Rounded Rectangular Callout 8"/>
          <p:cNvSpPr/>
          <p:nvPr/>
        </p:nvSpPr>
        <p:spPr>
          <a:xfrm>
            <a:off x="2743200" y="4343400"/>
            <a:ext cx="63246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smtClean="0"/>
              <a:t>George </a:t>
            </a:r>
            <a:r>
              <a:rPr lang="en-US" sz="4000" b="1" dirty="0" err="1" smtClean="0"/>
              <a:t>Barna’s</a:t>
            </a:r>
            <a:r>
              <a:rPr lang="en-US" sz="4000" b="1" dirty="0" smtClean="0"/>
              <a:t> proposition: </a:t>
            </a:r>
          </a:p>
        </p:txBody>
      </p:sp>
      <p:sp>
        <p:nvSpPr>
          <p:cNvPr id="10" name="Title 9"/>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76200" y="914400"/>
            <a:ext cx="8839200" cy="38862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forms a vision that is:</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Long and short-run</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Multifaceted &amp; specific</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Aligned with God’s eternal priorities</a:t>
            </a:r>
            <a:endParaRPr lang="en-US" sz="3500" b="1" i="1" dirty="0" smtClean="0">
              <a:solidFill>
                <a:schemeClr val="bg1"/>
              </a:solidFill>
              <a:latin typeface="+mn-lt"/>
              <a:cs typeface="+mn-cs"/>
            </a:endParaRPr>
          </a:p>
        </p:txBody>
      </p:sp>
      <p:sp>
        <p:nvSpPr>
          <p:cNvPr id="8" name="Rounded Rectangular Callout 7"/>
          <p:cNvSpPr/>
          <p:nvPr/>
        </p:nvSpPr>
        <p:spPr>
          <a:xfrm>
            <a:off x="76200" y="3962400"/>
            <a:ext cx="89154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So I’m thinking, planning, making goals  </a:t>
            </a:r>
            <a:endParaRPr lang="en-US" sz="4000" b="1" dirty="0">
              <a:solidFill>
                <a:schemeClr val="bg1"/>
              </a:solidFill>
            </a:endParaRPr>
          </a:p>
        </p:txBody>
      </p:sp>
      <p:sp>
        <p:nvSpPr>
          <p:cNvPr id="9"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smtClean="0">
                <a:ln>
                  <a:noFill/>
                </a:ln>
                <a:solidFill>
                  <a:schemeClr val="bg1"/>
                </a:solidFill>
                <a:effectLst/>
                <a:uLnTx/>
                <a:uFillTx/>
                <a:latin typeface="+mj-lt"/>
                <a:ea typeface="+mj-ea"/>
                <a:cs typeface="+mj-cs"/>
              </a:rPr>
              <a:t>Having a “Vision”</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5" name="Rounded Rectangular Callout 4"/>
          <p:cNvSpPr/>
          <p:nvPr/>
        </p:nvSpPr>
        <p:spPr>
          <a:xfrm>
            <a:off x="4648200" y="4572000"/>
            <a:ext cx="4114800"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But I don’t own it</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76200" y="914400"/>
            <a:ext cx="8839200" cy="38862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forms a vision that is:</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Long and short-run</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Multifaceted &amp; specific</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Aligned with God’s eternal priorities</a:t>
            </a:r>
            <a:endParaRPr lang="en-US" sz="3500" b="1" i="1" dirty="0" smtClean="0">
              <a:solidFill>
                <a:schemeClr val="bg1"/>
              </a:solidFill>
              <a:latin typeface="+mn-lt"/>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Flexible</a:t>
            </a:r>
            <a:r>
              <a:rPr kumimoji="0" lang="en-US" sz="3500" b="1" strike="noStrike" kern="1200" cap="none" spc="0" normalizeH="0" noProof="0" dirty="0" smtClean="0">
                <a:ln>
                  <a:noFill/>
                </a:ln>
                <a:solidFill>
                  <a:schemeClr val="bg1"/>
                </a:solidFill>
                <a:effectLst/>
                <a:uLnTx/>
                <a:uFillTx/>
                <a:latin typeface="+mn-lt"/>
                <a:ea typeface="+mn-ea"/>
                <a:cs typeface="+mn-cs"/>
              </a:rPr>
              <a:t> as God’s work unfolds</a:t>
            </a:r>
          </a:p>
        </p:txBody>
      </p:sp>
      <p:sp>
        <p:nvSpPr>
          <p:cNvPr id="9"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smtClean="0">
                <a:ln>
                  <a:noFill/>
                </a:ln>
                <a:solidFill>
                  <a:schemeClr val="bg1"/>
                </a:solidFill>
                <a:effectLst/>
                <a:uLnTx/>
                <a:uFillTx/>
                <a:latin typeface="+mj-lt"/>
                <a:ea typeface="+mj-ea"/>
                <a:cs typeface="+mj-cs"/>
              </a:rPr>
              <a:t>Having a “Vision”</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pic>
        <p:nvPicPr>
          <p:cNvPr id="2050" name="Picture 2" descr="C:\Users\foustb\Desktop\130930163502-lonely-planet-jaws-maui-hawaii-horizontal-gallery.jpg"/>
          <p:cNvPicPr>
            <a:picLocks noChangeAspect="1" noChangeArrowheads="1"/>
          </p:cNvPicPr>
          <p:nvPr/>
        </p:nvPicPr>
        <p:blipFill>
          <a:blip r:embed="rId2" cstate="print"/>
          <a:srcRect l="5366" t="11287" r="20244" b="15000"/>
          <a:stretch>
            <a:fillRect/>
          </a:stretch>
        </p:blipFill>
        <p:spPr bwMode="auto">
          <a:xfrm>
            <a:off x="4419600" y="4191000"/>
            <a:ext cx="4648200" cy="2590800"/>
          </a:xfrm>
          <a:prstGeom prst="rect">
            <a:avLst/>
          </a:prstGeom>
          <a:noFill/>
        </p:spPr>
      </p:pic>
      <p:sp>
        <p:nvSpPr>
          <p:cNvPr id="10" name="Rounded Rectangular Callout 9"/>
          <p:cNvSpPr/>
          <p:nvPr/>
        </p:nvSpPr>
        <p:spPr>
          <a:xfrm>
            <a:off x="0" y="3962400"/>
            <a:ext cx="9144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 constantly watching, revising, laboring in prayer, looking to jump on to His plan</a:t>
            </a:r>
            <a:endParaRPr lang="en-US" sz="4000" b="1" dirty="0">
              <a:solidFill>
                <a:schemeClr val="bg1"/>
              </a:solidFill>
            </a:endParaRPr>
          </a:p>
        </p:txBody>
      </p:sp>
      <p:sp>
        <p:nvSpPr>
          <p:cNvPr id="11" name="Title 1"/>
          <p:cNvSpPr txBox="1">
            <a:spLocks/>
          </p:cNvSpPr>
          <p:nvPr/>
        </p:nvSpPr>
        <p:spPr bwMode="auto">
          <a:xfrm>
            <a:off x="76200" y="838200"/>
            <a:ext cx="8991600" cy="24384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“Child rearing is the art of handling the unexpected without losing sight of the ultimate goal.”</a:t>
            </a:r>
          </a:p>
          <a:p>
            <a:pPr algn="r"/>
            <a:r>
              <a:rPr lang="en-US" sz="3200" dirty="0" smtClean="0">
                <a:solidFill>
                  <a:schemeClr val="bg1"/>
                </a:solidFill>
                <a:latin typeface="+mn-lt"/>
              </a:rPr>
              <a:t>		</a:t>
            </a:r>
            <a:r>
              <a:rPr lang="en-US" sz="2400" dirty="0" smtClean="0">
                <a:solidFill>
                  <a:schemeClr val="bg1"/>
                </a:solidFill>
                <a:latin typeface="+mn-lt"/>
              </a:rPr>
              <a:t>- George </a:t>
            </a:r>
            <a:r>
              <a:rPr lang="en-US" sz="2400" dirty="0" err="1" smtClean="0">
                <a:solidFill>
                  <a:schemeClr val="bg1"/>
                </a:solidFill>
                <a:latin typeface="+mn-lt"/>
              </a:rPr>
              <a:t>Barna</a:t>
            </a:r>
            <a:r>
              <a:rPr lang="en-US" sz="2400" dirty="0" smtClean="0">
                <a:solidFill>
                  <a:schemeClr val="bg1"/>
                </a:solidFill>
                <a:latin typeface="+mn-lt"/>
              </a:rPr>
              <a:t>: </a:t>
            </a:r>
            <a:r>
              <a:rPr lang="en-US" sz="2400" i="1" dirty="0" smtClean="0">
                <a:solidFill>
                  <a:schemeClr val="bg1"/>
                </a:solidFill>
                <a:latin typeface="+mn-lt"/>
              </a:rPr>
              <a:t>Revolutionary Parenting </a:t>
            </a:r>
            <a:r>
              <a:rPr lang="en-US" sz="2400" b="1" dirty="0" smtClean="0">
                <a:solidFill>
                  <a:schemeClr val="bg1"/>
                </a:solidFill>
                <a:latin typeface="+mn-lt"/>
              </a:rPr>
              <a:t>Pg 21</a:t>
            </a:r>
          </a:p>
          <a:p>
            <a:endParaRPr lang="en-US" sz="38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wipe(left)">
                                      <p:cBhvr>
                                        <p:cTn id="7" dur="500"/>
                                        <p:tgtEl>
                                          <p:spTgt spid="1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76200" y="914400"/>
            <a:ext cx="8839200" cy="38862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lang="en-US" sz="3500" b="1" u="sng" dirty="0" smtClean="0">
                <a:solidFill>
                  <a:schemeClr val="bg1"/>
                </a:solidFill>
                <a:latin typeface="+mn-lt"/>
                <a:cs typeface="+mn-cs"/>
              </a:rPr>
              <a:t>Good Steward forms a vision that is:</a:t>
            </a:r>
            <a:endParaRPr kumimoji="0" lang="en-US" sz="3500" b="1" i="0" u="sng"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baseline="0" dirty="0" smtClean="0">
                <a:solidFill>
                  <a:schemeClr val="bg1"/>
                </a:solidFill>
                <a:latin typeface="+mn-lt"/>
                <a:cs typeface="+mn-cs"/>
              </a:rPr>
              <a:t>Long and short-run</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Multifaceted &amp; specific</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Aligned with God’s eternal priorities</a:t>
            </a:r>
            <a:endParaRPr lang="en-US" sz="3500" b="1" i="1" dirty="0" smtClean="0">
              <a:solidFill>
                <a:schemeClr val="bg1"/>
              </a:solidFill>
              <a:latin typeface="+mn-lt"/>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Flexible</a:t>
            </a:r>
            <a:r>
              <a:rPr kumimoji="0" lang="en-US" sz="3500" b="1" strike="noStrike" kern="1200" cap="none" spc="0" normalizeH="0" noProof="0" dirty="0" smtClean="0">
                <a:ln>
                  <a:noFill/>
                </a:ln>
                <a:solidFill>
                  <a:schemeClr val="bg1"/>
                </a:solidFill>
                <a:effectLst/>
                <a:uLnTx/>
                <a:uFillTx/>
                <a:latin typeface="+mn-lt"/>
                <a:ea typeface="+mn-ea"/>
                <a:cs typeface="+mn-cs"/>
              </a:rPr>
              <a:t> as God’s work unfolds</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Articulated and held out to the family</a:t>
            </a:r>
            <a:endParaRPr kumimoji="0" lang="en-US" sz="3500" b="1" strike="noStrike" kern="1200" cap="none" spc="0" normalizeH="0" noProof="0" dirty="0" smtClean="0">
              <a:ln>
                <a:noFill/>
              </a:ln>
              <a:solidFill>
                <a:schemeClr val="bg1"/>
              </a:solidFill>
              <a:effectLst/>
              <a:uLnTx/>
              <a:uFillTx/>
              <a:latin typeface="+mn-lt"/>
              <a:ea typeface="+mn-ea"/>
              <a:cs typeface="+mn-cs"/>
            </a:endParaRPr>
          </a:p>
        </p:txBody>
      </p:sp>
      <p:sp>
        <p:nvSpPr>
          <p:cNvPr id="8" name="Rounded Rectangular Callout 7"/>
          <p:cNvSpPr/>
          <p:nvPr/>
        </p:nvSpPr>
        <p:spPr>
          <a:xfrm>
            <a:off x="0" y="4724400"/>
            <a:ext cx="78486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Extolled, communicated, modeled</a:t>
            </a:r>
            <a:endParaRPr lang="en-US" sz="4000" b="1" dirty="0">
              <a:solidFill>
                <a:schemeClr val="bg1"/>
              </a:solidFill>
            </a:endParaRPr>
          </a:p>
        </p:txBody>
      </p:sp>
      <p:sp>
        <p:nvSpPr>
          <p:cNvPr id="9" name="Title 1"/>
          <p:cNvSpPr txBox="1">
            <a:spLocks/>
          </p:cNvSpPr>
          <p:nvPr/>
        </p:nvSpPr>
        <p:spPr bwMode="auto">
          <a:xfrm>
            <a:off x="76200" y="76200"/>
            <a:ext cx="8915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smtClean="0">
                <a:ln>
                  <a:noFill/>
                </a:ln>
                <a:solidFill>
                  <a:schemeClr val="bg1"/>
                </a:solidFill>
                <a:effectLst/>
                <a:uLnTx/>
                <a:uFillTx/>
                <a:latin typeface="+mj-lt"/>
                <a:ea typeface="+mj-ea"/>
                <a:cs typeface="+mj-cs"/>
              </a:rPr>
              <a:t>Having a “Vision”</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5" name="Rounded Rectangular Callout 4"/>
          <p:cNvSpPr/>
          <p:nvPr/>
        </p:nvSpPr>
        <p:spPr>
          <a:xfrm>
            <a:off x="2057400" y="5486400"/>
            <a:ext cx="70104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High expectations, because I know the true owner!</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xEl>
                                              <p:pRg st="5" end="5"/>
                                            </p:txEl>
                                          </p:spTgt>
                                        </p:tgtEl>
                                        <p:attrNameLst>
                                          <p:attrName>style.visibility</p:attrName>
                                        </p:attrNameLst>
                                      </p:cBhvr>
                                      <p:to>
                                        <p:strVal val="visible"/>
                                      </p:to>
                                    </p:set>
                                    <p:animEffect transition="in" filter="wipe(left)">
                                      <p:cBhvr>
                                        <p:cTn id="7" dur="500"/>
                                        <p:tgtEl>
                                          <p:spTgt spid="1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934200" y="3581401"/>
            <a:ext cx="2362200" cy="380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Eternal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1" name="Straight Connector 10"/>
          <p:cNvCxnSpPr/>
          <p:nvPr/>
        </p:nvCxnSpPr>
        <p:spPr>
          <a:xfrm>
            <a:off x="457200" y="4191000"/>
            <a:ext cx="8305800" cy="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76200" y="3581400"/>
            <a:ext cx="2590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Temporal Values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cxnSp>
        <p:nvCxnSpPr>
          <p:cNvPr id="10" name="Straight Connector 9"/>
          <p:cNvCxnSpPr/>
          <p:nvPr/>
        </p:nvCxnSpPr>
        <p:spPr>
          <a:xfrm>
            <a:off x="4572000" y="1676400"/>
            <a:ext cx="0" cy="4800600"/>
          </a:xfrm>
          <a:prstGeom prst="line">
            <a:avLst/>
          </a:prstGeom>
          <a:ln w="149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3810000" y="12954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Active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2"/>
          <p:cNvSpPr txBox="1">
            <a:spLocks/>
          </p:cNvSpPr>
          <p:nvPr/>
        </p:nvSpPr>
        <p:spPr bwMode="auto">
          <a:xfrm>
            <a:off x="3810000" y="6477000"/>
            <a:ext cx="18288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800" b="1" dirty="0" smtClean="0">
                <a:solidFill>
                  <a:schemeClr val="bg1"/>
                </a:solidFill>
                <a:latin typeface="+mn-lt"/>
                <a:cs typeface="+mn-cs"/>
              </a:rPr>
              <a:t>Passive Role</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4" name="Content Placeholder 2"/>
          <p:cNvSpPr txBox="1">
            <a:spLocks/>
          </p:cNvSpPr>
          <p:nvPr/>
        </p:nvSpPr>
        <p:spPr bwMode="auto">
          <a:xfrm>
            <a:off x="4953000" y="4648200"/>
            <a:ext cx="4038600" cy="1371600"/>
          </a:xfrm>
          <a:prstGeom prst="rect">
            <a:avLst/>
          </a:prstGeom>
          <a:solidFill>
            <a:srgbClr val="7030A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“Means Well” Steward</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5" name="Content Placeholder 2"/>
          <p:cNvSpPr txBox="1">
            <a:spLocks/>
          </p:cNvSpPr>
          <p:nvPr/>
        </p:nvSpPr>
        <p:spPr bwMode="auto">
          <a:xfrm>
            <a:off x="152400" y="2133600"/>
            <a:ext cx="4038600" cy="1371600"/>
          </a:xfrm>
          <a:prstGeom prst="rect">
            <a:avLst/>
          </a:prstGeom>
          <a:solidFill>
            <a:schemeClr val="accent6">
              <a:lumMod val="75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“Owner”</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Content Placeholder 2"/>
          <p:cNvSpPr txBox="1">
            <a:spLocks/>
          </p:cNvSpPr>
          <p:nvPr/>
        </p:nvSpPr>
        <p:spPr bwMode="auto">
          <a:xfrm>
            <a:off x="228600" y="4648200"/>
            <a:ext cx="4038600" cy="1371600"/>
          </a:xfrm>
          <a:prstGeom prst="rect">
            <a:avLst/>
          </a:prstGeom>
          <a:solidFill>
            <a:schemeClr val="accent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“Bad Steward”</a:t>
            </a:r>
          </a:p>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7"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
        <p:nvSpPr>
          <p:cNvPr id="29" name="Content Placeholder 2"/>
          <p:cNvSpPr txBox="1">
            <a:spLocks/>
          </p:cNvSpPr>
          <p:nvPr/>
        </p:nvSpPr>
        <p:spPr bwMode="auto">
          <a:xfrm>
            <a:off x="4953000" y="2133600"/>
            <a:ext cx="4038600" cy="1371600"/>
          </a:xfrm>
          <a:prstGeom prst="rect">
            <a:avLst/>
          </a:prstGeom>
          <a:solidFill>
            <a:srgbClr val="008A3E"/>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en-US" sz="4000" b="1" i="0" u="none" strike="noStrike" kern="1200" cap="none" spc="0" normalizeH="0" baseline="0" noProof="0" dirty="0" smtClean="0">
                <a:ln>
                  <a:noFill/>
                </a:ln>
                <a:solidFill>
                  <a:schemeClr val="bg1"/>
                </a:solidFill>
                <a:effectLst/>
                <a:uLnTx/>
                <a:uFillTx/>
                <a:latin typeface="+mn-lt"/>
                <a:ea typeface="+mn-ea"/>
                <a:cs typeface="+mn-cs"/>
              </a:rPr>
              <a:t>The “Good</a:t>
            </a:r>
            <a:r>
              <a:rPr kumimoji="0" lang="en-US" sz="4000" b="1" i="0" u="none" strike="noStrike" kern="1200" cap="none" spc="0" normalizeH="0" noProof="0" dirty="0" smtClean="0">
                <a:ln>
                  <a:noFill/>
                </a:ln>
                <a:solidFill>
                  <a:schemeClr val="bg1"/>
                </a:solidFill>
                <a:effectLst/>
                <a:uLnTx/>
                <a:uFillTx/>
                <a:latin typeface="+mn-lt"/>
                <a:ea typeface="+mn-ea"/>
                <a:cs typeface="+mn-cs"/>
              </a:rPr>
              <a:t> Steward”</a:t>
            </a:r>
            <a:endParaRPr kumimoji="0" lang="en-US" sz="4000" b="1"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Rounded Rectangular Callout 17"/>
          <p:cNvSpPr/>
          <p:nvPr/>
        </p:nvSpPr>
        <p:spPr>
          <a:xfrm>
            <a:off x="228600" y="152400"/>
            <a:ext cx="6477000" cy="2133600"/>
          </a:xfrm>
          <a:prstGeom prst="wedgeRoundRectCallout">
            <a:avLst>
              <a:gd name="adj1" fmla="val 63228"/>
              <a:gd name="adj2" fmla="val 51266"/>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The Good Steward is the only of the 4 that consistently prays for the family</a:t>
            </a:r>
            <a:endParaRPr lang="en-US" sz="4000" dirty="0">
              <a:solidFill>
                <a:schemeClr val="tx1"/>
              </a:solidFill>
            </a:endParaRPr>
          </a:p>
        </p:txBody>
      </p:sp>
      <p:sp>
        <p:nvSpPr>
          <p:cNvPr id="20" name="Rounded Rectangular Callout 19"/>
          <p:cNvSpPr/>
          <p:nvPr/>
        </p:nvSpPr>
        <p:spPr>
          <a:xfrm>
            <a:off x="304800" y="3962400"/>
            <a:ext cx="8534400" cy="2667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While the other 3 take their family for granted, the Good Steward knows that to care for his charge, he must consult with the true owner </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
        <p:nvSpPr>
          <p:cNvPr id="5" name="Title 1"/>
          <p:cNvSpPr txBox="1">
            <a:spLocks/>
          </p:cNvSpPr>
          <p:nvPr/>
        </p:nvSpPr>
        <p:spPr bwMode="auto">
          <a:xfrm>
            <a:off x="76200" y="838200"/>
            <a:ext cx="8991600" cy="6019800"/>
          </a:xfrm>
          <a:prstGeom prst="rect">
            <a:avLst/>
          </a:prstGeom>
          <a:solidFill>
            <a:schemeClr val="accent1">
              <a:lumMod val="5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bg1"/>
                </a:solidFill>
                <a:latin typeface="+mn-lt"/>
              </a:rPr>
              <a:t>“I could not accurately profile the heart and soul of Revolutionary Parents without emphasizing the premium they place on prayer.  ... Please recognize how central prayer was in their parenting.  Most of these parents prayed daily for each of their children, asking God to care for them in ways specific to the child and his or her needs.” </a:t>
            </a:r>
          </a:p>
          <a:p>
            <a:pPr algn="r"/>
            <a:r>
              <a:rPr lang="en-US" sz="2400" dirty="0" smtClean="0">
                <a:solidFill>
                  <a:schemeClr val="bg1"/>
                </a:solidFill>
                <a:latin typeface="+mn-lt"/>
              </a:rPr>
              <a:t>            - George </a:t>
            </a:r>
            <a:r>
              <a:rPr lang="en-US" sz="2400" dirty="0" err="1" smtClean="0">
                <a:solidFill>
                  <a:schemeClr val="bg1"/>
                </a:solidFill>
                <a:latin typeface="+mn-lt"/>
              </a:rPr>
              <a:t>Barna</a:t>
            </a:r>
            <a:r>
              <a:rPr lang="en-US" sz="2400" dirty="0" smtClean="0">
                <a:solidFill>
                  <a:schemeClr val="bg1"/>
                </a:solidFill>
                <a:latin typeface="+mn-lt"/>
              </a:rPr>
              <a:t>: </a:t>
            </a:r>
            <a:r>
              <a:rPr lang="en-US" sz="2400" i="1" dirty="0" smtClean="0">
                <a:solidFill>
                  <a:schemeClr val="bg1"/>
                </a:solidFill>
                <a:latin typeface="+mn-lt"/>
              </a:rPr>
              <a:t>Revolutionary Parenting,</a:t>
            </a:r>
            <a:r>
              <a:rPr lang="en-US" sz="2400" b="1" i="1" dirty="0" smtClean="0">
                <a:solidFill>
                  <a:schemeClr val="bg1"/>
                </a:solidFill>
                <a:latin typeface="+mn-lt"/>
              </a:rPr>
              <a:t> </a:t>
            </a:r>
            <a:r>
              <a:rPr lang="en-US" sz="2400" b="1" dirty="0" smtClean="0">
                <a:solidFill>
                  <a:schemeClr val="bg1"/>
                </a:solidFill>
                <a:latin typeface="+mn-lt"/>
              </a:rPr>
              <a:t>113</a:t>
            </a:r>
          </a:p>
          <a:p>
            <a:endParaRPr lang="en-US" sz="3800" dirty="0">
              <a:solidFill>
                <a:schemeClr val="bg1"/>
              </a:solidFill>
              <a:latin typeface="+mn-l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
        <p:nvSpPr>
          <p:cNvPr id="7" name="Rounded Rectangular Callout 6"/>
          <p:cNvSpPr/>
          <p:nvPr/>
        </p:nvSpPr>
        <p:spPr>
          <a:xfrm>
            <a:off x="0" y="4953000"/>
            <a:ext cx="9144000" cy="1447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Some of the most important stewarding we do is away from our family!</a:t>
            </a:r>
            <a:endParaRPr lang="en-US" sz="4000" b="1" dirty="0">
              <a:solidFill>
                <a:schemeClr val="bg1"/>
              </a:solidFill>
            </a:endParaRPr>
          </a:p>
        </p:txBody>
      </p:sp>
      <p:sp>
        <p:nvSpPr>
          <p:cNvPr id="5" name="Content Placeholder 2"/>
          <p:cNvSpPr txBox="1">
            <a:spLocks/>
          </p:cNvSpPr>
          <p:nvPr/>
        </p:nvSpPr>
        <p:spPr bwMode="auto">
          <a:xfrm>
            <a:off x="76200" y="914400"/>
            <a:ext cx="8839200" cy="20574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baseline="0" dirty="0" smtClean="0">
                <a:solidFill>
                  <a:schemeClr val="bg1"/>
                </a:solidFill>
                <a:latin typeface="+mn-lt"/>
                <a:cs typeface="+mn-cs"/>
              </a:rPr>
              <a:t>Pray for what?</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Praise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Thanksgiving</a:t>
            </a:r>
          </a:p>
        </p:txBody>
      </p:sp>
      <p:sp>
        <p:nvSpPr>
          <p:cNvPr id="8" name="Rounded Rectangular Callout 7"/>
          <p:cNvSpPr/>
          <p:nvPr/>
        </p:nvSpPr>
        <p:spPr>
          <a:xfrm>
            <a:off x="3429000" y="1676400"/>
            <a:ext cx="5105400" cy="1828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A good steward always knows the value of what he has</a:t>
            </a:r>
            <a:endParaRPr lang="en-US" sz="4000" b="1" dirty="0">
              <a:solidFill>
                <a:schemeClr val="bg1"/>
              </a:solidFill>
            </a:endParaRPr>
          </a:p>
        </p:txBody>
      </p:sp>
      <p:sp>
        <p:nvSpPr>
          <p:cNvPr id="9" name="Rounded Rectangular Callout 8"/>
          <p:cNvSpPr/>
          <p:nvPr/>
        </p:nvSpPr>
        <p:spPr>
          <a:xfrm>
            <a:off x="533400" y="3505200"/>
            <a:ext cx="8382000" cy="7620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Especially important with your spouse</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8" grpId="0" animBg="1"/>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
        <p:nvSpPr>
          <p:cNvPr id="5" name="Content Placeholder 2"/>
          <p:cNvSpPr txBox="1">
            <a:spLocks/>
          </p:cNvSpPr>
          <p:nvPr/>
        </p:nvSpPr>
        <p:spPr bwMode="auto">
          <a:xfrm>
            <a:off x="76200" y="914400"/>
            <a:ext cx="8839200" cy="20574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baseline="0" dirty="0" smtClean="0">
                <a:solidFill>
                  <a:schemeClr val="bg1"/>
                </a:solidFill>
                <a:latin typeface="+mn-lt"/>
                <a:cs typeface="+mn-cs"/>
              </a:rPr>
              <a:t>Pray for what?</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Praise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Thanksgiving</a:t>
            </a:r>
          </a:p>
        </p:txBody>
      </p:sp>
      <p:sp>
        <p:nvSpPr>
          <p:cNvPr id="8" name="Rounded Rectangular Callout 7"/>
          <p:cNvSpPr/>
          <p:nvPr/>
        </p:nvSpPr>
        <p:spPr>
          <a:xfrm>
            <a:off x="3429000" y="1676400"/>
            <a:ext cx="5105400" cy="1828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A good steward always knows the value of what he has</a:t>
            </a:r>
            <a:endParaRPr lang="en-US" sz="4000" b="1" dirty="0">
              <a:solidFill>
                <a:schemeClr val="bg1"/>
              </a:solidFill>
            </a:endParaRPr>
          </a:p>
        </p:txBody>
      </p:sp>
      <p:sp>
        <p:nvSpPr>
          <p:cNvPr id="9" name="Rounded Rectangular Callout 8"/>
          <p:cNvSpPr/>
          <p:nvPr/>
        </p:nvSpPr>
        <p:spPr>
          <a:xfrm>
            <a:off x="533400" y="3505200"/>
            <a:ext cx="8382000" cy="7620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Especially important with your spouse</a:t>
            </a:r>
            <a:endParaRPr lang="en-US" sz="4000" b="1" dirty="0">
              <a:solidFill>
                <a:schemeClr val="bg1"/>
              </a:solidFill>
            </a:endParaRPr>
          </a:p>
        </p:txBody>
      </p:sp>
      <p:sp>
        <p:nvSpPr>
          <p:cNvPr id="10" name="TextBox 9"/>
          <p:cNvSpPr txBox="1"/>
          <p:nvPr/>
        </p:nvSpPr>
        <p:spPr>
          <a:xfrm>
            <a:off x="152400" y="4397276"/>
            <a:ext cx="8915400" cy="2308324"/>
          </a:xfrm>
          <a:prstGeom prst="rect">
            <a:avLst/>
          </a:prstGeom>
          <a:solidFill>
            <a:schemeClr val="accent6">
              <a:lumMod val="40000"/>
              <a:lumOff val="60000"/>
            </a:schemeClr>
          </a:solidFill>
          <a:ln>
            <a:solidFill>
              <a:schemeClr val="bg2"/>
            </a:solidFill>
          </a:ln>
        </p:spPr>
        <p:txBody>
          <a:bodyPr wrap="square">
            <a:spAutoFit/>
          </a:bodyPr>
          <a:lstStyle/>
          <a:p>
            <a:r>
              <a:rPr lang="en-US" sz="3500" b="1" baseline="30000" dirty="0" smtClean="0">
                <a:latin typeface="+mn-lt"/>
              </a:rPr>
              <a:t>Eph 5:28</a:t>
            </a:r>
            <a:r>
              <a:rPr lang="en-US" sz="3500" b="1" dirty="0" smtClean="0">
                <a:latin typeface="+mn-lt"/>
              </a:rPr>
              <a:t> </a:t>
            </a:r>
            <a:r>
              <a:rPr lang="en-US" sz="3600" dirty="0" smtClean="0">
                <a:latin typeface="+mn-lt"/>
              </a:rPr>
              <a:t> He who loves his own wife loves himself; for no one ever hated his own flesh, but nourishes and cherishes it, just as Christ also does the church</a:t>
            </a:r>
            <a:endParaRPr lang="en-US" sz="35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
        <p:nvSpPr>
          <p:cNvPr id="5" name="Content Placeholder 2"/>
          <p:cNvSpPr txBox="1">
            <a:spLocks/>
          </p:cNvSpPr>
          <p:nvPr/>
        </p:nvSpPr>
        <p:spPr bwMode="auto">
          <a:xfrm>
            <a:off x="76200" y="914400"/>
            <a:ext cx="8839200" cy="38100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baseline="0" dirty="0" smtClean="0">
                <a:solidFill>
                  <a:schemeClr val="bg1"/>
                </a:solidFill>
                <a:latin typeface="+mn-lt"/>
                <a:cs typeface="+mn-cs"/>
              </a:rPr>
              <a:t>Pray for what?</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Praise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Thanksgiving</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Personal petitions</a:t>
            </a:r>
            <a:endParaRPr kumimoji="0" lang="en-US" sz="3500" b="1"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Intercessions</a:t>
            </a:r>
            <a:r>
              <a:rPr kumimoji="0" lang="en-US" sz="3500" b="1" strike="noStrike" kern="1200" cap="none" spc="0" normalizeH="0" noProof="0" dirty="0" smtClean="0">
                <a:ln>
                  <a:noFill/>
                </a:ln>
                <a:solidFill>
                  <a:schemeClr val="bg1"/>
                </a:solidFill>
                <a:effectLst/>
                <a:uLnTx/>
                <a:uFillTx/>
                <a:latin typeface="+mn-lt"/>
                <a:ea typeface="+mn-ea"/>
                <a:cs typeface="+mn-cs"/>
              </a:rPr>
              <a:t> for them</a:t>
            </a:r>
          </a:p>
        </p:txBody>
      </p:sp>
      <p:sp>
        <p:nvSpPr>
          <p:cNvPr id="7" name="Rounded Rectangular Callout 6"/>
          <p:cNvSpPr/>
          <p:nvPr/>
        </p:nvSpPr>
        <p:spPr>
          <a:xfrm>
            <a:off x="304800" y="4191000"/>
            <a:ext cx="4191000" cy="7620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For their heart</a:t>
            </a:r>
            <a:endParaRPr lang="en-US" sz="4000" b="1" dirty="0">
              <a:solidFill>
                <a:schemeClr val="bg1"/>
              </a:solidFill>
            </a:endParaRPr>
          </a:p>
        </p:txBody>
      </p:sp>
      <p:sp>
        <p:nvSpPr>
          <p:cNvPr id="8" name="Rounded Rectangular Callout 7"/>
          <p:cNvSpPr/>
          <p:nvPr/>
        </p:nvSpPr>
        <p:spPr>
          <a:xfrm>
            <a:off x="1295400" y="4876800"/>
            <a:ext cx="41910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For their ministry</a:t>
            </a:r>
            <a:endParaRPr lang="en-US" sz="4000" b="1" dirty="0">
              <a:solidFill>
                <a:schemeClr val="bg1"/>
              </a:solidFill>
            </a:endParaRPr>
          </a:p>
        </p:txBody>
      </p:sp>
      <p:sp>
        <p:nvSpPr>
          <p:cNvPr id="10" name="Rounded Rectangular Callout 9"/>
          <p:cNvSpPr/>
          <p:nvPr/>
        </p:nvSpPr>
        <p:spPr>
          <a:xfrm>
            <a:off x="1752600" y="5486400"/>
            <a:ext cx="67818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For their present steps of faith</a:t>
            </a:r>
            <a:endParaRPr lang="en-US" sz="4000" b="1" dirty="0">
              <a:solidFill>
                <a:schemeClr val="bg1"/>
              </a:solidFill>
            </a:endParaRPr>
          </a:p>
        </p:txBody>
      </p:sp>
      <p:sp>
        <p:nvSpPr>
          <p:cNvPr id="9" name="Rounded Rectangular Callout 8"/>
          <p:cNvSpPr/>
          <p:nvPr/>
        </p:nvSpPr>
        <p:spPr>
          <a:xfrm>
            <a:off x="3200400" y="6096000"/>
            <a:ext cx="586740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dirty="0" smtClean="0">
                <a:solidFill>
                  <a:schemeClr val="bg1"/>
                </a:solidFill>
              </a:rPr>
              <a:t>For their long term future</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76200"/>
            <a:ext cx="8915400" cy="838200"/>
          </a:xfrm>
        </p:spPr>
        <p:txBody>
          <a:bodyPr/>
          <a:lstStyle/>
          <a:p>
            <a:r>
              <a:rPr lang="en-US" sz="4000" b="1" u="sng" dirty="0" smtClean="0">
                <a:solidFill>
                  <a:schemeClr val="bg1"/>
                </a:solidFill>
              </a:rPr>
              <a:t>Stewardship and Prayer</a:t>
            </a:r>
            <a:endParaRPr lang="en-US" sz="4000" b="1" u="sng" dirty="0">
              <a:solidFill>
                <a:schemeClr val="bg1"/>
              </a:solidFill>
            </a:endParaRPr>
          </a:p>
        </p:txBody>
      </p:sp>
      <p:sp>
        <p:nvSpPr>
          <p:cNvPr id="5" name="Content Placeholder 2"/>
          <p:cNvSpPr txBox="1">
            <a:spLocks/>
          </p:cNvSpPr>
          <p:nvPr/>
        </p:nvSpPr>
        <p:spPr bwMode="auto">
          <a:xfrm>
            <a:off x="76200" y="914400"/>
            <a:ext cx="8839200" cy="3810000"/>
          </a:xfrm>
          <a:prstGeom prst="rect">
            <a:avLst/>
          </a:prstGeom>
          <a:solidFill>
            <a:srgbClr val="006C3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3500" b="1" u="sng" baseline="0" dirty="0" smtClean="0">
                <a:solidFill>
                  <a:schemeClr val="bg1"/>
                </a:solidFill>
                <a:latin typeface="+mn-lt"/>
                <a:cs typeface="+mn-cs"/>
              </a:rPr>
              <a:t>Pray for what?</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Praise</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dirty="0" smtClean="0">
                <a:solidFill>
                  <a:schemeClr val="bg1"/>
                </a:solidFill>
                <a:latin typeface="+mn-lt"/>
                <a:cs typeface="+mn-cs"/>
              </a:rPr>
              <a:t>Thanksgiving</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Personal petitions</a:t>
            </a:r>
            <a:endParaRPr kumimoji="0" lang="en-US" sz="3500" b="1" strike="noStrike" kern="1200" cap="none" spc="0" normalizeH="0" noProof="0" dirty="0" smtClean="0">
              <a:ln>
                <a:noFill/>
              </a:ln>
              <a:solidFill>
                <a:schemeClr val="bg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500" b="1" strike="noStrike" kern="1200" cap="none" spc="0" normalizeH="0" baseline="0" noProof="0" dirty="0" smtClean="0">
                <a:ln>
                  <a:noFill/>
                </a:ln>
                <a:solidFill>
                  <a:schemeClr val="bg1"/>
                </a:solidFill>
                <a:effectLst/>
                <a:uLnTx/>
                <a:uFillTx/>
                <a:latin typeface="+mn-lt"/>
                <a:ea typeface="+mn-ea"/>
                <a:cs typeface="+mn-cs"/>
              </a:rPr>
              <a:t>Intercessions</a:t>
            </a:r>
            <a:r>
              <a:rPr kumimoji="0" lang="en-US" sz="3500" b="1" strike="noStrike" kern="1200" cap="none" spc="0" normalizeH="0" noProof="0" dirty="0" smtClean="0">
                <a:ln>
                  <a:noFill/>
                </a:ln>
                <a:solidFill>
                  <a:schemeClr val="bg1"/>
                </a:solidFill>
                <a:effectLst/>
                <a:uLnTx/>
                <a:uFillTx/>
                <a:latin typeface="+mn-lt"/>
                <a:ea typeface="+mn-ea"/>
                <a:cs typeface="+mn-cs"/>
              </a:rPr>
              <a:t> for them</a:t>
            </a:r>
          </a:p>
          <a:p>
            <a:pPr marL="342900" marR="0" lvl="0" indent="-342900" defTabSz="914400" rtl="0" eaLnBrk="1" fontAlgn="base" latinLnBrk="0" hangingPunct="1">
              <a:lnSpc>
                <a:spcPct val="100000"/>
              </a:lnSpc>
              <a:spcBef>
                <a:spcPct val="20000"/>
              </a:spcBef>
              <a:spcAft>
                <a:spcPct val="0"/>
              </a:spcAft>
              <a:buClrTx/>
              <a:buSzTx/>
              <a:buFont typeface="Arial" pitchFamily="34" charset="0"/>
              <a:buChar char="•"/>
              <a:tabLst/>
              <a:defRPr/>
            </a:pPr>
            <a:r>
              <a:rPr lang="en-US" sz="3500" b="1" smtClean="0">
                <a:solidFill>
                  <a:schemeClr val="bg1"/>
                </a:solidFill>
                <a:latin typeface="+mn-lt"/>
                <a:cs typeface="+mn-cs"/>
              </a:rPr>
              <a:t>Entrusting</a:t>
            </a:r>
            <a:endParaRPr kumimoji="0" lang="en-US" sz="3500" b="1" strike="noStrike" kern="1200" cap="none" spc="0" normalizeH="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16750</TotalTime>
  <Words>5761</Words>
  <Application>Microsoft Office PowerPoint</Application>
  <PresentationFormat>On-screen Show (4:3)</PresentationFormat>
  <Paragraphs>781</Paragraphs>
  <Slides>113</Slides>
  <Notes>0</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Slide 1</vt:lpstr>
      <vt:lpstr>My Credentials:</vt:lpstr>
      <vt:lpstr>My Credentials:</vt:lpstr>
      <vt:lpstr>My Credentials:</vt:lpstr>
      <vt:lpstr>My Credentials:</vt:lpstr>
      <vt:lpstr>My Credentials:</vt:lpstr>
      <vt:lpstr>My Credentials:</vt:lpstr>
      <vt:lpstr>My Credentials:</vt:lpstr>
      <vt:lpstr>Slide 9</vt:lpstr>
      <vt:lpstr>Stewardship</vt:lpstr>
      <vt:lpstr>Stewardship</vt:lpstr>
      <vt:lpstr>Stewardship</vt:lpstr>
      <vt:lpstr>Slide 13</vt:lpstr>
      <vt:lpstr>Does family count as “stewardship?”</vt:lpstr>
      <vt:lpstr>Does family count as “stewardship?”</vt:lpstr>
      <vt:lpstr>Does family count as “stewardship?”</vt:lpstr>
      <vt:lpstr>The Good Steward Acts on 2 key convictions:</vt:lpstr>
      <vt:lpstr>The Good Steward Acts on 2 key convictions:</vt:lpstr>
      <vt:lpstr>The Good Steward Acts on 2 key convictions:</vt:lpstr>
      <vt:lpstr>The Good Steward Acts on 2 key convictions:</vt:lpstr>
      <vt:lpstr>The Good Steward Acts on 2 key convictions:</vt:lpstr>
      <vt:lpstr>The Good Steward Acts on 2 key convictions:</vt:lpstr>
      <vt:lpstr>The Good Steward Acts on 2 key convictions:</vt:lpstr>
      <vt:lpstr>The Good Steward Acts on 2 key convictions:</vt:lpstr>
      <vt:lpstr>4 kinds of Stewardship</vt:lpstr>
      <vt:lpstr>4 kinds of Stewardship</vt:lpstr>
      <vt:lpstr>Purpose of the Relationship</vt:lpstr>
      <vt:lpstr>Purpose of the Relationship</vt:lpstr>
      <vt:lpstr>Purpose of the Relationship</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What You Teach and Fight For</vt:lpstr>
      <vt:lpstr>What You Teach and Fight For</vt:lpstr>
      <vt:lpstr>What You Teach and Fight For</vt:lpstr>
      <vt:lpstr>What You Teach and Fight For</vt:lpstr>
      <vt:lpstr>What You Teach and Fight For</vt:lpstr>
      <vt:lpstr>What You Teach and Fight For</vt:lpstr>
      <vt:lpstr>What You Teach and Fight For</vt:lpstr>
      <vt:lpstr>Slide 64</vt:lpstr>
      <vt:lpstr>Slide 65</vt:lpstr>
      <vt:lpstr>Slide 66</vt:lpstr>
      <vt:lpstr>What You Teach and Fight For</vt:lpstr>
      <vt:lpstr>What You Teach and Fight For</vt:lpstr>
      <vt:lpstr>What You Teach and Fight For</vt:lpstr>
      <vt:lpstr>Slide 70</vt:lpstr>
      <vt:lpstr>Slide 71</vt:lpstr>
      <vt:lpstr>What You Teach and Fight For</vt:lpstr>
      <vt:lpstr>What You Teach and Fight For</vt:lpstr>
      <vt:lpstr>Slide 74</vt:lpstr>
      <vt:lpstr>Slide 75</vt:lpstr>
      <vt:lpstr>Slide 76</vt:lpstr>
      <vt:lpstr>Slide 77</vt:lpstr>
      <vt:lpstr>Slide 78</vt:lpstr>
      <vt:lpstr>Slide 79</vt:lpstr>
      <vt:lpstr>Slide 80</vt:lpstr>
      <vt:lpstr>Slide 81</vt:lpstr>
      <vt:lpstr>Slide 82</vt:lpstr>
      <vt:lpstr>Slide 83</vt:lpstr>
      <vt:lpstr>Having a “Vision”</vt:lpstr>
      <vt:lpstr>Having a “Vision”</vt:lpstr>
      <vt:lpstr>Having a “Vision”</vt:lpstr>
      <vt:lpstr>Having a “Vision”</vt:lpstr>
      <vt:lpstr>Slide 88</vt:lpstr>
      <vt:lpstr>Slide 89</vt:lpstr>
      <vt:lpstr>Slide 90</vt:lpstr>
      <vt:lpstr>Slide 91</vt:lpstr>
      <vt:lpstr>Slide 92</vt:lpstr>
      <vt:lpstr>Stewardship and Prayer</vt:lpstr>
      <vt:lpstr>Stewardship and Prayer</vt:lpstr>
      <vt:lpstr>Stewardship and Prayer</vt:lpstr>
      <vt:lpstr>Stewardship and Prayer</vt:lpstr>
      <vt:lpstr>Stewardship and Prayer</vt:lpstr>
      <vt:lpstr>Stewardship and Prayer</vt:lpstr>
      <vt:lpstr>Stewardship and Prayer</vt:lpstr>
      <vt:lpstr>Stewardship and Prayer</vt:lpstr>
      <vt:lpstr>Stewardship and Prayer</vt:lpstr>
      <vt:lpstr>Stewardship and Prayer</vt:lpstr>
      <vt:lpstr>Stewardship and Time</vt:lpstr>
      <vt:lpstr>Stewardship and Time</vt:lpstr>
      <vt:lpstr>Stewardship and Time</vt:lpstr>
      <vt:lpstr>Stewardship and Time</vt:lpstr>
      <vt:lpstr>Stewardship and Time</vt:lpstr>
      <vt:lpstr>Stewardship and Time</vt:lpstr>
      <vt:lpstr>Stewardship and Time</vt:lpstr>
      <vt:lpstr>Stewardship and Time</vt:lpstr>
      <vt:lpstr>Conclusions</vt:lpstr>
      <vt:lpstr>Slide 112</vt:lpstr>
      <vt:lpstr>Slide 113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foustb</cp:lastModifiedBy>
  <cp:revision>997</cp:revision>
  <dcterms:created xsi:type="dcterms:W3CDTF">2010-12-28T16:51:17Z</dcterms:created>
  <dcterms:modified xsi:type="dcterms:W3CDTF">2015-09-02T12:59:17Z</dcterms:modified>
</cp:coreProperties>
</file>