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6" r:id="rId2"/>
  </p:sldMasterIdLst>
  <p:handoutMasterIdLst>
    <p:handoutMasterId r:id="rId64"/>
  </p:handoutMasterIdLst>
  <p:sldIdLst>
    <p:sldId id="258" r:id="rId3"/>
    <p:sldId id="256" r:id="rId4"/>
    <p:sldId id="262" r:id="rId5"/>
    <p:sldId id="272" r:id="rId6"/>
    <p:sldId id="261" r:id="rId7"/>
    <p:sldId id="264" r:id="rId8"/>
    <p:sldId id="265" r:id="rId9"/>
    <p:sldId id="257" r:id="rId10"/>
    <p:sldId id="266" r:id="rId11"/>
    <p:sldId id="269" r:id="rId12"/>
    <p:sldId id="270" r:id="rId13"/>
    <p:sldId id="324" r:id="rId14"/>
    <p:sldId id="286" r:id="rId15"/>
    <p:sldId id="296" r:id="rId16"/>
    <p:sldId id="297" r:id="rId17"/>
    <p:sldId id="298" r:id="rId18"/>
    <p:sldId id="287" r:id="rId19"/>
    <p:sldId id="299" r:id="rId20"/>
    <p:sldId id="300" r:id="rId21"/>
    <p:sldId id="301" r:id="rId22"/>
    <p:sldId id="273" r:id="rId23"/>
    <p:sldId id="311" r:id="rId24"/>
    <p:sldId id="274" r:id="rId25"/>
    <p:sldId id="275" r:id="rId26"/>
    <p:sldId id="312" r:id="rId27"/>
    <p:sldId id="277" r:id="rId28"/>
    <p:sldId id="276" r:id="rId29"/>
    <p:sldId id="278" r:id="rId30"/>
    <p:sldId id="279" r:id="rId31"/>
    <p:sldId id="280" r:id="rId32"/>
    <p:sldId id="281" r:id="rId33"/>
    <p:sldId id="313" r:id="rId34"/>
    <p:sldId id="282" r:id="rId35"/>
    <p:sldId id="283" r:id="rId36"/>
    <p:sldId id="284" r:id="rId37"/>
    <p:sldId id="302" r:id="rId38"/>
    <p:sldId id="285" r:id="rId39"/>
    <p:sldId id="303" r:id="rId40"/>
    <p:sldId id="304" r:id="rId41"/>
    <p:sldId id="305" r:id="rId42"/>
    <p:sldId id="306" r:id="rId43"/>
    <p:sldId id="268" r:id="rId44"/>
    <p:sldId id="317" r:id="rId45"/>
    <p:sldId id="318" r:id="rId46"/>
    <p:sldId id="319" r:id="rId47"/>
    <p:sldId id="320" r:id="rId48"/>
    <p:sldId id="321" r:id="rId49"/>
    <p:sldId id="322" r:id="rId50"/>
    <p:sldId id="290" r:id="rId51"/>
    <p:sldId id="323" r:id="rId52"/>
    <p:sldId id="288" r:id="rId53"/>
    <p:sldId id="291" r:id="rId54"/>
    <p:sldId id="292" r:id="rId55"/>
    <p:sldId id="307" r:id="rId56"/>
    <p:sldId id="309" r:id="rId57"/>
    <p:sldId id="308" r:id="rId58"/>
    <p:sldId id="310" r:id="rId59"/>
    <p:sldId id="316" r:id="rId60"/>
    <p:sldId id="325" r:id="rId61"/>
    <p:sldId id="314" r:id="rId62"/>
    <p:sldId id="31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CCF6F-6103-3B40-B81B-2FE34A5FE3F1}" v="479" dt="2025-07-10T19:42:13.026"/>
    <p1510:client id="{7D1B8C95-25F5-7444-B158-14ED4FD0AC2E}" v="199" dt="2025-07-10T16:55:46.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999" autoAdjust="0"/>
    <p:restoredTop sz="94660"/>
  </p:normalViewPr>
  <p:slideViewPr>
    <p:cSldViewPr snapToGrid="0">
      <p:cViewPr varScale="1">
        <p:scale>
          <a:sx n="54" d="100"/>
          <a:sy n="54" d="100"/>
        </p:scale>
        <p:origin x="76" y="732"/>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A14FE6-108D-4EA5-F368-E3D37BCA45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F02D33-23EA-9537-7F43-D7764CC336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EFDCF-C5FE-4115-B719-4CFAE8542214}" type="datetimeFigureOut">
              <a:rPr lang="en-US" smtClean="0"/>
              <a:t>7/14/2025</a:t>
            </a:fld>
            <a:endParaRPr lang="en-US"/>
          </a:p>
        </p:txBody>
      </p:sp>
      <p:sp>
        <p:nvSpPr>
          <p:cNvPr id="4" name="Footer Placeholder 3">
            <a:extLst>
              <a:ext uri="{FF2B5EF4-FFF2-40B4-BE49-F238E27FC236}">
                <a16:creationId xmlns:a16="http://schemas.microsoft.com/office/drawing/2014/main" id="{09C826C8-EFD6-C751-0931-013BCF9E7E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879584-21DF-AF35-E287-CEF7531DAF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86435-2C5C-44AC-8597-F638474251C5}" type="slidenum">
              <a:rPr lang="en-US" smtClean="0"/>
              <a:t>‹#›</a:t>
            </a:fld>
            <a:endParaRPr lang="en-US"/>
          </a:p>
        </p:txBody>
      </p:sp>
    </p:spTree>
    <p:extLst>
      <p:ext uri="{BB962C8B-B14F-4D97-AF65-F5344CB8AC3E}">
        <p14:creationId xmlns:p14="http://schemas.microsoft.com/office/powerpoint/2010/main" val="21702241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Tree>
    <p:extLst>
      <p:ext uri="{BB962C8B-B14F-4D97-AF65-F5344CB8AC3E}">
        <p14:creationId xmlns:p14="http://schemas.microsoft.com/office/powerpoint/2010/main" val="27825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58071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96990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0146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33464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54882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31143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72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85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639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0742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453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036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325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432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46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70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497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1706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188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5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136983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414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27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8691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6377C-396D-4516-A8E6-A7E68094E111}"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87060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6377C-396D-4516-A8E6-A7E68094E111}"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45699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207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36050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78227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77C-396D-4516-A8E6-A7E68094E111}" type="datetimeFigureOut">
              <a:rPr lang="en-US" smtClean="0"/>
              <a:t>7/14/2025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C9B08A-0439-4A3A-8B0E-A3CEF0DB522E}" type="slidenum">
              <a:rPr lang="en-US" smtClean="0"/>
              <a:t>‹#›</a:t>
            </a:fld>
            <a:endParaRPr lang="en-US"/>
          </a:p>
        </p:txBody>
      </p:sp>
    </p:spTree>
    <p:extLst>
      <p:ext uri="{BB962C8B-B14F-4D97-AF65-F5344CB8AC3E}">
        <p14:creationId xmlns:p14="http://schemas.microsoft.com/office/powerpoint/2010/main" val="35047742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7/14/2025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4258678"/>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0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3C4E-4070-6222-94E0-FFFBF68E5048}"/>
              </a:ext>
            </a:extLst>
          </p:cNvPr>
          <p:cNvSpPr>
            <a:spLocks noGrp="1"/>
          </p:cNvSpPr>
          <p:nvPr>
            <p:ph type="title"/>
          </p:nvPr>
        </p:nvSpPr>
        <p:spPr/>
        <p:txBody>
          <a:bodyPr>
            <a:normAutofit/>
          </a:bodyPr>
          <a:lstStyle/>
          <a:p>
            <a:r>
              <a:rPr lang="en-US" dirty="0"/>
              <a:t>Bitterness</a:t>
            </a:r>
          </a:p>
        </p:txBody>
      </p:sp>
      <p:sp>
        <p:nvSpPr>
          <p:cNvPr id="3" name="Content Placeholder 2">
            <a:extLst>
              <a:ext uri="{FF2B5EF4-FFF2-40B4-BE49-F238E27FC236}">
                <a16:creationId xmlns:a16="http://schemas.microsoft.com/office/drawing/2014/main" id="{8F60A5DC-231C-CB71-D134-0FBE275E706D}"/>
              </a:ext>
            </a:extLst>
          </p:cNvPr>
          <p:cNvSpPr>
            <a:spLocks noGrp="1"/>
          </p:cNvSpPr>
          <p:nvPr>
            <p:ph idx="1"/>
          </p:nvPr>
        </p:nvSpPr>
        <p:spPr/>
        <p:txBody>
          <a:bodyPr>
            <a:normAutofit lnSpcReduction="10000"/>
          </a:bodyPr>
          <a:lstStyle/>
          <a:p>
            <a:pPr marL="0" indent="0">
              <a:buNone/>
            </a:pPr>
            <a:r>
              <a:rPr lang="en-US" sz="5400" dirty="0"/>
              <a:t>The #1 destroyer of…</a:t>
            </a:r>
          </a:p>
          <a:p>
            <a:pPr lvl="1"/>
            <a:r>
              <a:rPr lang="en-US" sz="4400" dirty="0"/>
              <a:t>Friendships</a:t>
            </a:r>
          </a:p>
          <a:p>
            <a:pPr lvl="1"/>
            <a:r>
              <a:rPr lang="en-US" sz="4400" dirty="0"/>
              <a:t>Marriages</a:t>
            </a:r>
          </a:p>
          <a:p>
            <a:pPr lvl="1"/>
            <a:r>
              <a:rPr lang="en-US" sz="4400" dirty="0"/>
              <a:t>Families</a:t>
            </a:r>
          </a:p>
          <a:p>
            <a:pPr lvl="1"/>
            <a:r>
              <a:rPr lang="en-US" sz="4400" dirty="0"/>
              <a:t>Leadership teams</a:t>
            </a:r>
          </a:p>
          <a:p>
            <a:pPr lvl="1"/>
            <a:endParaRPr lang="en-US" dirty="0"/>
          </a:p>
        </p:txBody>
      </p:sp>
    </p:spTree>
    <p:extLst>
      <p:ext uri="{BB962C8B-B14F-4D97-AF65-F5344CB8AC3E}">
        <p14:creationId xmlns:p14="http://schemas.microsoft.com/office/powerpoint/2010/main" val="7528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043E-132F-3014-1833-021D92332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35E85-ABA4-113F-2889-B9DF6BEF9EDA}"/>
              </a:ext>
            </a:extLst>
          </p:cNvPr>
          <p:cNvSpPr>
            <a:spLocks noGrp="1"/>
          </p:cNvSpPr>
          <p:nvPr>
            <p:ph type="title"/>
          </p:nvPr>
        </p:nvSpPr>
        <p:spPr/>
        <p:txBody>
          <a:bodyPr>
            <a:normAutofit/>
          </a:bodyPr>
          <a:lstStyle/>
          <a:p>
            <a:r>
              <a:rPr lang="en-US" dirty="0"/>
              <a:t>Ways we deal with conflict</a:t>
            </a:r>
          </a:p>
        </p:txBody>
      </p:sp>
      <p:sp>
        <p:nvSpPr>
          <p:cNvPr id="3" name="Content Placeholder 2">
            <a:extLst>
              <a:ext uri="{FF2B5EF4-FFF2-40B4-BE49-F238E27FC236}">
                <a16:creationId xmlns:a16="http://schemas.microsoft.com/office/drawing/2014/main" id="{5750752A-9C08-B527-AF0B-A4E2E0302FC4}"/>
              </a:ext>
            </a:extLst>
          </p:cNvPr>
          <p:cNvSpPr>
            <a:spLocks noGrp="1"/>
          </p:cNvSpPr>
          <p:nvPr>
            <p:ph idx="1"/>
          </p:nvPr>
        </p:nvSpPr>
        <p:spPr/>
        <p:txBody>
          <a:bodyPr>
            <a:normAutofit/>
          </a:bodyPr>
          <a:lstStyle/>
          <a:p>
            <a:pPr lvl="0"/>
            <a:r>
              <a:rPr lang="en-US" dirty="0"/>
              <a:t>Avoidance / Withdrawal</a:t>
            </a:r>
          </a:p>
          <a:p>
            <a:pPr lvl="0"/>
            <a:r>
              <a:rPr lang="en-US" dirty="0"/>
              <a:t>Aggression / Confrontation</a:t>
            </a:r>
          </a:p>
          <a:p>
            <a:pPr lvl="0"/>
            <a:r>
              <a:rPr lang="en-US" dirty="0"/>
              <a:t>Cancellation / Exile</a:t>
            </a:r>
          </a:p>
          <a:p>
            <a:pPr marL="0" indent="0">
              <a:buNone/>
            </a:pPr>
            <a:endParaRPr lang="en-US" dirty="0"/>
          </a:p>
        </p:txBody>
      </p:sp>
    </p:spTree>
    <p:extLst>
      <p:ext uri="{BB962C8B-B14F-4D97-AF65-F5344CB8AC3E}">
        <p14:creationId xmlns:p14="http://schemas.microsoft.com/office/powerpoint/2010/main" val="39587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957C-BB5F-19A4-6717-D43A42648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62F86-8237-595C-2ABA-3BBF7760ABF5}"/>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9A7D20A8-3761-16F7-0659-331DFBEA6308}"/>
              </a:ext>
            </a:extLst>
          </p:cNvPr>
          <p:cNvGraphicFramePr>
            <a:graphicFrameLocks noGrp="1"/>
          </p:cNvGraphicFramePr>
          <p:nvPr>
            <p:ph idx="1"/>
            <p:extLst>
              <p:ext uri="{D42A27DB-BD31-4B8C-83A1-F6EECF244321}">
                <p14:modId xmlns:p14="http://schemas.microsoft.com/office/powerpoint/2010/main" val="158041137"/>
              </p:ext>
            </p:extLst>
          </p:nvPr>
        </p:nvGraphicFramePr>
        <p:xfrm>
          <a:off x="196850" y="1449960"/>
          <a:ext cx="11798300" cy="2133664"/>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bl>
          </a:graphicData>
        </a:graphic>
      </p:graphicFrame>
    </p:spTree>
    <p:extLst>
      <p:ext uri="{BB962C8B-B14F-4D97-AF65-F5344CB8AC3E}">
        <p14:creationId xmlns:p14="http://schemas.microsoft.com/office/powerpoint/2010/main" val="96483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C9F-EE08-7A9E-5881-4AB8E95FEC90}"/>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00419C2C-1C8F-C1DF-4738-03D957A91892}"/>
              </a:ext>
            </a:extLst>
          </p:cNvPr>
          <p:cNvGraphicFramePr>
            <a:graphicFrameLocks noGrp="1"/>
          </p:cNvGraphicFramePr>
          <p:nvPr>
            <p:ph idx="1"/>
            <p:extLst>
              <p:ext uri="{D42A27DB-BD31-4B8C-83A1-F6EECF244321}">
                <p14:modId xmlns:p14="http://schemas.microsoft.com/office/powerpoint/2010/main" val="1781810371"/>
              </p:ext>
            </p:extLst>
          </p:nvPr>
        </p:nvGraphicFramePr>
        <p:xfrm>
          <a:off x="196850" y="1449960"/>
          <a:ext cx="11798300" cy="2114233"/>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6000" kern="0" dirty="0">
                          <a:effectLst/>
                        </a:rPr>
                        <a:t>Social media</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bl>
          </a:graphicData>
        </a:graphic>
      </p:graphicFrame>
    </p:spTree>
    <p:extLst>
      <p:ext uri="{BB962C8B-B14F-4D97-AF65-F5344CB8AC3E}">
        <p14:creationId xmlns:p14="http://schemas.microsoft.com/office/powerpoint/2010/main" val="424347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63FA-B93F-7394-73EB-A93376C43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79BEA-10B2-AD75-731C-B316C33369C8}"/>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1F324617-7682-C92E-A261-0A11ADE6D9FD}"/>
              </a:ext>
            </a:extLst>
          </p:cNvPr>
          <p:cNvGraphicFramePr>
            <a:graphicFrameLocks noGrp="1"/>
          </p:cNvGraphicFramePr>
          <p:nvPr>
            <p:ph idx="1"/>
            <p:extLst>
              <p:ext uri="{D42A27DB-BD31-4B8C-83A1-F6EECF244321}">
                <p14:modId xmlns:p14="http://schemas.microsoft.com/office/powerpoint/2010/main" val="321939098"/>
              </p:ext>
            </p:extLst>
          </p:nvPr>
        </p:nvGraphicFramePr>
        <p:xfrm>
          <a:off x="196850" y="1449960"/>
          <a:ext cx="11798300" cy="2499107"/>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6000" kern="0" dirty="0">
                          <a:effectLst/>
                        </a:rPr>
                        <a:t>Social media</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dirty="0">
                          <a:effectLst/>
                        </a:rPr>
                        <a:t>Amplifies outrage, rewards aggressive responses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bl>
          </a:graphicData>
        </a:graphic>
      </p:graphicFrame>
    </p:spTree>
    <p:extLst>
      <p:ext uri="{BB962C8B-B14F-4D97-AF65-F5344CB8AC3E}">
        <p14:creationId xmlns:p14="http://schemas.microsoft.com/office/powerpoint/2010/main" val="405990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589D4-FBC6-2F86-3597-9954956D1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EAFE5-579C-EBD5-4580-5F383AC44EDB}"/>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5D6CDEED-0821-184B-5516-0E75E32E4EAC}"/>
              </a:ext>
            </a:extLst>
          </p:cNvPr>
          <p:cNvGraphicFramePr>
            <a:graphicFrameLocks noGrp="1"/>
          </p:cNvGraphicFramePr>
          <p:nvPr>
            <p:ph idx="1"/>
            <p:extLst>
              <p:ext uri="{D42A27DB-BD31-4B8C-83A1-F6EECF244321}">
                <p14:modId xmlns:p14="http://schemas.microsoft.com/office/powerpoint/2010/main" val="3171110313"/>
              </p:ext>
            </p:extLst>
          </p:nvPr>
        </p:nvGraphicFramePr>
        <p:xfrm>
          <a:off x="196850" y="1449960"/>
          <a:ext cx="11798300" cy="4544950"/>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6000" kern="0" dirty="0">
                          <a:effectLst/>
                        </a:rPr>
                        <a:t>Social media</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dirty="0">
                          <a:effectLst/>
                        </a:rPr>
                        <a:t>Amplifies outrage, rewards aggressive responses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r h="370840">
                <a:tc>
                  <a:txBody>
                    <a:bodyPr/>
                    <a:lstStyle/>
                    <a:p>
                      <a:pPr marL="0" marR="0">
                        <a:lnSpc>
                          <a:spcPct val="115000"/>
                        </a:lnSpc>
                        <a:spcAft>
                          <a:spcPts val="800"/>
                        </a:spcAft>
                        <a:buNone/>
                      </a:pPr>
                      <a:r>
                        <a:rPr lang="en-US" sz="6000" kern="0" dirty="0">
                          <a:effectLst/>
                        </a:rPr>
                        <a:t>Therapy/self-help culture</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3892375"/>
                  </a:ext>
                </a:extLst>
              </a:tr>
            </a:tbl>
          </a:graphicData>
        </a:graphic>
      </p:graphicFrame>
    </p:spTree>
    <p:extLst>
      <p:ext uri="{BB962C8B-B14F-4D97-AF65-F5344CB8AC3E}">
        <p14:creationId xmlns:p14="http://schemas.microsoft.com/office/powerpoint/2010/main" val="95254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B782B-A395-3A77-0DF2-EF3DC364D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FCE0-1AB0-61E4-5115-3C8AC88E62BB}"/>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BF64D4BA-B928-8C56-F782-A38053861D94}"/>
              </a:ext>
            </a:extLst>
          </p:cNvPr>
          <p:cNvGraphicFramePr>
            <a:graphicFrameLocks noGrp="1"/>
          </p:cNvGraphicFramePr>
          <p:nvPr>
            <p:ph idx="1"/>
          </p:nvPr>
        </p:nvGraphicFramePr>
        <p:xfrm>
          <a:off x="196850" y="1449960"/>
          <a:ext cx="11798300" cy="5285424"/>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6000" kern="0" dirty="0">
                          <a:effectLst/>
                        </a:rPr>
                        <a:t>Social media</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dirty="0">
                          <a:effectLst/>
                        </a:rPr>
                        <a:t>Amplifies outrage, rewards aggressive responses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r h="370840">
                <a:tc>
                  <a:txBody>
                    <a:bodyPr/>
                    <a:lstStyle/>
                    <a:p>
                      <a:pPr marL="0" marR="0">
                        <a:lnSpc>
                          <a:spcPct val="115000"/>
                        </a:lnSpc>
                        <a:spcAft>
                          <a:spcPts val="800"/>
                        </a:spcAft>
                        <a:buNone/>
                      </a:pPr>
                      <a:r>
                        <a:rPr lang="en-US" sz="6000" kern="0" dirty="0">
                          <a:effectLst/>
                        </a:rPr>
                        <a:t>Therapy/self-help culture</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dirty="0">
                          <a:effectLst/>
                        </a:rPr>
                        <a:t>Encourages boundaries and self-care, but sometimes at the cost of relational reconciliation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3892375"/>
                  </a:ext>
                </a:extLst>
              </a:tr>
            </a:tbl>
          </a:graphicData>
        </a:graphic>
      </p:graphicFrame>
    </p:spTree>
    <p:extLst>
      <p:ext uri="{BB962C8B-B14F-4D97-AF65-F5344CB8AC3E}">
        <p14:creationId xmlns:p14="http://schemas.microsoft.com/office/powerpoint/2010/main" val="264098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7066-1702-7E06-6FB0-1B571B9F8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E7D00-E0A0-047E-AC83-ED985DABAA46}"/>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C0350ACE-1505-DB2F-B8D8-9306F8278E50}"/>
              </a:ext>
            </a:extLst>
          </p:cNvPr>
          <p:cNvGraphicFramePr>
            <a:graphicFrameLocks noGrp="1"/>
          </p:cNvGraphicFramePr>
          <p:nvPr>
            <p:ph idx="1"/>
            <p:extLst>
              <p:ext uri="{D42A27DB-BD31-4B8C-83A1-F6EECF244321}">
                <p14:modId xmlns:p14="http://schemas.microsoft.com/office/powerpoint/2010/main" val="733726487"/>
              </p:ext>
            </p:extLst>
          </p:nvPr>
        </p:nvGraphicFramePr>
        <p:xfrm>
          <a:off x="196850" y="1449960"/>
          <a:ext cx="11798300" cy="2015363"/>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5400" kern="0" dirty="0">
                          <a:effectLst/>
                        </a:rPr>
                        <a:t>Political polarization</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bl>
          </a:graphicData>
        </a:graphic>
      </p:graphicFrame>
    </p:spTree>
    <p:extLst>
      <p:ext uri="{BB962C8B-B14F-4D97-AF65-F5344CB8AC3E}">
        <p14:creationId xmlns:p14="http://schemas.microsoft.com/office/powerpoint/2010/main" val="328091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8A8A4-3451-A95B-C124-95A1C07A7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96F94-05EC-51B7-3C13-4FAC59C88BC3}"/>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EB6D8099-8C52-39B6-C5A0-825A0CA6092A}"/>
              </a:ext>
            </a:extLst>
          </p:cNvPr>
          <p:cNvGraphicFramePr>
            <a:graphicFrameLocks noGrp="1"/>
          </p:cNvGraphicFramePr>
          <p:nvPr>
            <p:ph idx="1"/>
            <p:extLst>
              <p:ext uri="{D42A27DB-BD31-4B8C-83A1-F6EECF244321}">
                <p14:modId xmlns:p14="http://schemas.microsoft.com/office/powerpoint/2010/main" val="160212976"/>
              </p:ext>
            </p:extLst>
          </p:nvPr>
        </p:nvGraphicFramePr>
        <p:xfrm>
          <a:off x="196850" y="1449960"/>
          <a:ext cx="11798300" cy="2485708"/>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5400" kern="0" dirty="0">
                          <a:effectLst/>
                        </a:rPr>
                        <a:t>Political polarization</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dirty="0">
                          <a:effectLst/>
                        </a:rPr>
                        <a:t>Teaches us to view others as enemies, not humans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bl>
          </a:graphicData>
        </a:graphic>
      </p:graphicFrame>
    </p:spTree>
    <p:extLst>
      <p:ext uri="{BB962C8B-B14F-4D97-AF65-F5344CB8AC3E}">
        <p14:creationId xmlns:p14="http://schemas.microsoft.com/office/powerpoint/2010/main" val="325323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7F0E-C177-A208-BD83-A26D38939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B19B0-B145-9262-A8BD-9323C03A6F8A}"/>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A72842CD-6857-6C48-EBB0-68D267F94043}"/>
              </a:ext>
            </a:extLst>
          </p:cNvPr>
          <p:cNvGraphicFramePr>
            <a:graphicFrameLocks noGrp="1"/>
          </p:cNvGraphicFramePr>
          <p:nvPr>
            <p:ph idx="1"/>
            <p:extLst>
              <p:ext uri="{D42A27DB-BD31-4B8C-83A1-F6EECF244321}">
                <p14:modId xmlns:p14="http://schemas.microsoft.com/office/powerpoint/2010/main" val="3705404083"/>
              </p:ext>
            </p:extLst>
          </p:nvPr>
        </p:nvGraphicFramePr>
        <p:xfrm>
          <a:off x="196850" y="1449960"/>
          <a:ext cx="11798300" cy="3514345"/>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5400" kern="0" dirty="0">
                          <a:effectLst/>
                        </a:rPr>
                        <a:t>Political polarization</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a:effectLst/>
                        </a:rPr>
                        <a:t>Teaches us to view others as enemies, not humans</a:t>
                      </a:r>
                      <a:endParaRPr lang="en-US" sz="4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r h="370840">
                <a:tc>
                  <a:txBody>
                    <a:bodyPr/>
                    <a:lstStyle/>
                    <a:p>
                      <a:pPr marL="0" marR="0">
                        <a:lnSpc>
                          <a:spcPct val="115000"/>
                        </a:lnSpc>
                        <a:spcAft>
                          <a:spcPts val="800"/>
                        </a:spcAft>
                        <a:buNone/>
                      </a:pPr>
                      <a:r>
                        <a:rPr lang="en-US" sz="6000" kern="0" dirty="0">
                          <a:effectLst/>
                        </a:rPr>
                        <a:t>Individualism</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3892375"/>
                  </a:ext>
                </a:extLst>
              </a:tr>
            </a:tbl>
          </a:graphicData>
        </a:graphic>
      </p:graphicFrame>
    </p:spTree>
    <p:extLst>
      <p:ext uri="{BB962C8B-B14F-4D97-AF65-F5344CB8AC3E}">
        <p14:creationId xmlns:p14="http://schemas.microsoft.com/office/powerpoint/2010/main" val="20889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C35B-5CB9-4FEF-B035-4AE6E224D369}"/>
              </a:ext>
            </a:extLst>
          </p:cNvPr>
          <p:cNvSpPr>
            <a:spLocks noGrp="1"/>
          </p:cNvSpPr>
          <p:nvPr>
            <p:ph type="ctrTitle"/>
          </p:nvPr>
        </p:nvSpPr>
        <p:spPr>
          <a:xfrm>
            <a:off x="554636" y="1122363"/>
            <a:ext cx="11122701" cy="2387600"/>
          </a:xfrm>
        </p:spPr>
        <p:txBody>
          <a:bodyPr>
            <a:normAutofit/>
          </a:bodyPr>
          <a:lstStyle/>
          <a:p>
            <a:r>
              <a:rPr lang="en-US" sz="5400" dirty="0"/>
              <a:t>The backward Wisdom of God</a:t>
            </a:r>
          </a:p>
        </p:txBody>
      </p:sp>
      <p:sp>
        <p:nvSpPr>
          <p:cNvPr id="3" name="Subtitle 2">
            <a:extLst>
              <a:ext uri="{FF2B5EF4-FFF2-40B4-BE49-F238E27FC236}">
                <a16:creationId xmlns:a16="http://schemas.microsoft.com/office/drawing/2014/main" id="{E552436C-FC19-4DA2-BA86-8D710E0A39FF}"/>
              </a:ext>
            </a:extLst>
          </p:cNvPr>
          <p:cNvSpPr>
            <a:spLocks noGrp="1"/>
          </p:cNvSpPr>
          <p:nvPr>
            <p:ph type="subTitle" idx="1"/>
          </p:nvPr>
        </p:nvSpPr>
        <p:spPr>
          <a:xfrm>
            <a:off x="554636" y="3647009"/>
            <a:ext cx="8791575" cy="1655762"/>
          </a:xfrm>
        </p:spPr>
        <p:txBody>
          <a:bodyPr>
            <a:normAutofit/>
          </a:bodyPr>
          <a:lstStyle/>
          <a:p>
            <a:r>
              <a:rPr lang="en-US" sz="4400" dirty="0"/>
              <a:t>Forgiveness</a:t>
            </a:r>
          </a:p>
        </p:txBody>
      </p:sp>
    </p:spTree>
    <p:extLst>
      <p:ext uri="{BB962C8B-B14F-4D97-AF65-F5344CB8AC3E}">
        <p14:creationId xmlns:p14="http://schemas.microsoft.com/office/powerpoint/2010/main" val="136663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D8915-A98F-0260-E1FD-AE8774DAB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BB835-255E-6967-BBAB-736D59CB2D5D}"/>
              </a:ext>
            </a:extLst>
          </p:cNvPr>
          <p:cNvSpPr>
            <a:spLocks noGrp="1"/>
          </p:cNvSpPr>
          <p:nvPr>
            <p:ph type="title"/>
          </p:nvPr>
        </p:nvSpPr>
        <p:spPr/>
        <p:txBody>
          <a:bodyPr/>
          <a:lstStyle/>
          <a:p>
            <a:r>
              <a:rPr lang="en-US" dirty="0"/>
              <a:t>Ways we deal with conflict</a:t>
            </a:r>
          </a:p>
        </p:txBody>
      </p:sp>
      <p:graphicFrame>
        <p:nvGraphicFramePr>
          <p:cNvPr id="7" name="Content Placeholder 6">
            <a:extLst>
              <a:ext uri="{FF2B5EF4-FFF2-40B4-BE49-F238E27FC236}">
                <a16:creationId xmlns:a16="http://schemas.microsoft.com/office/drawing/2014/main" id="{D864FA8C-D264-7099-5AAF-B55E0AF98CFE}"/>
              </a:ext>
            </a:extLst>
          </p:cNvPr>
          <p:cNvGraphicFramePr>
            <a:graphicFrameLocks noGrp="1"/>
          </p:cNvGraphicFramePr>
          <p:nvPr>
            <p:ph idx="1"/>
          </p:nvPr>
        </p:nvGraphicFramePr>
        <p:xfrm>
          <a:off x="196850" y="1449960"/>
          <a:ext cx="11798300" cy="5285424"/>
        </p:xfrm>
        <a:graphic>
          <a:graphicData uri="http://schemas.openxmlformats.org/drawingml/2006/table">
            <a:tbl>
              <a:tblPr firstRow="1" bandRow="1">
                <a:tableStyleId>{5C22544A-7EE6-4342-B048-85BDC9FD1C3A}</a:tableStyleId>
              </a:tblPr>
              <a:tblGrid>
                <a:gridCol w="5899150">
                  <a:extLst>
                    <a:ext uri="{9D8B030D-6E8A-4147-A177-3AD203B41FA5}">
                      <a16:colId xmlns:a16="http://schemas.microsoft.com/office/drawing/2014/main" val="1394103157"/>
                    </a:ext>
                  </a:extLst>
                </a:gridCol>
                <a:gridCol w="5899150">
                  <a:extLst>
                    <a:ext uri="{9D8B030D-6E8A-4147-A177-3AD203B41FA5}">
                      <a16:colId xmlns:a16="http://schemas.microsoft.com/office/drawing/2014/main" val="4187964393"/>
                    </a:ext>
                  </a:extLst>
                </a:gridCol>
              </a:tblGrid>
              <a:tr h="370840">
                <a:tc>
                  <a:txBody>
                    <a:bodyPr/>
                    <a:lstStyle/>
                    <a:p>
                      <a:pPr marL="0" marR="0" algn="ctr">
                        <a:lnSpc>
                          <a:spcPct val="115000"/>
                        </a:lnSpc>
                        <a:spcAft>
                          <a:spcPts val="800"/>
                        </a:spcAft>
                        <a:buNone/>
                      </a:pPr>
                      <a:r>
                        <a:rPr lang="en-US" sz="6600" kern="0" dirty="0">
                          <a:effectLst/>
                        </a:rPr>
                        <a:t>Influence</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6600" kern="0" dirty="0">
                          <a:effectLst/>
                        </a:rPr>
                        <a:t>Effect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6654844"/>
                  </a:ext>
                </a:extLst>
              </a:tr>
              <a:tr h="370840">
                <a:tc>
                  <a:txBody>
                    <a:bodyPr/>
                    <a:lstStyle/>
                    <a:p>
                      <a:pPr marL="0" marR="0">
                        <a:lnSpc>
                          <a:spcPct val="115000"/>
                        </a:lnSpc>
                        <a:spcAft>
                          <a:spcPts val="800"/>
                        </a:spcAft>
                        <a:buNone/>
                      </a:pPr>
                      <a:r>
                        <a:rPr lang="en-US" sz="5400" kern="0" dirty="0">
                          <a:effectLst/>
                        </a:rPr>
                        <a:t>Political polarization</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a:effectLst/>
                        </a:rPr>
                        <a:t>Teaches us to view others as enemies, not humans</a:t>
                      </a:r>
                      <a:endParaRPr lang="en-US" sz="40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8620353"/>
                  </a:ext>
                </a:extLst>
              </a:tr>
              <a:tr h="370840">
                <a:tc>
                  <a:txBody>
                    <a:bodyPr/>
                    <a:lstStyle/>
                    <a:p>
                      <a:pPr marL="0" marR="0">
                        <a:lnSpc>
                          <a:spcPct val="115000"/>
                        </a:lnSpc>
                        <a:spcAft>
                          <a:spcPts val="800"/>
                        </a:spcAft>
                        <a:buNone/>
                      </a:pPr>
                      <a:r>
                        <a:rPr lang="en-US" sz="6000" kern="0" dirty="0">
                          <a:effectLst/>
                        </a:rPr>
                        <a:t>Individualism</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4000" kern="0" dirty="0">
                          <a:effectLst/>
                        </a:rPr>
                        <a:t>Prioritizes self over community, making forgiveness and empathy harder</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3892375"/>
                  </a:ext>
                </a:extLst>
              </a:tr>
            </a:tbl>
          </a:graphicData>
        </a:graphic>
      </p:graphicFrame>
    </p:spTree>
    <p:extLst>
      <p:ext uri="{BB962C8B-B14F-4D97-AF65-F5344CB8AC3E}">
        <p14:creationId xmlns:p14="http://schemas.microsoft.com/office/powerpoint/2010/main" val="253437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EF37-3421-2080-BB7B-01228B6A4474}"/>
              </a:ext>
            </a:extLst>
          </p:cNvPr>
          <p:cNvSpPr>
            <a:spLocks noGrp="1"/>
          </p:cNvSpPr>
          <p:nvPr>
            <p:ph type="title"/>
          </p:nvPr>
        </p:nvSpPr>
        <p:spPr/>
        <p:txBody>
          <a:bodyPr>
            <a:normAutofit fontScale="90000"/>
          </a:bodyPr>
          <a:lstStyle/>
          <a:p>
            <a:r>
              <a:rPr lang="en-US" dirty="0"/>
              <a:t>Scripture is filled with warnings</a:t>
            </a:r>
          </a:p>
        </p:txBody>
      </p:sp>
      <p:sp>
        <p:nvSpPr>
          <p:cNvPr id="3" name="Content Placeholder 2">
            <a:extLst>
              <a:ext uri="{FF2B5EF4-FFF2-40B4-BE49-F238E27FC236}">
                <a16:creationId xmlns:a16="http://schemas.microsoft.com/office/drawing/2014/main" id="{58A40230-9317-0E08-B748-3DA209BE3344}"/>
              </a:ext>
            </a:extLst>
          </p:cNvPr>
          <p:cNvSpPr>
            <a:spLocks noGrp="1"/>
          </p:cNvSpPr>
          <p:nvPr>
            <p:ph idx="1"/>
          </p:nvPr>
        </p:nvSpPr>
        <p:spPr/>
        <p:txBody>
          <a:bodyPr/>
          <a:lstStyle/>
          <a:p>
            <a:pPr marL="0" indent="0">
              <a:buNone/>
            </a:pPr>
            <a:r>
              <a:rPr lang="en-US" b="1" dirty="0"/>
              <a:t>Hebrews 12:15 (ESV)</a:t>
            </a:r>
            <a:endParaRPr lang="en-US" dirty="0"/>
          </a:p>
          <a:p>
            <a:pPr marL="0" indent="0">
              <a:buNone/>
            </a:pPr>
            <a:r>
              <a:rPr lang="en-US" i="1" dirty="0"/>
              <a:t>See to it that no one fails to obtain the grace of God; that no 'root of bitterness' springs up and causes trouble, and by it many become defiled."</a:t>
            </a:r>
            <a:endParaRPr lang="en-US" dirty="0"/>
          </a:p>
          <a:p>
            <a:pPr marL="0" indent="0">
              <a:buNone/>
            </a:pPr>
            <a:endParaRPr lang="en-US" dirty="0"/>
          </a:p>
        </p:txBody>
      </p:sp>
    </p:spTree>
    <p:extLst>
      <p:ext uri="{BB962C8B-B14F-4D97-AF65-F5344CB8AC3E}">
        <p14:creationId xmlns:p14="http://schemas.microsoft.com/office/powerpoint/2010/main" val="9787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FC973-A1EA-6316-755C-658EC612E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F19BA-42CF-23B5-182F-019989BCEEAF}"/>
              </a:ext>
            </a:extLst>
          </p:cNvPr>
          <p:cNvSpPr>
            <a:spLocks noGrp="1"/>
          </p:cNvSpPr>
          <p:nvPr>
            <p:ph type="title"/>
          </p:nvPr>
        </p:nvSpPr>
        <p:spPr/>
        <p:txBody>
          <a:bodyPr>
            <a:normAutofit fontScale="90000"/>
          </a:bodyPr>
          <a:lstStyle/>
          <a:p>
            <a:r>
              <a:rPr lang="en-US" dirty="0"/>
              <a:t>Scripture is filled with warnings</a:t>
            </a:r>
          </a:p>
        </p:txBody>
      </p:sp>
      <p:sp>
        <p:nvSpPr>
          <p:cNvPr id="3" name="Content Placeholder 2">
            <a:extLst>
              <a:ext uri="{FF2B5EF4-FFF2-40B4-BE49-F238E27FC236}">
                <a16:creationId xmlns:a16="http://schemas.microsoft.com/office/drawing/2014/main" id="{19E6E430-99FF-AFD0-79F9-FEBBC43E2768}"/>
              </a:ext>
            </a:extLst>
          </p:cNvPr>
          <p:cNvSpPr>
            <a:spLocks noGrp="1"/>
          </p:cNvSpPr>
          <p:nvPr>
            <p:ph idx="1"/>
          </p:nvPr>
        </p:nvSpPr>
        <p:spPr/>
        <p:txBody>
          <a:bodyPr/>
          <a:lstStyle/>
          <a:p>
            <a:pPr marL="0" indent="0">
              <a:buNone/>
            </a:pPr>
            <a:r>
              <a:rPr lang="en-US" b="1" dirty="0"/>
              <a:t>Hebrews 12:15 (ESV)</a:t>
            </a:r>
            <a:endParaRPr lang="en-US" dirty="0"/>
          </a:p>
          <a:p>
            <a:pPr marL="0" indent="0">
              <a:buNone/>
            </a:pPr>
            <a:r>
              <a:rPr lang="en-US" i="1" dirty="0"/>
              <a:t>See to it that no one fails to obtain the grace of God; that no 'root of bitterness' springs up and causes trouble, and by it many become defiled."</a:t>
            </a:r>
            <a:endParaRPr lang="en-US" dirty="0"/>
          </a:p>
          <a:p>
            <a:pPr marL="0" indent="0">
              <a:buNone/>
            </a:pPr>
            <a:endParaRPr lang="en-US" dirty="0"/>
          </a:p>
        </p:txBody>
      </p:sp>
      <p:pic>
        <p:nvPicPr>
          <p:cNvPr id="4" name="Picture 3">
            <a:extLst>
              <a:ext uri="{FF2B5EF4-FFF2-40B4-BE49-F238E27FC236}">
                <a16:creationId xmlns:a16="http://schemas.microsoft.com/office/drawing/2014/main" id="{B3EFCB86-705C-EEBF-2F34-A4BFA1A566FF}"/>
              </a:ext>
            </a:extLst>
          </p:cNvPr>
          <p:cNvPicPr>
            <a:picLocks noChangeAspect="1"/>
          </p:cNvPicPr>
          <p:nvPr/>
        </p:nvPicPr>
        <p:blipFill>
          <a:blip r:embed="rId2"/>
          <a:stretch>
            <a:fillRect/>
          </a:stretch>
        </p:blipFill>
        <p:spPr>
          <a:xfrm>
            <a:off x="940904" y="-13252"/>
            <a:ext cx="10296939" cy="6871252"/>
          </a:xfrm>
          <a:prstGeom prst="rect">
            <a:avLst/>
          </a:prstGeom>
        </p:spPr>
      </p:pic>
    </p:spTree>
    <p:extLst>
      <p:ext uri="{BB962C8B-B14F-4D97-AF65-F5344CB8AC3E}">
        <p14:creationId xmlns:p14="http://schemas.microsoft.com/office/powerpoint/2010/main" val="17246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BB473-C36A-EFBA-99CB-97FA43EA7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FE30E-3F73-7DDC-9DA5-85D7603F8707}"/>
              </a:ext>
            </a:extLst>
          </p:cNvPr>
          <p:cNvSpPr>
            <a:spLocks noGrp="1"/>
          </p:cNvSpPr>
          <p:nvPr>
            <p:ph type="title"/>
          </p:nvPr>
        </p:nvSpPr>
        <p:spPr/>
        <p:txBody>
          <a:bodyPr>
            <a:normAutofit fontScale="90000"/>
          </a:bodyPr>
          <a:lstStyle/>
          <a:p>
            <a:r>
              <a:rPr lang="en-US" dirty="0"/>
              <a:t>Scripture is filled with warnings</a:t>
            </a:r>
          </a:p>
        </p:txBody>
      </p:sp>
      <p:sp>
        <p:nvSpPr>
          <p:cNvPr id="3" name="Content Placeholder 2">
            <a:extLst>
              <a:ext uri="{FF2B5EF4-FFF2-40B4-BE49-F238E27FC236}">
                <a16:creationId xmlns:a16="http://schemas.microsoft.com/office/drawing/2014/main" id="{E46D5EC2-F4D1-809E-0958-A30202EC1E38}"/>
              </a:ext>
            </a:extLst>
          </p:cNvPr>
          <p:cNvSpPr>
            <a:spLocks noGrp="1"/>
          </p:cNvSpPr>
          <p:nvPr>
            <p:ph idx="1"/>
          </p:nvPr>
        </p:nvSpPr>
        <p:spPr/>
        <p:txBody>
          <a:bodyPr>
            <a:normAutofit fontScale="92500" lnSpcReduction="10000"/>
          </a:bodyPr>
          <a:lstStyle/>
          <a:p>
            <a:pPr marL="0" indent="0">
              <a:buNone/>
            </a:pPr>
            <a:r>
              <a:rPr lang="en-US" b="1" dirty="0"/>
              <a:t>Ephesians 4:31–32 (ESV)</a:t>
            </a:r>
            <a:endParaRPr lang="en-US" dirty="0"/>
          </a:p>
          <a:p>
            <a:pPr marL="0" indent="0">
              <a:buNone/>
            </a:pPr>
            <a:r>
              <a:rPr lang="en-US" i="1" dirty="0"/>
              <a:t>"Let all bitterness and wrath and anger and clamor and slander be put away from you, along with all malice. Be kind to one another, tenderhearted, forgiving one another, as God in Christ forgave you."</a:t>
            </a:r>
            <a:endParaRPr lang="en-US" dirty="0"/>
          </a:p>
          <a:p>
            <a:pPr marL="0" indent="0">
              <a:buNone/>
            </a:pPr>
            <a:endParaRPr lang="en-US" dirty="0"/>
          </a:p>
        </p:txBody>
      </p:sp>
    </p:spTree>
    <p:extLst>
      <p:ext uri="{BB962C8B-B14F-4D97-AF65-F5344CB8AC3E}">
        <p14:creationId xmlns:p14="http://schemas.microsoft.com/office/powerpoint/2010/main" val="84213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4CE2-A051-3723-98C5-1A396D714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BBAB5-78B4-46D6-531C-CF59F5A54D98}"/>
              </a:ext>
            </a:extLst>
          </p:cNvPr>
          <p:cNvSpPr>
            <a:spLocks noGrp="1"/>
          </p:cNvSpPr>
          <p:nvPr>
            <p:ph type="title"/>
          </p:nvPr>
        </p:nvSpPr>
        <p:spPr/>
        <p:txBody>
          <a:bodyPr>
            <a:normAutofit fontScale="90000"/>
          </a:bodyPr>
          <a:lstStyle/>
          <a:p>
            <a:r>
              <a:rPr lang="en-US" dirty="0"/>
              <a:t>Scripture is filled with warnings</a:t>
            </a:r>
          </a:p>
        </p:txBody>
      </p:sp>
      <p:sp>
        <p:nvSpPr>
          <p:cNvPr id="3" name="Content Placeholder 2">
            <a:extLst>
              <a:ext uri="{FF2B5EF4-FFF2-40B4-BE49-F238E27FC236}">
                <a16:creationId xmlns:a16="http://schemas.microsoft.com/office/drawing/2014/main" id="{7277D319-30B6-8956-0F54-2771A91C863E}"/>
              </a:ext>
            </a:extLst>
          </p:cNvPr>
          <p:cNvSpPr>
            <a:spLocks noGrp="1"/>
          </p:cNvSpPr>
          <p:nvPr>
            <p:ph idx="1"/>
          </p:nvPr>
        </p:nvSpPr>
        <p:spPr/>
        <p:txBody>
          <a:bodyPr>
            <a:normAutofit fontScale="85000" lnSpcReduction="20000"/>
          </a:bodyPr>
          <a:lstStyle/>
          <a:p>
            <a:pPr marL="0" indent="0">
              <a:buNone/>
            </a:pPr>
            <a:r>
              <a:rPr lang="en-US" b="1" dirty="0"/>
              <a:t>Colossians 3:12–13 (NASB95) </a:t>
            </a:r>
          </a:p>
          <a:p>
            <a:pPr marL="0" indent="0">
              <a:buNone/>
            </a:pPr>
            <a:r>
              <a:rPr lang="en-US" b="1" dirty="0"/>
              <a:t>12</a:t>
            </a:r>
            <a:r>
              <a:rPr lang="en-US" dirty="0"/>
              <a:t> So, as those who have been chosen of God, holy and beloved, put on a heart of compassion, kindness, humility, gentleness and patience; </a:t>
            </a:r>
            <a:r>
              <a:rPr lang="en-US" b="1" dirty="0"/>
              <a:t>13</a:t>
            </a:r>
            <a:r>
              <a:rPr lang="en-US" dirty="0"/>
              <a:t> bearing with one another, and forgiving each other, whoever has a complaint against anyone; just as the Lord forgave you, so also should you.</a:t>
            </a:r>
          </a:p>
          <a:p>
            <a:pPr marL="0" indent="0">
              <a:buNone/>
            </a:pPr>
            <a:endParaRPr lang="en-US" dirty="0"/>
          </a:p>
        </p:txBody>
      </p:sp>
    </p:spTree>
    <p:extLst>
      <p:ext uri="{BB962C8B-B14F-4D97-AF65-F5344CB8AC3E}">
        <p14:creationId xmlns:p14="http://schemas.microsoft.com/office/powerpoint/2010/main" val="177928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C299-8ABB-DAF6-5751-378CD0534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D493B-DC64-F8D4-E176-15770DA52DCD}"/>
              </a:ext>
            </a:extLst>
          </p:cNvPr>
          <p:cNvSpPr>
            <a:spLocks noGrp="1"/>
          </p:cNvSpPr>
          <p:nvPr>
            <p:ph type="title"/>
          </p:nvPr>
        </p:nvSpPr>
        <p:spPr/>
        <p:txBody>
          <a:bodyPr/>
          <a:lstStyle/>
          <a:p>
            <a:r>
              <a:rPr lang="en-US" b="1" dirty="0"/>
              <a:t>Ephesians 4:26–27 (NLT) </a:t>
            </a:r>
            <a:endParaRPr lang="en-US" dirty="0"/>
          </a:p>
        </p:txBody>
      </p:sp>
      <p:sp>
        <p:nvSpPr>
          <p:cNvPr id="3" name="Content Placeholder 2">
            <a:extLst>
              <a:ext uri="{FF2B5EF4-FFF2-40B4-BE49-F238E27FC236}">
                <a16:creationId xmlns:a16="http://schemas.microsoft.com/office/drawing/2014/main" id="{C2FFCC74-DD21-4B6F-540F-11F05E8FD4A0}"/>
              </a:ext>
            </a:extLst>
          </p:cNvPr>
          <p:cNvSpPr>
            <a:spLocks noGrp="1"/>
          </p:cNvSpPr>
          <p:nvPr>
            <p:ph idx="1"/>
          </p:nvPr>
        </p:nvSpPr>
        <p:spPr/>
        <p:txBody>
          <a:bodyPr/>
          <a:lstStyle/>
          <a:p>
            <a:pPr marL="0" indent="0">
              <a:buNone/>
            </a:pPr>
            <a:r>
              <a:rPr lang="en-US" b="1" dirty="0"/>
              <a:t>26</a:t>
            </a:r>
            <a:r>
              <a:rPr lang="en-US" dirty="0"/>
              <a:t> And “don’t sin by letting anger control you.” Don’t let the sun go down while you are still angry, </a:t>
            </a:r>
            <a:r>
              <a:rPr lang="en-US" b="1" dirty="0"/>
              <a:t>27</a:t>
            </a:r>
            <a:r>
              <a:rPr lang="en-US" dirty="0"/>
              <a:t> for </a:t>
            </a:r>
            <a:r>
              <a:rPr lang="en-US" u="sng" dirty="0"/>
              <a:t>anger gives a foothold to the devil</a:t>
            </a:r>
            <a:r>
              <a:rPr lang="en-US" dirty="0"/>
              <a:t>. </a:t>
            </a:r>
          </a:p>
          <a:p>
            <a:endParaRPr lang="en-US" dirty="0"/>
          </a:p>
        </p:txBody>
      </p:sp>
    </p:spTree>
    <p:extLst>
      <p:ext uri="{BB962C8B-B14F-4D97-AF65-F5344CB8AC3E}">
        <p14:creationId xmlns:p14="http://schemas.microsoft.com/office/powerpoint/2010/main" val="73190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354E-331C-FC3A-43CC-25AEBA304200}"/>
              </a:ext>
            </a:extLst>
          </p:cNvPr>
          <p:cNvSpPr>
            <a:spLocks noGrp="1"/>
          </p:cNvSpPr>
          <p:nvPr>
            <p:ph type="title"/>
          </p:nvPr>
        </p:nvSpPr>
        <p:spPr/>
        <p:txBody>
          <a:bodyPr/>
          <a:lstStyle/>
          <a:p>
            <a:r>
              <a:rPr lang="en-US" b="1" dirty="0"/>
              <a:t>Ephesians 4:26–27 (NLT) </a:t>
            </a:r>
            <a:endParaRPr lang="en-US" dirty="0"/>
          </a:p>
        </p:txBody>
      </p:sp>
      <p:sp>
        <p:nvSpPr>
          <p:cNvPr id="3" name="Content Placeholder 2">
            <a:extLst>
              <a:ext uri="{FF2B5EF4-FFF2-40B4-BE49-F238E27FC236}">
                <a16:creationId xmlns:a16="http://schemas.microsoft.com/office/drawing/2014/main" id="{27BEE89D-2D10-0044-FF1C-44D1949E885A}"/>
              </a:ext>
            </a:extLst>
          </p:cNvPr>
          <p:cNvSpPr>
            <a:spLocks noGrp="1"/>
          </p:cNvSpPr>
          <p:nvPr>
            <p:ph idx="1"/>
          </p:nvPr>
        </p:nvSpPr>
        <p:spPr/>
        <p:txBody>
          <a:bodyPr/>
          <a:lstStyle/>
          <a:p>
            <a:pPr marL="0" indent="0">
              <a:buNone/>
            </a:pPr>
            <a:r>
              <a:rPr lang="en-US" b="1" dirty="0"/>
              <a:t>26</a:t>
            </a:r>
            <a:r>
              <a:rPr lang="en-US" dirty="0"/>
              <a:t> And “don’t sin by letting anger control you.” Don’t let the sun go down while you are still angry, </a:t>
            </a:r>
            <a:r>
              <a:rPr lang="en-US" b="1" dirty="0"/>
              <a:t>27</a:t>
            </a:r>
            <a:r>
              <a:rPr lang="en-US" dirty="0"/>
              <a:t> for </a:t>
            </a:r>
            <a:r>
              <a:rPr lang="en-US" u="sng" dirty="0"/>
              <a:t>anger gives a foothold to the devil</a:t>
            </a:r>
            <a:r>
              <a:rPr lang="en-US" dirty="0"/>
              <a:t>. </a:t>
            </a:r>
          </a:p>
          <a:p>
            <a:endParaRPr lang="en-US" dirty="0"/>
          </a:p>
        </p:txBody>
      </p:sp>
      <p:sp>
        <p:nvSpPr>
          <p:cNvPr id="5" name="TextBox 4">
            <a:extLst>
              <a:ext uri="{FF2B5EF4-FFF2-40B4-BE49-F238E27FC236}">
                <a16:creationId xmlns:a16="http://schemas.microsoft.com/office/drawing/2014/main" id="{C35502CC-FDFD-CB5C-F12E-6CB8BECA2986}"/>
              </a:ext>
            </a:extLst>
          </p:cNvPr>
          <p:cNvSpPr txBox="1"/>
          <p:nvPr/>
        </p:nvSpPr>
        <p:spPr>
          <a:xfrm>
            <a:off x="225630" y="3429000"/>
            <a:ext cx="11520182" cy="25853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5400" dirty="0"/>
              <a:t>Harboring bitterness doesn’t just affect you emotionally—it creates spiritual vulnerability. </a:t>
            </a:r>
          </a:p>
        </p:txBody>
      </p:sp>
    </p:spTree>
    <p:extLst>
      <p:ext uri="{BB962C8B-B14F-4D97-AF65-F5344CB8AC3E}">
        <p14:creationId xmlns:p14="http://schemas.microsoft.com/office/powerpoint/2010/main" val="300400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226F-B8BF-C923-B31B-5525A2A876E4}"/>
              </a:ext>
            </a:extLst>
          </p:cNvPr>
          <p:cNvSpPr>
            <a:spLocks noGrp="1"/>
          </p:cNvSpPr>
          <p:nvPr>
            <p:ph type="title"/>
          </p:nvPr>
        </p:nvSpPr>
        <p:spPr/>
        <p:txBody>
          <a:bodyPr/>
          <a:lstStyle/>
          <a:p>
            <a:r>
              <a:rPr lang="en-US" dirty="0"/>
              <a:t>Kittle </a:t>
            </a:r>
            <a:r>
              <a:rPr lang="en-US" dirty="0" err="1"/>
              <a:t>TdNT</a:t>
            </a:r>
            <a:endParaRPr lang="en-US" dirty="0"/>
          </a:p>
        </p:txBody>
      </p:sp>
      <p:sp>
        <p:nvSpPr>
          <p:cNvPr id="3" name="Content Placeholder 2">
            <a:extLst>
              <a:ext uri="{FF2B5EF4-FFF2-40B4-BE49-F238E27FC236}">
                <a16:creationId xmlns:a16="http://schemas.microsoft.com/office/drawing/2014/main" id="{F8312D15-15CE-FC0D-8BCA-23482191FCEA}"/>
              </a:ext>
            </a:extLst>
          </p:cNvPr>
          <p:cNvSpPr>
            <a:spLocks noGrp="1"/>
          </p:cNvSpPr>
          <p:nvPr>
            <p:ph idx="1"/>
          </p:nvPr>
        </p:nvSpPr>
        <p:spPr/>
        <p:txBody>
          <a:bodyPr>
            <a:normAutofit fontScale="92500" lnSpcReduction="20000"/>
          </a:bodyPr>
          <a:lstStyle/>
          <a:p>
            <a:pPr marL="0" indent="0">
              <a:buNone/>
            </a:pPr>
            <a:r>
              <a:rPr lang="en-US" dirty="0"/>
              <a:t>In </a:t>
            </a:r>
            <a:r>
              <a:rPr lang="en-US" i="1" dirty="0"/>
              <a:t>Ephesians 4:27</a:t>
            </a:r>
            <a:r>
              <a:rPr lang="en-US" dirty="0"/>
              <a:t>, </a:t>
            </a:r>
            <a:r>
              <a:rPr lang="en-US" b="1" dirty="0"/>
              <a:t>"giving place to the devil" (</a:t>
            </a:r>
            <a:r>
              <a:rPr lang="el-GR" b="1" dirty="0" err="1"/>
              <a:t>τόπον</a:t>
            </a:r>
            <a:r>
              <a:rPr lang="el-GR" b="1" dirty="0"/>
              <a:t> </a:t>
            </a:r>
            <a:r>
              <a:rPr lang="el-GR" b="1" dirty="0" err="1"/>
              <a:t>τῷ</a:t>
            </a:r>
            <a:r>
              <a:rPr lang="el-GR" b="1" dirty="0"/>
              <a:t> </a:t>
            </a:r>
            <a:r>
              <a:rPr lang="el-GR" b="1" dirty="0" err="1"/>
              <a:t>διαβόλῳ</a:t>
            </a:r>
            <a:r>
              <a:rPr lang="el-GR" b="1" dirty="0"/>
              <a:t>)</a:t>
            </a:r>
            <a:r>
              <a:rPr lang="el-GR" dirty="0"/>
              <a:t> </a:t>
            </a:r>
            <a:r>
              <a:rPr lang="en-US" dirty="0"/>
              <a:t>means </a:t>
            </a:r>
            <a:r>
              <a:rPr lang="en-US" b="1" dirty="0"/>
              <a:t>yielding a foothold of influence</a:t>
            </a:r>
            <a:r>
              <a:rPr lang="en-US" dirty="0"/>
              <a:t>—a position from which he can tempt, accuse, divide, or control. This happens not through ritual or possession, but through </a:t>
            </a:r>
            <a:r>
              <a:rPr lang="en-US" b="1" dirty="0"/>
              <a:t>habitual sins or unresolved issues</a:t>
            </a:r>
            <a:r>
              <a:rPr lang="en-US" dirty="0"/>
              <a:t>, especially anger in this context.</a:t>
            </a:r>
          </a:p>
        </p:txBody>
      </p:sp>
    </p:spTree>
    <p:extLst>
      <p:ext uri="{BB962C8B-B14F-4D97-AF65-F5344CB8AC3E}">
        <p14:creationId xmlns:p14="http://schemas.microsoft.com/office/powerpoint/2010/main" val="1796916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9878-6356-5635-4FF2-7F2047F1CA8D}"/>
              </a:ext>
            </a:extLst>
          </p:cNvPr>
          <p:cNvSpPr>
            <a:spLocks noGrp="1"/>
          </p:cNvSpPr>
          <p:nvPr>
            <p:ph type="title"/>
          </p:nvPr>
        </p:nvSpPr>
        <p:spPr/>
        <p:txBody>
          <a:bodyPr>
            <a:normAutofit/>
          </a:bodyPr>
          <a:lstStyle/>
          <a:p>
            <a:r>
              <a:rPr lang="en-US" dirty="0"/>
              <a:t>Biblical forgiveness</a:t>
            </a:r>
          </a:p>
        </p:txBody>
      </p:sp>
      <p:sp>
        <p:nvSpPr>
          <p:cNvPr id="9" name="Content Placeholder 8">
            <a:extLst>
              <a:ext uri="{FF2B5EF4-FFF2-40B4-BE49-F238E27FC236}">
                <a16:creationId xmlns:a16="http://schemas.microsoft.com/office/drawing/2014/main" id="{C857BC67-ACA2-1A14-66BF-EC3D5FC338A7}"/>
              </a:ext>
            </a:extLst>
          </p:cNvPr>
          <p:cNvSpPr>
            <a:spLocks noGrp="1"/>
          </p:cNvSpPr>
          <p:nvPr>
            <p:ph idx="1"/>
          </p:nvPr>
        </p:nvSpPr>
        <p:spPr/>
        <p:txBody>
          <a:bodyPr>
            <a:normAutofit lnSpcReduction="10000"/>
          </a:bodyPr>
          <a:lstStyle/>
          <a:p>
            <a:pPr fontAlgn="ctr"/>
            <a:r>
              <a:rPr lang="en-US" dirty="0"/>
              <a:t>Unconditional (Matthew 6:15)</a:t>
            </a:r>
          </a:p>
          <a:p>
            <a:pPr fontAlgn="ctr"/>
            <a:r>
              <a:rPr lang="en-US" dirty="0"/>
              <a:t>Based on God’s mercy</a:t>
            </a:r>
          </a:p>
          <a:p>
            <a:pPr fontAlgn="ctr"/>
            <a:r>
              <a:rPr lang="en-US" dirty="0"/>
              <a:t>Releases the debt</a:t>
            </a:r>
          </a:p>
          <a:p>
            <a:pPr fontAlgn="ctr"/>
            <a:r>
              <a:rPr lang="en-US" dirty="0"/>
              <a:t>Can be one-sided</a:t>
            </a:r>
          </a:p>
          <a:p>
            <a:pPr fontAlgn="ctr"/>
            <a:r>
              <a:rPr lang="en-US" dirty="0"/>
              <a:t>Done for the Lord’s sake (Colossians 3:13)</a:t>
            </a:r>
          </a:p>
          <a:p>
            <a:endParaRPr lang="en-US" dirty="0"/>
          </a:p>
        </p:txBody>
      </p:sp>
    </p:spTree>
    <p:extLst>
      <p:ext uri="{BB962C8B-B14F-4D97-AF65-F5344CB8AC3E}">
        <p14:creationId xmlns:p14="http://schemas.microsoft.com/office/powerpoint/2010/main" val="18073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AE47-79CC-2507-96A5-3A50B26EB7B7}"/>
              </a:ext>
            </a:extLst>
          </p:cNvPr>
          <p:cNvSpPr>
            <a:spLocks noGrp="1"/>
          </p:cNvSpPr>
          <p:nvPr>
            <p:ph type="title"/>
          </p:nvPr>
        </p:nvSpPr>
        <p:spPr/>
        <p:txBody>
          <a:bodyPr>
            <a:normAutofit/>
          </a:bodyPr>
          <a:lstStyle/>
          <a:p>
            <a:r>
              <a:rPr lang="en-US" sz="4800" dirty="0"/>
              <a:t>Forgiveness is NOT the same as trust</a:t>
            </a:r>
          </a:p>
        </p:txBody>
      </p:sp>
      <p:sp>
        <p:nvSpPr>
          <p:cNvPr id="3" name="Content Placeholder 2">
            <a:extLst>
              <a:ext uri="{FF2B5EF4-FFF2-40B4-BE49-F238E27FC236}">
                <a16:creationId xmlns:a16="http://schemas.microsoft.com/office/drawing/2014/main" id="{179B9FC0-D3C7-DF11-3A5A-910BCB935928}"/>
              </a:ext>
            </a:extLst>
          </p:cNvPr>
          <p:cNvSpPr>
            <a:spLocks noGrp="1"/>
          </p:cNvSpPr>
          <p:nvPr>
            <p:ph idx="1"/>
          </p:nvPr>
        </p:nvSpPr>
        <p:spPr/>
        <p:txBody>
          <a:bodyPr/>
          <a:lstStyle/>
          <a:p>
            <a:pPr marL="0" indent="0">
              <a:buNone/>
            </a:pPr>
            <a:r>
              <a:rPr lang="en-US" dirty="0"/>
              <a:t>Forgiveness does not mean…</a:t>
            </a:r>
          </a:p>
          <a:p>
            <a:pPr lvl="1"/>
            <a:r>
              <a:rPr lang="en-US" dirty="0"/>
              <a:t>	Letting an active alcoholic pick up your kids from school</a:t>
            </a:r>
          </a:p>
          <a:p>
            <a:pPr lvl="1"/>
            <a:r>
              <a:rPr lang="en-US" dirty="0"/>
              <a:t>  Loaning money to a drug addict</a:t>
            </a:r>
          </a:p>
          <a:p>
            <a:pPr lvl="1"/>
            <a:r>
              <a:rPr lang="en-US" dirty="0"/>
              <a:t>  Being emotionally vulnerable to someone who has  hurt you     </a:t>
            </a:r>
          </a:p>
          <a:p>
            <a:pPr lvl="1"/>
            <a:endParaRPr lang="en-US" dirty="0"/>
          </a:p>
        </p:txBody>
      </p:sp>
    </p:spTree>
    <p:extLst>
      <p:ext uri="{BB962C8B-B14F-4D97-AF65-F5344CB8AC3E}">
        <p14:creationId xmlns:p14="http://schemas.microsoft.com/office/powerpoint/2010/main" val="31532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A7FF-6A39-A10D-0951-555FC27BC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5F12C-0BB4-FD65-3A80-612451E3FEEC}"/>
              </a:ext>
            </a:extLst>
          </p:cNvPr>
          <p:cNvSpPr>
            <a:spLocks noGrp="1"/>
          </p:cNvSpPr>
          <p:nvPr>
            <p:ph type="title"/>
          </p:nvPr>
        </p:nvSpPr>
        <p:spPr/>
        <p:txBody>
          <a:bodyPr>
            <a:normAutofit/>
          </a:bodyPr>
          <a:lstStyle/>
          <a:p>
            <a:r>
              <a:rPr lang="en-US" sz="4400" dirty="0"/>
              <a:t>Revenge is deeply rooted in our culture</a:t>
            </a:r>
          </a:p>
        </p:txBody>
      </p:sp>
      <p:graphicFrame>
        <p:nvGraphicFramePr>
          <p:cNvPr id="3" name="Table 2">
            <a:extLst>
              <a:ext uri="{FF2B5EF4-FFF2-40B4-BE49-F238E27FC236}">
                <a16:creationId xmlns:a16="http://schemas.microsoft.com/office/drawing/2014/main" id="{AAA7E87D-B443-709A-4AF3-E105990BA8AD}"/>
              </a:ext>
            </a:extLst>
          </p:cNvPr>
          <p:cNvGraphicFramePr>
            <a:graphicFrameLocks noGrp="1"/>
          </p:cNvGraphicFramePr>
          <p:nvPr>
            <p:extLst>
              <p:ext uri="{D42A27DB-BD31-4B8C-83A1-F6EECF244321}">
                <p14:modId xmlns:p14="http://schemas.microsoft.com/office/powerpoint/2010/main" val="3228996327"/>
              </p:ext>
            </p:extLst>
          </p:nvPr>
        </p:nvGraphicFramePr>
        <p:xfrm>
          <a:off x="582327" y="2692081"/>
          <a:ext cx="11441438" cy="2377440"/>
        </p:xfrm>
        <a:graphic>
          <a:graphicData uri="http://schemas.openxmlformats.org/drawingml/2006/table">
            <a:tbl>
              <a:tblPr firstRow="1" bandRow="1">
                <a:tableStyleId>{5C22544A-7EE6-4342-B048-85BDC9FD1C3A}</a:tableStyleId>
              </a:tblPr>
              <a:tblGrid>
                <a:gridCol w="5720719">
                  <a:extLst>
                    <a:ext uri="{9D8B030D-6E8A-4147-A177-3AD203B41FA5}">
                      <a16:colId xmlns:a16="http://schemas.microsoft.com/office/drawing/2014/main" val="1616849197"/>
                    </a:ext>
                  </a:extLst>
                </a:gridCol>
                <a:gridCol w="5720719">
                  <a:extLst>
                    <a:ext uri="{9D8B030D-6E8A-4147-A177-3AD203B41FA5}">
                      <a16:colId xmlns:a16="http://schemas.microsoft.com/office/drawing/2014/main" val="663499546"/>
                    </a:ext>
                  </a:extLst>
                </a:gridCol>
              </a:tblGrid>
              <a:tr h="370840">
                <a:tc>
                  <a:txBody>
                    <a:bodyPr/>
                    <a:lstStyle/>
                    <a:p>
                      <a:r>
                        <a:rPr lang="en-US" sz="4800" dirty="0"/>
                        <a:t>Gadsden Ethos</a:t>
                      </a:r>
                    </a:p>
                  </a:txBody>
                  <a:tcPr/>
                </a:tc>
                <a:tc>
                  <a:txBody>
                    <a:bodyPr/>
                    <a:lstStyle/>
                    <a:p>
                      <a:endParaRPr lang="en-US" sz="4800" dirty="0"/>
                    </a:p>
                  </a:txBody>
                  <a:tcPr/>
                </a:tc>
                <a:extLst>
                  <a:ext uri="{0D108BD9-81ED-4DB2-BD59-A6C34878D82A}">
                    <a16:rowId xmlns:a16="http://schemas.microsoft.com/office/drawing/2014/main" val="1282322586"/>
                  </a:ext>
                </a:extLst>
              </a:tr>
              <a:tr h="370840">
                <a:tc>
                  <a:txBody>
                    <a:bodyPr/>
                    <a:lstStyle/>
                    <a:p>
                      <a:r>
                        <a:rPr lang="en-US" sz="4800" dirty="0"/>
                        <a:t>”You step on me, I strike”</a:t>
                      </a:r>
                    </a:p>
                  </a:txBody>
                  <a:tcPr/>
                </a:tc>
                <a:tc>
                  <a:txBody>
                    <a:bodyPr/>
                    <a:lstStyle/>
                    <a:p>
                      <a:endParaRPr lang="en-US" sz="4800" dirty="0"/>
                    </a:p>
                  </a:txBody>
                  <a:tcPr/>
                </a:tc>
                <a:extLst>
                  <a:ext uri="{0D108BD9-81ED-4DB2-BD59-A6C34878D82A}">
                    <a16:rowId xmlns:a16="http://schemas.microsoft.com/office/drawing/2014/main" val="2953318194"/>
                  </a:ext>
                </a:extLst>
              </a:tr>
            </a:tbl>
          </a:graphicData>
        </a:graphic>
      </p:graphicFrame>
    </p:spTree>
    <p:extLst>
      <p:ext uri="{BB962C8B-B14F-4D97-AF65-F5344CB8AC3E}">
        <p14:creationId xmlns:p14="http://schemas.microsoft.com/office/powerpoint/2010/main" val="361694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20BB9-B21B-1309-CD08-D3BB31C28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3BF62-8DB8-A96E-A251-62C456B935C1}"/>
              </a:ext>
            </a:extLst>
          </p:cNvPr>
          <p:cNvSpPr>
            <a:spLocks noGrp="1"/>
          </p:cNvSpPr>
          <p:nvPr>
            <p:ph type="title"/>
          </p:nvPr>
        </p:nvSpPr>
        <p:spPr/>
        <p:txBody>
          <a:bodyPr>
            <a:normAutofit/>
          </a:bodyPr>
          <a:lstStyle/>
          <a:p>
            <a:r>
              <a:rPr lang="en-US" sz="4800" dirty="0"/>
              <a:t>Forgiveness is NOT the same as trust</a:t>
            </a:r>
          </a:p>
        </p:txBody>
      </p:sp>
      <p:sp>
        <p:nvSpPr>
          <p:cNvPr id="3" name="Content Placeholder 2">
            <a:extLst>
              <a:ext uri="{FF2B5EF4-FFF2-40B4-BE49-F238E27FC236}">
                <a16:creationId xmlns:a16="http://schemas.microsoft.com/office/drawing/2014/main" id="{6969587A-9A13-D623-21F3-3EC5B2996056}"/>
              </a:ext>
            </a:extLst>
          </p:cNvPr>
          <p:cNvSpPr>
            <a:spLocks noGrp="1"/>
          </p:cNvSpPr>
          <p:nvPr>
            <p:ph idx="1"/>
          </p:nvPr>
        </p:nvSpPr>
        <p:spPr/>
        <p:txBody>
          <a:bodyPr/>
          <a:lstStyle/>
          <a:p>
            <a:pPr marL="0" indent="0">
              <a:buNone/>
            </a:pPr>
            <a:r>
              <a:rPr lang="en-US" b="1" dirty="0"/>
              <a:t>Proverbs 25:19</a:t>
            </a:r>
            <a:r>
              <a:rPr lang="en-US" dirty="0"/>
              <a:t> — </a:t>
            </a:r>
            <a:r>
              <a:rPr lang="en-US" i="1" dirty="0"/>
              <a:t>“Trusting in a treacherous man in time of trouble is like a bad tooth or a foot that slips.”</a:t>
            </a:r>
            <a:endParaRPr lang="en-US" dirty="0"/>
          </a:p>
          <a:p>
            <a:pPr lvl="1"/>
            <a:endParaRPr lang="en-US" dirty="0"/>
          </a:p>
        </p:txBody>
      </p:sp>
    </p:spTree>
    <p:extLst>
      <p:ext uri="{BB962C8B-B14F-4D97-AF65-F5344CB8AC3E}">
        <p14:creationId xmlns:p14="http://schemas.microsoft.com/office/powerpoint/2010/main" val="1040720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89865-4815-4262-B218-02694757D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6F38E-0F45-A839-78A3-367B7EFD52D3}"/>
              </a:ext>
            </a:extLst>
          </p:cNvPr>
          <p:cNvSpPr>
            <a:spLocks noGrp="1"/>
          </p:cNvSpPr>
          <p:nvPr>
            <p:ph type="title"/>
          </p:nvPr>
        </p:nvSpPr>
        <p:spPr/>
        <p:txBody>
          <a:bodyPr>
            <a:normAutofit/>
          </a:bodyPr>
          <a:lstStyle/>
          <a:p>
            <a:r>
              <a:rPr lang="en-US" sz="4800" dirty="0"/>
              <a:t>Forgiveness is NOT the same as trust</a:t>
            </a:r>
          </a:p>
        </p:txBody>
      </p:sp>
      <p:sp>
        <p:nvSpPr>
          <p:cNvPr id="3" name="Content Placeholder 2">
            <a:extLst>
              <a:ext uri="{FF2B5EF4-FFF2-40B4-BE49-F238E27FC236}">
                <a16:creationId xmlns:a16="http://schemas.microsoft.com/office/drawing/2014/main" id="{EF9E2534-453A-A5F0-D68C-E30ED2181D4B}"/>
              </a:ext>
            </a:extLst>
          </p:cNvPr>
          <p:cNvSpPr>
            <a:spLocks noGrp="1"/>
          </p:cNvSpPr>
          <p:nvPr>
            <p:ph idx="1"/>
          </p:nvPr>
        </p:nvSpPr>
        <p:spPr/>
        <p:txBody>
          <a:bodyPr>
            <a:normAutofit/>
          </a:bodyPr>
          <a:lstStyle/>
          <a:p>
            <a:pPr marL="0" indent="0">
              <a:buNone/>
            </a:pPr>
            <a:r>
              <a:rPr lang="en-US" b="1" dirty="0"/>
              <a:t>John 2:23–25 (ESV) — 23</a:t>
            </a:r>
            <a:r>
              <a:rPr lang="en-US" dirty="0"/>
              <a:t> Now when he was in Jerusalem at the Passover Feast, many believed in his name when they saw the signs that he was doing. </a:t>
            </a:r>
          </a:p>
        </p:txBody>
      </p:sp>
    </p:spTree>
    <p:extLst>
      <p:ext uri="{BB962C8B-B14F-4D97-AF65-F5344CB8AC3E}">
        <p14:creationId xmlns:p14="http://schemas.microsoft.com/office/powerpoint/2010/main" val="1386654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F190-23B3-6BFA-999D-B68D76AE6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502C7-65B1-3DAF-CBCD-CEFA86AFC61D}"/>
              </a:ext>
            </a:extLst>
          </p:cNvPr>
          <p:cNvSpPr>
            <a:spLocks noGrp="1"/>
          </p:cNvSpPr>
          <p:nvPr>
            <p:ph type="title"/>
          </p:nvPr>
        </p:nvSpPr>
        <p:spPr/>
        <p:txBody>
          <a:bodyPr>
            <a:normAutofit/>
          </a:bodyPr>
          <a:lstStyle/>
          <a:p>
            <a:r>
              <a:rPr lang="en-US" sz="4800" dirty="0"/>
              <a:t>Forgiveness is NOT the same as trust</a:t>
            </a:r>
          </a:p>
        </p:txBody>
      </p:sp>
      <p:sp>
        <p:nvSpPr>
          <p:cNvPr id="3" name="Content Placeholder 2">
            <a:extLst>
              <a:ext uri="{FF2B5EF4-FFF2-40B4-BE49-F238E27FC236}">
                <a16:creationId xmlns:a16="http://schemas.microsoft.com/office/drawing/2014/main" id="{3751CAA2-EED5-D8FD-D835-E53B463DCA98}"/>
              </a:ext>
            </a:extLst>
          </p:cNvPr>
          <p:cNvSpPr>
            <a:spLocks noGrp="1"/>
          </p:cNvSpPr>
          <p:nvPr>
            <p:ph idx="1"/>
          </p:nvPr>
        </p:nvSpPr>
        <p:spPr/>
        <p:txBody>
          <a:bodyPr>
            <a:normAutofit/>
          </a:bodyPr>
          <a:lstStyle/>
          <a:p>
            <a:pPr marL="0" indent="0">
              <a:buNone/>
            </a:pPr>
            <a:r>
              <a:rPr lang="en-US" b="1" dirty="0"/>
              <a:t>John 2:23–25 (ESV) —24</a:t>
            </a:r>
            <a:r>
              <a:rPr lang="en-US" dirty="0"/>
              <a:t> But Jesus on his part did not entrust himself to them, because he knew all people </a:t>
            </a:r>
            <a:r>
              <a:rPr lang="en-US" b="1" dirty="0"/>
              <a:t>25</a:t>
            </a:r>
            <a:r>
              <a:rPr lang="en-US" dirty="0"/>
              <a:t> and needed no one to bear witness about man, for he himself knew what was in man. </a:t>
            </a:r>
          </a:p>
          <a:p>
            <a:pPr marL="0" indent="0">
              <a:buNone/>
            </a:pPr>
            <a:endParaRPr lang="en-US" dirty="0"/>
          </a:p>
        </p:txBody>
      </p:sp>
    </p:spTree>
    <p:extLst>
      <p:ext uri="{BB962C8B-B14F-4D97-AF65-F5344CB8AC3E}">
        <p14:creationId xmlns:p14="http://schemas.microsoft.com/office/powerpoint/2010/main" val="42496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818D-12D1-5E5B-63C5-60EE5AEB6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1E5C9-3D7C-25E2-9A56-18AB0CE2B2B3}"/>
              </a:ext>
            </a:extLst>
          </p:cNvPr>
          <p:cNvSpPr>
            <a:spLocks noGrp="1"/>
          </p:cNvSpPr>
          <p:nvPr>
            <p:ph type="title"/>
          </p:nvPr>
        </p:nvSpPr>
        <p:spPr/>
        <p:txBody>
          <a:bodyPr>
            <a:normAutofit/>
          </a:bodyPr>
          <a:lstStyle/>
          <a:p>
            <a:r>
              <a:rPr lang="en-US" sz="4800" dirty="0"/>
              <a:t>Forgiveness is NOT the same as trust</a:t>
            </a:r>
          </a:p>
        </p:txBody>
      </p:sp>
      <p:sp>
        <p:nvSpPr>
          <p:cNvPr id="3" name="Content Placeholder 2">
            <a:extLst>
              <a:ext uri="{FF2B5EF4-FFF2-40B4-BE49-F238E27FC236}">
                <a16:creationId xmlns:a16="http://schemas.microsoft.com/office/drawing/2014/main" id="{9E95E5C3-9959-F29C-FA40-AA5407394554}"/>
              </a:ext>
            </a:extLst>
          </p:cNvPr>
          <p:cNvSpPr>
            <a:spLocks noGrp="1"/>
          </p:cNvSpPr>
          <p:nvPr>
            <p:ph idx="1"/>
          </p:nvPr>
        </p:nvSpPr>
        <p:spPr/>
        <p:txBody>
          <a:bodyPr>
            <a:normAutofit/>
          </a:bodyPr>
          <a:lstStyle/>
          <a:p>
            <a:r>
              <a:rPr lang="en-US" dirty="0"/>
              <a:t>He understood their character, their motives, and their capacity to harm or betray.</a:t>
            </a:r>
          </a:p>
          <a:p>
            <a:r>
              <a:rPr lang="en-US" dirty="0"/>
              <a:t>He did not withhold love—He still served, taught, healed, and ultimately gave His life </a:t>
            </a:r>
            <a:r>
              <a:rPr lang="en-US" i="1" dirty="0"/>
              <a:t>for them</a:t>
            </a:r>
            <a:r>
              <a:rPr lang="en-US" dirty="0"/>
              <a:t>.</a:t>
            </a:r>
          </a:p>
          <a:p>
            <a:pPr lvl="1"/>
            <a:endParaRPr lang="en-US" dirty="0"/>
          </a:p>
        </p:txBody>
      </p:sp>
    </p:spTree>
    <p:extLst>
      <p:ext uri="{BB962C8B-B14F-4D97-AF65-F5344CB8AC3E}">
        <p14:creationId xmlns:p14="http://schemas.microsoft.com/office/powerpoint/2010/main" val="30328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74F0-7A15-C2C4-B790-8DE038189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16C47-6B8F-C1F9-9155-F2F8B6218486}"/>
              </a:ext>
            </a:extLst>
          </p:cNvPr>
          <p:cNvSpPr>
            <a:spLocks noGrp="1"/>
          </p:cNvSpPr>
          <p:nvPr>
            <p:ph type="title"/>
          </p:nvPr>
        </p:nvSpPr>
        <p:spPr/>
        <p:txBody>
          <a:bodyPr>
            <a:normAutofit/>
          </a:bodyPr>
          <a:lstStyle/>
          <a:p>
            <a:r>
              <a:rPr lang="en-US" sz="4400" dirty="0"/>
              <a:t>I’m not bitter I just don’t trust them!</a:t>
            </a:r>
          </a:p>
        </p:txBody>
      </p:sp>
      <p:sp>
        <p:nvSpPr>
          <p:cNvPr id="3" name="Content Placeholder 2">
            <a:extLst>
              <a:ext uri="{FF2B5EF4-FFF2-40B4-BE49-F238E27FC236}">
                <a16:creationId xmlns:a16="http://schemas.microsoft.com/office/drawing/2014/main" id="{197B9287-3ABC-8AEA-3C40-ECF09161EBDB}"/>
              </a:ext>
            </a:extLst>
          </p:cNvPr>
          <p:cNvSpPr>
            <a:spLocks noGrp="1"/>
          </p:cNvSpPr>
          <p:nvPr>
            <p:ph idx="1"/>
          </p:nvPr>
        </p:nvSpPr>
        <p:spPr>
          <a:xfrm>
            <a:off x="225630" y="1804161"/>
            <a:ext cx="11966370" cy="4537262"/>
          </a:xfrm>
        </p:spPr>
        <p:txBody>
          <a:bodyPr>
            <a:noAutofit/>
          </a:bodyPr>
          <a:lstStyle/>
          <a:p>
            <a:pPr lvl="1"/>
            <a:r>
              <a:rPr lang="en-US" sz="4400" dirty="0"/>
              <a:t>Can you serve them with joy?</a:t>
            </a:r>
          </a:p>
          <a:p>
            <a:pPr lvl="1"/>
            <a:r>
              <a:rPr lang="en-US" sz="4400" dirty="0"/>
              <a:t>Can you be in the same room with them?</a:t>
            </a:r>
          </a:p>
          <a:p>
            <a:pPr lvl="1"/>
            <a:r>
              <a:rPr lang="en-US" sz="4400" dirty="0"/>
              <a:t>Can you pray for their well being?</a:t>
            </a:r>
          </a:p>
          <a:p>
            <a:pPr lvl="1"/>
            <a:r>
              <a:rPr lang="en-US" sz="4400" dirty="0"/>
              <a:t>Are you “triggered” by them?</a:t>
            </a:r>
          </a:p>
          <a:p>
            <a:pPr lvl="1"/>
            <a:r>
              <a:rPr lang="en-US" sz="4400" dirty="0"/>
              <a:t>Have you tried to reconcile?</a:t>
            </a:r>
          </a:p>
        </p:txBody>
      </p:sp>
    </p:spTree>
    <p:extLst>
      <p:ext uri="{BB962C8B-B14F-4D97-AF65-F5344CB8AC3E}">
        <p14:creationId xmlns:p14="http://schemas.microsoft.com/office/powerpoint/2010/main" val="32744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EF00F-E94B-3D7C-2305-46418C18F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3EA93-B9C0-9571-B832-5112DC53D005}"/>
              </a:ext>
            </a:extLst>
          </p:cNvPr>
          <p:cNvSpPr>
            <a:spLocks noGrp="1"/>
          </p:cNvSpPr>
          <p:nvPr>
            <p:ph type="title"/>
          </p:nvPr>
        </p:nvSpPr>
        <p:spPr/>
        <p:txBody>
          <a:bodyPr>
            <a:normAutofit/>
          </a:bodyPr>
          <a:lstStyle/>
          <a:p>
            <a:r>
              <a:rPr lang="en-US" sz="4800" b="1" dirty="0"/>
              <a:t>Romans 12:17–18 (ESV) </a:t>
            </a:r>
            <a:endParaRPr lang="en-US" sz="4800" dirty="0"/>
          </a:p>
        </p:txBody>
      </p:sp>
      <p:sp>
        <p:nvSpPr>
          <p:cNvPr id="3" name="Content Placeholder 2">
            <a:extLst>
              <a:ext uri="{FF2B5EF4-FFF2-40B4-BE49-F238E27FC236}">
                <a16:creationId xmlns:a16="http://schemas.microsoft.com/office/drawing/2014/main" id="{C29FC058-BDF6-65F8-4967-473E16A42ED8}"/>
              </a:ext>
            </a:extLst>
          </p:cNvPr>
          <p:cNvSpPr>
            <a:spLocks noGrp="1"/>
          </p:cNvSpPr>
          <p:nvPr>
            <p:ph idx="1"/>
          </p:nvPr>
        </p:nvSpPr>
        <p:spPr/>
        <p:txBody>
          <a:bodyPr>
            <a:normAutofit fontScale="92500"/>
          </a:bodyPr>
          <a:lstStyle/>
          <a:p>
            <a:pPr marL="0" indent="0">
              <a:buNone/>
            </a:pPr>
            <a:r>
              <a:rPr lang="en-US" sz="5400" b="1" dirty="0"/>
              <a:t>17</a:t>
            </a:r>
            <a:r>
              <a:rPr lang="en-US" sz="5400" dirty="0"/>
              <a:t> Repay no one evil for evil but give thought to do what is honorable in the sight of all. </a:t>
            </a:r>
            <a:r>
              <a:rPr lang="en-US" sz="5400" b="1" dirty="0"/>
              <a:t>18</a:t>
            </a:r>
            <a:r>
              <a:rPr lang="en-US" sz="5400" dirty="0"/>
              <a:t> If possible, so far as it depends on you, live peaceably with all. </a:t>
            </a:r>
          </a:p>
        </p:txBody>
      </p:sp>
    </p:spTree>
    <p:extLst>
      <p:ext uri="{BB962C8B-B14F-4D97-AF65-F5344CB8AC3E}">
        <p14:creationId xmlns:p14="http://schemas.microsoft.com/office/powerpoint/2010/main" val="1745362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8888-BE70-F586-3736-BB0B27C5A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C35F6-6494-2C96-C696-6FA9E7A5AA84}"/>
              </a:ext>
            </a:extLst>
          </p:cNvPr>
          <p:cNvSpPr>
            <a:spLocks noGrp="1"/>
          </p:cNvSpPr>
          <p:nvPr>
            <p:ph type="title"/>
          </p:nvPr>
        </p:nvSpPr>
        <p:spPr/>
        <p:txBody>
          <a:bodyPr/>
          <a:lstStyle/>
          <a:p>
            <a:r>
              <a:rPr lang="en-US" dirty="0"/>
              <a:t>Forgiveness vs trust</a:t>
            </a:r>
          </a:p>
        </p:txBody>
      </p:sp>
      <p:graphicFrame>
        <p:nvGraphicFramePr>
          <p:cNvPr id="6" name="Table 5">
            <a:extLst>
              <a:ext uri="{FF2B5EF4-FFF2-40B4-BE49-F238E27FC236}">
                <a16:creationId xmlns:a16="http://schemas.microsoft.com/office/drawing/2014/main" id="{91ED1CB4-EECF-3757-0117-DF6F9806D824}"/>
              </a:ext>
            </a:extLst>
          </p:cNvPr>
          <p:cNvGraphicFramePr>
            <a:graphicFrameLocks noGrp="1"/>
          </p:cNvGraphicFramePr>
          <p:nvPr>
            <p:extLst>
              <p:ext uri="{D42A27DB-BD31-4B8C-83A1-F6EECF244321}">
                <p14:modId xmlns:p14="http://schemas.microsoft.com/office/powerpoint/2010/main" val="3710668415"/>
              </p:ext>
            </p:extLst>
          </p:nvPr>
        </p:nvGraphicFramePr>
        <p:xfrm>
          <a:off x="225630" y="1579347"/>
          <a:ext cx="11740740" cy="4537263"/>
        </p:xfrm>
        <a:graphic>
          <a:graphicData uri="http://schemas.openxmlformats.org/drawingml/2006/table">
            <a:tbl>
              <a:tblPr firstRow="1" bandRow="1">
                <a:tableStyleId>{5C22544A-7EE6-4342-B048-85BDC9FD1C3A}</a:tableStyleId>
              </a:tblPr>
              <a:tblGrid>
                <a:gridCol w="5870370">
                  <a:extLst>
                    <a:ext uri="{9D8B030D-6E8A-4147-A177-3AD203B41FA5}">
                      <a16:colId xmlns:a16="http://schemas.microsoft.com/office/drawing/2014/main" val="3297462043"/>
                    </a:ext>
                  </a:extLst>
                </a:gridCol>
                <a:gridCol w="5870370">
                  <a:extLst>
                    <a:ext uri="{9D8B030D-6E8A-4147-A177-3AD203B41FA5}">
                      <a16:colId xmlns:a16="http://schemas.microsoft.com/office/drawing/2014/main" val="2684973576"/>
                    </a:ext>
                  </a:extLst>
                </a:gridCol>
              </a:tblGrid>
              <a:tr h="674583">
                <a:tc>
                  <a:txBody>
                    <a:bodyPr/>
                    <a:lstStyle/>
                    <a:p>
                      <a:r>
                        <a:rPr lang="en-US" sz="3600" dirty="0"/>
                        <a:t>Forgiveness</a:t>
                      </a:r>
                    </a:p>
                  </a:txBody>
                  <a:tcPr/>
                </a:tc>
                <a:tc>
                  <a:txBody>
                    <a:bodyPr/>
                    <a:lstStyle/>
                    <a:p>
                      <a:r>
                        <a:rPr lang="en-US" sz="3600" dirty="0"/>
                        <a:t>Trust</a:t>
                      </a:r>
                    </a:p>
                  </a:txBody>
                  <a:tcPr/>
                </a:tc>
                <a:extLst>
                  <a:ext uri="{0D108BD9-81ED-4DB2-BD59-A6C34878D82A}">
                    <a16:rowId xmlns:a16="http://schemas.microsoft.com/office/drawing/2014/main" val="2810324109"/>
                  </a:ext>
                </a:extLst>
              </a:tr>
              <a:tr h="674583">
                <a:tc>
                  <a:txBody>
                    <a:bodyPr/>
                    <a:lstStyle/>
                    <a:p>
                      <a:r>
                        <a:rPr lang="en-US" sz="3600" dirty="0"/>
                        <a:t>Unconditional (Matt 6:15)</a:t>
                      </a:r>
                    </a:p>
                  </a:txBody>
                  <a:tcPr/>
                </a:tc>
                <a:tc>
                  <a:txBody>
                    <a:bodyPr/>
                    <a:lstStyle/>
                    <a:p>
                      <a:endParaRPr lang="en-US" sz="3600" dirty="0"/>
                    </a:p>
                  </a:txBody>
                  <a:tcPr/>
                </a:tc>
                <a:extLst>
                  <a:ext uri="{0D108BD9-81ED-4DB2-BD59-A6C34878D82A}">
                    <a16:rowId xmlns:a16="http://schemas.microsoft.com/office/drawing/2014/main" val="386362610"/>
                  </a:ext>
                </a:extLst>
              </a:tr>
              <a:tr h="674583">
                <a:tc>
                  <a:txBody>
                    <a:bodyPr/>
                    <a:lstStyle/>
                    <a:p>
                      <a:r>
                        <a:rPr lang="en-US" sz="3600" dirty="0"/>
                        <a:t>Based on God’s mercy</a:t>
                      </a:r>
                    </a:p>
                  </a:txBody>
                  <a:tcPr/>
                </a:tc>
                <a:tc>
                  <a:txBody>
                    <a:bodyPr/>
                    <a:lstStyle/>
                    <a:p>
                      <a:endParaRPr lang="en-US" sz="3600" dirty="0"/>
                    </a:p>
                  </a:txBody>
                  <a:tcPr/>
                </a:tc>
                <a:extLst>
                  <a:ext uri="{0D108BD9-81ED-4DB2-BD59-A6C34878D82A}">
                    <a16:rowId xmlns:a16="http://schemas.microsoft.com/office/drawing/2014/main" val="3871912359"/>
                  </a:ext>
                </a:extLst>
              </a:tr>
              <a:tr h="674583">
                <a:tc>
                  <a:txBody>
                    <a:bodyPr/>
                    <a:lstStyle/>
                    <a:p>
                      <a:r>
                        <a:rPr lang="en-US" sz="3600" dirty="0"/>
                        <a:t>Releases the debt</a:t>
                      </a:r>
                    </a:p>
                  </a:txBody>
                  <a:tcPr/>
                </a:tc>
                <a:tc>
                  <a:txBody>
                    <a:bodyPr/>
                    <a:lstStyle/>
                    <a:p>
                      <a:endParaRPr lang="en-US" sz="3600" dirty="0"/>
                    </a:p>
                  </a:txBody>
                  <a:tcPr/>
                </a:tc>
                <a:extLst>
                  <a:ext uri="{0D108BD9-81ED-4DB2-BD59-A6C34878D82A}">
                    <a16:rowId xmlns:a16="http://schemas.microsoft.com/office/drawing/2014/main" val="3549216924"/>
                  </a:ext>
                </a:extLst>
              </a:tr>
              <a:tr h="674583">
                <a:tc>
                  <a:txBody>
                    <a:bodyPr/>
                    <a:lstStyle/>
                    <a:p>
                      <a:r>
                        <a:rPr lang="en-US" sz="3600" dirty="0"/>
                        <a:t>Can be one-sided</a:t>
                      </a:r>
                    </a:p>
                  </a:txBody>
                  <a:tcPr/>
                </a:tc>
                <a:tc>
                  <a:txBody>
                    <a:bodyPr/>
                    <a:lstStyle/>
                    <a:p>
                      <a:endParaRPr lang="en-US" sz="3600" dirty="0"/>
                    </a:p>
                  </a:txBody>
                  <a:tcPr/>
                </a:tc>
                <a:extLst>
                  <a:ext uri="{0D108BD9-81ED-4DB2-BD59-A6C34878D82A}">
                    <a16:rowId xmlns:a16="http://schemas.microsoft.com/office/drawing/2014/main" val="129827347"/>
                  </a:ext>
                </a:extLst>
              </a:tr>
              <a:tr h="1164348">
                <a:tc>
                  <a:txBody>
                    <a:bodyPr/>
                    <a:lstStyle/>
                    <a:p>
                      <a:r>
                        <a:rPr lang="en-US" sz="3600" dirty="0"/>
                        <a:t>Because we’ve been forgiven </a:t>
                      </a:r>
                      <a:r>
                        <a:rPr lang="en-US" sz="2800" dirty="0"/>
                        <a:t>(Col 3:13)</a:t>
                      </a:r>
                      <a:endParaRPr lang="en-US" sz="3600" dirty="0"/>
                    </a:p>
                  </a:txBody>
                  <a:tcPr/>
                </a:tc>
                <a:tc>
                  <a:txBody>
                    <a:bodyPr/>
                    <a:lstStyle/>
                    <a:p>
                      <a:endParaRPr lang="en-US" sz="3600" dirty="0"/>
                    </a:p>
                  </a:txBody>
                  <a:tcPr/>
                </a:tc>
                <a:extLst>
                  <a:ext uri="{0D108BD9-81ED-4DB2-BD59-A6C34878D82A}">
                    <a16:rowId xmlns:a16="http://schemas.microsoft.com/office/drawing/2014/main" val="1365415444"/>
                  </a:ext>
                </a:extLst>
              </a:tr>
            </a:tbl>
          </a:graphicData>
        </a:graphic>
      </p:graphicFrame>
    </p:spTree>
    <p:extLst>
      <p:ext uri="{BB962C8B-B14F-4D97-AF65-F5344CB8AC3E}">
        <p14:creationId xmlns:p14="http://schemas.microsoft.com/office/powerpoint/2010/main" val="1478166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DE6F-5081-792A-705F-07CCB684540F}"/>
              </a:ext>
            </a:extLst>
          </p:cNvPr>
          <p:cNvSpPr>
            <a:spLocks noGrp="1"/>
          </p:cNvSpPr>
          <p:nvPr>
            <p:ph type="title"/>
          </p:nvPr>
        </p:nvSpPr>
        <p:spPr/>
        <p:txBody>
          <a:bodyPr/>
          <a:lstStyle/>
          <a:p>
            <a:r>
              <a:rPr lang="en-US" dirty="0"/>
              <a:t>Forgiveness vs trust</a:t>
            </a:r>
          </a:p>
        </p:txBody>
      </p:sp>
      <p:graphicFrame>
        <p:nvGraphicFramePr>
          <p:cNvPr id="6" name="Table 5">
            <a:extLst>
              <a:ext uri="{FF2B5EF4-FFF2-40B4-BE49-F238E27FC236}">
                <a16:creationId xmlns:a16="http://schemas.microsoft.com/office/drawing/2014/main" id="{1FF54853-0A55-0E43-7B19-6E7A8A46752B}"/>
              </a:ext>
            </a:extLst>
          </p:cNvPr>
          <p:cNvGraphicFramePr>
            <a:graphicFrameLocks noGrp="1"/>
          </p:cNvGraphicFramePr>
          <p:nvPr>
            <p:extLst>
              <p:ext uri="{D42A27DB-BD31-4B8C-83A1-F6EECF244321}">
                <p14:modId xmlns:p14="http://schemas.microsoft.com/office/powerpoint/2010/main" val="606357411"/>
              </p:ext>
            </p:extLst>
          </p:nvPr>
        </p:nvGraphicFramePr>
        <p:xfrm>
          <a:off x="225630" y="1579347"/>
          <a:ext cx="11740740" cy="4537263"/>
        </p:xfrm>
        <a:graphic>
          <a:graphicData uri="http://schemas.openxmlformats.org/drawingml/2006/table">
            <a:tbl>
              <a:tblPr firstRow="1" bandRow="1">
                <a:tableStyleId>{5C22544A-7EE6-4342-B048-85BDC9FD1C3A}</a:tableStyleId>
              </a:tblPr>
              <a:tblGrid>
                <a:gridCol w="5870370">
                  <a:extLst>
                    <a:ext uri="{9D8B030D-6E8A-4147-A177-3AD203B41FA5}">
                      <a16:colId xmlns:a16="http://schemas.microsoft.com/office/drawing/2014/main" val="3297462043"/>
                    </a:ext>
                  </a:extLst>
                </a:gridCol>
                <a:gridCol w="5870370">
                  <a:extLst>
                    <a:ext uri="{9D8B030D-6E8A-4147-A177-3AD203B41FA5}">
                      <a16:colId xmlns:a16="http://schemas.microsoft.com/office/drawing/2014/main" val="2684973576"/>
                    </a:ext>
                  </a:extLst>
                </a:gridCol>
              </a:tblGrid>
              <a:tr h="674583">
                <a:tc>
                  <a:txBody>
                    <a:bodyPr/>
                    <a:lstStyle/>
                    <a:p>
                      <a:r>
                        <a:rPr lang="en-US" sz="3600" dirty="0"/>
                        <a:t>Forgiveness</a:t>
                      </a:r>
                    </a:p>
                  </a:txBody>
                  <a:tcPr/>
                </a:tc>
                <a:tc>
                  <a:txBody>
                    <a:bodyPr/>
                    <a:lstStyle/>
                    <a:p>
                      <a:r>
                        <a:rPr lang="en-US" sz="3600" dirty="0"/>
                        <a:t>Trust</a:t>
                      </a:r>
                    </a:p>
                  </a:txBody>
                  <a:tcPr/>
                </a:tc>
                <a:extLst>
                  <a:ext uri="{0D108BD9-81ED-4DB2-BD59-A6C34878D82A}">
                    <a16:rowId xmlns:a16="http://schemas.microsoft.com/office/drawing/2014/main" val="2810324109"/>
                  </a:ext>
                </a:extLst>
              </a:tr>
              <a:tr h="674583">
                <a:tc>
                  <a:txBody>
                    <a:bodyPr/>
                    <a:lstStyle/>
                    <a:p>
                      <a:r>
                        <a:rPr lang="en-US" sz="3600" dirty="0"/>
                        <a:t>Unconditional (Matt 6:15)</a:t>
                      </a:r>
                    </a:p>
                  </a:txBody>
                  <a:tcPr/>
                </a:tc>
                <a:tc>
                  <a:txBody>
                    <a:bodyPr/>
                    <a:lstStyle/>
                    <a:p>
                      <a:r>
                        <a:rPr lang="en-US" sz="3600" dirty="0"/>
                        <a:t>A process </a:t>
                      </a:r>
                      <a:r>
                        <a:rPr lang="en-US" sz="3200" dirty="0"/>
                        <a:t>(Lk 16:10;Prov 14:15)</a:t>
                      </a:r>
                      <a:endParaRPr lang="en-US" sz="3600" dirty="0"/>
                    </a:p>
                  </a:txBody>
                  <a:tcPr/>
                </a:tc>
                <a:extLst>
                  <a:ext uri="{0D108BD9-81ED-4DB2-BD59-A6C34878D82A}">
                    <a16:rowId xmlns:a16="http://schemas.microsoft.com/office/drawing/2014/main" val="386362610"/>
                  </a:ext>
                </a:extLst>
              </a:tr>
              <a:tr h="674583">
                <a:tc>
                  <a:txBody>
                    <a:bodyPr/>
                    <a:lstStyle/>
                    <a:p>
                      <a:r>
                        <a:rPr lang="en-US" sz="3600" dirty="0"/>
                        <a:t>Based on God’s mercy</a:t>
                      </a:r>
                    </a:p>
                  </a:txBody>
                  <a:tcPr/>
                </a:tc>
                <a:tc>
                  <a:txBody>
                    <a:bodyPr/>
                    <a:lstStyle/>
                    <a:p>
                      <a:endParaRPr lang="en-US" sz="3600" dirty="0"/>
                    </a:p>
                  </a:txBody>
                  <a:tcPr/>
                </a:tc>
                <a:extLst>
                  <a:ext uri="{0D108BD9-81ED-4DB2-BD59-A6C34878D82A}">
                    <a16:rowId xmlns:a16="http://schemas.microsoft.com/office/drawing/2014/main" val="3871912359"/>
                  </a:ext>
                </a:extLst>
              </a:tr>
              <a:tr h="674583">
                <a:tc>
                  <a:txBody>
                    <a:bodyPr/>
                    <a:lstStyle/>
                    <a:p>
                      <a:r>
                        <a:rPr lang="en-US" sz="3600" dirty="0"/>
                        <a:t>Releases the debt</a:t>
                      </a:r>
                    </a:p>
                  </a:txBody>
                  <a:tcPr/>
                </a:tc>
                <a:tc>
                  <a:txBody>
                    <a:bodyPr/>
                    <a:lstStyle/>
                    <a:p>
                      <a:endParaRPr lang="en-US" sz="3600" dirty="0"/>
                    </a:p>
                  </a:txBody>
                  <a:tcPr/>
                </a:tc>
                <a:extLst>
                  <a:ext uri="{0D108BD9-81ED-4DB2-BD59-A6C34878D82A}">
                    <a16:rowId xmlns:a16="http://schemas.microsoft.com/office/drawing/2014/main" val="3549216924"/>
                  </a:ext>
                </a:extLst>
              </a:tr>
              <a:tr h="674583">
                <a:tc>
                  <a:txBody>
                    <a:bodyPr/>
                    <a:lstStyle/>
                    <a:p>
                      <a:r>
                        <a:rPr lang="en-US" sz="3600" dirty="0"/>
                        <a:t>Can be one-sided</a:t>
                      </a:r>
                    </a:p>
                  </a:txBody>
                  <a:tcPr/>
                </a:tc>
                <a:tc>
                  <a:txBody>
                    <a:bodyPr/>
                    <a:lstStyle/>
                    <a:p>
                      <a:endParaRPr lang="en-US" sz="3600" dirty="0"/>
                    </a:p>
                  </a:txBody>
                  <a:tcPr/>
                </a:tc>
                <a:extLst>
                  <a:ext uri="{0D108BD9-81ED-4DB2-BD59-A6C34878D82A}">
                    <a16:rowId xmlns:a16="http://schemas.microsoft.com/office/drawing/2014/main" val="129827347"/>
                  </a:ext>
                </a:extLst>
              </a:tr>
              <a:tr h="1164348">
                <a:tc>
                  <a:txBody>
                    <a:bodyPr/>
                    <a:lstStyle/>
                    <a:p>
                      <a:r>
                        <a:rPr lang="en-US" sz="3600" dirty="0"/>
                        <a:t>Because we’ve been forgiven </a:t>
                      </a:r>
                      <a:r>
                        <a:rPr lang="en-US" sz="2800" dirty="0"/>
                        <a:t>(Col 3:13)</a:t>
                      </a:r>
                      <a:endParaRPr lang="en-US" sz="3600" dirty="0"/>
                    </a:p>
                  </a:txBody>
                  <a:tcPr/>
                </a:tc>
                <a:tc>
                  <a:txBody>
                    <a:bodyPr/>
                    <a:lstStyle/>
                    <a:p>
                      <a:endParaRPr lang="en-US" sz="3600" dirty="0"/>
                    </a:p>
                  </a:txBody>
                  <a:tcPr/>
                </a:tc>
                <a:extLst>
                  <a:ext uri="{0D108BD9-81ED-4DB2-BD59-A6C34878D82A}">
                    <a16:rowId xmlns:a16="http://schemas.microsoft.com/office/drawing/2014/main" val="1365415444"/>
                  </a:ext>
                </a:extLst>
              </a:tr>
            </a:tbl>
          </a:graphicData>
        </a:graphic>
      </p:graphicFrame>
    </p:spTree>
    <p:extLst>
      <p:ext uri="{BB962C8B-B14F-4D97-AF65-F5344CB8AC3E}">
        <p14:creationId xmlns:p14="http://schemas.microsoft.com/office/powerpoint/2010/main" val="878075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86984-10DE-F593-1C5A-19C4ED7BB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E1610-6BF1-E710-2DA4-F6D1C7263B45}"/>
              </a:ext>
            </a:extLst>
          </p:cNvPr>
          <p:cNvSpPr>
            <a:spLocks noGrp="1"/>
          </p:cNvSpPr>
          <p:nvPr>
            <p:ph type="title"/>
          </p:nvPr>
        </p:nvSpPr>
        <p:spPr/>
        <p:txBody>
          <a:bodyPr/>
          <a:lstStyle/>
          <a:p>
            <a:r>
              <a:rPr lang="en-US" dirty="0"/>
              <a:t>Forgiveness vs trust</a:t>
            </a:r>
          </a:p>
        </p:txBody>
      </p:sp>
      <p:graphicFrame>
        <p:nvGraphicFramePr>
          <p:cNvPr id="6" name="Table 5">
            <a:extLst>
              <a:ext uri="{FF2B5EF4-FFF2-40B4-BE49-F238E27FC236}">
                <a16:creationId xmlns:a16="http://schemas.microsoft.com/office/drawing/2014/main" id="{EB4E3F60-673D-6953-D143-62892D4A0C3E}"/>
              </a:ext>
            </a:extLst>
          </p:cNvPr>
          <p:cNvGraphicFramePr>
            <a:graphicFrameLocks noGrp="1"/>
          </p:cNvGraphicFramePr>
          <p:nvPr>
            <p:extLst>
              <p:ext uri="{D42A27DB-BD31-4B8C-83A1-F6EECF244321}">
                <p14:modId xmlns:p14="http://schemas.microsoft.com/office/powerpoint/2010/main" val="485283550"/>
              </p:ext>
            </p:extLst>
          </p:nvPr>
        </p:nvGraphicFramePr>
        <p:xfrm>
          <a:off x="225630" y="1579347"/>
          <a:ext cx="11740740" cy="4537263"/>
        </p:xfrm>
        <a:graphic>
          <a:graphicData uri="http://schemas.openxmlformats.org/drawingml/2006/table">
            <a:tbl>
              <a:tblPr firstRow="1" bandRow="1">
                <a:tableStyleId>{5C22544A-7EE6-4342-B048-85BDC9FD1C3A}</a:tableStyleId>
              </a:tblPr>
              <a:tblGrid>
                <a:gridCol w="5870370">
                  <a:extLst>
                    <a:ext uri="{9D8B030D-6E8A-4147-A177-3AD203B41FA5}">
                      <a16:colId xmlns:a16="http://schemas.microsoft.com/office/drawing/2014/main" val="3297462043"/>
                    </a:ext>
                  </a:extLst>
                </a:gridCol>
                <a:gridCol w="5870370">
                  <a:extLst>
                    <a:ext uri="{9D8B030D-6E8A-4147-A177-3AD203B41FA5}">
                      <a16:colId xmlns:a16="http://schemas.microsoft.com/office/drawing/2014/main" val="2684973576"/>
                    </a:ext>
                  </a:extLst>
                </a:gridCol>
              </a:tblGrid>
              <a:tr h="674583">
                <a:tc>
                  <a:txBody>
                    <a:bodyPr/>
                    <a:lstStyle/>
                    <a:p>
                      <a:r>
                        <a:rPr lang="en-US" sz="3600" dirty="0"/>
                        <a:t>Forgiveness</a:t>
                      </a:r>
                    </a:p>
                  </a:txBody>
                  <a:tcPr/>
                </a:tc>
                <a:tc>
                  <a:txBody>
                    <a:bodyPr/>
                    <a:lstStyle/>
                    <a:p>
                      <a:r>
                        <a:rPr lang="en-US" sz="3600" dirty="0"/>
                        <a:t>Trust</a:t>
                      </a:r>
                    </a:p>
                  </a:txBody>
                  <a:tcPr/>
                </a:tc>
                <a:extLst>
                  <a:ext uri="{0D108BD9-81ED-4DB2-BD59-A6C34878D82A}">
                    <a16:rowId xmlns:a16="http://schemas.microsoft.com/office/drawing/2014/main" val="2810324109"/>
                  </a:ext>
                </a:extLst>
              </a:tr>
              <a:tr h="674583">
                <a:tc>
                  <a:txBody>
                    <a:bodyPr/>
                    <a:lstStyle/>
                    <a:p>
                      <a:r>
                        <a:rPr lang="en-US" sz="3600" dirty="0"/>
                        <a:t>Unconditional (Matt 6:15)</a:t>
                      </a:r>
                    </a:p>
                  </a:txBody>
                  <a:tcPr/>
                </a:tc>
                <a:tc>
                  <a:txBody>
                    <a:bodyPr/>
                    <a:lstStyle/>
                    <a:p>
                      <a:r>
                        <a:rPr lang="en-US" sz="3600" dirty="0"/>
                        <a:t>A process </a:t>
                      </a:r>
                      <a:r>
                        <a:rPr lang="en-US" sz="3200" dirty="0"/>
                        <a:t>(Lk 16:10;Prov 14:15)</a:t>
                      </a:r>
                      <a:endParaRPr lang="en-US" sz="3600" dirty="0"/>
                    </a:p>
                  </a:txBody>
                  <a:tcPr/>
                </a:tc>
                <a:extLst>
                  <a:ext uri="{0D108BD9-81ED-4DB2-BD59-A6C34878D82A}">
                    <a16:rowId xmlns:a16="http://schemas.microsoft.com/office/drawing/2014/main" val="386362610"/>
                  </a:ext>
                </a:extLst>
              </a:tr>
              <a:tr h="674583">
                <a:tc>
                  <a:txBody>
                    <a:bodyPr/>
                    <a:lstStyle/>
                    <a:p>
                      <a:r>
                        <a:rPr lang="en-US" sz="3600" dirty="0"/>
                        <a:t>Based on God’s mercy</a:t>
                      </a:r>
                    </a:p>
                  </a:txBody>
                  <a:tcPr/>
                </a:tc>
                <a:tc>
                  <a:txBody>
                    <a:bodyPr/>
                    <a:lstStyle/>
                    <a:p>
                      <a:r>
                        <a:rPr lang="en-US" sz="3600" dirty="0"/>
                        <a:t>Based on proven character</a:t>
                      </a:r>
                    </a:p>
                  </a:txBody>
                  <a:tcPr/>
                </a:tc>
                <a:extLst>
                  <a:ext uri="{0D108BD9-81ED-4DB2-BD59-A6C34878D82A}">
                    <a16:rowId xmlns:a16="http://schemas.microsoft.com/office/drawing/2014/main" val="3871912359"/>
                  </a:ext>
                </a:extLst>
              </a:tr>
              <a:tr h="674583">
                <a:tc>
                  <a:txBody>
                    <a:bodyPr/>
                    <a:lstStyle/>
                    <a:p>
                      <a:r>
                        <a:rPr lang="en-US" sz="3600" dirty="0"/>
                        <a:t>Releases the debt</a:t>
                      </a:r>
                    </a:p>
                  </a:txBody>
                  <a:tcPr/>
                </a:tc>
                <a:tc>
                  <a:txBody>
                    <a:bodyPr/>
                    <a:lstStyle/>
                    <a:p>
                      <a:endParaRPr lang="en-US" sz="3600" dirty="0"/>
                    </a:p>
                  </a:txBody>
                  <a:tcPr/>
                </a:tc>
                <a:extLst>
                  <a:ext uri="{0D108BD9-81ED-4DB2-BD59-A6C34878D82A}">
                    <a16:rowId xmlns:a16="http://schemas.microsoft.com/office/drawing/2014/main" val="3549216924"/>
                  </a:ext>
                </a:extLst>
              </a:tr>
              <a:tr h="674583">
                <a:tc>
                  <a:txBody>
                    <a:bodyPr/>
                    <a:lstStyle/>
                    <a:p>
                      <a:r>
                        <a:rPr lang="en-US" sz="3600" dirty="0"/>
                        <a:t>Can be one-sided</a:t>
                      </a:r>
                    </a:p>
                  </a:txBody>
                  <a:tcPr/>
                </a:tc>
                <a:tc>
                  <a:txBody>
                    <a:bodyPr/>
                    <a:lstStyle/>
                    <a:p>
                      <a:endParaRPr lang="en-US" sz="3600" dirty="0"/>
                    </a:p>
                  </a:txBody>
                  <a:tcPr/>
                </a:tc>
                <a:extLst>
                  <a:ext uri="{0D108BD9-81ED-4DB2-BD59-A6C34878D82A}">
                    <a16:rowId xmlns:a16="http://schemas.microsoft.com/office/drawing/2014/main" val="129827347"/>
                  </a:ext>
                </a:extLst>
              </a:tr>
              <a:tr h="1164348">
                <a:tc>
                  <a:txBody>
                    <a:bodyPr/>
                    <a:lstStyle/>
                    <a:p>
                      <a:r>
                        <a:rPr lang="en-US" sz="3600" dirty="0"/>
                        <a:t>Because we’ve been forgiven </a:t>
                      </a:r>
                      <a:r>
                        <a:rPr lang="en-US" sz="2800" dirty="0"/>
                        <a:t>(Col 3:13)</a:t>
                      </a:r>
                      <a:endParaRPr lang="en-US" sz="3600" dirty="0"/>
                    </a:p>
                  </a:txBody>
                  <a:tcPr/>
                </a:tc>
                <a:tc>
                  <a:txBody>
                    <a:bodyPr/>
                    <a:lstStyle/>
                    <a:p>
                      <a:endParaRPr lang="en-US" sz="3600" dirty="0"/>
                    </a:p>
                  </a:txBody>
                  <a:tcPr/>
                </a:tc>
                <a:extLst>
                  <a:ext uri="{0D108BD9-81ED-4DB2-BD59-A6C34878D82A}">
                    <a16:rowId xmlns:a16="http://schemas.microsoft.com/office/drawing/2014/main" val="1365415444"/>
                  </a:ext>
                </a:extLst>
              </a:tr>
            </a:tbl>
          </a:graphicData>
        </a:graphic>
      </p:graphicFrame>
    </p:spTree>
    <p:extLst>
      <p:ext uri="{BB962C8B-B14F-4D97-AF65-F5344CB8AC3E}">
        <p14:creationId xmlns:p14="http://schemas.microsoft.com/office/powerpoint/2010/main" val="872858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28129-F367-DCED-7EBC-BC8B5FD1E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CC0EC-1626-93B1-1F1C-65D68A61E99A}"/>
              </a:ext>
            </a:extLst>
          </p:cNvPr>
          <p:cNvSpPr>
            <a:spLocks noGrp="1"/>
          </p:cNvSpPr>
          <p:nvPr>
            <p:ph type="title"/>
          </p:nvPr>
        </p:nvSpPr>
        <p:spPr/>
        <p:txBody>
          <a:bodyPr/>
          <a:lstStyle/>
          <a:p>
            <a:r>
              <a:rPr lang="en-US" dirty="0"/>
              <a:t>Forgiveness vs trust</a:t>
            </a:r>
          </a:p>
        </p:txBody>
      </p:sp>
      <p:graphicFrame>
        <p:nvGraphicFramePr>
          <p:cNvPr id="6" name="Table 5">
            <a:extLst>
              <a:ext uri="{FF2B5EF4-FFF2-40B4-BE49-F238E27FC236}">
                <a16:creationId xmlns:a16="http://schemas.microsoft.com/office/drawing/2014/main" id="{DB24D875-2CB6-1AD4-D4BA-C1612BB89239}"/>
              </a:ext>
            </a:extLst>
          </p:cNvPr>
          <p:cNvGraphicFramePr>
            <a:graphicFrameLocks noGrp="1"/>
          </p:cNvGraphicFramePr>
          <p:nvPr>
            <p:extLst>
              <p:ext uri="{D42A27DB-BD31-4B8C-83A1-F6EECF244321}">
                <p14:modId xmlns:p14="http://schemas.microsoft.com/office/powerpoint/2010/main" val="2031266167"/>
              </p:ext>
            </p:extLst>
          </p:nvPr>
        </p:nvGraphicFramePr>
        <p:xfrm>
          <a:off x="225630" y="1579347"/>
          <a:ext cx="11740740" cy="4537263"/>
        </p:xfrm>
        <a:graphic>
          <a:graphicData uri="http://schemas.openxmlformats.org/drawingml/2006/table">
            <a:tbl>
              <a:tblPr firstRow="1" bandRow="1">
                <a:tableStyleId>{5C22544A-7EE6-4342-B048-85BDC9FD1C3A}</a:tableStyleId>
              </a:tblPr>
              <a:tblGrid>
                <a:gridCol w="5870370">
                  <a:extLst>
                    <a:ext uri="{9D8B030D-6E8A-4147-A177-3AD203B41FA5}">
                      <a16:colId xmlns:a16="http://schemas.microsoft.com/office/drawing/2014/main" val="3297462043"/>
                    </a:ext>
                  </a:extLst>
                </a:gridCol>
                <a:gridCol w="5870370">
                  <a:extLst>
                    <a:ext uri="{9D8B030D-6E8A-4147-A177-3AD203B41FA5}">
                      <a16:colId xmlns:a16="http://schemas.microsoft.com/office/drawing/2014/main" val="2684973576"/>
                    </a:ext>
                  </a:extLst>
                </a:gridCol>
              </a:tblGrid>
              <a:tr h="674583">
                <a:tc>
                  <a:txBody>
                    <a:bodyPr/>
                    <a:lstStyle/>
                    <a:p>
                      <a:r>
                        <a:rPr lang="en-US" sz="3600" dirty="0"/>
                        <a:t>Forgiveness</a:t>
                      </a:r>
                    </a:p>
                  </a:txBody>
                  <a:tcPr/>
                </a:tc>
                <a:tc>
                  <a:txBody>
                    <a:bodyPr/>
                    <a:lstStyle/>
                    <a:p>
                      <a:r>
                        <a:rPr lang="en-US" sz="3600" dirty="0"/>
                        <a:t>Trust</a:t>
                      </a:r>
                    </a:p>
                  </a:txBody>
                  <a:tcPr/>
                </a:tc>
                <a:extLst>
                  <a:ext uri="{0D108BD9-81ED-4DB2-BD59-A6C34878D82A}">
                    <a16:rowId xmlns:a16="http://schemas.microsoft.com/office/drawing/2014/main" val="2810324109"/>
                  </a:ext>
                </a:extLst>
              </a:tr>
              <a:tr h="674583">
                <a:tc>
                  <a:txBody>
                    <a:bodyPr/>
                    <a:lstStyle/>
                    <a:p>
                      <a:r>
                        <a:rPr lang="en-US" sz="3600" dirty="0"/>
                        <a:t>Unconditional (Matt 6:15)</a:t>
                      </a:r>
                    </a:p>
                  </a:txBody>
                  <a:tcPr/>
                </a:tc>
                <a:tc>
                  <a:txBody>
                    <a:bodyPr/>
                    <a:lstStyle/>
                    <a:p>
                      <a:r>
                        <a:rPr lang="en-US" sz="3600" dirty="0"/>
                        <a:t>A process </a:t>
                      </a:r>
                      <a:r>
                        <a:rPr lang="en-US" sz="3200" dirty="0"/>
                        <a:t>(Lk 16:10;Prov 14:15)</a:t>
                      </a:r>
                      <a:endParaRPr lang="en-US" sz="3600" dirty="0"/>
                    </a:p>
                  </a:txBody>
                  <a:tcPr/>
                </a:tc>
                <a:extLst>
                  <a:ext uri="{0D108BD9-81ED-4DB2-BD59-A6C34878D82A}">
                    <a16:rowId xmlns:a16="http://schemas.microsoft.com/office/drawing/2014/main" val="386362610"/>
                  </a:ext>
                </a:extLst>
              </a:tr>
              <a:tr h="674583">
                <a:tc>
                  <a:txBody>
                    <a:bodyPr/>
                    <a:lstStyle/>
                    <a:p>
                      <a:r>
                        <a:rPr lang="en-US" sz="3600" dirty="0"/>
                        <a:t>Based on God’s mercy</a:t>
                      </a:r>
                    </a:p>
                  </a:txBody>
                  <a:tcPr/>
                </a:tc>
                <a:tc>
                  <a:txBody>
                    <a:bodyPr/>
                    <a:lstStyle/>
                    <a:p>
                      <a:r>
                        <a:rPr lang="en-US" sz="3600" dirty="0"/>
                        <a:t>Based on proven character</a:t>
                      </a:r>
                    </a:p>
                  </a:txBody>
                  <a:tcPr/>
                </a:tc>
                <a:extLst>
                  <a:ext uri="{0D108BD9-81ED-4DB2-BD59-A6C34878D82A}">
                    <a16:rowId xmlns:a16="http://schemas.microsoft.com/office/drawing/2014/main" val="3871912359"/>
                  </a:ext>
                </a:extLst>
              </a:tr>
              <a:tr h="674583">
                <a:tc>
                  <a:txBody>
                    <a:bodyPr/>
                    <a:lstStyle/>
                    <a:p>
                      <a:r>
                        <a:rPr lang="en-US" sz="3600" dirty="0"/>
                        <a:t>Releases the debt</a:t>
                      </a:r>
                    </a:p>
                  </a:txBody>
                  <a:tcPr/>
                </a:tc>
                <a:tc>
                  <a:txBody>
                    <a:bodyPr/>
                    <a:lstStyle/>
                    <a:p>
                      <a:r>
                        <a:rPr lang="en-US" sz="3600" dirty="0"/>
                        <a:t>Reinstates responsibility</a:t>
                      </a:r>
                    </a:p>
                  </a:txBody>
                  <a:tcPr/>
                </a:tc>
                <a:extLst>
                  <a:ext uri="{0D108BD9-81ED-4DB2-BD59-A6C34878D82A}">
                    <a16:rowId xmlns:a16="http://schemas.microsoft.com/office/drawing/2014/main" val="3549216924"/>
                  </a:ext>
                </a:extLst>
              </a:tr>
              <a:tr h="674583">
                <a:tc>
                  <a:txBody>
                    <a:bodyPr/>
                    <a:lstStyle/>
                    <a:p>
                      <a:r>
                        <a:rPr lang="en-US" sz="3600" dirty="0"/>
                        <a:t>Can be one-sided</a:t>
                      </a:r>
                    </a:p>
                  </a:txBody>
                  <a:tcPr/>
                </a:tc>
                <a:tc>
                  <a:txBody>
                    <a:bodyPr/>
                    <a:lstStyle/>
                    <a:p>
                      <a:endParaRPr lang="en-US" sz="3600" dirty="0"/>
                    </a:p>
                  </a:txBody>
                  <a:tcPr/>
                </a:tc>
                <a:extLst>
                  <a:ext uri="{0D108BD9-81ED-4DB2-BD59-A6C34878D82A}">
                    <a16:rowId xmlns:a16="http://schemas.microsoft.com/office/drawing/2014/main" val="129827347"/>
                  </a:ext>
                </a:extLst>
              </a:tr>
              <a:tr h="1164348">
                <a:tc>
                  <a:txBody>
                    <a:bodyPr/>
                    <a:lstStyle/>
                    <a:p>
                      <a:r>
                        <a:rPr lang="en-US" sz="3600" dirty="0"/>
                        <a:t>Because we’ve been forgiven </a:t>
                      </a:r>
                      <a:r>
                        <a:rPr lang="en-US" sz="2800" dirty="0"/>
                        <a:t>(Col 3:13)</a:t>
                      </a:r>
                      <a:endParaRPr lang="en-US" sz="3600" dirty="0"/>
                    </a:p>
                  </a:txBody>
                  <a:tcPr/>
                </a:tc>
                <a:tc>
                  <a:txBody>
                    <a:bodyPr/>
                    <a:lstStyle/>
                    <a:p>
                      <a:endParaRPr lang="en-US" sz="3600" dirty="0"/>
                    </a:p>
                  </a:txBody>
                  <a:tcPr/>
                </a:tc>
                <a:extLst>
                  <a:ext uri="{0D108BD9-81ED-4DB2-BD59-A6C34878D82A}">
                    <a16:rowId xmlns:a16="http://schemas.microsoft.com/office/drawing/2014/main" val="1365415444"/>
                  </a:ext>
                </a:extLst>
              </a:tr>
            </a:tbl>
          </a:graphicData>
        </a:graphic>
      </p:graphicFrame>
    </p:spTree>
    <p:extLst>
      <p:ext uri="{BB962C8B-B14F-4D97-AF65-F5344CB8AC3E}">
        <p14:creationId xmlns:p14="http://schemas.microsoft.com/office/powerpoint/2010/main" val="193915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B840-EB28-AF88-689E-FD300DC97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2723A-B31D-447E-E512-3D185966BFD6}"/>
              </a:ext>
            </a:extLst>
          </p:cNvPr>
          <p:cNvSpPr>
            <a:spLocks noGrp="1"/>
          </p:cNvSpPr>
          <p:nvPr>
            <p:ph type="title"/>
          </p:nvPr>
        </p:nvSpPr>
        <p:spPr/>
        <p:txBody>
          <a:bodyPr>
            <a:normAutofit/>
          </a:bodyPr>
          <a:lstStyle/>
          <a:p>
            <a:r>
              <a:rPr lang="en-US" sz="4400" dirty="0"/>
              <a:t>Revenge is deeply rooted in our culture</a:t>
            </a:r>
          </a:p>
        </p:txBody>
      </p:sp>
      <p:graphicFrame>
        <p:nvGraphicFramePr>
          <p:cNvPr id="3" name="Table 2">
            <a:extLst>
              <a:ext uri="{FF2B5EF4-FFF2-40B4-BE49-F238E27FC236}">
                <a16:creationId xmlns:a16="http://schemas.microsoft.com/office/drawing/2014/main" id="{F1F9FE55-5D45-2B10-706C-4945209343A4}"/>
              </a:ext>
            </a:extLst>
          </p:cNvPr>
          <p:cNvGraphicFramePr>
            <a:graphicFrameLocks noGrp="1"/>
          </p:cNvGraphicFramePr>
          <p:nvPr/>
        </p:nvGraphicFramePr>
        <p:xfrm>
          <a:off x="582327" y="2692081"/>
          <a:ext cx="11441438" cy="2377440"/>
        </p:xfrm>
        <a:graphic>
          <a:graphicData uri="http://schemas.openxmlformats.org/drawingml/2006/table">
            <a:tbl>
              <a:tblPr firstRow="1" bandRow="1">
                <a:tableStyleId>{5C22544A-7EE6-4342-B048-85BDC9FD1C3A}</a:tableStyleId>
              </a:tblPr>
              <a:tblGrid>
                <a:gridCol w="5720719">
                  <a:extLst>
                    <a:ext uri="{9D8B030D-6E8A-4147-A177-3AD203B41FA5}">
                      <a16:colId xmlns:a16="http://schemas.microsoft.com/office/drawing/2014/main" val="1616849197"/>
                    </a:ext>
                  </a:extLst>
                </a:gridCol>
                <a:gridCol w="5720719">
                  <a:extLst>
                    <a:ext uri="{9D8B030D-6E8A-4147-A177-3AD203B41FA5}">
                      <a16:colId xmlns:a16="http://schemas.microsoft.com/office/drawing/2014/main" val="663499546"/>
                    </a:ext>
                  </a:extLst>
                </a:gridCol>
              </a:tblGrid>
              <a:tr h="370840">
                <a:tc>
                  <a:txBody>
                    <a:bodyPr/>
                    <a:lstStyle/>
                    <a:p>
                      <a:r>
                        <a:rPr lang="en-US" sz="4800" dirty="0"/>
                        <a:t>Gadsden Ethos</a:t>
                      </a:r>
                    </a:p>
                  </a:txBody>
                  <a:tcPr/>
                </a:tc>
                <a:tc>
                  <a:txBody>
                    <a:bodyPr/>
                    <a:lstStyle/>
                    <a:p>
                      <a:r>
                        <a:rPr lang="en-US" sz="4800" dirty="0"/>
                        <a:t>Kingdom Ethos</a:t>
                      </a:r>
                    </a:p>
                  </a:txBody>
                  <a:tcPr/>
                </a:tc>
                <a:extLst>
                  <a:ext uri="{0D108BD9-81ED-4DB2-BD59-A6C34878D82A}">
                    <a16:rowId xmlns:a16="http://schemas.microsoft.com/office/drawing/2014/main" val="1282322586"/>
                  </a:ext>
                </a:extLst>
              </a:tr>
              <a:tr h="370840">
                <a:tc>
                  <a:txBody>
                    <a:bodyPr/>
                    <a:lstStyle/>
                    <a:p>
                      <a:r>
                        <a:rPr lang="en-US" sz="4800" dirty="0"/>
                        <a:t>”You step on me, I strike”</a:t>
                      </a:r>
                    </a:p>
                  </a:txBody>
                  <a:tcPr/>
                </a:tc>
                <a:tc>
                  <a:txBody>
                    <a:bodyPr/>
                    <a:lstStyle/>
                    <a:p>
                      <a:r>
                        <a:rPr lang="en-US" sz="4800" dirty="0"/>
                        <a:t>Turn the other cheek (Matt 5:39)</a:t>
                      </a:r>
                    </a:p>
                  </a:txBody>
                  <a:tcPr/>
                </a:tc>
                <a:extLst>
                  <a:ext uri="{0D108BD9-81ED-4DB2-BD59-A6C34878D82A}">
                    <a16:rowId xmlns:a16="http://schemas.microsoft.com/office/drawing/2014/main" val="2953318194"/>
                  </a:ext>
                </a:extLst>
              </a:tr>
            </a:tbl>
          </a:graphicData>
        </a:graphic>
      </p:graphicFrame>
    </p:spTree>
    <p:extLst>
      <p:ext uri="{BB962C8B-B14F-4D97-AF65-F5344CB8AC3E}">
        <p14:creationId xmlns:p14="http://schemas.microsoft.com/office/powerpoint/2010/main" val="950146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9E1A-A49C-9E94-FFDE-3B366AECE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4142F-EE81-5D87-AA53-21D7F9C7D4D5}"/>
              </a:ext>
            </a:extLst>
          </p:cNvPr>
          <p:cNvSpPr>
            <a:spLocks noGrp="1"/>
          </p:cNvSpPr>
          <p:nvPr>
            <p:ph type="title"/>
          </p:nvPr>
        </p:nvSpPr>
        <p:spPr/>
        <p:txBody>
          <a:bodyPr/>
          <a:lstStyle/>
          <a:p>
            <a:r>
              <a:rPr lang="en-US" dirty="0"/>
              <a:t>Forgiveness vs trust</a:t>
            </a:r>
          </a:p>
        </p:txBody>
      </p:sp>
      <p:graphicFrame>
        <p:nvGraphicFramePr>
          <p:cNvPr id="6" name="Table 5">
            <a:extLst>
              <a:ext uri="{FF2B5EF4-FFF2-40B4-BE49-F238E27FC236}">
                <a16:creationId xmlns:a16="http://schemas.microsoft.com/office/drawing/2014/main" id="{F99C097E-89DC-482F-9FFE-E5734EADC47D}"/>
              </a:ext>
            </a:extLst>
          </p:cNvPr>
          <p:cNvGraphicFramePr>
            <a:graphicFrameLocks noGrp="1"/>
          </p:cNvGraphicFramePr>
          <p:nvPr>
            <p:extLst>
              <p:ext uri="{D42A27DB-BD31-4B8C-83A1-F6EECF244321}">
                <p14:modId xmlns:p14="http://schemas.microsoft.com/office/powerpoint/2010/main" val="3741776198"/>
              </p:ext>
            </p:extLst>
          </p:nvPr>
        </p:nvGraphicFramePr>
        <p:xfrm>
          <a:off x="225630" y="1579347"/>
          <a:ext cx="11740740" cy="4537263"/>
        </p:xfrm>
        <a:graphic>
          <a:graphicData uri="http://schemas.openxmlformats.org/drawingml/2006/table">
            <a:tbl>
              <a:tblPr firstRow="1" bandRow="1">
                <a:tableStyleId>{5C22544A-7EE6-4342-B048-85BDC9FD1C3A}</a:tableStyleId>
              </a:tblPr>
              <a:tblGrid>
                <a:gridCol w="5870370">
                  <a:extLst>
                    <a:ext uri="{9D8B030D-6E8A-4147-A177-3AD203B41FA5}">
                      <a16:colId xmlns:a16="http://schemas.microsoft.com/office/drawing/2014/main" val="3297462043"/>
                    </a:ext>
                  </a:extLst>
                </a:gridCol>
                <a:gridCol w="5870370">
                  <a:extLst>
                    <a:ext uri="{9D8B030D-6E8A-4147-A177-3AD203B41FA5}">
                      <a16:colId xmlns:a16="http://schemas.microsoft.com/office/drawing/2014/main" val="2684973576"/>
                    </a:ext>
                  </a:extLst>
                </a:gridCol>
              </a:tblGrid>
              <a:tr h="674583">
                <a:tc>
                  <a:txBody>
                    <a:bodyPr/>
                    <a:lstStyle/>
                    <a:p>
                      <a:r>
                        <a:rPr lang="en-US" sz="3600" dirty="0"/>
                        <a:t>Forgiveness</a:t>
                      </a:r>
                    </a:p>
                  </a:txBody>
                  <a:tcPr/>
                </a:tc>
                <a:tc>
                  <a:txBody>
                    <a:bodyPr/>
                    <a:lstStyle/>
                    <a:p>
                      <a:r>
                        <a:rPr lang="en-US" sz="3600" dirty="0"/>
                        <a:t>Trust</a:t>
                      </a:r>
                    </a:p>
                  </a:txBody>
                  <a:tcPr/>
                </a:tc>
                <a:extLst>
                  <a:ext uri="{0D108BD9-81ED-4DB2-BD59-A6C34878D82A}">
                    <a16:rowId xmlns:a16="http://schemas.microsoft.com/office/drawing/2014/main" val="2810324109"/>
                  </a:ext>
                </a:extLst>
              </a:tr>
              <a:tr h="674583">
                <a:tc>
                  <a:txBody>
                    <a:bodyPr/>
                    <a:lstStyle/>
                    <a:p>
                      <a:r>
                        <a:rPr lang="en-US" sz="3600" dirty="0"/>
                        <a:t>Unconditional (Matt 6:15)</a:t>
                      </a:r>
                    </a:p>
                  </a:txBody>
                  <a:tcPr/>
                </a:tc>
                <a:tc>
                  <a:txBody>
                    <a:bodyPr/>
                    <a:lstStyle/>
                    <a:p>
                      <a:r>
                        <a:rPr lang="en-US" sz="3600" dirty="0"/>
                        <a:t>A process </a:t>
                      </a:r>
                      <a:r>
                        <a:rPr lang="en-US" sz="3200" dirty="0"/>
                        <a:t>(Lk 16:10;Prov 14:15)</a:t>
                      </a:r>
                      <a:endParaRPr lang="en-US" sz="3600" dirty="0"/>
                    </a:p>
                  </a:txBody>
                  <a:tcPr/>
                </a:tc>
                <a:extLst>
                  <a:ext uri="{0D108BD9-81ED-4DB2-BD59-A6C34878D82A}">
                    <a16:rowId xmlns:a16="http://schemas.microsoft.com/office/drawing/2014/main" val="386362610"/>
                  </a:ext>
                </a:extLst>
              </a:tr>
              <a:tr h="674583">
                <a:tc>
                  <a:txBody>
                    <a:bodyPr/>
                    <a:lstStyle/>
                    <a:p>
                      <a:r>
                        <a:rPr lang="en-US" sz="3600" dirty="0"/>
                        <a:t>Based on God’s mercy</a:t>
                      </a:r>
                    </a:p>
                  </a:txBody>
                  <a:tcPr/>
                </a:tc>
                <a:tc>
                  <a:txBody>
                    <a:bodyPr/>
                    <a:lstStyle/>
                    <a:p>
                      <a:r>
                        <a:rPr lang="en-US" sz="3600" dirty="0"/>
                        <a:t>Based on proven character</a:t>
                      </a:r>
                    </a:p>
                  </a:txBody>
                  <a:tcPr/>
                </a:tc>
                <a:extLst>
                  <a:ext uri="{0D108BD9-81ED-4DB2-BD59-A6C34878D82A}">
                    <a16:rowId xmlns:a16="http://schemas.microsoft.com/office/drawing/2014/main" val="3871912359"/>
                  </a:ext>
                </a:extLst>
              </a:tr>
              <a:tr h="674583">
                <a:tc>
                  <a:txBody>
                    <a:bodyPr/>
                    <a:lstStyle/>
                    <a:p>
                      <a:r>
                        <a:rPr lang="en-US" sz="3600" dirty="0"/>
                        <a:t>Releases the debt</a:t>
                      </a:r>
                    </a:p>
                  </a:txBody>
                  <a:tcPr/>
                </a:tc>
                <a:tc>
                  <a:txBody>
                    <a:bodyPr/>
                    <a:lstStyle/>
                    <a:p>
                      <a:r>
                        <a:rPr lang="en-US" sz="3600" dirty="0"/>
                        <a:t>Reinstates responsibility</a:t>
                      </a:r>
                    </a:p>
                  </a:txBody>
                  <a:tcPr/>
                </a:tc>
                <a:extLst>
                  <a:ext uri="{0D108BD9-81ED-4DB2-BD59-A6C34878D82A}">
                    <a16:rowId xmlns:a16="http://schemas.microsoft.com/office/drawing/2014/main" val="3549216924"/>
                  </a:ext>
                </a:extLst>
              </a:tr>
              <a:tr h="674583">
                <a:tc>
                  <a:txBody>
                    <a:bodyPr/>
                    <a:lstStyle/>
                    <a:p>
                      <a:r>
                        <a:rPr lang="en-US" sz="3600" dirty="0"/>
                        <a:t>Can be one-sided</a:t>
                      </a:r>
                    </a:p>
                  </a:txBody>
                  <a:tcPr/>
                </a:tc>
                <a:tc>
                  <a:txBody>
                    <a:bodyPr/>
                    <a:lstStyle/>
                    <a:p>
                      <a:r>
                        <a:rPr lang="en-US" sz="3600" dirty="0"/>
                        <a:t>May require time and fruit</a:t>
                      </a:r>
                    </a:p>
                  </a:txBody>
                  <a:tcPr/>
                </a:tc>
                <a:extLst>
                  <a:ext uri="{0D108BD9-81ED-4DB2-BD59-A6C34878D82A}">
                    <a16:rowId xmlns:a16="http://schemas.microsoft.com/office/drawing/2014/main" val="129827347"/>
                  </a:ext>
                </a:extLst>
              </a:tr>
              <a:tr h="1164348">
                <a:tc>
                  <a:txBody>
                    <a:bodyPr/>
                    <a:lstStyle/>
                    <a:p>
                      <a:r>
                        <a:rPr lang="en-US" sz="3600" dirty="0"/>
                        <a:t>Because we’ve been forgiven </a:t>
                      </a:r>
                      <a:r>
                        <a:rPr lang="en-US" sz="2800" dirty="0"/>
                        <a:t>(Col 3:13)</a:t>
                      </a:r>
                      <a:endParaRPr lang="en-US" sz="3600" dirty="0"/>
                    </a:p>
                  </a:txBody>
                  <a:tcPr/>
                </a:tc>
                <a:tc>
                  <a:txBody>
                    <a:bodyPr/>
                    <a:lstStyle/>
                    <a:p>
                      <a:endParaRPr lang="en-US" sz="3600" dirty="0"/>
                    </a:p>
                  </a:txBody>
                  <a:tcPr/>
                </a:tc>
                <a:extLst>
                  <a:ext uri="{0D108BD9-81ED-4DB2-BD59-A6C34878D82A}">
                    <a16:rowId xmlns:a16="http://schemas.microsoft.com/office/drawing/2014/main" val="1365415444"/>
                  </a:ext>
                </a:extLst>
              </a:tr>
            </a:tbl>
          </a:graphicData>
        </a:graphic>
      </p:graphicFrame>
    </p:spTree>
    <p:extLst>
      <p:ext uri="{BB962C8B-B14F-4D97-AF65-F5344CB8AC3E}">
        <p14:creationId xmlns:p14="http://schemas.microsoft.com/office/powerpoint/2010/main" val="829568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C0E3-4752-647D-B1D8-BDC1B2E5C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F3862-226A-4F88-98F5-0EE9DED625FC}"/>
              </a:ext>
            </a:extLst>
          </p:cNvPr>
          <p:cNvSpPr>
            <a:spLocks noGrp="1"/>
          </p:cNvSpPr>
          <p:nvPr>
            <p:ph type="title"/>
          </p:nvPr>
        </p:nvSpPr>
        <p:spPr/>
        <p:txBody>
          <a:bodyPr/>
          <a:lstStyle/>
          <a:p>
            <a:r>
              <a:rPr lang="en-US" dirty="0"/>
              <a:t>Forgiveness vs trust</a:t>
            </a:r>
          </a:p>
        </p:txBody>
      </p:sp>
      <p:graphicFrame>
        <p:nvGraphicFramePr>
          <p:cNvPr id="6" name="Table 5">
            <a:extLst>
              <a:ext uri="{FF2B5EF4-FFF2-40B4-BE49-F238E27FC236}">
                <a16:creationId xmlns:a16="http://schemas.microsoft.com/office/drawing/2014/main" id="{CA0547A1-2F5A-E500-B20F-D36B9A9E4E69}"/>
              </a:ext>
            </a:extLst>
          </p:cNvPr>
          <p:cNvGraphicFramePr>
            <a:graphicFrameLocks noGrp="1"/>
          </p:cNvGraphicFramePr>
          <p:nvPr/>
        </p:nvGraphicFramePr>
        <p:xfrm>
          <a:off x="225630" y="1579347"/>
          <a:ext cx="11740740" cy="4537263"/>
        </p:xfrm>
        <a:graphic>
          <a:graphicData uri="http://schemas.openxmlformats.org/drawingml/2006/table">
            <a:tbl>
              <a:tblPr firstRow="1" bandRow="1">
                <a:tableStyleId>{5C22544A-7EE6-4342-B048-85BDC9FD1C3A}</a:tableStyleId>
              </a:tblPr>
              <a:tblGrid>
                <a:gridCol w="5870370">
                  <a:extLst>
                    <a:ext uri="{9D8B030D-6E8A-4147-A177-3AD203B41FA5}">
                      <a16:colId xmlns:a16="http://schemas.microsoft.com/office/drawing/2014/main" val="3297462043"/>
                    </a:ext>
                  </a:extLst>
                </a:gridCol>
                <a:gridCol w="5870370">
                  <a:extLst>
                    <a:ext uri="{9D8B030D-6E8A-4147-A177-3AD203B41FA5}">
                      <a16:colId xmlns:a16="http://schemas.microsoft.com/office/drawing/2014/main" val="2684973576"/>
                    </a:ext>
                  </a:extLst>
                </a:gridCol>
              </a:tblGrid>
              <a:tr h="674583">
                <a:tc>
                  <a:txBody>
                    <a:bodyPr/>
                    <a:lstStyle/>
                    <a:p>
                      <a:r>
                        <a:rPr lang="en-US" sz="3600" dirty="0"/>
                        <a:t>Forgiveness</a:t>
                      </a:r>
                    </a:p>
                  </a:txBody>
                  <a:tcPr/>
                </a:tc>
                <a:tc>
                  <a:txBody>
                    <a:bodyPr/>
                    <a:lstStyle/>
                    <a:p>
                      <a:r>
                        <a:rPr lang="en-US" sz="3600" dirty="0"/>
                        <a:t>Trust</a:t>
                      </a:r>
                    </a:p>
                  </a:txBody>
                  <a:tcPr/>
                </a:tc>
                <a:extLst>
                  <a:ext uri="{0D108BD9-81ED-4DB2-BD59-A6C34878D82A}">
                    <a16:rowId xmlns:a16="http://schemas.microsoft.com/office/drawing/2014/main" val="2810324109"/>
                  </a:ext>
                </a:extLst>
              </a:tr>
              <a:tr h="674583">
                <a:tc>
                  <a:txBody>
                    <a:bodyPr/>
                    <a:lstStyle/>
                    <a:p>
                      <a:r>
                        <a:rPr lang="en-US" sz="3600" dirty="0"/>
                        <a:t>Unconditional (Matt 6:15)</a:t>
                      </a:r>
                    </a:p>
                  </a:txBody>
                  <a:tcPr/>
                </a:tc>
                <a:tc>
                  <a:txBody>
                    <a:bodyPr/>
                    <a:lstStyle/>
                    <a:p>
                      <a:r>
                        <a:rPr lang="en-US" sz="3600" dirty="0"/>
                        <a:t>A process </a:t>
                      </a:r>
                      <a:r>
                        <a:rPr lang="en-US" sz="3200" dirty="0"/>
                        <a:t>(Lk 16:10;Prov 14:15)</a:t>
                      </a:r>
                      <a:endParaRPr lang="en-US" sz="3600" dirty="0"/>
                    </a:p>
                  </a:txBody>
                  <a:tcPr/>
                </a:tc>
                <a:extLst>
                  <a:ext uri="{0D108BD9-81ED-4DB2-BD59-A6C34878D82A}">
                    <a16:rowId xmlns:a16="http://schemas.microsoft.com/office/drawing/2014/main" val="386362610"/>
                  </a:ext>
                </a:extLst>
              </a:tr>
              <a:tr h="674583">
                <a:tc>
                  <a:txBody>
                    <a:bodyPr/>
                    <a:lstStyle/>
                    <a:p>
                      <a:r>
                        <a:rPr lang="en-US" sz="3600" dirty="0"/>
                        <a:t>Based on God’s mercy</a:t>
                      </a:r>
                    </a:p>
                  </a:txBody>
                  <a:tcPr/>
                </a:tc>
                <a:tc>
                  <a:txBody>
                    <a:bodyPr/>
                    <a:lstStyle/>
                    <a:p>
                      <a:r>
                        <a:rPr lang="en-US" sz="3600" dirty="0"/>
                        <a:t>Based on proven character</a:t>
                      </a:r>
                    </a:p>
                  </a:txBody>
                  <a:tcPr/>
                </a:tc>
                <a:extLst>
                  <a:ext uri="{0D108BD9-81ED-4DB2-BD59-A6C34878D82A}">
                    <a16:rowId xmlns:a16="http://schemas.microsoft.com/office/drawing/2014/main" val="3871912359"/>
                  </a:ext>
                </a:extLst>
              </a:tr>
              <a:tr h="674583">
                <a:tc>
                  <a:txBody>
                    <a:bodyPr/>
                    <a:lstStyle/>
                    <a:p>
                      <a:r>
                        <a:rPr lang="en-US" sz="3600" dirty="0"/>
                        <a:t>Releases the debt</a:t>
                      </a:r>
                    </a:p>
                  </a:txBody>
                  <a:tcPr/>
                </a:tc>
                <a:tc>
                  <a:txBody>
                    <a:bodyPr/>
                    <a:lstStyle/>
                    <a:p>
                      <a:r>
                        <a:rPr lang="en-US" sz="3600" dirty="0"/>
                        <a:t>Reinstates responsibility</a:t>
                      </a:r>
                    </a:p>
                  </a:txBody>
                  <a:tcPr/>
                </a:tc>
                <a:extLst>
                  <a:ext uri="{0D108BD9-81ED-4DB2-BD59-A6C34878D82A}">
                    <a16:rowId xmlns:a16="http://schemas.microsoft.com/office/drawing/2014/main" val="3549216924"/>
                  </a:ext>
                </a:extLst>
              </a:tr>
              <a:tr h="674583">
                <a:tc>
                  <a:txBody>
                    <a:bodyPr/>
                    <a:lstStyle/>
                    <a:p>
                      <a:r>
                        <a:rPr lang="en-US" sz="3600" dirty="0"/>
                        <a:t>Can be one-sided</a:t>
                      </a:r>
                    </a:p>
                  </a:txBody>
                  <a:tcPr/>
                </a:tc>
                <a:tc>
                  <a:txBody>
                    <a:bodyPr/>
                    <a:lstStyle/>
                    <a:p>
                      <a:r>
                        <a:rPr lang="en-US" sz="3600" dirty="0"/>
                        <a:t>May require time and fruit</a:t>
                      </a:r>
                    </a:p>
                  </a:txBody>
                  <a:tcPr/>
                </a:tc>
                <a:extLst>
                  <a:ext uri="{0D108BD9-81ED-4DB2-BD59-A6C34878D82A}">
                    <a16:rowId xmlns:a16="http://schemas.microsoft.com/office/drawing/2014/main" val="129827347"/>
                  </a:ext>
                </a:extLst>
              </a:tr>
              <a:tr h="1164348">
                <a:tc>
                  <a:txBody>
                    <a:bodyPr/>
                    <a:lstStyle/>
                    <a:p>
                      <a:r>
                        <a:rPr lang="en-US" sz="3600" dirty="0"/>
                        <a:t>Because we’ve been forgiven </a:t>
                      </a:r>
                      <a:r>
                        <a:rPr lang="en-US" sz="2800" dirty="0"/>
                        <a:t>(Col 3:13)</a:t>
                      </a:r>
                      <a:endParaRPr lang="en-US" sz="3600" dirty="0"/>
                    </a:p>
                  </a:txBody>
                  <a:tcPr/>
                </a:tc>
                <a:tc>
                  <a:txBody>
                    <a:bodyPr/>
                    <a:lstStyle/>
                    <a:p>
                      <a:r>
                        <a:rPr lang="en-US" sz="3600" dirty="0"/>
                        <a:t>With wisdom/caution </a:t>
                      </a:r>
                      <a:r>
                        <a:rPr lang="en-US" sz="3200" dirty="0"/>
                        <a:t>(Prov 14:15)</a:t>
                      </a:r>
                      <a:endParaRPr lang="en-US" sz="3600" dirty="0"/>
                    </a:p>
                  </a:txBody>
                  <a:tcPr/>
                </a:tc>
                <a:extLst>
                  <a:ext uri="{0D108BD9-81ED-4DB2-BD59-A6C34878D82A}">
                    <a16:rowId xmlns:a16="http://schemas.microsoft.com/office/drawing/2014/main" val="1365415444"/>
                  </a:ext>
                </a:extLst>
              </a:tr>
            </a:tbl>
          </a:graphicData>
        </a:graphic>
      </p:graphicFrame>
    </p:spTree>
    <p:extLst>
      <p:ext uri="{BB962C8B-B14F-4D97-AF65-F5344CB8AC3E}">
        <p14:creationId xmlns:p14="http://schemas.microsoft.com/office/powerpoint/2010/main" val="3889389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82DA-5145-45DD-CE78-E0D3EFB601A9}"/>
              </a:ext>
            </a:extLst>
          </p:cNvPr>
          <p:cNvSpPr>
            <a:spLocks noGrp="1"/>
          </p:cNvSpPr>
          <p:nvPr>
            <p:ph type="title"/>
          </p:nvPr>
        </p:nvSpPr>
        <p:spPr/>
        <p:txBody>
          <a:bodyPr>
            <a:normAutofit/>
          </a:bodyPr>
          <a:lstStyle/>
          <a:p>
            <a:r>
              <a:rPr lang="en-US" sz="4800" dirty="0"/>
              <a:t>We think bitterness is self protection</a:t>
            </a:r>
            <a:endParaRPr lang="en-US" sz="7200" dirty="0"/>
          </a:p>
        </p:txBody>
      </p:sp>
      <p:sp>
        <p:nvSpPr>
          <p:cNvPr id="3" name="Content Placeholder 2">
            <a:extLst>
              <a:ext uri="{FF2B5EF4-FFF2-40B4-BE49-F238E27FC236}">
                <a16:creationId xmlns:a16="http://schemas.microsoft.com/office/drawing/2014/main" id="{0B06EFED-2513-A408-E39B-D9E12EFD37A3}"/>
              </a:ext>
            </a:extLst>
          </p:cNvPr>
          <p:cNvSpPr>
            <a:spLocks noGrp="1"/>
          </p:cNvSpPr>
          <p:nvPr>
            <p:ph idx="1"/>
          </p:nvPr>
        </p:nvSpPr>
        <p:spPr/>
        <p:txBody>
          <a:bodyPr/>
          <a:lstStyle/>
          <a:p>
            <a:pPr marL="0" indent="0">
              <a:buNone/>
            </a:pPr>
            <a:r>
              <a:rPr lang="en-US" b="1" dirty="0"/>
              <a:t>"Bitterness is like drinking poison and expecting the other person to die”</a:t>
            </a:r>
          </a:p>
          <a:p>
            <a:r>
              <a:rPr lang="en-US" b="1" dirty="0"/>
              <a:t>We think our bitterness keeps us safe</a:t>
            </a:r>
          </a:p>
          <a:p>
            <a:r>
              <a:rPr lang="en-US" b="1" dirty="0"/>
              <a:t>It robs us of our joy</a:t>
            </a:r>
          </a:p>
          <a:p>
            <a:r>
              <a:rPr lang="en-US" b="1" dirty="0"/>
              <a:t>Makes us hypocrites </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69134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52A8-5CDA-8471-CF89-AA1E6087ABAB}"/>
              </a:ext>
            </a:extLst>
          </p:cNvPr>
          <p:cNvSpPr>
            <a:spLocks noGrp="1"/>
          </p:cNvSpPr>
          <p:nvPr>
            <p:ph type="title"/>
          </p:nvPr>
        </p:nvSpPr>
        <p:spPr/>
        <p:txBody>
          <a:bodyPr>
            <a:normAutofit fontScale="90000"/>
          </a:bodyPr>
          <a:lstStyle/>
          <a:p>
            <a:r>
              <a:rPr lang="en-US" dirty="0"/>
              <a:t>That Parable of the unforgiving Debtor</a:t>
            </a:r>
          </a:p>
        </p:txBody>
      </p:sp>
      <p:sp>
        <p:nvSpPr>
          <p:cNvPr id="3" name="Content Placeholder 2">
            <a:extLst>
              <a:ext uri="{FF2B5EF4-FFF2-40B4-BE49-F238E27FC236}">
                <a16:creationId xmlns:a16="http://schemas.microsoft.com/office/drawing/2014/main" id="{68DAB5CA-26DF-E409-9931-3C0E72B96EEB}"/>
              </a:ext>
            </a:extLst>
          </p:cNvPr>
          <p:cNvSpPr>
            <a:spLocks noGrp="1"/>
          </p:cNvSpPr>
          <p:nvPr>
            <p:ph idx="1"/>
          </p:nvPr>
        </p:nvSpPr>
        <p:spPr/>
        <p:txBody>
          <a:bodyPr>
            <a:normAutofit fontScale="92500"/>
          </a:bodyPr>
          <a:lstStyle/>
          <a:p>
            <a:pPr marL="0" indent="0">
              <a:buNone/>
            </a:pPr>
            <a:r>
              <a:rPr lang="en-US" b="1" dirty="0"/>
              <a:t>Matthew 18:23–35 (NLT) — 23</a:t>
            </a:r>
            <a:r>
              <a:rPr lang="en-US" dirty="0"/>
              <a:t> “Therefore, the Kingdom of Heaven can be compared to a king who decided to bring his accounts up to date with servants who had borrowed money from him. </a:t>
            </a:r>
            <a:r>
              <a:rPr lang="en-US" b="1" dirty="0"/>
              <a:t>24</a:t>
            </a:r>
            <a:r>
              <a:rPr lang="en-US" dirty="0"/>
              <a:t> In the process, one of his debtors was brought in who owed him millions of dollars. </a:t>
            </a:r>
          </a:p>
        </p:txBody>
      </p:sp>
    </p:spTree>
    <p:extLst>
      <p:ext uri="{BB962C8B-B14F-4D97-AF65-F5344CB8AC3E}">
        <p14:creationId xmlns:p14="http://schemas.microsoft.com/office/powerpoint/2010/main" val="2717186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EB6E-BBB6-D45C-ECB8-4956EBCDC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D4235-D883-2F0C-1B42-99D017D5FB95}"/>
              </a:ext>
            </a:extLst>
          </p:cNvPr>
          <p:cNvSpPr>
            <a:spLocks noGrp="1"/>
          </p:cNvSpPr>
          <p:nvPr>
            <p:ph type="title"/>
          </p:nvPr>
        </p:nvSpPr>
        <p:spPr/>
        <p:txBody>
          <a:bodyPr>
            <a:normAutofit fontScale="90000"/>
          </a:bodyPr>
          <a:lstStyle/>
          <a:p>
            <a:r>
              <a:rPr lang="en-US" dirty="0"/>
              <a:t>That Parable of the unforgiving Debtor</a:t>
            </a:r>
          </a:p>
        </p:txBody>
      </p:sp>
      <p:sp>
        <p:nvSpPr>
          <p:cNvPr id="3" name="Content Placeholder 2">
            <a:extLst>
              <a:ext uri="{FF2B5EF4-FFF2-40B4-BE49-F238E27FC236}">
                <a16:creationId xmlns:a16="http://schemas.microsoft.com/office/drawing/2014/main" id="{431E0985-CD92-F621-C4DB-C554FBCE8ED2}"/>
              </a:ext>
            </a:extLst>
          </p:cNvPr>
          <p:cNvSpPr>
            <a:spLocks noGrp="1"/>
          </p:cNvSpPr>
          <p:nvPr>
            <p:ph idx="1"/>
          </p:nvPr>
        </p:nvSpPr>
        <p:spPr/>
        <p:txBody>
          <a:bodyPr>
            <a:normAutofit fontScale="92500" lnSpcReduction="20000"/>
          </a:bodyPr>
          <a:lstStyle/>
          <a:p>
            <a:pPr marL="0" indent="0">
              <a:buNone/>
            </a:pPr>
            <a:r>
              <a:rPr lang="en-US" b="1" dirty="0"/>
              <a:t>25</a:t>
            </a:r>
            <a:r>
              <a:rPr lang="en-US" dirty="0"/>
              <a:t> He couldn’t pay, so his master ordered that he be sold—along with his wife, his children, and everything he owned—to pay the debt. </a:t>
            </a:r>
            <a:r>
              <a:rPr lang="en-US" b="1" dirty="0"/>
              <a:t>26</a:t>
            </a:r>
            <a:r>
              <a:rPr lang="en-US" dirty="0"/>
              <a:t> “But the man fell down before his master and begged him, ‘Please, be patient with me, and I will pay it all.’ </a:t>
            </a:r>
            <a:r>
              <a:rPr lang="en-US" b="1" dirty="0"/>
              <a:t>27</a:t>
            </a:r>
            <a:r>
              <a:rPr lang="en-US" dirty="0"/>
              <a:t> Then his master was filled with pity for him, and he released him and forgave his debt. </a:t>
            </a:r>
          </a:p>
        </p:txBody>
      </p:sp>
    </p:spTree>
    <p:extLst>
      <p:ext uri="{BB962C8B-B14F-4D97-AF65-F5344CB8AC3E}">
        <p14:creationId xmlns:p14="http://schemas.microsoft.com/office/powerpoint/2010/main" val="3177246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BF8A-5556-358F-2A1C-33F0DB380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2EE9F-FC95-ADF4-7F68-9CF24D75429F}"/>
              </a:ext>
            </a:extLst>
          </p:cNvPr>
          <p:cNvSpPr>
            <a:spLocks noGrp="1"/>
          </p:cNvSpPr>
          <p:nvPr>
            <p:ph type="title"/>
          </p:nvPr>
        </p:nvSpPr>
        <p:spPr/>
        <p:txBody>
          <a:bodyPr>
            <a:normAutofit fontScale="90000"/>
          </a:bodyPr>
          <a:lstStyle/>
          <a:p>
            <a:r>
              <a:rPr lang="en-US" dirty="0"/>
              <a:t>That Parable of the unforgiving Debtor</a:t>
            </a:r>
          </a:p>
        </p:txBody>
      </p:sp>
      <p:sp>
        <p:nvSpPr>
          <p:cNvPr id="3" name="Content Placeholder 2">
            <a:extLst>
              <a:ext uri="{FF2B5EF4-FFF2-40B4-BE49-F238E27FC236}">
                <a16:creationId xmlns:a16="http://schemas.microsoft.com/office/drawing/2014/main" id="{A953503C-4ABD-6B51-EE11-50BF3C526933}"/>
              </a:ext>
            </a:extLst>
          </p:cNvPr>
          <p:cNvSpPr>
            <a:spLocks noGrp="1"/>
          </p:cNvSpPr>
          <p:nvPr>
            <p:ph idx="1"/>
          </p:nvPr>
        </p:nvSpPr>
        <p:spPr/>
        <p:txBody>
          <a:bodyPr>
            <a:normAutofit fontScale="92500" lnSpcReduction="20000"/>
          </a:bodyPr>
          <a:lstStyle/>
          <a:p>
            <a:pPr marL="0" indent="0">
              <a:buNone/>
            </a:pPr>
            <a:r>
              <a:rPr lang="en-US" b="1" dirty="0"/>
              <a:t>28</a:t>
            </a:r>
            <a:r>
              <a:rPr lang="en-US" dirty="0"/>
              <a:t> “But when the man left the king, he went to a fellow servant who owed him a few thousand dollars. He grabbed him by the throat and demanded instant payment. </a:t>
            </a:r>
            <a:r>
              <a:rPr lang="en-US" b="1" dirty="0"/>
              <a:t>29</a:t>
            </a:r>
            <a:r>
              <a:rPr lang="en-US" dirty="0"/>
              <a:t> “His fellow servant fell down before him and begged for a little more time. ‘Be patient with me, and I will pay it,’ he pleaded. </a:t>
            </a:r>
          </a:p>
        </p:txBody>
      </p:sp>
    </p:spTree>
    <p:extLst>
      <p:ext uri="{BB962C8B-B14F-4D97-AF65-F5344CB8AC3E}">
        <p14:creationId xmlns:p14="http://schemas.microsoft.com/office/powerpoint/2010/main" val="1999475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2468-E2CE-B94B-2C4D-7E75967C5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B04F6-1E85-A35F-A061-789524780B20}"/>
              </a:ext>
            </a:extLst>
          </p:cNvPr>
          <p:cNvSpPr>
            <a:spLocks noGrp="1"/>
          </p:cNvSpPr>
          <p:nvPr>
            <p:ph type="title"/>
          </p:nvPr>
        </p:nvSpPr>
        <p:spPr/>
        <p:txBody>
          <a:bodyPr>
            <a:normAutofit fontScale="90000"/>
          </a:bodyPr>
          <a:lstStyle/>
          <a:p>
            <a:r>
              <a:rPr lang="en-US" dirty="0"/>
              <a:t>That Parable of the unforgiving Debtor</a:t>
            </a:r>
          </a:p>
        </p:txBody>
      </p:sp>
      <p:sp>
        <p:nvSpPr>
          <p:cNvPr id="3" name="Content Placeholder 2">
            <a:extLst>
              <a:ext uri="{FF2B5EF4-FFF2-40B4-BE49-F238E27FC236}">
                <a16:creationId xmlns:a16="http://schemas.microsoft.com/office/drawing/2014/main" id="{169332C5-47F5-26EA-DB7E-72414E007D60}"/>
              </a:ext>
            </a:extLst>
          </p:cNvPr>
          <p:cNvSpPr>
            <a:spLocks noGrp="1"/>
          </p:cNvSpPr>
          <p:nvPr>
            <p:ph idx="1"/>
          </p:nvPr>
        </p:nvSpPr>
        <p:spPr/>
        <p:txBody>
          <a:bodyPr>
            <a:normAutofit lnSpcReduction="10000"/>
          </a:bodyPr>
          <a:lstStyle/>
          <a:p>
            <a:pPr marL="0" indent="0">
              <a:buNone/>
            </a:pPr>
            <a:r>
              <a:rPr lang="en-US" b="1" dirty="0"/>
              <a:t>30</a:t>
            </a:r>
            <a:r>
              <a:rPr lang="en-US" dirty="0"/>
              <a:t> But his creditor wouldn’t wait. He had the man arrested and put in prison until the debt could be paid in full. </a:t>
            </a:r>
            <a:r>
              <a:rPr lang="en-US" b="1" dirty="0"/>
              <a:t>31</a:t>
            </a:r>
            <a:r>
              <a:rPr lang="en-US" dirty="0"/>
              <a:t> “When some of the other servants saw this, they were very upset. They went to the king and told him everything that had happened. </a:t>
            </a:r>
          </a:p>
        </p:txBody>
      </p:sp>
    </p:spTree>
    <p:extLst>
      <p:ext uri="{BB962C8B-B14F-4D97-AF65-F5344CB8AC3E}">
        <p14:creationId xmlns:p14="http://schemas.microsoft.com/office/powerpoint/2010/main" val="1045512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590DA-0D8E-6AE7-478D-FEA35CAFB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46263-E57A-0B35-6D85-2108C5F228A6}"/>
              </a:ext>
            </a:extLst>
          </p:cNvPr>
          <p:cNvSpPr>
            <a:spLocks noGrp="1"/>
          </p:cNvSpPr>
          <p:nvPr>
            <p:ph type="title"/>
          </p:nvPr>
        </p:nvSpPr>
        <p:spPr/>
        <p:txBody>
          <a:bodyPr>
            <a:normAutofit fontScale="90000"/>
          </a:bodyPr>
          <a:lstStyle/>
          <a:p>
            <a:r>
              <a:rPr lang="en-US" dirty="0"/>
              <a:t>That Parable of the unforgiving Debtor</a:t>
            </a:r>
          </a:p>
        </p:txBody>
      </p:sp>
      <p:sp>
        <p:nvSpPr>
          <p:cNvPr id="3" name="Content Placeholder 2">
            <a:extLst>
              <a:ext uri="{FF2B5EF4-FFF2-40B4-BE49-F238E27FC236}">
                <a16:creationId xmlns:a16="http://schemas.microsoft.com/office/drawing/2014/main" id="{0AB8F0E7-BD19-C20D-C4FE-7E33C2AACF53}"/>
              </a:ext>
            </a:extLst>
          </p:cNvPr>
          <p:cNvSpPr>
            <a:spLocks noGrp="1"/>
          </p:cNvSpPr>
          <p:nvPr>
            <p:ph idx="1"/>
          </p:nvPr>
        </p:nvSpPr>
        <p:spPr/>
        <p:txBody>
          <a:bodyPr>
            <a:normAutofit lnSpcReduction="10000"/>
          </a:bodyPr>
          <a:lstStyle/>
          <a:p>
            <a:pPr marL="0" indent="0">
              <a:buNone/>
            </a:pPr>
            <a:r>
              <a:rPr lang="en-US" b="1" dirty="0"/>
              <a:t>32</a:t>
            </a:r>
            <a:r>
              <a:rPr lang="en-US" dirty="0"/>
              <a:t> Then the king called in the man he had forgiven and said, ‘You evil servant! I forgave you that tremendous debt because you pleaded with me. </a:t>
            </a:r>
            <a:r>
              <a:rPr lang="en-US" b="1" dirty="0"/>
              <a:t>33</a:t>
            </a:r>
            <a:r>
              <a:rPr lang="en-US" dirty="0"/>
              <a:t> Shouldn’t you have mercy on your fellow servant, just as I had mercy on you?’</a:t>
            </a:r>
          </a:p>
        </p:txBody>
      </p:sp>
    </p:spTree>
    <p:extLst>
      <p:ext uri="{BB962C8B-B14F-4D97-AF65-F5344CB8AC3E}">
        <p14:creationId xmlns:p14="http://schemas.microsoft.com/office/powerpoint/2010/main" val="729713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13CE-0FA7-7F7F-5769-CB3D8DF7B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BE334-6CA4-FB02-F7C1-EFF65085A2F6}"/>
              </a:ext>
            </a:extLst>
          </p:cNvPr>
          <p:cNvSpPr>
            <a:spLocks noGrp="1"/>
          </p:cNvSpPr>
          <p:nvPr>
            <p:ph type="title"/>
          </p:nvPr>
        </p:nvSpPr>
        <p:spPr/>
        <p:txBody>
          <a:bodyPr>
            <a:normAutofit fontScale="90000"/>
          </a:bodyPr>
          <a:lstStyle/>
          <a:p>
            <a:r>
              <a:rPr lang="en-US" dirty="0"/>
              <a:t>That Parable of the unforgiving Debtor</a:t>
            </a:r>
          </a:p>
        </p:txBody>
      </p:sp>
      <p:sp>
        <p:nvSpPr>
          <p:cNvPr id="3" name="Content Placeholder 2">
            <a:extLst>
              <a:ext uri="{FF2B5EF4-FFF2-40B4-BE49-F238E27FC236}">
                <a16:creationId xmlns:a16="http://schemas.microsoft.com/office/drawing/2014/main" id="{409D7E67-5B26-583C-4FBC-63E3CC97D447}"/>
              </a:ext>
            </a:extLst>
          </p:cNvPr>
          <p:cNvSpPr>
            <a:spLocks noGrp="1"/>
          </p:cNvSpPr>
          <p:nvPr>
            <p:ph idx="1"/>
          </p:nvPr>
        </p:nvSpPr>
        <p:spPr/>
        <p:txBody>
          <a:bodyPr>
            <a:normAutofit/>
          </a:bodyPr>
          <a:lstStyle/>
          <a:p>
            <a:pPr marL="0" indent="0">
              <a:buNone/>
            </a:pPr>
            <a:r>
              <a:rPr lang="en-US" b="1" dirty="0"/>
              <a:t>34</a:t>
            </a:r>
            <a:r>
              <a:rPr lang="en-US" dirty="0"/>
              <a:t> Then the angry king sent the man to prison to be tortured until he had paid his entire debt. </a:t>
            </a:r>
            <a:r>
              <a:rPr lang="en-US" b="1" dirty="0"/>
              <a:t>35</a:t>
            </a:r>
            <a:r>
              <a:rPr lang="en-US" dirty="0"/>
              <a:t> “That’s what my heavenly Father will do to you if you refuse to forgive your brothers and sisters from your heart.”</a:t>
            </a:r>
          </a:p>
        </p:txBody>
      </p:sp>
    </p:spTree>
    <p:extLst>
      <p:ext uri="{BB962C8B-B14F-4D97-AF65-F5344CB8AC3E}">
        <p14:creationId xmlns:p14="http://schemas.microsoft.com/office/powerpoint/2010/main" val="81438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31EBE-8AB1-2BA2-CCF3-B63AA32A6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D1925-BE20-C3D9-989B-5E4AC7678DF3}"/>
              </a:ext>
            </a:extLst>
          </p:cNvPr>
          <p:cNvSpPr>
            <a:spLocks noGrp="1"/>
          </p:cNvSpPr>
          <p:nvPr>
            <p:ph type="title"/>
          </p:nvPr>
        </p:nvSpPr>
        <p:spPr/>
        <p:txBody>
          <a:bodyPr>
            <a:normAutofit/>
          </a:bodyPr>
          <a:lstStyle/>
          <a:p>
            <a:r>
              <a:rPr lang="en-US" sz="4800" b="1" dirty="0"/>
              <a:t>1 John 4:20 (NASB95) </a:t>
            </a:r>
            <a:endParaRPr lang="en-US" sz="7200" dirty="0"/>
          </a:p>
        </p:txBody>
      </p:sp>
      <p:sp>
        <p:nvSpPr>
          <p:cNvPr id="3" name="Content Placeholder 2">
            <a:extLst>
              <a:ext uri="{FF2B5EF4-FFF2-40B4-BE49-F238E27FC236}">
                <a16:creationId xmlns:a16="http://schemas.microsoft.com/office/drawing/2014/main" id="{D3F1EBBD-3007-72F0-D787-D0000EB6CB4E}"/>
              </a:ext>
            </a:extLst>
          </p:cNvPr>
          <p:cNvSpPr>
            <a:spLocks noGrp="1"/>
          </p:cNvSpPr>
          <p:nvPr>
            <p:ph idx="1"/>
          </p:nvPr>
        </p:nvSpPr>
        <p:spPr/>
        <p:txBody>
          <a:bodyPr>
            <a:normAutofit/>
          </a:bodyPr>
          <a:lstStyle/>
          <a:p>
            <a:pPr marL="0" indent="0">
              <a:buNone/>
            </a:pPr>
            <a:r>
              <a:rPr lang="en-US" b="1" dirty="0"/>
              <a:t>20</a:t>
            </a:r>
            <a:r>
              <a:rPr lang="en-US" dirty="0"/>
              <a:t> If someone says, “I love God,” and hates his brother, he is a liar; for the one who does not love his brother whom he has seen, cannot love God whom he has not seen. </a:t>
            </a:r>
          </a:p>
          <a:p>
            <a:pPr marL="0" indent="0">
              <a:buNone/>
            </a:pPr>
            <a:endParaRPr lang="en-US" dirty="0"/>
          </a:p>
        </p:txBody>
      </p:sp>
    </p:spTree>
    <p:extLst>
      <p:ext uri="{BB962C8B-B14F-4D97-AF65-F5344CB8AC3E}">
        <p14:creationId xmlns:p14="http://schemas.microsoft.com/office/powerpoint/2010/main" val="10707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E355-9A2E-3240-8BB3-2E187D435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B5A1F-CFD5-AD5F-24FB-08FD84469E3E}"/>
              </a:ext>
            </a:extLst>
          </p:cNvPr>
          <p:cNvSpPr>
            <a:spLocks noGrp="1"/>
          </p:cNvSpPr>
          <p:nvPr>
            <p:ph type="title"/>
          </p:nvPr>
        </p:nvSpPr>
        <p:spPr/>
        <p:txBody>
          <a:bodyPr>
            <a:normAutofit/>
          </a:bodyPr>
          <a:lstStyle/>
          <a:p>
            <a:r>
              <a:rPr lang="en-US" sz="4400" dirty="0"/>
              <a:t>Revenge is deeply rooted in our culture</a:t>
            </a:r>
          </a:p>
        </p:txBody>
      </p:sp>
      <p:pic>
        <p:nvPicPr>
          <p:cNvPr id="6" name="Picture 5">
            <a:extLst>
              <a:ext uri="{FF2B5EF4-FFF2-40B4-BE49-F238E27FC236}">
                <a16:creationId xmlns:a16="http://schemas.microsoft.com/office/drawing/2014/main" id="{C92350A9-97B9-8E33-A8E0-1BAE2A3D0E48}"/>
              </a:ext>
            </a:extLst>
          </p:cNvPr>
          <p:cNvPicPr>
            <a:picLocks noChangeAspect="1"/>
          </p:cNvPicPr>
          <p:nvPr/>
        </p:nvPicPr>
        <p:blipFill>
          <a:blip r:embed="rId2"/>
          <a:stretch>
            <a:fillRect/>
          </a:stretch>
        </p:blipFill>
        <p:spPr>
          <a:xfrm>
            <a:off x="225630" y="1801373"/>
            <a:ext cx="6690985" cy="4491720"/>
          </a:xfrm>
          <a:prstGeom prst="rect">
            <a:avLst/>
          </a:prstGeom>
        </p:spPr>
      </p:pic>
      <p:pic>
        <p:nvPicPr>
          <p:cNvPr id="8" name="Picture 7">
            <a:extLst>
              <a:ext uri="{FF2B5EF4-FFF2-40B4-BE49-F238E27FC236}">
                <a16:creationId xmlns:a16="http://schemas.microsoft.com/office/drawing/2014/main" id="{19D92E48-AA2A-3921-DB1D-EACA1B6B91E7}"/>
              </a:ext>
            </a:extLst>
          </p:cNvPr>
          <p:cNvPicPr>
            <a:picLocks noChangeAspect="1"/>
          </p:cNvPicPr>
          <p:nvPr/>
        </p:nvPicPr>
        <p:blipFill>
          <a:blip r:embed="rId3"/>
          <a:srcRect b="19312"/>
          <a:stretch>
            <a:fillRect/>
          </a:stretch>
        </p:blipFill>
        <p:spPr>
          <a:xfrm>
            <a:off x="31595" y="1121017"/>
            <a:ext cx="7079054" cy="5172076"/>
          </a:xfrm>
          <a:prstGeom prst="rect">
            <a:avLst/>
          </a:prstGeom>
        </p:spPr>
      </p:pic>
    </p:spTree>
    <p:extLst>
      <p:ext uri="{BB962C8B-B14F-4D97-AF65-F5344CB8AC3E}">
        <p14:creationId xmlns:p14="http://schemas.microsoft.com/office/powerpoint/2010/main" val="4116352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86A9A-6AE0-4F04-3182-D7473F900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D0DA3-243E-CEAB-F6E4-CDFAEBA4B2DF}"/>
              </a:ext>
            </a:extLst>
          </p:cNvPr>
          <p:cNvSpPr>
            <a:spLocks noGrp="1"/>
          </p:cNvSpPr>
          <p:nvPr>
            <p:ph type="title"/>
          </p:nvPr>
        </p:nvSpPr>
        <p:spPr/>
        <p:txBody>
          <a:bodyPr>
            <a:normAutofit/>
          </a:bodyPr>
          <a:lstStyle/>
          <a:p>
            <a:r>
              <a:rPr lang="en-US" sz="4800" dirty="0"/>
              <a:t>The hypocrisy of bitterness</a:t>
            </a:r>
            <a:endParaRPr lang="en-US" sz="7200" dirty="0"/>
          </a:p>
        </p:txBody>
      </p:sp>
      <p:sp>
        <p:nvSpPr>
          <p:cNvPr id="3" name="Content Placeholder 2">
            <a:extLst>
              <a:ext uri="{FF2B5EF4-FFF2-40B4-BE49-F238E27FC236}">
                <a16:creationId xmlns:a16="http://schemas.microsoft.com/office/drawing/2014/main" id="{8C363663-6F21-C463-4824-8C14C072A7E8}"/>
              </a:ext>
            </a:extLst>
          </p:cNvPr>
          <p:cNvSpPr>
            <a:spLocks noGrp="1"/>
          </p:cNvSpPr>
          <p:nvPr>
            <p:ph idx="1"/>
          </p:nvPr>
        </p:nvSpPr>
        <p:spPr/>
        <p:txBody>
          <a:bodyPr>
            <a:normAutofit/>
          </a:bodyPr>
          <a:lstStyle/>
          <a:p>
            <a:r>
              <a:rPr lang="en-US" sz="4000" dirty="0"/>
              <a:t>Motivation to forgive doesn’t come from fear of judgment</a:t>
            </a:r>
          </a:p>
          <a:p>
            <a:r>
              <a:rPr lang="en-US" sz="4000" dirty="0"/>
              <a:t>If you are unable to forgive, it is because you don’t understand or appreciate the depths of what you have been forgiven</a:t>
            </a:r>
          </a:p>
          <a:p>
            <a:pPr marL="0" indent="0">
              <a:buNone/>
            </a:pPr>
            <a:endParaRPr lang="en-US" sz="4800" dirty="0"/>
          </a:p>
        </p:txBody>
      </p:sp>
    </p:spTree>
    <p:extLst>
      <p:ext uri="{BB962C8B-B14F-4D97-AF65-F5344CB8AC3E}">
        <p14:creationId xmlns:p14="http://schemas.microsoft.com/office/powerpoint/2010/main" val="45225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25A96-5B1A-769E-8573-8ACEFC979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B38C7-8B0F-1E45-F70F-502FE278A0DF}"/>
              </a:ext>
            </a:extLst>
          </p:cNvPr>
          <p:cNvSpPr>
            <a:spLocks noGrp="1"/>
          </p:cNvSpPr>
          <p:nvPr>
            <p:ph type="title"/>
          </p:nvPr>
        </p:nvSpPr>
        <p:spPr/>
        <p:txBody>
          <a:bodyPr>
            <a:normAutofit/>
          </a:bodyPr>
          <a:lstStyle/>
          <a:p>
            <a:r>
              <a:rPr lang="en-US" sz="4800" dirty="0"/>
              <a:t>The hypocrisy of bitterness</a:t>
            </a:r>
            <a:endParaRPr lang="en-US" sz="7200" dirty="0"/>
          </a:p>
        </p:txBody>
      </p:sp>
      <p:sp>
        <p:nvSpPr>
          <p:cNvPr id="3" name="Content Placeholder 2">
            <a:extLst>
              <a:ext uri="{FF2B5EF4-FFF2-40B4-BE49-F238E27FC236}">
                <a16:creationId xmlns:a16="http://schemas.microsoft.com/office/drawing/2014/main" id="{57712582-1E09-D405-B3F3-5AE246350C1D}"/>
              </a:ext>
            </a:extLst>
          </p:cNvPr>
          <p:cNvSpPr>
            <a:spLocks noGrp="1"/>
          </p:cNvSpPr>
          <p:nvPr>
            <p:ph idx="1"/>
          </p:nvPr>
        </p:nvSpPr>
        <p:spPr/>
        <p:txBody>
          <a:bodyPr/>
          <a:lstStyle/>
          <a:p>
            <a:pPr marL="0" indent="0">
              <a:buNone/>
            </a:pPr>
            <a:r>
              <a:rPr lang="en-US" dirty="0"/>
              <a:t>“If you are suffering from a bad man’s injustice, forgive him–lest there be two bad men.”</a:t>
            </a:r>
          </a:p>
          <a:p>
            <a:pPr marL="0" indent="0">
              <a:buNone/>
            </a:pPr>
            <a:r>
              <a:rPr lang="en-US" sz="3600" dirty="0"/>
              <a:t>-Augustine of Hippo Exposition on Psalm 30</a:t>
            </a:r>
            <a:endParaRPr lang="en-US" sz="3600" b="1" dirty="0"/>
          </a:p>
          <a:p>
            <a:pPr marL="0" indent="0">
              <a:buNone/>
            </a:pPr>
            <a:endParaRPr lang="en-US" dirty="0"/>
          </a:p>
        </p:txBody>
      </p:sp>
    </p:spTree>
    <p:extLst>
      <p:ext uri="{BB962C8B-B14F-4D97-AF65-F5344CB8AC3E}">
        <p14:creationId xmlns:p14="http://schemas.microsoft.com/office/powerpoint/2010/main" val="173151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B30D-C0F2-65B6-86D1-5CA560A17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21098-3DFD-8785-301D-BCEBF1D3BE55}"/>
              </a:ext>
            </a:extLst>
          </p:cNvPr>
          <p:cNvSpPr>
            <a:spLocks noGrp="1"/>
          </p:cNvSpPr>
          <p:nvPr>
            <p:ph type="title"/>
          </p:nvPr>
        </p:nvSpPr>
        <p:spPr/>
        <p:txBody>
          <a:bodyPr>
            <a:normAutofit/>
          </a:bodyPr>
          <a:lstStyle/>
          <a:p>
            <a:r>
              <a:rPr lang="en-US" sz="4800" b="1" dirty="0"/>
              <a:t>Don’t let It linger</a:t>
            </a:r>
            <a:endParaRPr lang="en-US" sz="7200" dirty="0"/>
          </a:p>
        </p:txBody>
      </p:sp>
      <p:sp>
        <p:nvSpPr>
          <p:cNvPr id="3" name="Content Placeholder 2">
            <a:extLst>
              <a:ext uri="{FF2B5EF4-FFF2-40B4-BE49-F238E27FC236}">
                <a16:creationId xmlns:a16="http://schemas.microsoft.com/office/drawing/2014/main" id="{8DDD0BDF-FDEE-7D02-5D5E-C7BBA53D8C03}"/>
              </a:ext>
            </a:extLst>
          </p:cNvPr>
          <p:cNvSpPr>
            <a:spLocks noGrp="1"/>
          </p:cNvSpPr>
          <p:nvPr>
            <p:ph idx="1"/>
          </p:nvPr>
        </p:nvSpPr>
        <p:spPr/>
        <p:txBody>
          <a:bodyPr>
            <a:normAutofit fontScale="92500" lnSpcReduction="10000"/>
          </a:bodyPr>
          <a:lstStyle/>
          <a:p>
            <a:pPr marL="0" indent="0">
              <a:buNone/>
            </a:pPr>
            <a:r>
              <a:rPr lang="en-US" b="1" dirty="0"/>
              <a:t>Matthew 5:22–24 (NASB95) —23</a:t>
            </a:r>
            <a:r>
              <a:rPr lang="en-US" dirty="0"/>
              <a:t> “Therefore if you are presenting your offering at the altar, and there remember that your brother has something against you, </a:t>
            </a:r>
            <a:r>
              <a:rPr lang="en-US" b="1" dirty="0"/>
              <a:t>24</a:t>
            </a:r>
            <a:r>
              <a:rPr lang="en-US" dirty="0"/>
              <a:t> leave your offering there before the altar and go; first be reconciled to your brother, and then come and present your offering. </a:t>
            </a:r>
          </a:p>
          <a:p>
            <a:pPr marL="0" indent="0">
              <a:buNone/>
            </a:pPr>
            <a:endParaRPr lang="en-US" dirty="0"/>
          </a:p>
        </p:txBody>
      </p:sp>
    </p:spTree>
    <p:extLst>
      <p:ext uri="{BB962C8B-B14F-4D97-AF65-F5344CB8AC3E}">
        <p14:creationId xmlns:p14="http://schemas.microsoft.com/office/powerpoint/2010/main" val="24665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068DB-2DE4-8343-01D4-F4E1DB556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043CA-AFA3-B240-5E98-890855E04457}"/>
              </a:ext>
            </a:extLst>
          </p:cNvPr>
          <p:cNvSpPr>
            <a:spLocks noGrp="1"/>
          </p:cNvSpPr>
          <p:nvPr>
            <p:ph type="title"/>
          </p:nvPr>
        </p:nvSpPr>
        <p:spPr/>
        <p:txBody>
          <a:bodyPr>
            <a:normAutofit/>
          </a:bodyPr>
          <a:lstStyle/>
          <a:p>
            <a:r>
              <a:rPr lang="en-US" sz="4800" b="1" dirty="0"/>
              <a:t>Don’t let It linger</a:t>
            </a:r>
            <a:endParaRPr lang="en-US" sz="7200" dirty="0"/>
          </a:p>
        </p:txBody>
      </p:sp>
      <p:sp>
        <p:nvSpPr>
          <p:cNvPr id="3" name="Content Placeholder 2">
            <a:extLst>
              <a:ext uri="{FF2B5EF4-FFF2-40B4-BE49-F238E27FC236}">
                <a16:creationId xmlns:a16="http://schemas.microsoft.com/office/drawing/2014/main" id="{B82FE45F-FF18-D460-0DD5-C3E67EEAB585}"/>
              </a:ext>
            </a:extLst>
          </p:cNvPr>
          <p:cNvSpPr>
            <a:spLocks noGrp="1"/>
          </p:cNvSpPr>
          <p:nvPr>
            <p:ph idx="1"/>
          </p:nvPr>
        </p:nvSpPr>
        <p:spPr/>
        <p:txBody>
          <a:bodyPr>
            <a:normAutofit/>
          </a:bodyPr>
          <a:lstStyle/>
          <a:p>
            <a:pPr marL="0" indent="0">
              <a:buNone/>
            </a:pPr>
            <a:r>
              <a:rPr lang="en-US" sz="5400" dirty="0"/>
              <a:t>As we get older</a:t>
            </a:r>
          </a:p>
          <a:p>
            <a:pPr lvl="1"/>
            <a:r>
              <a:rPr lang="en-US" sz="4400" dirty="0"/>
              <a:t>The details of the offense fade</a:t>
            </a:r>
          </a:p>
          <a:p>
            <a:pPr lvl="1"/>
            <a:r>
              <a:rPr lang="en-US" sz="4400" dirty="0"/>
              <a:t>The offense itself may grow</a:t>
            </a:r>
          </a:p>
          <a:p>
            <a:pPr lvl="1"/>
            <a:r>
              <a:rPr lang="en-US" sz="4400" dirty="0"/>
              <a:t>The issues we stuff down tend to come up</a:t>
            </a:r>
          </a:p>
        </p:txBody>
      </p:sp>
    </p:spTree>
    <p:extLst>
      <p:ext uri="{BB962C8B-B14F-4D97-AF65-F5344CB8AC3E}">
        <p14:creationId xmlns:p14="http://schemas.microsoft.com/office/powerpoint/2010/main" val="127429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5A7E-FABF-BB5C-289B-B629857ABDE4}"/>
              </a:ext>
            </a:extLst>
          </p:cNvPr>
          <p:cNvSpPr>
            <a:spLocks noGrp="1"/>
          </p:cNvSpPr>
          <p:nvPr>
            <p:ph type="title"/>
          </p:nvPr>
        </p:nvSpPr>
        <p:spPr/>
        <p:txBody>
          <a:bodyPr/>
          <a:lstStyle/>
          <a:p>
            <a:r>
              <a:rPr lang="en-US" b="1" dirty="0"/>
              <a:t>Ecclesiastes 12:4–6 (NLT) </a:t>
            </a:r>
            <a:endParaRPr lang="en-US" dirty="0"/>
          </a:p>
        </p:txBody>
      </p:sp>
      <p:sp>
        <p:nvSpPr>
          <p:cNvPr id="3" name="Content Placeholder 2">
            <a:extLst>
              <a:ext uri="{FF2B5EF4-FFF2-40B4-BE49-F238E27FC236}">
                <a16:creationId xmlns:a16="http://schemas.microsoft.com/office/drawing/2014/main" id="{849C37D5-BE9A-C7B9-1642-B3E6FE8103BF}"/>
              </a:ext>
            </a:extLst>
          </p:cNvPr>
          <p:cNvSpPr>
            <a:spLocks noGrp="1"/>
          </p:cNvSpPr>
          <p:nvPr>
            <p:ph idx="1"/>
          </p:nvPr>
        </p:nvSpPr>
        <p:spPr/>
        <p:txBody>
          <a:bodyPr>
            <a:normAutofit/>
          </a:bodyPr>
          <a:lstStyle/>
          <a:p>
            <a:pPr marL="0" indent="0">
              <a:buNone/>
            </a:pPr>
            <a:r>
              <a:rPr lang="en-US" b="1" dirty="0"/>
              <a:t>4</a:t>
            </a:r>
            <a:r>
              <a:rPr lang="en-US" dirty="0"/>
              <a:t> Remember him before the door to life’s opportunities is closed and the sound of work fades. Now you rise at the first chirping of the birds, but then all their sounds will grow faint. </a:t>
            </a:r>
          </a:p>
        </p:txBody>
      </p:sp>
    </p:spTree>
    <p:extLst>
      <p:ext uri="{BB962C8B-B14F-4D97-AF65-F5344CB8AC3E}">
        <p14:creationId xmlns:p14="http://schemas.microsoft.com/office/powerpoint/2010/main" val="687687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1BE1-C836-D505-D49E-652DD5870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94431-4B3E-6248-D3B4-9DD18A34E1E4}"/>
              </a:ext>
            </a:extLst>
          </p:cNvPr>
          <p:cNvSpPr>
            <a:spLocks noGrp="1"/>
          </p:cNvSpPr>
          <p:nvPr>
            <p:ph type="title"/>
          </p:nvPr>
        </p:nvSpPr>
        <p:spPr/>
        <p:txBody>
          <a:bodyPr/>
          <a:lstStyle/>
          <a:p>
            <a:r>
              <a:rPr lang="en-US" b="1" dirty="0"/>
              <a:t>Ecclesiastes 12:4–6 (NLT) </a:t>
            </a:r>
            <a:endParaRPr lang="en-US" dirty="0"/>
          </a:p>
        </p:txBody>
      </p:sp>
      <p:sp>
        <p:nvSpPr>
          <p:cNvPr id="3" name="Content Placeholder 2">
            <a:extLst>
              <a:ext uri="{FF2B5EF4-FFF2-40B4-BE49-F238E27FC236}">
                <a16:creationId xmlns:a16="http://schemas.microsoft.com/office/drawing/2014/main" id="{F9A5EED0-7A93-1436-E5A1-0DA3D3C79F25}"/>
              </a:ext>
            </a:extLst>
          </p:cNvPr>
          <p:cNvSpPr>
            <a:spLocks noGrp="1"/>
          </p:cNvSpPr>
          <p:nvPr>
            <p:ph idx="1"/>
          </p:nvPr>
        </p:nvSpPr>
        <p:spPr/>
        <p:txBody>
          <a:bodyPr>
            <a:normAutofit fontScale="92500" lnSpcReduction="10000"/>
          </a:bodyPr>
          <a:lstStyle/>
          <a:p>
            <a:pPr marL="0" indent="0">
              <a:buNone/>
            </a:pPr>
            <a:r>
              <a:rPr lang="en-US" b="1" dirty="0"/>
              <a:t>5</a:t>
            </a:r>
            <a:r>
              <a:rPr lang="en-US" dirty="0"/>
              <a:t> Remember him before you become fearful of falling and worry about danger in the streets; before your hair turns white like an almond tree in bloom, and you drag along without energy like a dying grasshopper, and the caperberry no longer inspires sexual desire. </a:t>
            </a:r>
          </a:p>
          <a:p>
            <a:pPr marL="0" indent="0">
              <a:buNone/>
            </a:pPr>
            <a:endParaRPr lang="en-US" dirty="0"/>
          </a:p>
        </p:txBody>
      </p:sp>
    </p:spTree>
    <p:extLst>
      <p:ext uri="{BB962C8B-B14F-4D97-AF65-F5344CB8AC3E}">
        <p14:creationId xmlns:p14="http://schemas.microsoft.com/office/powerpoint/2010/main" val="2411516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C4D6-7A39-CB77-3FDD-815E0E53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B1533-B2A2-B4BD-1B09-CCD61313B8A2}"/>
              </a:ext>
            </a:extLst>
          </p:cNvPr>
          <p:cNvSpPr>
            <a:spLocks noGrp="1"/>
          </p:cNvSpPr>
          <p:nvPr>
            <p:ph type="title"/>
          </p:nvPr>
        </p:nvSpPr>
        <p:spPr/>
        <p:txBody>
          <a:bodyPr/>
          <a:lstStyle/>
          <a:p>
            <a:r>
              <a:rPr lang="en-US" b="1" dirty="0"/>
              <a:t>Ecclesiastes 12:4–6 (NLT) </a:t>
            </a:r>
            <a:endParaRPr lang="en-US" dirty="0"/>
          </a:p>
        </p:txBody>
      </p:sp>
      <p:sp>
        <p:nvSpPr>
          <p:cNvPr id="3" name="Content Placeholder 2">
            <a:extLst>
              <a:ext uri="{FF2B5EF4-FFF2-40B4-BE49-F238E27FC236}">
                <a16:creationId xmlns:a16="http://schemas.microsoft.com/office/drawing/2014/main" id="{E9538D95-7718-8AA4-9549-82066A11D66A}"/>
              </a:ext>
            </a:extLst>
          </p:cNvPr>
          <p:cNvSpPr>
            <a:spLocks noGrp="1"/>
          </p:cNvSpPr>
          <p:nvPr>
            <p:ph idx="1"/>
          </p:nvPr>
        </p:nvSpPr>
        <p:spPr/>
        <p:txBody>
          <a:bodyPr>
            <a:normAutofit fontScale="92500" lnSpcReduction="20000"/>
          </a:bodyPr>
          <a:lstStyle/>
          <a:p>
            <a:pPr marL="0" indent="0">
              <a:buNone/>
            </a:pPr>
            <a:r>
              <a:rPr lang="en-US" dirty="0"/>
              <a:t>Remember him before you near the grave, your everlasting home, when the mourners will weep at your funeral. </a:t>
            </a:r>
            <a:r>
              <a:rPr lang="en-US" b="1" dirty="0"/>
              <a:t>6</a:t>
            </a:r>
            <a:r>
              <a:rPr lang="en-US" dirty="0"/>
              <a:t> Yes, remember your Creator now while you are young, before the silver cord of life snaps and the golden bowl is broken. Don’t wait until the water jar is smashed at the spring and the pulley is broken at the well.</a:t>
            </a:r>
          </a:p>
        </p:txBody>
      </p:sp>
    </p:spTree>
    <p:extLst>
      <p:ext uri="{BB962C8B-B14F-4D97-AF65-F5344CB8AC3E}">
        <p14:creationId xmlns:p14="http://schemas.microsoft.com/office/powerpoint/2010/main" val="2965585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C1FC-5E4D-C56D-52A9-40CD44C7E47C}"/>
              </a:ext>
            </a:extLst>
          </p:cNvPr>
          <p:cNvSpPr>
            <a:spLocks noGrp="1"/>
          </p:cNvSpPr>
          <p:nvPr>
            <p:ph type="title"/>
          </p:nvPr>
        </p:nvSpPr>
        <p:spPr/>
        <p:txBody>
          <a:bodyPr/>
          <a:lstStyle/>
          <a:p>
            <a:r>
              <a:rPr lang="en-US" b="1" dirty="0"/>
              <a:t>Hebrews 3:13,15</a:t>
            </a:r>
            <a:endParaRPr lang="en-US" dirty="0"/>
          </a:p>
        </p:txBody>
      </p:sp>
      <p:sp>
        <p:nvSpPr>
          <p:cNvPr id="3" name="Content Placeholder 2">
            <a:extLst>
              <a:ext uri="{FF2B5EF4-FFF2-40B4-BE49-F238E27FC236}">
                <a16:creationId xmlns:a16="http://schemas.microsoft.com/office/drawing/2014/main" id="{26DD444E-BB80-3456-A6E0-CF8A0A5F5CB7}"/>
              </a:ext>
            </a:extLst>
          </p:cNvPr>
          <p:cNvSpPr>
            <a:spLocks noGrp="1"/>
          </p:cNvSpPr>
          <p:nvPr>
            <p:ph idx="1"/>
          </p:nvPr>
        </p:nvSpPr>
        <p:spPr>
          <a:xfrm>
            <a:off x="225630" y="1804161"/>
            <a:ext cx="11798135" cy="4537262"/>
          </a:xfrm>
        </p:spPr>
        <p:txBody>
          <a:bodyPr/>
          <a:lstStyle/>
          <a:p>
            <a:endParaRPr lang="en-US" b="1" dirty="0"/>
          </a:p>
          <a:p>
            <a:r>
              <a:rPr lang="en-US" dirty="0"/>
              <a:t>“Today, if you hear his voice, do not harden your hearts.” </a:t>
            </a:r>
          </a:p>
        </p:txBody>
      </p:sp>
    </p:spTree>
    <p:extLst>
      <p:ext uri="{BB962C8B-B14F-4D97-AF65-F5344CB8AC3E}">
        <p14:creationId xmlns:p14="http://schemas.microsoft.com/office/powerpoint/2010/main" val="3345847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30F6-32A2-6E23-BD23-D65B4CC21C73}"/>
              </a:ext>
            </a:extLst>
          </p:cNvPr>
          <p:cNvSpPr>
            <a:spLocks noGrp="1"/>
          </p:cNvSpPr>
          <p:nvPr>
            <p:ph type="title"/>
          </p:nvPr>
        </p:nvSpPr>
        <p:spPr/>
        <p:txBody>
          <a:bodyPr/>
          <a:lstStyle/>
          <a:p>
            <a:r>
              <a:rPr lang="en-US"/>
              <a:t>PRACTICAL HELP</a:t>
            </a:r>
          </a:p>
        </p:txBody>
      </p:sp>
      <p:sp>
        <p:nvSpPr>
          <p:cNvPr id="3" name="Content Placeholder 2">
            <a:extLst>
              <a:ext uri="{FF2B5EF4-FFF2-40B4-BE49-F238E27FC236}">
                <a16:creationId xmlns:a16="http://schemas.microsoft.com/office/drawing/2014/main" id="{96A411E8-67A7-350E-E608-A6D85AA61457}"/>
              </a:ext>
            </a:extLst>
          </p:cNvPr>
          <p:cNvSpPr>
            <a:spLocks noGrp="1"/>
          </p:cNvSpPr>
          <p:nvPr>
            <p:ph idx="1"/>
          </p:nvPr>
        </p:nvSpPr>
        <p:spPr/>
        <p:txBody>
          <a:bodyPr>
            <a:normAutofit/>
          </a:bodyPr>
          <a:lstStyle/>
          <a:p>
            <a:r>
              <a:rPr lang="en-US" dirty="0">
                <a:latin typeface="Helvetica" pitchFamily="2" charset="0"/>
              </a:rPr>
              <a:t>Be honest with God and with yourself</a:t>
            </a:r>
          </a:p>
          <a:p>
            <a:r>
              <a:rPr lang="en-US" dirty="0">
                <a:latin typeface="Helvetica" pitchFamily="2" charset="0"/>
              </a:rPr>
              <a:t>It may be wise to seek counsel</a:t>
            </a:r>
          </a:p>
          <a:p>
            <a:r>
              <a:rPr lang="en-US" dirty="0">
                <a:latin typeface="Helvetica" pitchFamily="2" charset="0"/>
              </a:rPr>
              <a:t>You may need a 3</a:t>
            </a:r>
            <a:r>
              <a:rPr lang="en-US" baseline="30000" dirty="0">
                <a:latin typeface="Helvetica" pitchFamily="2" charset="0"/>
              </a:rPr>
              <a:t>rd</a:t>
            </a:r>
            <a:r>
              <a:rPr lang="en-US" dirty="0">
                <a:latin typeface="Helvetica" pitchFamily="2" charset="0"/>
              </a:rPr>
              <a:t> party to help</a:t>
            </a:r>
          </a:p>
          <a:p>
            <a:endParaRPr lang="en-US" dirty="0">
              <a:effectLst/>
              <a:latin typeface="Helvetica" pitchFamily="2" charset="0"/>
            </a:endParaRPr>
          </a:p>
          <a:p>
            <a:endParaRPr lang="en-US" dirty="0"/>
          </a:p>
        </p:txBody>
      </p:sp>
    </p:spTree>
    <p:extLst>
      <p:ext uri="{BB962C8B-B14F-4D97-AF65-F5344CB8AC3E}">
        <p14:creationId xmlns:p14="http://schemas.microsoft.com/office/powerpoint/2010/main" val="20146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B7377-BE0D-C80A-C565-AD99201F0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6B6B1-385C-C73C-21CA-3FA93D02496D}"/>
              </a:ext>
            </a:extLst>
          </p:cNvPr>
          <p:cNvSpPr>
            <a:spLocks noGrp="1"/>
          </p:cNvSpPr>
          <p:nvPr>
            <p:ph type="title"/>
          </p:nvPr>
        </p:nvSpPr>
        <p:spPr/>
        <p:txBody>
          <a:bodyPr/>
          <a:lstStyle/>
          <a:p>
            <a:r>
              <a:rPr lang="en-US"/>
              <a:t>PRACTICAL HELP</a:t>
            </a:r>
          </a:p>
        </p:txBody>
      </p:sp>
      <p:sp>
        <p:nvSpPr>
          <p:cNvPr id="3" name="Content Placeholder 2">
            <a:extLst>
              <a:ext uri="{FF2B5EF4-FFF2-40B4-BE49-F238E27FC236}">
                <a16:creationId xmlns:a16="http://schemas.microsoft.com/office/drawing/2014/main" id="{300E4E50-EE1E-E24F-0568-34735C1658F1}"/>
              </a:ext>
            </a:extLst>
          </p:cNvPr>
          <p:cNvSpPr>
            <a:spLocks noGrp="1"/>
          </p:cNvSpPr>
          <p:nvPr>
            <p:ph idx="1"/>
          </p:nvPr>
        </p:nvSpPr>
        <p:spPr/>
        <p:txBody>
          <a:bodyPr>
            <a:normAutofit lnSpcReduction="10000"/>
          </a:bodyPr>
          <a:lstStyle/>
          <a:p>
            <a:r>
              <a:rPr lang="en-US" u="sng" dirty="0">
                <a:latin typeface="Helvetica" pitchFamily="2" charset="0"/>
              </a:rPr>
              <a:t>IN DWELL</a:t>
            </a:r>
          </a:p>
          <a:p>
            <a:pPr lvl="1"/>
            <a:r>
              <a:rPr lang="en-US" dirty="0">
                <a:latin typeface="Helvetica" pitchFamily="2" charset="0"/>
              </a:rPr>
              <a:t>https://</a:t>
            </a:r>
            <a:r>
              <a:rPr lang="en-US" dirty="0" err="1">
                <a:latin typeface="Helvetica" pitchFamily="2" charset="0"/>
              </a:rPr>
              <a:t>www.dwellcc.org</a:t>
            </a:r>
            <a:r>
              <a:rPr lang="en-US" dirty="0">
                <a:latin typeface="Helvetica" pitchFamily="2" charset="0"/>
              </a:rPr>
              <a:t>/about-dwell/conflict-resolution</a:t>
            </a:r>
          </a:p>
          <a:p>
            <a:pPr lvl="1"/>
            <a:r>
              <a:rPr lang="en-US" dirty="0">
                <a:latin typeface="Helvetica" pitchFamily="2" charset="0"/>
              </a:rPr>
              <a:t>CONTACT THE PEACE MAKING TEAM</a:t>
            </a:r>
          </a:p>
          <a:p>
            <a:pPr lvl="1"/>
            <a:r>
              <a:rPr lang="en-US" dirty="0">
                <a:latin typeface="Helvetica" pitchFamily="2" charset="0"/>
              </a:rPr>
              <a:t>ISSUES RELATED TO LEADERSHIP https://</a:t>
            </a:r>
            <a:r>
              <a:rPr lang="en-US" dirty="0" err="1">
                <a:latin typeface="Helvetica" pitchFamily="2" charset="0"/>
              </a:rPr>
              <a:t>www.dwellcc.org</a:t>
            </a:r>
            <a:r>
              <a:rPr lang="en-US" dirty="0">
                <a:latin typeface="Helvetica" pitchFamily="2" charset="0"/>
              </a:rPr>
              <a:t>/adult/</a:t>
            </a:r>
            <a:r>
              <a:rPr lang="en-US" dirty="0" err="1">
                <a:latin typeface="Helvetica" pitchFamily="2" charset="0"/>
              </a:rPr>
              <a:t>liasons</a:t>
            </a:r>
            <a:endParaRPr lang="en-US" dirty="0">
              <a:latin typeface="Helvetica" pitchFamily="2" charset="0"/>
            </a:endParaRPr>
          </a:p>
          <a:p>
            <a:r>
              <a:rPr lang="en-US" dirty="0">
                <a:latin typeface="Helvetica" pitchFamily="2" charset="0"/>
              </a:rPr>
              <a:t>https://rw360.org/</a:t>
            </a:r>
          </a:p>
          <a:p>
            <a:endParaRPr lang="en-US" dirty="0">
              <a:effectLst/>
              <a:latin typeface="Helvetica" pitchFamily="2" charset="0"/>
            </a:endParaRPr>
          </a:p>
          <a:p>
            <a:endParaRPr lang="en-US" dirty="0"/>
          </a:p>
        </p:txBody>
      </p:sp>
    </p:spTree>
    <p:extLst>
      <p:ext uri="{BB962C8B-B14F-4D97-AF65-F5344CB8AC3E}">
        <p14:creationId xmlns:p14="http://schemas.microsoft.com/office/powerpoint/2010/main" val="3397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6D0003-B3AF-966A-9E29-85C586DB7298}"/>
              </a:ext>
            </a:extLst>
          </p:cNvPr>
          <p:cNvSpPr txBox="1"/>
          <p:nvPr/>
        </p:nvSpPr>
        <p:spPr>
          <a:xfrm>
            <a:off x="5819570" y="586812"/>
            <a:ext cx="6146800" cy="577010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marL="0" marR="0">
              <a:lnSpc>
                <a:spcPct val="115000"/>
              </a:lnSpc>
              <a:spcAft>
                <a:spcPts val="1000"/>
              </a:spcAft>
            </a:pPr>
            <a:r>
              <a:rPr lang="en-US" sz="5400" b="1" dirty="0">
                <a:effectLst/>
                <a:latin typeface="Calibri" panose="020F0502020204030204" pitchFamily="34" charset="0"/>
              </a:rPr>
              <a:t>Luke 23:34 (NLT) — </a:t>
            </a:r>
            <a:r>
              <a:rPr lang="en-US" sz="5400" b="1" u="none" strike="noStrike" dirty="0">
                <a:effectLst/>
                <a:latin typeface="Calibri" panose="020F0502020204030204" pitchFamily="34" charset="0"/>
              </a:rPr>
              <a:t>34</a:t>
            </a:r>
            <a:r>
              <a:rPr lang="en-US" sz="5400" u="none" strike="noStrike" dirty="0">
                <a:effectLst/>
                <a:latin typeface="Calibri" panose="020F0502020204030204" pitchFamily="34" charset="0"/>
              </a:rPr>
              <a:t> </a:t>
            </a:r>
            <a:r>
              <a:rPr lang="en-US" sz="5400" dirty="0">
                <a:effectLst/>
                <a:latin typeface="Calibri" panose="020F0502020204030204" pitchFamily="34" charset="0"/>
              </a:rPr>
              <a:t>Jesus said, “Father, forgive them, for they don’t know what they are doing.” …</a:t>
            </a:r>
          </a:p>
        </p:txBody>
      </p:sp>
    </p:spTree>
    <p:extLst>
      <p:ext uri="{BB962C8B-B14F-4D97-AF65-F5344CB8AC3E}">
        <p14:creationId xmlns:p14="http://schemas.microsoft.com/office/powerpoint/2010/main" val="1772105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B32E-7ABC-CAAE-3628-8566C33BF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3D426-0CC5-F630-0D31-0FD00F7014D4}"/>
              </a:ext>
            </a:extLst>
          </p:cNvPr>
          <p:cNvSpPr>
            <a:spLocks noGrp="1"/>
          </p:cNvSpPr>
          <p:nvPr>
            <p:ph type="title"/>
          </p:nvPr>
        </p:nvSpPr>
        <p:spPr/>
        <p:txBody>
          <a:bodyPr>
            <a:normAutofit/>
          </a:bodyPr>
          <a:lstStyle/>
          <a:p>
            <a:r>
              <a:rPr lang="en-US" sz="4800" dirty="0"/>
              <a:t>The Backward Wisdom of God</a:t>
            </a:r>
            <a:endParaRPr lang="en-US" sz="7200" dirty="0"/>
          </a:p>
        </p:txBody>
      </p:sp>
      <p:sp>
        <p:nvSpPr>
          <p:cNvPr id="3" name="Content Placeholder 2">
            <a:extLst>
              <a:ext uri="{FF2B5EF4-FFF2-40B4-BE49-F238E27FC236}">
                <a16:creationId xmlns:a16="http://schemas.microsoft.com/office/drawing/2014/main" id="{9BDC9EAD-76E8-387D-8764-42676B259055}"/>
              </a:ext>
            </a:extLst>
          </p:cNvPr>
          <p:cNvSpPr>
            <a:spLocks noGrp="1"/>
          </p:cNvSpPr>
          <p:nvPr>
            <p:ph idx="1"/>
          </p:nvPr>
        </p:nvSpPr>
        <p:spPr/>
        <p:txBody>
          <a:bodyPr>
            <a:normAutofit fontScale="92500" lnSpcReduction="20000"/>
          </a:bodyPr>
          <a:lstStyle/>
          <a:p>
            <a:pPr marL="0" indent="0">
              <a:buNone/>
            </a:pPr>
            <a:r>
              <a:rPr lang="en-US" dirty="0"/>
              <a:t>Forgiveness may be the pinnacle of how God is different from us.</a:t>
            </a:r>
          </a:p>
          <a:p>
            <a:pPr marL="0" indent="0">
              <a:buNone/>
            </a:pPr>
            <a:r>
              <a:rPr lang="en-US" dirty="0"/>
              <a:t>It doesn’t come naturally </a:t>
            </a:r>
          </a:p>
          <a:p>
            <a:pPr marL="0" indent="0">
              <a:buNone/>
            </a:pPr>
            <a:r>
              <a:rPr lang="en-US" dirty="0"/>
              <a:t>It’s not easy</a:t>
            </a:r>
          </a:p>
          <a:p>
            <a:pPr marL="0" indent="0">
              <a:buNone/>
            </a:pPr>
            <a:r>
              <a:rPr lang="en-US" dirty="0"/>
              <a:t>It’s central to your long-term spiritual health and the impact you can have on others</a:t>
            </a:r>
          </a:p>
          <a:p>
            <a:pPr marL="0" indent="0">
              <a:buNone/>
            </a:pPr>
            <a:endParaRPr lang="en-US" dirty="0"/>
          </a:p>
        </p:txBody>
      </p:sp>
    </p:spTree>
    <p:extLst>
      <p:ext uri="{BB962C8B-B14F-4D97-AF65-F5344CB8AC3E}">
        <p14:creationId xmlns:p14="http://schemas.microsoft.com/office/powerpoint/2010/main" val="19970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FAAE8-EDBA-7C8C-F380-E4F460CF7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47C40-D4DA-5DAB-DEC1-9F1C52F7E005}"/>
              </a:ext>
            </a:extLst>
          </p:cNvPr>
          <p:cNvSpPr>
            <a:spLocks noGrp="1"/>
          </p:cNvSpPr>
          <p:nvPr>
            <p:ph type="title"/>
          </p:nvPr>
        </p:nvSpPr>
        <p:spPr/>
        <p:txBody>
          <a:bodyPr>
            <a:normAutofit/>
          </a:bodyPr>
          <a:lstStyle/>
          <a:p>
            <a:r>
              <a:rPr lang="en-US" sz="4800" dirty="0"/>
              <a:t>The Backward Wisdom of God</a:t>
            </a:r>
            <a:endParaRPr lang="en-US" sz="7200" dirty="0"/>
          </a:p>
        </p:txBody>
      </p:sp>
      <p:sp>
        <p:nvSpPr>
          <p:cNvPr id="3" name="Content Placeholder 2">
            <a:extLst>
              <a:ext uri="{FF2B5EF4-FFF2-40B4-BE49-F238E27FC236}">
                <a16:creationId xmlns:a16="http://schemas.microsoft.com/office/drawing/2014/main" id="{72BB3948-8E80-D7D7-5BD5-E6A3DD8BA6D9}"/>
              </a:ext>
            </a:extLst>
          </p:cNvPr>
          <p:cNvSpPr>
            <a:spLocks noGrp="1"/>
          </p:cNvSpPr>
          <p:nvPr>
            <p:ph idx="1"/>
          </p:nvPr>
        </p:nvSpPr>
        <p:spPr/>
        <p:txBody>
          <a:bodyPr>
            <a:normAutofit/>
          </a:bodyPr>
          <a:lstStyle/>
          <a:p>
            <a:pPr marL="0" indent="0">
              <a:buNone/>
            </a:pPr>
            <a:r>
              <a:rPr lang="en-US" b="1" dirty="0"/>
              <a:t>“The Christian ideal has not been tried and found wanting. It has been found difficult; and left untried.”</a:t>
            </a:r>
            <a:br>
              <a:rPr lang="en-US" dirty="0"/>
            </a:br>
            <a:r>
              <a:rPr lang="en-US" dirty="0"/>
              <a:t>— </a:t>
            </a:r>
            <a:r>
              <a:rPr lang="en-US" sz="3600" i="1" dirty="0"/>
              <a:t>G.K. Chesterton, What's Wrong with the World</a:t>
            </a:r>
            <a:r>
              <a:rPr lang="en-US" sz="3600" dirty="0"/>
              <a:t> (1910)</a:t>
            </a:r>
            <a:endParaRPr lang="en-US" dirty="0"/>
          </a:p>
        </p:txBody>
      </p:sp>
    </p:spTree>
    <p:extLst>
      <p:ext uri="{BB962C8B-B14F-4D97-AF65-F5344CB8AC3E}">
        <p14:creationId xmlns:p14="http://schemas.microsoft.com/office/powerpoint/2010/main" val="101345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C286-56C9-EBEF-2EE3-F966633E91E0}"/>
              </a:ext>
            </a:extLst>
          </p:cNvPr>
          <p:cNvSpPr>
            <a:spLocks noGrp="1"/>
          </p:cNvSpPr>
          <p:nvPr>
            <p:ph type="title"/>
          </p:nvPr>
        </p:nvSpPr>
        <p:spPr/>
        <p:txBody>
          <a:bodyPr/>
          <a:lstStyle/>
          <a:p>
            <a:r>
              <a:rPr lang="en-US" dirty="0"/>
              <a:t>Why is forgiveness so hard?</a:t>
            </a:r>
          </a:p>
        </p:txBody>
      </p:sp>
      <p:sp>
        <p:nvSpPr>
          <p:cNvPr id="3" name="Content Placeholder 2">
            <a:extLst>
              <a:ext uri="{FF2B5EF4-FFF2-40B4-BE49-F238E27FC236}">
                <a16:creationId xmlns:a16="http://schemas.microsoft.com/office/drawing/2014/main" id="{F3DFE597-4E50-0FC7-53F8-0783FC2DBC62}"/>
              </a:ext>
            </a:extLst>
          </p:cNvPr>
          <p:cNvSpPr>
            <a:spLocks noGrp="1"/>
          </p:cNvSpPr>
          <p:nvPr>
            <p:ph idx="1"/>
          </p:nvPr>
        </p:nvSpPr>
        <p:spPr/>
        <p:txBody>
          <a:bodyPr/>
          <a:lstStyle/>
          <a:p>
            <a:r>
              <a:rPr lang="en-US" dirty="0"/>
              <a:t>Why are we so entertained by themes of power and revenge?</a:t>
            </a:r>
          </a:p>
          <a:p>
            <a:r>
              <a:rPr lang="en-US" dirty="0"/>
              <a:t>Why doesn’t radical forgiveness feel powerful?</a:t>
            </a:r>
          </a:p>
        </p:txBody>
      </p:sp>
    </p:spTree>
    <p:extLst>
      <p:ext uri="{BB962C8B-B14F-4D97-AF65-F5344CB8AC3E}">
        <p14:creationId xmlns:p14="http://schemas.microsoft.com/office/powerpoint/2010/main" val="7965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009F-51D4-4085-B098-D09DC39CDBE1}"/>
              </a:ext>
            </a:extLst>
          </p:cNvPr>
          <p:cNvSpPr>
            <a:spLocks noGrp="1"/>
          </p:cNvSpPr>
          <p:nvPr>
            <p:ph type="title"/>
          </p:nvPr>
        </p:nvSpPr>
        <p:spPr/>
        <p:txBody>
          <a:bodyPr/>
          <a:lstStyle/>
          <a:p>
            <a:r>
              <a:rPr lang="en-US" dirty="0"/>
              <a:t>Why is forgiveness so hard?</a:t>
            </a:r>
          </a:p>
        </p:txBody>
      </p:sp>
      <p:sp>
        <p:nvSpPr>
          <p:cNvPr id="3" name="Content Placeholder 2">
            <a:extLst>
              <a:ext uri="{FF2B5EF4-FFF2-40B4-BE49-F238E27FC236}">
                <a16:creationId xmlns:a16="http://schemas.microsoft.com/office/drawing/2014/main" id="{146113FF-5BD3-4944-B8E1-83C0C75412AD}"/>
              </a:ext>
            </a:extLst>
          </p:cNvPr>
          <p:cNvSpPr>
            <a:spLocks noGrp="1"/>
          </p:cNvSpPr>
          <p:nvPr>
            <p:ph idx="1"/>
          </p:nvPr>
        </p:nvSpPr>
        <p:spPr/>
        <p:txBody>
          <a:bodyPr>
            <a:normAutofit lnSpcReduction="10000"/>
          </a:bodyPr>
          <a:lstStyle/>
          <a:p>
            <a:r>
              <a:rPr lang="en-US" dirty="0"/>
              <a:t>It confronts our pride</a:t>
            </a:r>
          </a:p>
          <a:p>
            <a:r>
              <a:rPr lang="en-US" dirty="0"/>
              <a:t>It goes against our sense of fairness</a:t>
            </a:r>
          </a:p>
          <a:p>
            <a:r>
              <a:rPr lang="en-US" dirty="0"/>
              <a:t>It offends our desire for justice</a:t>
            </a:r>
          </a:p>
          <a:p>
            <a:r>
              <a:rPr lang="en-US" dirty="0"/>
              <a:t>It feels like weakness</a:t>
            </a:r>
          </a:p>
          <a:p>
            <a:r>
              <a:rPr lang="en-US" dirty="0"/>
              <a:t>We worry about being a doormat</a:t>
            </a:r>
          </a:p>
          <a:p>
            <a:endParaRPr lang="en-US" dirty="0"/>
          </a:p>
        </p:txBody>
      </p:sp>
    </p:spTree>
    <p:extLst>
      <p:ext uri="{BB962C8B-B14F-4D97-AF65-F5344CB8AC3E}">
        <p14:creationId xmlns:p14="http://schemas.microsoft.com/office/powerpoint/2010/main" val="30381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635-5C76-731E-3C7A-452CD21527A4}"/>
              </a:ext>
            </a:extLst>
          </p:cNvPr>
          <p:cNvSpPr>
            <a:spLocks noGrp="1"/>
          </p:cNvSpPr>
          <p:nvPr>
            <p:ph type="title"/>
          </p:nvPr>
        </p:nvSpPr>
        <p:spPr/>
        <p:txBody>
          <a:bodyPr/>
          <a:lstStyle/>
          <a:p>
            <a:r>
              <a:rPr lang="en-US" b="1" dirty="0"/>
              <a:t>1 Corinthians 1:27–28 (ESV)</a:t>
            </a:r>
            <a:endParaRPr lang="en-US" dirty="0"/>
          </a:p>
        </p:txBody>
      </p:sp>
      <p:sp>
        <p:nvSpPr>
          <p:cNvPr id="3" name="Content Placeholder 2">
            <a:extLst>
              <a:ext uri="{FF2B5EF4-FFF2-40B4-BE49-F238E27FC236}">
                <a16:creationId xmlns:a16="http://schemas.microsoft.com/office/drawing/2014/main" id="{9D095D72-ABD5-EB65-0150-5294EAA3404C}"/>
              </a:ext>
            </a:extLst>
          </p:cNvPr>
          <p:cNvSpPr>
            <a:spLocks noGrp="1"/>
          </p:cNvSpPr>
          <p:nvPr>
            <p:ph idx="1"/>
          </p:nvPr>
        </p:nvSpPr>
        <p:spPr/>
        <p:txBody>
          <a:bodyPr>
            <a:normAutofit lnSpcReduction="10000"/>
          </a:bodyPr>
          <a:lstStyle/>
          <a:p>
            <a:pPr marL="0" indent="0">
              <a:buNone/>
            </a:pPr>
            <a:r>
              <a:rPr lang="en-US" b="1" dirty="0"/>
              <a:t>27</a:t>
            </a:r>
            <a:r>
              <a:rPr lang="en-US" dirty="0"/>
              <a:t> But God chose what is foolish in the world to shame the wise; God chose what is weak in the world to shame the strong; </a:t>
            </a:r>
            <a:r>
              <a:rPr lang="en-US" b="1" dirty="0"/>
              <a:t>28</a:t>
            </a:r>
            <a:r>
              <a:rPr lang="en-US" dirty="0"/>
              <a:t> God chose what is low and despised in the world, even things that are not, to bring to nothing things that are, </a:t>
            </a:r>
          </a:p>
          <a:p>
            <a:pPr marL="0" indent="0">
              <a:buNone/>
            </a:pPr>
            <a:endParaRPr lang="en-US" dirty="0"/>
          </a:p>
        </p:txBody>
      </p:sp>
    </p:spTree>
    <p:extLst>
      <p:ext uri="{BB962C8B-B14F-4D97-AF65-F5344CB8AC3E}">
        <p14:creationId xmlns:p14="http://schemas.microsoft.com/office/powerpoint/2010/main" val="91756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2291</Words>
  <Application>Microsoft Office PowerPoint</Application>
  <PresentationFormat>Widescreen</PresentationFormat>
  <Paragraphs>248</Paragraphs>
  <Slides>61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Aptos</vt:lpstr>
      <vt:lpstr>Arial</vt:lpstr>
      <vt:lpstr>Calibri</vt:lpstr>
      <vt:lpstr>Helvetica</vt:lpstr>
      <vt:lpstr>Lao UI</vt:lpstr>
      <vt:lpstr>Times New Roman</vt:lpstr>
      <vt:lpstr>Trebuchet MS</vt:lpstr>
      <vt:lpstr>Tw Cen MT</vt:lpstr>
      <vt:lpstr>Dwell-Theme</vt:lpstr>
      <vt:lpstr>Dwell-Light-Theme</vt:lpstr>
      <vt:lpstr>PowerPoint Presentation</vt:lpstr>
      <vt:lpstr>The backward Wisdom of God</vt:lpstr>
      <vt:lpstr>Revenge is deeply rooted in our culture</vt:lpstr>
      <vt:lpstr>Revenge is deeply rooted in our culture</vt:lpstr>
      <vt:lpstr>Revenge is deeply rooted in our culture</vt:lpstr>
      <vt:lpstr>PowerPoint Presentation</vt:lpstr>
      <vt:lpstr>Why is forgiveness so hard?</vt:lpstr>
      <vt:lpstr>Why is forgiveness so hard?</vt:lpstr>
      <vt:lpstr>1 Corinthians 1:27–28 (ESV)</vt:lpstr>
      <vt:lpstr>Bitterness</vt:lpstr>
      <vt:lpstr>Ways we deal with conflict</vt:lpstr>
      <vt:lpstr>Ways we deal with conflict</vt:lpstr>
      <vt:lpstr>Ways we deal with conflict</vt:lpstr>
      <vt:lpstr>Ways we deal with conflict</vt:lpstr>
      <vt:lpstr>Ways we deal with conflict</vt:lpstr>
      <vt:lpstr>Ways we deal with conflict</vt:lpstr>
      <vt:lpstr>Ways we deal with conflict</vt:lpstr>
      <vt:lpstr>Ways we deal with conflict</vt:lpstr>
      <vt:lpstr>Ways we deal with conflict</vt:lpstr>
      <vt:lpstr>Ways we deal with conflict</vt:lpstr>
      <vt:lpstr>Scripture is filled with warnings</vt:lpstr>
      <vt:lpstr>Scripture is filled with warnings</vt:lpstr>
      <vt:lpstr>Scripture is filled with warnings</vt:lpstr>
      <vt:lpstr>Scripture is filled with warnings</vt:lpstr>
      <vt:lpstr>Ephesians 4:26–27 (NLT) </vt:lpstr>
      <vt:lpstr>Ephesians 4:26–27 (NLT) </vt:lpstr>
      <vt:lpstr>Kittle TdNT</vt:lpstr>
      <vt:lpstr>Biblical forgiveness</vt:lpstr>
      <vt:lpstr>Forgiveness is NOT the same as trust</vt:lpstr>
      <vt:lpstr>Forgiveness is NOT the same as trust</vt:lpstr>
      <vt:lpstr>Forgiveness is NOT the same as trust</vt:lpstr>
      <vt:lpstr>Forgiveness is NOT the same as trust</vt:lpstr>
      <vt:lpstr>Forgiveness is NOT the same as trust</vt:lpstr>
      <vt:lpstr>I’m not bitter I just don’t trust them!</vt:lpstr>
      <vt:lpstr>Romans 12:17–18 (ESV) </vt:lpstr>
      <vt:lpstr>Forgiveness vs trust</vt:lpstr>
      <vt:lpstr>Forgiveness vs trust</vt:lpstr>
      <vt:lpstr>Forgiveness vs trust</vt:lpstr>
      <vt:lpstr>Forgiveness vs trust</vt:lpstr>
      <vt:lpstr>Forgiveness vs trust</vt:lpstr>
      <vt:lpstr>Forgiveness vs trust</vt:lpstr>
      <vt:lpstr>We think bitterness is self protection</vt:lpstr>
      <vt:lpstr>That Parable of the unforgiving Debtor</vt:lpstr>
      <vt:lpstr>That Parable of the unforgiving Debtor</vt:lpstr>
      <vt:lpstr>That Parable of the unforgiving Debtor</vt:lpstr>
      <vt:lpstr>That Parable of the unforgiving Debtor</vt:lpstr>
      <vt:lpstr>That Parable of the unforgiving Debtor</vt:lpstr>
      <vt:lpstr>That Parable of the unforgiving Debtor</vt:lpstr>
      <vt:lpstr>1 John 4:20 (NASB95) </vt:lpstr>
      <vt:lpstr>The hypocrisy of bitterness</vt:lpstr>
      <vt:lpstr>The hypocrisy of bitterness</vt:lpstr>
      <vt:lpstr>Don’t let It linger</vt:lpstr>
      <vt:lpstr>Don’t let It linger</vt:lpstr>
      <vt:lpstr>Ecclesiastes 12:4–6 (NLT) </vt:lpstr>
      <vt:lpstr>Ecclesiastes 12:4–6 (NLT) </vt:lpstr>
      <vt:lpstr>Ecclesiastes 12:4–6 (NLT) </vt:lpstr>
      <vt:lpstr>Hebrews 3:13,15</vt:lpstr>
      <vt:lpstr>PRACTICAL HELP</vt:lpstr>
      <vt:lpstr>PRACTICAL HELP</vt:lpstr>
      <vt:lpstr>The Backward Wisdom of God</vt:lpstr>
      <vt:lpstr>The Backward Wisdom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2025-07-14T19:10:04Z</dcterms:created>
  <dcterms:modified xsi:type="dcterms:W3CDTF">2025-07-14T19:10:10Z</dcterms:modified>
</cp:coreProperties>
</file>