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sldIdLst>
    <p:sldId id="6226" r:id="rId2"/>
    <p:sldId id="6371" r:id="rId3"/>
    <p:sldId id="6548" r:id="rId4"/>
    <p:sldId id="6589" r:id="rId5"/>
    <p:sldId id="6550" r:id="rId6"/>
    <p:sldId id="6551" r:id="rId7"/>
    <p:sldId id="6552" r:id="rId8"/>
    <p:sldId id="6553" r:id="rId9"/>
    <p:sldId id="6489" r:id="rId10"/>
    <p:sldId id="6554" r:id="rId11"/>
    <p:sldId id="6555" r:id="rId12"/>
    <p:sldId id="6556" r:id="rId13"/>
    <p:sldId id="6588" r:id="rId14"/>
    <p:sldId id="6557" r:id="rId15"/>
    <p:sldId id="6558" r:id="rId16"/>
    <p:sldId id="6559" r:id="rId17"/>
    <p:sldId id="6560" r:id="rId18"/>
    <p:sldId id="6561" r:id="rId19"/>
    <p:sldId id="6562" r:id="rId20"/>
    <p:sldId id="6591" r:id="rId21"/>
    <p:sldId id="6590" r:id="rId22"/>
    <p:sldId id="6564" r:id="rId23"/>
    <p:sldId id="6565" r:id="rId24"/>
    <p:sldId id="6566" r:id="rId25"/>
    <p:sldId id="6592" r:id="rId26"/>
    <p:sldId id="6567" r:id="rId27"/>
    <p:sldId id="6568" r:id="rId28"/>
    <p:sldId id="6593" r:id="rId29"/>
    <p:sldId id="6569" r:id="rId30"/>
    <p:sldId id="6570" r:id="rId31"/>
    <p:sldId id="6571" r:id="rId32"/>
    <p:sldId id="6572" r:id="rId33"/>
    <p:sldId id="6573" r:id="rId34"/>
    <p:sldId id="6574" r:id="rId35"/>
    <p:sldId id="6575" r:id="rId36"/>
    <p:sldId id="6576" r:id="rId37"/>
    <p:sldId id="6577" r:id="rId38"/>
    <p:sldId id="6578" r:id="rId39"/>
    <p:sldId id="6579" r:id="rId40"/>
    <p:sldId id="6580" r:id="rId41"/>
    <p:sldId id="6581" r:id="rId42"/>
    <p:sldId id="6583" r:id="rId43"/>
    <p:sldId id="6594" r:id="rId44"/>
    <p:sldId id="6584" r:id="rId45"/>
    <p:sldId id="6546" r:id="rId46"/>
    <p:sldId id="6585" r:id="rId47"/>
    <p:sldId id="6595" r:id="rId48"/>
    <p:sldId id="6586" r:id="rId49"/>
    <p:sldId id="6587" r:id="rId50"/>
    <p:sldId id="654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6C2008"/>
    <a:srgbClr val="004C22"/>
    <a:srgbClr val="A732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03F2B-D589-4484-8225-AA607E13A221}" v="5376" dt="2024-09-05T18:15:50.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334" autoAdjust="0"/>
    <p:restoredTop sz="89165" autoAdjust="0"/>
  </p:normalViewPr>
  <p:slideViewPr>
    <p:cSldViewPr snapToGrid="0">
      <p:cViewPr varScale="1">
        <p:scale>
          <a:sx n="57" d="100"/>
          <a:sy n="57" d="100"/>
        </p:scale>
        <p:origin x="28" y="212"/>
      </p:cViewPr>
      <p:guideLst/>
    </p:cSldViewPr>
  </p:slideViewPr>
  <p:notesTextViewPr>
    <p:cViewPr>
      <p:scale>
        <a:sx n="3" d="2"/>
        <a:sy n="3" d="2"/>
      </p:scale>
      <p:origin x="0" y="0"/>
    </p:cViewPr>
  </p:notesTextViewPr>
  <p:notesViewPr>
    <p:cSldViewPr snapToGrid="0">
      <p:cViewPr varScale="1">
        <p:scale>
          <a:sx n="70" d="100"/>
          <a:sy n="70" d="100"/>
        </p:scale>
        <p:origin x="324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A0213-B28A-4CB2-812D-990230FA6FF3}"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80140-4816-450C-AE2B-F5C59B1DC9D0}" type="slidenum">
              <a:rPr lang="en-US" smtClean="0"/>
              <a:t>‹#›</a:t>
            </a:fld>
            <a:endParaRPr lang="en-US"/>
          </a:p>
        </p:txBody>
      </p:sp>
    </p:spTree>
    <p:extLst>
      <p:ext uri="{BB962C8B-B14F-4D97-AF65-F5344CB8AC3E}">
        <p14:creationId xmlns:p14="http://schemas.microsoft.com/office/powerpoint/2010/main" val="30477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6F864E-3332-406C-9257-B538C02137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9170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0086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631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6379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5914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1314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0116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6083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8398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2368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7700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62489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1018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33102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17785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1230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9627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75984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99727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66649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66890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3174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80216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98321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95941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3549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7046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10161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63792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6F864E-3332-406C-9257-B538C02137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1266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6385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151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9878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0498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898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206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3BD256C-FC3C-4D68-A0FE-27C1396AD01D}" type="datetimeFigureOut">
              <a:rPr lang="en-US"/>
              <a:pPr>
                <a:defRPr/>
              </a:pPr>
              <a:t>9/14/2024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F981A1-4845-4BB8-9D43-F6882A9DA1E3}" type="slidenum">
              <a:rPr lang="en-US" altLang="en-US"/>
              <a:pPr>
                <a:defRPr/>
              </a:pPr>
              <a:t>‹#›</a:t>
            </a:fld>
            <a:endParaRPr lang="en-US" altLang="en-US"/>
          </a:p>
        </p:txBody>
      </p:sp>
    </p:spTree>
    <p:extLst>
      <p:ext uri="{BB962C8B-B14F-4D97-AF65-F5344CB8AC3E}">
        <p14:creationId xmlns:p14="http://schemas.microsoft.com/office/powerpoint/2010/main" val="5780388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930AB7-94FF-4A12-87B6-12BF6B060502}" type="datetimeFigureOut">
              <a:rPr lang="en-US"/>
              <a:pPr>
                <a:defRPr/>
              </a:pPr>
              <a:t>9/14/2024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675A1C-5711-4518-9FD1-0737E439512F}" type="slidenum">
              <a:rPr lang="en-US" altLang="en-US"/>
              <a:pPr>
                <a:defRPr/>
              </a:pPr>
              <a:t>‹#›</a:t>
            </a:fld>
            <a:endParaRPr lang="en-US" altLang="en-US"/>
          </a:p>
        </p:txBody>
      </p:sp>
    </p:spTree>
    <p:extLst>
      <p:ext uri="{BB962C8B-B14F-4D97-AF65-F5344CB8AC3E}">
        <p14:creationId xmlns:p14="http://schemas.microsoft.com/office/powerpoint/2010/main" val="42785553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C0892F-64E3-4E4D-A779-4AC117A7042A}" type="datetimeFigureOut">
              <a:rPr lang="en-US"/>
              <a:pPr>
                <a:defRPr/>
              </a:pPr>
              <a:t>9/14/2024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B55791-5D71-41CA-ADEF-30150793F3DB}" type="slidenum">
              <a:rPr lang="en-US" altLang="en-US"/>
              <a:pPr>
                <a:defRPr/>
              </a:pPr>
              <a:t>‹#›</a:t>
            </a:fld>
            <a:endParaRPr lang="en-US" altLang="en-US"/>
          </a:p>
        </p:txBody>
      </p:sp>
    </p:spTree>
    <p:extLst>
      <p:ext uri="{BB962C8B-B14F-4D97-AF65-F5344CB8AC3E}">
        <p14:creationId xmlns:p14="http://schemas.microsoft.com/office/powerpoint/2010/main" val="401595807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7800" b="1">
                <a:latin typeface="Perpetua" panose="02020502060401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800">
                <a:latin typeface="Perpetua" panose="02020502060401020303" pitchFamily="18" charset="0"/>
              </a:defRPr>
            </a:lvl1pPr>
            <a:lvl2pPr>
              <a:defRPr sz="3800">
                <a:latin typeface="Perpetua" panose="02020502060401020303" pitchFamily="18" charset="0"/>
              </a:defRPr>
            </a:lvl2pPr>
            <a:lvl3pPr>
              <a:defRPr sz="3500">
                <a:latin typeface="Perpetua" panose="02020502060401020303" pitchFamily="18" charset="0"/>
              </a:defRPr>
            </a:lvl3pPr>
            <a:lvl4pPr>
              <a:defRPr>
                <a:latin typeface="Perpetua" panose="02020502060401020303" pitchFamily="18" charset="0"/>
              </a:defRPr>
            </a:lvl4pPr>
            <a:lvl5pPr>
              <a:defRPr>
                <a:latin typeface="Perpetua" panose="02020502060401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CD21051-A16A-427C-8899-C35613957D83}" type="datetimeFigureOut">
              <a:rPr lang="en-US"/>
              <a:pPr>
                <a:defRPr/>
              </a:pPr>
              <a:t>9/14/2024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BBD3AF-902B-469E-A6D9-B77733F4B5E1}" type="slidenum">
              <a:rPr lang="en-US" altLang="en-US"/>
              <a:pPr>
                <a:defRPr/>
              </a:pPr>
              <a:t>‹#›</a:t>
            </a:fld>
            <a:endParaRPr lang="en-US" altLang="en-US"/>
          </a:p>
        </p:txBody>
      </p:sp>
    </p:spTree>
    <p:extLst>
      <p:ext uri="{BB962C8B-B14F-4D97-AF65-F5344CB8AC3E}">
        <p14:creationId xmlns:p14="http://schemas.microsoft.com/office/powerpoint/2010/main" val="37646561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59A3BB-9766-4096-8FE5-15E95B6C98DB}" type="datetimeFigureOut">
              <a:rPr lang="en-US"/>
              <a:pPr>
                <a:defRPr/>
              </a:pPr>
              <a:t>9/14/2024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F3F273-6B82-4A41-B97F-88FABCE2BC35}" type="slidenum">
              <a:rPr lang="en-US" altLang="en-US"/>
              <a:pPr>
                <a:defRPr/>
              </a:pPr>
              <a:t>‹#›</a:t>
            </a:fld>
            <a:endParaRPr lang="en-US" altLang="en-US"/>
          </a:p>
        </p:txBody>
      </p:sp>
    </p:spTree>
    <p:extLst>
      <p:ext uri="{BB962C8B-B14F-4D97-AF65-F5344CB8AC3E}">
        <p14:creationId xmlns:p14="http://schemas.microsoft.com/office/powerpoint/2010/main" val="418469895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88D21A2-18DF-4662-B9EF-CDBC5477518B}" type="datetimeFigureOut">
              <a:rPr lang="en-US"/>
              <a:pPr>
                <a:defRPr/>
              </a:pPr>
              <a:t>9/14/2024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A25FB5-0516-4E4D-B2B5-A7F094E378BF}" type="slidenum">
              <a:rPr lang="en-US" altLang="en-US"/>
              <a:pPr>
                <a:defRPr/>
              </a:pPr>
              <a:t>‹#›</a:t>
            </a:fld>
            <a:endParaRPr lang="en-US" altLang="en-US"/>
          </a:p>
        </p:txBody>
      </p:sp>
    </p:spTree>
    <p:extLst>
      <p:ext uri="{BB962C8B-B14F-4D97-AF65-F5344CB8AC3E}">
        <p14:creationId xmlns:p14="http://schemas.microsoft.com/office/powerpoint/2010/main" val="10731370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DDB6D34-BA4E-4F32-A7BA-3F0CFF91848E}" type="datetimeFigureOut">
              <a:rPr lang="en-US"/>
              <a:pPr>
                <a:defRPr/>
              </a:pPr>
              <a:t>9/14/2024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0A413-04E4-435A-9179-602D01E89ADE}" type="slidenum">
              <a:rPr lang="en-US" altLang="en-US"/>
              <a:pPr>
                <a:defRPr/>
              </a:pPr>
              <a:t>‹#›</a:t>
            </a:fld>
            <a:endParaRPr lang="en-US" altLang="en-US"/>
          </a:p>
        </p:txBody>
      </p:sp>
    </p:spTree>
    <p:extLst>
      <p:ext uri="{BB962C8B-B14F-4D97-AF65-F5344CB8AC3E}">
        <p14:creationId xmlns:p14="http://schemas.microsoft.com/office/powerpoint/2010/main" val="301121413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541B3BF-C193-4091-8F7F-50CA82A7AE6A}" type="datetimeFigureOut">
              <a:rPr lang="en-US"/>
              <a:pPr>
                <a:defRPr/>
              </a:pPr>
              <a:t>9/14/2024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E46C55-15AA-40E2-96B8-644A4561C123}" type="slidenum">
              <a:rPr lang="en-US" altLang="en-US"/>
              <a:pPr>
                <a:defRPr/>
              </a:pPr>
              <a:t>‹#›</a:t>
            </a:fld>
            <a:endParaRPr lang="en-US" altLang="en-US"/>
          </a:p>
        </p:txBody>
      </p:sp>
    </p:spTree>
    <p:extLst>
      <p:ext uri="{BB962C8B-B14F-4D97-AF65-F5344CB8AC3E}">
        <p14:creationId xmlns:p14="http://schemas.microsoft.com/office/powerpoint/2010/main" val="239854681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9C2AF3-96BB-4DF7-BEED-8CA7EB7663EB}" type="datetimeFigureOut">
              <a:rPr lang="en-US"/>
              <a:pPr>
                <a:defRPr/>
              </a:pPr>
              <a:t>9/14/2024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4B0B05-6BB4-4AE0-BE15-7EF11E40A173}" type="slidenum">
              <a:rPr lang="en-US" altLang="en-US"/>
              <a:pPr>
                <a:defRPr/>
              </a:pPr>
              <a:t>‹#›</a:t>
            </a:fld>
            <a:endParaRPr lang="en-US" altLang="en-US"/>
          </a:p>
        </p:txBody>
      </p:sp>
    </p:spTree>
    <p:extLst>
      <p:ext uri="{BB962C8B-B14F-4D97-AF65-F5344CB8AC3E}">
        <p14:creationId xmlns:p14="http://schemas.microsoft.com/office/powerpoint/2010/main" val="360762583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EA64FA-08FF-4583-881C-E434C3AA3999}" type="datetimeFigureOut">
              <a:rPr lang="en-US"/>
              <a:pPr>
                <a:defRPr/>
              </a:pPr>
              <a:t>9/14/2024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4C1C39-2802-4575-9D6E-ECDBD10DC4E6}" type="slidenum">
              <a:rPr lang="en-US" altLang="en-US"/>
              <a:pPr>
                <a:defRPr/>
              </a:pPr>
              <a:t>‹#›</a:t>
            </a:fld>
            <a:endParaRPr lang="en-US" altLang="en-US"/>
          </a:p>
        </p:txBody>
      </p:sp>
    </p:spTree>
    <p:extLst>
      <p:ext uri="{BB962C8B-B14F-4D97-AF65-F5344CB8AC3E}">
        <p14:creationId xmlns:p14="http://schemas.microsoft.com/office/powerpoint/2010/main" val="124802435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FDA91D-8149-4669-B53C-738122626FB4}" type="datetimeFigureOut">
              <a:rPr lang="en-US"/>
              <a:pPr>
                <a:defRPr/>
              </a:pPr>
              <a:t>9/14/2024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98DB6-7A1E-4948-9F4F-7C73CA98C041}" type="slidenum">
              <a:rPr lang="en-US" altLang="en-US"/>
              <a:pPr>
                <a:defRPr/>
              </a:pPr>
              <a:t>‹#›</a:t>
            </a:fld>
            <a:endParaRPr lang="en-US" altLang="en-US"/>
          </a:p>
        </p:txBody>
      </p:sp>
    </p:spTree>
    <p:extLst>
      <p:ext uri="{BB962C8B-B14F-4D97-AF65-F5344CB8AC3E}">
        <p14:creationId xmlns:p14="http://schemas.microsoft.com/office/powerpoint/2010/main" val="12759238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4EC063-737A-4011-A470-CDA529CC06EA}" type="datetimeFigureOut">
              <a:rPr lang="en-US"/>
              <a:pPr>
                <a:defRPr/>
              </a:pPr>
              <a:t>9/14/2024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2325029F-3199-43D2-869F-5577BEC1BC0C}" type="slidenum">
              <a:rPr lang="en-US" altLang="en-US"/>
              <a:pPr>
                <a:defRPr/>
              </a:pPr>
              <a:t>‹#›</a:t>
            </a:fld>
            <a:endParaRPr lang="en-US" altLang="en-US"/>
          </a:p>
        </p:txBody>
      </p:sp>
    </p:spTree>
    <p:extLst>
      <p:ext uri="{BB962C8B-B14F-4D97-AF65-F5344CB8AC3E}">
        <p14:creationId xmlns:p14="http://schemas.microsoft.com/office/powerpoint/2010/main" val="21978607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21360" y="304800"/>
            <a:ext cx="10749280" cy="4419600"/>
          </a:xfrm>
        </p:spPr>
        <p:txBody>
          <a:bodyPr/>
          <a:lstStyle/>
          <a:p>
            <a:pPr eaLnBrk="1" hangingPunct="1"/>
            <a:r>
              <a:rPr lang="en-US" altLang="en-US" sz="19900" dirty="0">
                <a:latin typeface="Haettenschweiler" panose="020B0706040902060204" pitchFamily="34" charset="0"/>
              </a:rPr>
              <a:t>JOHN 20</a:t>
            </a:r>
            <a:endParaRPr lang="en-US" altLang="en-US" sz="8800" dirty="0">
              <a:latin typeface="Haettenschweiler" panose="020B0706040902060204" pitchFamily="34" charset="0"/>
            </a:endParaRPr>
          </a:p>
        </p:txBody>
      </p:sp>
      <p:sp>
        <p:nvSpPr>
          <p:cNvPr id="2" name="TextBox 1">
            <a:extLst>
              <a:ext uri="{FF2B5EF4-FFF2-40B4-BE49-F238E27FC236}">
                <a16:creationId xmlns:a16="http://schemas.microsoft.com/office/drawing/2014/main" id="{38880140-7AEB-80C9-15F1-E354BAACEB8E}"/>
              </a:ext>
            </a:extLst>
          </p:cNvPr>
          <p:cNvSpPr txBox="1">
            <a:spLocks noChangeArrowheads="1"/>
          </p:cNvSpPr>
          <p:nvPr/>
        </p:nvSpPr>
        <p:spPr bwMode="auto">
          <a:xfrm>
            <a:off x="1687229" y="4062680"/>
            <a:ext cx="88175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8000" dirty="0">
                <a:solidFill>
                  <a:prstClr val="white"/>
                </a:solidFill>
                <a:latin typeface="Haettenschweiler" panose="020B0706040902060204" pitchFamily="34" charset="0"/>
                <a:cs typeface="AngsanaUPC" panose="020B0502040204020203" pitchFamily="18" charset="-34"/>
              </a:rPr>
              <a:t>The Resurrection</a:t>
            </a:r>
          </a:p>
        </p:txBody>
      </p:sp>
    </p:spTree>
    <p:extLst>
      <p:ext uri="{BB962C8B-B14F-4D97-AF65-F5344CB8AC3E}">
        <p14:creationId xmlns:p14="http://schemas.microsoft.com/office/powerpoint/2010/main" val="4076447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2" name="TextBox 1">
            <a:extLst>
              <a:ext uri="{FF2B5EF4-FFF2-40B4-BE49-F238E27FC236}">
                <a16:creationId xmlns:a16="http://schemas.microsoft.com/office/drawing/2014/main" id="{9EAC831D-48EB-A6C0-4E76-C05F80CF2483}"/>
              </a:ext>
            </a:extLst>
          </p:cNvPr>
          <p:cNvSpPr txBox="1"/>
          <p:nvPr/>
        </p:nvSpPr>
        <p:spPr>
          <a:xfrm>
            <a:off x="8281358" y="6101782"/>
            <a:ext cx="3787994"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EARLY SOURCES</a:t>
            </a:r>
          </a:p>
        </p:txBody>
      </p:sp>
      <p:grpSp>
        <p:nvGrpSpPr>
          <p:cNvPr id="4" name="Group 3">
            <a:extLst>
              <a:ext uri="{FF2B5EF4-FFF2-40B4-BE49-F238E27FC236}">
                <a16:creationId xmlns:a16="http://schemas.microsoft.com/office/drawing/2014/main" id="{1EB2045A-080A-EC1D-F632-74ABAF62FB60}"/>
              </a:ext>
            </a:extLst>
          </p:cNvPr>
          <p:cNvGrpSpPr/>
          <p:nvPr/>
        </p:nvGrpSpPr>
        <p:grpSpPr>
          <a:xfrm>
            <a:off x="7337513" y="5557140"/>
            <a:ext cx="844898" cy="777666"/>
            <a:chOff x="5338274" y="5472138"/>
            <a:chExt cx="844898" cy="777666"/>
          </a:xfrm>
        </p:grpSpPr>
        <p:sp>
          <p:nvSpPr>
            <p:cNvPr id="5" name="TextBox 4">
              <a:extLst>
                <a:ext uri="{FF2B5EF4-FFF2-40B4-BE49-F238E27FC236}">
                  <a16:creationId xmlns:a16="http://schemas.microsoft.com/office/drawing/2014/main" id="{A071DDA2-0BD9-1ABE-90B6-335DBCC90410}"/>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#1</a:t>
              </a:r>
            </a:p>
          </p:txBody>
        </p:sp>
        <p:sp>
          <p:nvSpPr>
            <p:cNvPr id="6" name="Oval 5">
              <a:extLst>
                <a:ext uri="{FF2B5EF4-FFF2-40B4-BE49-F238E27FC236}">
                  <a16:creationId xmlns:a16="http://schemas.microsoft.com/office/drawing/2014/main" id="{622CB4AD-DD98-771C-A249-39E74206B2C2}"/>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C163005-F87A-87EE-B0E2-5E2F712C0D73}"/>
              </a:ext>
            </a:extLst>
          </p:cNvPr>
          <p:cNvSpPr txBox="1"/>
          <p:nvPr/>
        </p:nvSpPr>
        <p:spPr>
          <a:xfrm>
            <a:off x="882616" y="2251605"/>
            <a:ext cx="10426767" cy="1846659"/>
          </a:xfrm>
          <a:prstGeom prst="rect">
            <a:avLst/>
          </a:prstGeom>
          <a:gradFill>
            <a:gsLst>
              <a:gs pos="0">
                <a:srgbClr val="B27775"/>
              </a:gs>
              <a:gs pos="0">
                <a:schemeClr val="accent2">
                  <a:lumMod val="40000"/>
                  <a:lumOff val="60000"/>
                </a:schemeClr>
              </a:gs>
              <a:gs pos="0">
                <a:schemeClr val="accent2">
                  <a:lumMod val="95000"/>
                  <a:lumOff val="5000"/>
                </a:schemeClr>
              </a:gs>
              <a:gs pos="0">
                <a:schemeClr val="accent2">
                  <a:lumMod val="60000"/>
                </a:schemeClr>
              </a:gs>
            </a:gsLst>
            <a:path path="rect">
              <a:fillToRect l="100000" t="100000"/>
            </a:path>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Galatians 1:18 – </a:t>
            </a:r>
            <a:r>
              <a:rPr lang="en-US" sz="3800" baseline="30000" dirty="0">
                <a:latin typeface="Aptos" panose="020B0004020202020204" pitchFamily="34" charset="0"/>
              </a:rPr>
              <a:t>18</a:t>
            </a:r>
            <a:r>
              <a:rPr lang="en-US" sz="3800" dirty="0">
                <a:latin typeface="Aptos" panose="020B0004020202020204" pitchFamily="34" charset="0"/>
              </a:rPr>
              <a:t>Then </a:t>
            </a:r>
            <a:r>
              <a:rPr lang="en-US" sz="3800" b="1" u="sng" dirty="0">
                <a:latin typeface="Aptos" panose="020B0004020202020204" pitchFamily="34" charset="0"/>
              </a:rPr>
              <a:t>after three years</a:t>
            </a:r>
            <a:r>
              <a:rPr lang="en-US" sz="3800" dirty="0">
                <a:latin typeface="Aptos" panose="020B0004020202020204" pitchFamily="34" charset="0"/>
              </a:rPr>
              <a:t>, I went up to Jerusalem to get acquainted with Peter and stayed with him fifteen days.</a:t>
            </a:r>
          </a:p>
        </p:txBody>
      </p:sp>
    </p:spTree>
    <p:extLst>
      <p:ext uri="{BB962C8B-B14F-4D97-AF65-F5344CB8AC3E}">
        <p14:creationId xmlns:p14="http://schemas.microsoft.com/office/powerpoint/2010/main" val="181786887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a:t>
            </a:r>
            <a:r>
              <a:rPr lang="en-US" dirty="0"/>
              <a:t>Early on the first day of the week, while it was still dark, Mary Magdalene went to the tomb and saw that the stone had been removed from the entrance. </a:t>
            </a:r>
          </a:p>
          <a:p>
            <a:pPr marL="0" indent="0">
              <a:buNone/>
            </a:pPr>
            <a:endParaRPr lang="en-US" dirty="0"/>
          </a:p>
        </p:txBody>
      </p:sp>
      <p:sp>
        <p:nvSpPr>
          <p:cNvPr id="8" name="TextBox 7">
            <a:extLst>
              <a:ext uri="{FF2B5EF4-FFF2-40B4-BE49-F238E27FC236}">
                <a16:creationId xmlns:a16="http://schemas.microsoft.com/office/drawing/2014/main" id="{144C7553-E667-EEC6-3A3C-F96185C98ED5}"/>
              </a:ext>
            </a:extLst>
          </p:cNvPr>
          <p:cNvSpPr txBox="1"/>
          <p:nvPr/>
        </p:nvSpPr>
        <p:spPr>
          <a:xfrm>
            <a:off x="9195758" y="6101782"/>
            <a:ext cx="2873594"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EXECUTION</a:t>
            </a:r>
          </a:p>
        </p:txBody>
      </p:sp>
      <p:grpSp>
        <p:nvGrpSpPr>
          <p:cNvPr id="9" name="Group 8">
            <a:extLst>
              <a:ext uri="{FF2B5EF4-FFF2-40B4-BE49-F238E27FC236}">
                <a16:creationId xmlns:a16="http://schemas.microsoft.com/office/drawing/2014/main" id="{5A4A2EE9-6CF1-88CC-A6B0-8D6DE1A73B29}"/>
              </a:ext>
            </a:extLst>
          </p:cNvPr>
          <p:cNvGrpSpPr/>
          <p:nvPr/>
        </p:nvGrpSpPr>
        <p:grpSpPr>
          <a:xfrm>
            <a:off x="8229053" y="5557140"/>
            <a:ext cx="844898" cy="777666"/>
            <a:chOff x="5338274" y="5472138"/>
            <a:chExt cx="844898" cy="777666"/>
          </a:xfrm>
        </p:grpSpPr>
        <p:sp>
          <p:nvSpPr>
            <p:cNvPr id="10" name="TextBox 9">
              <a:extLst>
                <a:ext uri="{FF2B5EF4-FFF2-40B4-BE49-F238E27FC236}">
                  <a16:creationId xmlns:a16="http://schemas.microsoft.com/office/drawing/2014/main" id="{5DD0C589-2267-D6E5-B26F-1B95A3125458}"/>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#2</a:t>
              </a:r>
            </a:p>
          </p:txBody>
        </p:sp>
        <p:sp>
          <p:nvSpPr>
            <p:cNvPr id="11" name="Oval 10">
              <a:extLst>
                <a:ext uri="{FF2B5EF4-FFF2-40B4-BE49-F238E27FC236}">
                  <a16:creationId xmlns:a16="http://schemas.microsoft.com/office/drawing/2014/main" id="{5019676A-E9B0-55E8-B5DA-0958338A9FE1}"/>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91038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en quotation mark outline">
            <a:extLst>
              <a:ext uri="{FF2B5EF4-FFF2-40B4-BE49-F238E27FC236}">
                <a16:creationId xmlns:a16="http://schemas.microsoft.com/office/drawing/2014/main" id="{E891C34F-E0C2-FF5A-8F37-1F3374AE52D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3" y="43985"/>
            <a:ext cx="1415143" cy="1415143"/>
          </a:xfrm>
        </p:spPr>
      </p:pic>
      <p:sp>
        <p:nvSpPr>
          <p:cNvPr id="6" name="TextBox 5">
            <a:extLst>
              <a:ext uri="{FF2B5EF4-FFF2-40B4-BE49-F238E27FC236}">
                <a16:creationId xmlns:a16="http://schemas.microsoft.com/office/drawing/2014/main" id="{B641E505-B92C-6F5D-71C9-193BC56D75FE}"/>
              </a:ext>
            </a:extLst>
          </p:cNvPr>
          <p:cNvSpPr txBox="1"/>
          <p:nvPr/>
        </p:nvSpPr>
        <p:spPr>
          <a:xfrm>
            <a:off x="1317170" y="268056"/>
            <a:ext cx="6118799" cy="3477875"/>
          </a:xfrm>
          <a:prstGeom prst="rect">
            <a:avLst/>
          </a:prstGeom>
          <a:noFill/>
          <a:ln w="25400">
            <a:noFill/>
          </a:ln>
        </p:spPr>
        <p:txBody>
          <a:bodyPr wrap="square" rtlCol="0">
            <a:spAutoFit/>
          </a:bodyPr>
          <a:lstStyle/>
          <a:p>
            <a:r>
              <a:rPr lang="en-US" sz="4400" dirty="0">
                <a:latin typeface="Perpetua" panose="02020502060401020303" pitchFamily="18" charset="0"/>
              </a:rPr>
              <a:t>One of the most certain facts of history </a:t>
            </a:r>
          </a:p>
          <a:p>
            <a:r>
              <a:rPr lang="en-US" sz="4400" dirty="0">
                <a:latin typeface="Perpetua" panose="02020502060401020303" pitchFamily="18" charset="0"/>
              </a:rPr>
              <a:t>is that Jesus was crucified on orders of the Roman prefect of Judea, Pontius Pilate.</a:t>
            </a:r>
          </a:p>
        </p:txBody>
      </p:sp>
      <p:sp>
        <p:nvSpPr>
          <p:cNvPr id="3" name="TextBox 2">
            <a:extLst>
              <a:ext uri="{FF2B5EF4-FFF2-40B4-BE49-F238E27FC236}">
                <a16:creationId xmlns:a16="http://schemas.microsoft.com/office/drawing/2014/main" id="{614BB981-5F4E-6B78-179B-1ABB50B87177}"/>
              </a:ext>
            </a:extLst>
          </p:cNvPr>
          <p:cNvSpPr txBox="1"/>
          <p:nvPr/>
        </p:nvSpPr>
        <p:spPr>
          <a:xfrm>
            <a:off x="8988724" y="4549676"/>
            <a:ext cx="3052856" cy="2739211"/>
          </a:xfrm>
          <a:prstGeom prst="rect">
            <a:avLst/>
          </a:prstGeom>
          <a:noFill/>
          <a:ln w="25400">
            <a:noFill/>
          </a:ln>
        </p:spPr>
        <p:txBody>
          <a:bodyPr wrap="square" rtlCol="0">
            <a:spAutoFit/>
          </a:bodyPr>
          <a:lstStyle/>
          <a:p>
            <a:r>
              <a:rPr lang="en-US" sz="2800" dirty="0">
                <a:latin typeface="Perpetua" panose="02020502060401020303" pitchFamily="18" charset="0"/>
              </a:rPr>
              <a:t>Bart D. </a:t>
            </a:r>
            <a:r>
              <a:rPr lang="en-US" sz="2800" dirty="0" err="1">
                <a:latin typeface="Perpetua" panose="02020502060401020303" pitchFamily="18" charset="0"/>
              </a:rPr>
              <a:t>Ehrman</a:t>
            </a:r>
            <a:endParaRPr lang="en-US" sz="2800" dirty="0">
              <a:latin typeface="Perpetua" panose="02020502060401020303" pitchFamily="18" charset="0"/>
            </a:endParaRPr>
          </a:p>
          <a:p>
            <a:r>
              <a:rPr lang="en-US" sz="2800" dirty="0">
                <a:latin typeface="Perpetua" panose="02020502060401020303" pitchFamily="18" charset="0"/>
              </a:rPr>
              <a:t>Agnostic biblical scholar</a:t>
            </a:r>
          </a:p>
          <a:p>
            <a:r>
              <a:rPr lang="en-US" sz="2800" i="1" dirty="0">
                <a:latin typeface="Perpetua" panose="02020502060401020303" pitchFamily="18" charset="0"/>
              </a:rPr>
              <a:t>The Historical Jesus</a:t>
            </a:r>
            <a:r>
              <a:rPr lang="en-US" sz="2800" dirty="0">
                <a:latin typeface="Perpetua" panose="02020502060401020303" pitchFamily="18" charset="0"/>
              </a:rPr>
              <a:t>, 162</a:t>
            </a:r>
            <a:endParaRPr lang="en-US" sz="2800" i="1" dirty="0">
              <a:latin typeface="Perpetua" panose="02020502060401020303" pitchFamily="18" charset="0"/>
            </a:endParaRPr>
          </a:p>
          <a:p>
            <a:endParaRPr lang="en-US" sz="3200" i="1" dirty="0">
              <a:latin typeface="Perpetua" panose="02020502060401020303" pitchFamily="18" charset="0"/>
            </a:endParaRPr>
          </a:p>
        </p:txBody>
      </p:sp>
      <p:pic>
        <p:nvPicPr>
          <p:cNvPr id="2050" name="Picture 2" descr="Be Willing. An honest and candid remark from Bart… | by Justin Bailey |  Cult Media | Medium">
            <a:extLst>
              <a:ext uri="{FF2B5EF4-FFF2-40B4-BE49-F238E27FC236}">
                <a16:creationId xmlns:a16="http://schemas.microsoft.com/office/drawing/2014/main" id="{CD9F4767-45E0-2F8F-4CEF-21726A8CE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8724" y="-54425"/>
            <a:ext cx="3203275" cy="4295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D52174-BA3F-9471-3B99-3B6DA092C717}"/>
              </a:ext>
            </a:extLst>
          </p:cNvPr>
          <p:cNvSpPr txBox="1"/>
          <p:nvPr/>
        </p:nvSpPr>
        <p:spPr>
          <a:xfrm>
            <a:off x="163594" y="5444456"/>
            <a:ext cx="10426767" cy="1261884"/>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We have four non-Christian references to the crucifixion </a:t>
            </a:r>
          </a:p>
        </p:txBody>
      </p:sp>
    </p:spTree>
    <p:extLst>
      <p:ext uri="{BB962C8B-B14F-4D97-AF65-F5344CB8AC3E}">
        <p14:creationId xmlns:p14="http://schemas.microsoft.com/office/powerpoint/2010/main" val="2295247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03B1-8417-6461-8443-EEE8F437B89A}"/>
              </a:ext>
            </a:extLst>
          </p:cNvPr>
          <p:cNvSpPr>
            <a:spLocks noGrp="1"/>
          </p:cNvSpPr>
          <p:nvPr>
            <p:ph type="title"/>
          </p:nvPr>
        </p:nvSpPr>
        <p:spPr/>
        <p:txBody>
          <a:bodyPr/>
          <a:lstStyle/>
          <a:p>
            <a:endParaRPr lang="en-US"/>
          </a:p>
        </p:txBody>
      </p:sp>
      <p:pic>
        <p:nvPicPr>
          <p:cNvPr id="1026" name="Picture 2" descr="Art Modell, N.F.L. Owner of Browns, Then Ravens, Is Dead at 87 - The New  York Times">
            <a:extLst>
              <a:ext uri="{FF2B5EF4-FFF2-40B4-BE49-F238E27FC236}">
                <a16:creationId xmlns:a16="http://schemas.microsoft.com/office/drawing/2014/main" id="{032BDBE3-BB93-4877-339D-360B608DF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917" y="435543"/>
            <a:ext cx="2998870" cy="2993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ania of Michigan Football | The New Yorker">
            <a:extLst>
              <a:ext uri="{FF2B5EF4-FFF2-40B4-BE49-F238E27FC236}">
                <a16:creationId xmlns:a16="http://schemas.microsoft.com/office/drawing/2014/main" id="{B224578B-4390-2EC1-E04C-DDFC1FEF9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942" y="435542"/>
            <a:ext cx="4612141" cy="2993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960D1015-FDCA-DFFD-5241-6BCDD73C6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447" y="3762583"/>
            <a:ext cx="2109788" cy="2820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photo description available.">
            <a:extLst>
              <a:ext uri="{FF2B5EF4-FFF2-40B4-BE49-F238E27FC236}">
                <a16:creationId xmlns:a16="http://schemas.microsoft.com/office/drawing/2014/main" id="{003AAD8D-8477-C7AE-253C-21D524A10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475" y="3538923"/>
            <a:ext cx="2451073" cy="326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18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en quotation mark outline">
            <a:extLst>
              <a:ext uri="{FF2B5EF4-FFF2-40B4-BE49-F238E27FC236}">
                <a16:creationId xmlns:a16="http://schemas.microsoft.com/office/drawing/2014/main" id="{E891C34F-E0C2-FF5A-8F37-1F3374AE52D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3" y="43985"/>
            <a:ext cx="1415143" cy="1415143"/>
          </a:xfrm>
        </p:spPr>
      </p:pic>
      <p:sp>
        <p:nvSpPr>
          <p:cNvPr id="6" name="TextBox 5">
            <a:extLst>
              <a:ext uri="{FF2B5EF4-FFF2-40B4-BE49-F238E27FC236}">
                <a16:creationId xmlns:a16="http://schemas.microsoft.com/office/drawing/2014/main" id="{B641E505-B92C-6F5D-71C9-193BC56D75FE}"/>
              </a:ext>
            </a:extLst>
          </p:cNvPr>
          <p:cNvSpPr txBox="1"/>
          <p:nvPr/>
        </p:nvSpPr>
        <p:spPr>
          <a:xfrm>
            <a:off x="1317170" y="268056"/>
            <a:ext cx="6118799" cy="4154984"/>
          </a:xfrm>
          <a:prstGeom prst="rect">
            <a:avLst/>
          </a:prstGeom>
          <a:noFill/>
          <a:ln w="25400">
            <a:noFill/>
          </a:ln>
        </p:spPr>
        <p:txBody>
          <a:bodyPr wrap="square" rtlCol="0">
            <a:spAutoFit/>
          </a:bodyPr>
          <a:lstStyle/>
          <a:p>
            <a:r>
              <a:rPr lang="en-US" sz="4400" dirty="0">
                <a:latin typeface="Perpetua" panose="02020502060401020303" pitchFamily="18" charset="0"/>
              </a:rPr>
              <a:t>Christus, from whom the name had its origin, suffered the extreme penalty during the reign of  Tiberius at the hands of one of our procurators, Pontius Pilate.</a:t>
            </a:r>
          </a:p>
        </p:txBody>
      </p:sp>
      <p:sp>
        <p:nvSpPr>
          <p:cNvPr id="3" name="TextBox 2">
            <a:extLst>
              <a:ext uri="{FF2B5EF4-FFF2-40B4-BE49-F238E27FC236}">
                <a16:creationId xmlns:a16="http://schemas.microsoft.com/office/drawing/2014/main" id="{614BB981-5F4E-6B78-179B-1ABB50B87177}"/>
              </a:ext>
            </a:extLst>
          </p:cNvPr>
          <p:cNvSpPr txBox="1"/>
          <p:nvPr/>
        </p:nvSpPr>
        <p:spPr>
          <a:xfrm>
            <a:off x="8988724" y="4549676"/>
            <a:ext cx="3052856" cy="2308324"/>
          </a:xfrm>
          <a:prstGeom prst="rect">
            <a:avLst/>
          </a:prstGeom>
          <a:noFill/>
          <a:ln w="25400">
            <a:noFill/>
          </a:ln>
        </p:spPr>
        <p:txBody>
          <a:bodyPr wrap="square" rtlCol="0">
            <a:spAutoFit/>
          </a:bodyPr>
          <a:lstStyle/>
          <a:p>
            <a:r>
              <a:rPr lang="en-US" sz="2800" dirty="0">
                <a:latin typeface="Perpetua" panose="02020502060401020303" pitchFamily="18" charset="0"/>
              </a:rPr>
              <a:t>Cornelius Tacitus</a:t>
            </a:r>
          </a:p>
          <a:p>
            <a:r>
              <a:rPr lang="en-US" sz="2800" dirty="0">
                <a:latin typeface="Perpetua" panose="02020502060401020303" pitchFamily="18" charset="0"/>
              </a:rPr>
              <a:t>Non-Christian Roman historian</a:t>
            </a:r>
          </a:p>
          <a:p>
            <a:r>
              <a:rPr lang="en-US" sz="2800" i="1" dirty="0">
                <a:latin typeface="Perpetua" panose="02020502060401020303" pitchFamily="18" charset="0"/>
              </a:rPr>
              <a:t>Annals</a:t>
            </a:r>
            <a:r>
              <a:rPr lang="en-US" sz="2800" dirty="0">
                <a:latin typeface="Perpetua" panose="02020502060401020303" pitchFamily="18" charset="0"/>
              </a:rPr>
              <a:t>, 15.44</a:t>
            </a:r>
            <a:endParaRPr lang="en-US" sz="2800" i="1" dirty="0">
              <a:latin typeface="Perpetua" panose="02020502060401020303" pitchFamily="18" charset="0"/>
            </a:endParaRPr>
          </a:p>
          <a:p>
            <a:endParaRPr lang="en-US" sz="3200" i="1" dirty="0">
              <a:latin typeface="Perpetua" panose="02020502060401020303" pitchFamily="18" charset="0"/>
            </a:endParaRPr>
          </a:p>
        </p:txBody>
      </p:sp>
      <p:pic>
        <p:nvPicPr>
          <p:cNvPr id="3074" name="Picture 2" descr="Tacitus - World History Encyclopedia">
            <a:extLst>
              <a:ext uri="{FF2B5EF4-FFF2-40B4-BE49-F238E27FC236}">
                <a16:creationId xmlns:a16="http://schemas.microsoft.com/office/drawing/2014/main" id="{89DF0621-99F0-373B-AFDD-8EFA9890D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9143" y="-29610"/>
            <a:ext cx="3052857" cy="4579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C1F981-D35E-0410-4379-546F3DD3D0EF}"/>
              </a:ext>
            </a:extLst>
          </p:cNvPr>
          <p:cNvSpPr txBox="1"/>
          <p:nvPr/>
        </p:nvSpPr>
        <p:spPr>
          <a:xfrm>
            <a:off x="238804" y="5407472"/>
            <a:ext cx="10426767" cy="1261884"/>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Modern medical analysis confirms Jesus’ death by crucifixion</a:t>
            </a:r>
          </a:p>
        </p:txBody>
      </p:sp>
    </p:spTree>
    <p:extLst>
      <p:ext uri="{BB962C8B-B14F-4D97-AF65-F5344CB8AC3E}">
        <p14:creationId xmlns:p14="http://schemas.microsoft.com/office/powerpoint/2010/main" val="1138805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en quotation mark outline">
            <a:extLst>
              <a:ext uri="{FF2B5EF4-FFF2-40B4-BE49-F238E27FC236}">
                <a16:creationId xmlns:a16="http://schemas.microsoft.com/office/drawing/2014/main" id="{E891C34F-E0C2-FF5A-8F37-1F3374AE52D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3" y="43985"/>
            <a:ext cx="1415143" cy="1415143"/>
          </a:xfrm>
        </p:spPr>
      </p:pic>
      <p:sp>
        <p:nvSpPr>
          <p:cNvPr id="6" name="TextBox 5">
            <a:extLst>
              <a:ext uri="{FF2B5EF4-FFF2-40B4-BE49-F238E27FC236}">
                <a16:creationId xmlns:a16="http://schemas.microsoft.com/office/drawing/2014/main" id="{B641E505-B92C-6F5D-71C9-193BC56D75FE}"/>
              </a:ext>
            </a:extLst>
          </p:cNvPr>
          <p:cNvSpPr txBox="1"/>
          <p:nvPr/>
        </p:nvSpPr>
        <p:spPr>
          <a:xfrm>
            <a:off x="1317170" y="268056"/>
            <a:ext cx="6118799" cy="3477875"/>
          </a:xfrm>
          <a:prstGeom prst="rect">
            <a:avLst/>
          </a:prstGeom>
          <a:noFill/>
          <a:ln w="25400">
            <a:noFill/>
          </a:ln>
        </p:spPr>
        <p:txBody>
          <a:bodyPr wrap="square" rtlCol="0">
            <a:spAutoFit/>
          </a:bodyPr>
          <a:lstStyle/>
          <a:p>
            <a:r>
              <a:rPr lang="en-US" sz="4400" dirty="0">
                <a:latin typeface="Perpetua" panose="02020502060401020303" pitchFamily="18" charset="0"/>
              </a:rPr>
              <a:t>Accordingly, interpretations based on the assumption that Jesus did not die on the cross appear to be at odds with modern medical knowledge.</a:t>
            </a:r>
          </a:p>
        </p:txBody>
      </p:sp>
      <p:sp>
        <p:nvSpPr>
          <p:cNvPr id="3" name="TextBox 2">
            <a:extLst>
              <a:ext uri="{FF2B5EF4-FFF2-40B4-BE49-F238E27FC236}">
                <a16:creationId xmlns:a16="http://schemas.microsoft.com/office/drawing/2014/main" id="{614BB981-5F4E-6B78-179B-1ABB50B87177}"/>
              </a:ext>
            </a:extLst>
          </p:cNvPr>
          <p:cNvSpPr txBox="1"/>
          <p:nvPr/>
        </p:nvSpPr>
        <p:spPr>
          <a:xfrm>
            <a:off x="6400800" y="4549676"/>
            <a:ext cx="5640779" cy="2246769"/>
          </a:xfrm>
          <a:prstGeom prst="rect">
            <a:avLst/>
          </a:prstGeom>
          <a:noFill/>
          <a:ln w="25400">
            <a:noFill/>
          </a:ln>
        </p:spPr>
        <p:txBody>
          <a:bodyPr wrap="square" rtlCol="0">
            <a:spAutoFit/>
          </a:bodyPr>
          <a:lstStyle/>
          <a:p>
            <a:r>
              <a:rPr lang="en-US" sz="2800" dirty="0">
                <a:latin typeface="Perpetua" panose="02020502060401020303" pitchFamily="18" charset="0"/>
              </a:rPr>
              <a:t>William D. Edwards, MD; Wesley J. Gabel, MDiv; Floyd E Hosmer, MS, AMI </a:t>
            </a:r>
            <a:r>
              <a:rPr lang="en-US" sz="2800" i="1" dirty="0">
                <a:latin typeface="Perpetua" panose="02020502060401020303" pitchFamily="18" charset="0"/>
              </a:rPr>
              <a:t>On the Physical Death of Jesus Christ: The Journal of the American Medical Association</a:t>
            </a:r>
            <a:r>
              <a:rPr lang="en-US" sz="2800" dirty="0">
                <a:latin typeface="Perpetua" panose="02020502060401020303" pitchFamily="18" charset="0"/>
              </a:rPr>
              <a:t> (March 21, 1986, Volume 256).</a:t>
            </a:r>
            <a:endParaRPr lang="en-US" sz="2800" i="1" dirty="0">
              <a:latin typeface="Perpetua" panose="02020502060401020303" pitchFamily="18" charset="0"/>
            </a:endParaRPr>
          </a:p>
        </p:txBody>
      </p:sp>
      <p:pic>
        <p:nvPicPr>
          <p:cNvPr id="7" name="Picture 6" descr="A close-up of a medical report&#10;&#10;Description automatically generated">
            <a:extLst>
              <a:ext uri="{FF2B5EF4-FFF2-40B4-BE49-F238E27FC236}">
                <a16:creationId xmlns:a16="http://schemas.microsoft.com/office/drawing/2014/main" id="{53CB2A0A-2C74-6A45-79CE-92A7205D7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3230" y="43985"/>
            <a:ext cx="3168770" cy="4213418"/>
          </a:xfrm>
          <a:prstGeom prst="rect">
            <a:avLst/>
          </a:prstGeom>
        </p:spPr>
      </p:pic>
    </p:spTree>
    <p:extLst>
      <p:ext uri="{BB962C8B-B14F-4D97-AF65-F5344CB8AC3E}">
        <p14:creationId xmlns:p14="http://schemas.microsoft.com/office/powerpoint/2010/main" val="3838477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2</a:t>
            </a:r>
            <a:r>
              <a:rPr lang="en-US" dirty="0"/>
              <a:t>So she came running to Simon Peter and the other disciple, the one Jesus loved, and said, “They have taken the Lord out of the tomb, and we don’t know where they have put him!”</a:t>
            </a:r>
          </a:p>
          <a:p>
            <a:pPr marL="0" indent="0">
              <a:buNone/>
            </a:pPr>
            <a:r>
              <a:rPr lang="en-US" baseline="30000" dirty="0"/>
              <a:t>3</a:t>
            </a:r>
            <a:r>
              <a:rPr lang="en-US" dirty="0"/>
              <a:t>So Peter and the other disciple started for the tomb. </a:t>
            </a:r>
          </a:p>
        </p:txBody>
      </p:sp>
    </p:spTree>
    <p:extLst>
      <p:ext uri="{BB962C8B-B14F-4D97-AF65-F5344CB8AC3E}">
        <p14:creationId xmlns:p14="http://schemas.microsoft.com/office/powerpoint/2010/main" val="25038299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4</a:t>
            </a:r>
            <a:r>
              <a:rPr lang="en-US" dirty="0"/>
              <a:t>Both were running, but the other disciple outran Peter and reached the tomb first. </a:t>
            </a:r>
          </a:p>
          <a:p>
            <a:pPr marL="0" indent="0">
              <a:buNone/>
            </a:pPr>
            <a:endParaRPr lang="en-US" dirty="0"/>
          </a:p>
        </p:txBody>
      </p:sp>
    </p:spTree>
    <p:extLst>
      <p:ext uri="{BB962C8B-B14F-4D97-AF65-F5344CB8AC3E}">
        <p14:creationId xmlns:p14="http://schemas.microsoft.com/office/powerpoint/2010/main" val="216473234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5</a:t>
            </a:r>
            <a:r>
              <a:rPr lang="en-US" dirty="0"/>
              <a:t>He bent over and looked in at the strips of linen lying there but did not go in. </a:t>
            </a:r>
          </a:p>
          <a:p>
            <a:pPr marL="0" indent="0">
              <a:buNone/>
            </a:pPr>
            <a:r>
              <a:rPr lang="en-US" baseline="30000" dirty="0"/>
              <a:t>6</a:t>
            </a:r>
            <a:r>
              <a:rPr lang="en-US" dirty="0"/>
              <a:t>Then Simon Peter came along behind him and went straight into the tomb. He saw the strips of linen lying there,</a:t>
            </a:r>
          </a:p>
        </p:txBody>
      </p:sp>
    </p:spTree>
    <p:extLst>
      <p:ext uri="{BB962C8B-B14F-4D97-AF65-F5344CB8AC3E}">
        <p14:creationId xmlns:p14="http://schemas.microsoft.com/office/powerpoint/2010/main" val="11749663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7</a:t>
            </a:r>
            <a:r>
              <a:rPr lang="en-US" dirty="0"/>
              <a:t>as well as the cloth that had been wrapped around Jesus’ head. The cloth was still lying in its place, separate from the linen. </a:t>
            </a:r>
          </a:p>
          <a:p>
            <a:pPr marL="0" indent="0">
              <a:buNone/>
            </a:pPr>
            <a:r>
              <a:rPr lang="en-US" baseline="30000" dirty="0"/>
              <a:t>8</a:t>
            </a:r>
            <a:r>
              <a:rPr lang="en-US" dirty="0"/>
              <a:t>Finally the other disciple, who had reached the tomb first, also went inside. He saw and believed.</a:t>
            </a:r>
          </a:p>
        </p:txBody>
      </p:sp>
      <p:sp>
        <p:nvSpPr>
          <p:cNvPr id="8" name="TextBox 7">
            <a:extLst>
              <a:ext uri="{FF2B5EF4-FFF2-40B4-BE49-F238E27FC236}">
                <a16:creationId xmlns:a16="http://schemas.microsoft.com/office/drawing/2014/main" id="{144C7553-E667-EEC6-3A3C-F96185C98ED5}"/>
              </a:ext>
            </a:extLst>
          </p:cNvPr>
          <p:cNvSpPr txBox="1"/>
          <p:nvPr/>
        </p:nvSpPr>
        <p:spPr>
          <a:xfrm>
            <a:off x="8781691" y="6101782"/>
            <a:ext cx="3287661"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EMPTY TOMB</a:t>
            </a:r>
          </a:p>
        </p:txBody>
      </p:sp>
      <p:grpSp>
        <p:nvGrpSpPr>
          <p:cNvPr id="9" name="Group 8">
            <a:extLst>
              <a:ext uri="{FF2B5EF4-FFF2-40B4-BE49-F238E27FC236}">
                <a16:creationId xmlns:a16="http://schemas.microsoft.com/office/drawing/2014/main" id="{5A4A2EE9-6CF1-88CC-A6B0-8D6DE1A73B29}"/>
              </a:ext>
            </a:extLst>
          </p:cNvPr>
          <p:cNvGrpSpPr/>
          <p:nvPr/>
        </p:nvGrpSpPr>
        <p:grpSpPr>
          <a:xfrm>
            <a:off x="7797733" y="5557140"/>
            <a:ext cx="844898" cy="777666"/>
            <a:chOff x="5338274" y="5472138"/>
            <a:chExt cx="844898" cy="777666"/>
          </a:xfrm>
        </p:grpSpPr>
        <p:sp>
          <p:nvSpPr>
            <p:cNvPr id="10" name="TextBox 9">
              <a:extLst>
                <a:ext uri="{FF2B5EF4-FFF2-40B4-BE49-F238E27FC236}">
                  <a16:creationId xmlns:a16="http://schemas.microsoft.com/office/drawing/2014/main" id="{5DD0C589-2267-D6E5-B26F-1B95A3125458}"/>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#3</a:t>
              </a:r>
            </a:p>
          </p:txBody>
        </p:sp>
        <p:sp>
          <p:nvSpPr>
            <p:cNvPr id="11" name="Oval 10">
              <a:extLst>
                <a:ext uri="{FF2B5EF4-FFF2-40B4-BE49-F238E27FC236}">
                  <a16:creationId xmlns:a16="http://schemas.microsoft.com/office/drawing/2014/main" id="{5019676A-E9B0-55E8-B5DA-0958338A9FE1}"/>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4603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20 </a:t>
            </a:r>
          </a:p>
        </p:txBody>
      </p:sp>
      <p:sp>
        <p:nvSpPr>
          <p:cNvPr id="2" name="TextBox 1">
            <a:extLst>
              <a:ext uri="{FF2B5EF4-FFF2-40B4-BE49-F238E27FC236}">
                <a16:creationId xmlns:a16="http://schemas.microsoft.com/office/drawing/2014/main" id="{BD1673AB-7764-578E-56BF-26321BC2CB22}"/>
              </a:ext>
            </a:extLst>
          </p:cNvPr>
          <p:cNvSpPr txBox="1"/>
          <p:nvPr/>
        </p:nvSpPr>
        <p:spPr>
          <a:xfrm>
            <a:off x="882616" y="3050640"/>
            <a:ext cx="10426767" cy="3016210"/>
          </a:xfrm>
          <a:prstGeom prst="rect">
            <a:avLst/>
          </a:prstGeom>
          <a:gradFill>
            <a:gsLst>
              <a:gs pos="0">
                <a:srgbClr val="B27775"/>
              </a:gs>
              <a:gs pos="0">
                <a:schemeClr val="accent2">
                  <a:lumMod val="40000"/>
                  <a:lumOff val="60000"/>
                </a:schemeClr>
              </a:gs>
              <a:gs pos="0">
                <a:schemeClr val="accent2">
                  <a:lumMod val="95000"/>
                  <a:lumOff val="5000"/>
                </a:schemeClr>
              </a:gs>
              <a:gs pos="0">
                <a:schemeClr val="accent2">
                  <a:lumMod val="60000"/>
                </a:schemeClr>
              </a:gs>
            </a:gsLst>
            <a:path path="rect">
              <a:fillToRect l="100000" t="100000"/>
            </a:path>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1 Corinthians 15:14,19 –</a:t>
            </a:r>
            <a:r>
              <a:rPr lang="en-US" sz="3800" dirty="0">
                <a:latin typeface="Aptos Light" panose="020F0502020204030204" pitchFamily="34" charset="0"/>
              </a:rPr>
              <a:t> </a:t>
            </a:r>
            <a:r>
              <a:rPr lang="en-US" sz="3800" baseline="30000" dirty="0"/>
              <a:t>14</a:t>
            </a:r>
            <a:r>
              <a:rPr lang="en-US" sz="3800" dirty="0"/>
              <a:t>And if Christ has not been raised, our preaching is useless and so is your faith…</a:t>
            </a:r>
            <a:endParaRPr lang="en-US" sz="3800" baseline="30000" dirty="0"/>
          </a:p>
          <a:p>
            <a:pPr algn="ctr"/>
            <a:r>
              <a:rPr lang="en-US" sz="3800" b="1" baseline="30000" dirty="0">
                <a:latin typeface="Aptos Light" panose="020F0502020204030204" pitchFamily="34" charset="0"/>
              </a:rPr>
              <a:t>19</a:t>
            </a:r>
            <a:r>
              <a:rPr lang="en-US" sz="3800" b="1" dirty="0">
                <a:latin typeface="Aptos Light" panose="020F0502020204030204" pitchFamily="34" charset="0"/>
              </a:rPr>
              <a:t>If only for this life we have hope in Christ, we are of all people most to be pitied.</a:t>
            </a:r>
            <a:endParaRPr lang="en-US" sz="3800" b="1" baseline="30000" dirty="0">
              <a:latin typeface="Aptos Light" panose="020F0502020204030204" pitchFamily="34" charset="0"/>
            </a:endParaRPr>
          </a:p>
        </p:txBody>
      </p:sp>
    </p:spTree>
    <p:extLst>
      <p:ext uri="{BB962C8B-B14F-4D97-AF65-F5344CB8AC3E}">
        <p14:creationId xmlns:p14="http://schemas.microsoft.com/office/powerpoint/2010/main" val="20344366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7</a:t>
            </a:r>
            <a:r>
              <a:rPr lang="en-US" dirty="0"/>
              <a:t>as well as the cloth that had been wrapped around Jesus’ head. The cloth was still lying in its place, separate from the linen. </a:t>
            </a:r>
          </a:p>
          <a:p>
            <a:pPr marL="0" indent="0">
              <a:buNone/>
            </a:pPr>
            <a:r>
              <a:rPr lang="en-US" baseline="30000" dirty="0"/>
              <a:t>8</a:t>
            </a:r>
            <a:r>
              <a:rPr lang="en-US" dirty="0"/>
              <a:t>Finally the other disciple, who had reached the tomb first, also went inside. He saw and believed.</a:t>
            </a:r>
          </a:p>
        </p:txBody>
      </p:sp>
      <p:sp>
        <p:nvSpPr>
          <p:cNvPr id="8" name="TextBox 7">
            <a:extLst>
              <a:ext uri="{FF2B5EF4-FFF2-40B4-BE49-F238E27FC236}">
                <a16:creationId xmlns:a16="http://schemas.microsoft.com/office/drawing/2014/main" id="{144C7553-E667-EEC6-3A3C-F96185C98ED5}"/>
              </a:ext>
            </a:extLst>
          </p:cNvPr>
          <p:cNvSpPr txBox="1"/>
          <p:nvPr/>
        </p:nvSpPr>
        <p:spPr>
          <a:xfrm>
            <a:off x="8781691" y="6101782"/>
            <a:ext cx="3287661"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EMPTY TOMB</a:t>
            </a:r>
          </a:p>
        </p:txBody>
      </p:sp>
      <p:grpSp>
        <p:nvGrpSpPr>
          <p:cNvPr id="9" name="Group 8">
            <a:extLst>
              <a:ext uri="{FF2B5EF4-FFF2-40B4-BE49-F238E27FC236}">
                <a16:creationId xmlns:a16="http://schemas.microsoft.com/office/drawing/2014/main" id="{5A4A2EE9-6CF1-88CC-A6B0-8D6DE1A73B29}"/>
              </a:ext>
            </a:extLst>
          </p:cNvPr>
          <p:cNvGrpSpPr/>
          <p:nvPr/>
        </p:nvGrpSpPr>
        <p:grpSpPr>
          <a:xfrm>
            <a:off x="7797733" y="5557140"/>
            <a:ext cx="844898" cy="777666"/>
            <a:chOff x="5338274" y="5472138"/>
            <a:chExt cx="844898" cy="777666"/>
          </a:xfrm>
        </p:grpSpPr>
        <p:sp>
          <p:nvSpPr>
            <p:cNvPr id="10" name="TextBox 9">
              <a:extLst>
                <a:ext uri="{FF2B5EF4-FFF2-40B4-BE49-F238E27FC236}">
                  <a16:creationId xmlns:a16="http://schemas.microsoft.com/office/drawing/2014/main" id="{5DD0C589-2267-D6E5-B26F-1B95A3125458}"/>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#3</a:t>
              </a:r>
            </a:p>
          </p:txBody>
        </p:sp>
        <p:sp>
          <p:nvSpPr>
            <p:cNvPr id="11" name="Oval 10">
              <a:extLst>
                <a:ext uri="{FF2B5EF4-FFF2-40B4-BE49-F238E27FC236}">
                  <a16:creationId xmlns:a16="http://schemas.microsoft.com/office/drawing/2014/main" id="{5019676A-E9B0-55E8-B5DA-0958338A9FE1}"/>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F4C3680-C2E4-2BDE-B6B0-A68238346DA8}"/>
              </a:ext>
            </a:extLst>
          </p:cNvPr>
          <p:cNvSpPr txBox="1"/>
          <p:nvPr/>
        </p:nvSpPr>
        <p:spPr>
          <a:xfrm>
            <a:off x="609600" y="237724"/>
            <a:ext cx="10426767" cy="2431435"/>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b="1" dirty="0">
                <a:latin typeface="Aptos" panose="020B0004020202020204" pitchFamily="34" charset="0"/>
              </a:rPr>
              <a:t>How do we know the tomb was empty?</a:t>
            </a:r>
            <a:endParaRPr lang="en-US" sz="3800" dirty="0">
              <a:latin typeface="Aptos" panose="020B0004020202020204" pitchFamily="34" charset="0"/>
            </a:endParaRPr>
          </a:p>
          <a:p>
            <a:pPr marL="742950" indent="-742950" algn="ctr">
              <a:buAutoNum type="arabicPeriod"/>
            </a:pPr>
            <a:r>
              <a:rPr lang="en-US" sz="3800" dirty="0">
                <a:latin typeface="Aptos" panose="020B0004020202020204" pitchFamily="34" charset="0"/>
              </a:rPr>
              <a:t>Women as the first witnesses</a:t>
            </a:r>
          </a:p>
          <a:p>
            <a:pPr marL="742950" indent="-742950" algn="ctr">
              <a:buAutoNum type="arabicPeriod"/>
            </a:pPr>
            <a:r>
              <a:rPr lang="en-US" sz="3800" dirty="0">
                <a:latin typeface="Aptos" panose="020B0004020202020204" pitchFamily="34" charset="0"/>
              </a:rPr>
              <a:t>The Nazareth Inscription</a:t>
            </a:r>
          </a:p>
          <a:p>
            <a:pPr marL="742950" indent="-742950" algn="ctr">
              <a:buAutoNum type="arabicPeriod"/>
            </a:pPr>
            <a:r>
              <a:rPr lang="en-US" sz="3800" dirty="0">
                <a:latin typeface="Aptos" panose="020B0004020202020204" pitchFamily="34" charset="0"/>
              </a:rPr>
              <a:t>The inability to produce Jesus’ body</a:t>
            </a:r>
          </a:p>
        </p:txBody>
      </p:sp>
    </p:spTree>
    <p:extLst>
      <p:ext uri="{BB962C8B-B14F-4D97-AF65-F5344CB8AC3E}">
        <p14:creationId xmlns:p14="http://schemas.microsoft.com/office/powerpoint/2010/main" val="3647672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left)">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left)">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left)">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7</a:t>
            </a:r>
            <a:r>
              <a:rPr lang="en-US" dirty="0"/>
              <a:t>as well as the cloth that had been wrapped around Jesus’ head. The cloth was still lying in its place, separate from the linen. </a:t>
            </a:r>
          </a:p>
          <a:p>
            <a:pPr marL="0" indent="0">
              <a:buNone/>
            </a:pPr>
            <a:r>
              <a:rPr lang="en-US" baseline="30000" dirty="0"/>
              <a:t>8</a:t>
            </a:r>
            <a:r>
              <a:rPr lang="en-US" dirty="0"/>
              <a:t>Finally the other disciple, who had reached the tomb first, also went inside. He saw and believed.</a:t>
            </a:r>
          </a:p>
        </p:txBody>
      </p:sp>
      <p:sp>
        <p:nvSpPr>
          <p:cNvPr id="8" name="TextBox 7">
            <a:extLst>
              <a:ext uri="{FF2B5EF4-FFF2-40B4-BE49-F238E27FC236}">
                <a16:creationId xmlns:a16="http://schemas.microsoft.com/office/drawing/2014/main" id="{144C7553-E667-EEC6-3A3C-F96185C98ED5}"/>
              </a:ext>
            </a:extLst>
          </p:cNvPr>
          <p:cNvSpPr txBox="1"/>
          <p:nvPr/>
        </p:nvSpPr>
        <p:spPr>
          <a:xfrm>
            <a:off x="8781691" y="6101782"/>
            <a:ext cx="3287661"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EMPTY TOMB</a:t>
            </a:r>
          </a:p>
        </p:txBody>
      </p:sp>
      <p:grpSp>
        <p:nvGrpSpPr>
          <p:cNvPr id="9" name="Group 8">
            <a:extLst>
              <a:ext uri="{FF2B5EF4-FFF2-40B4-BE49-F238E27FC236}">
                <a16:creationId xmlns:a16="http://schemas.microsoft.com/office/drawing/2014/main" id="{5A4A2EE9-6CF1-88CC-A6B0-8D6DE1A73B29}"/>
              </a:ext>
            </a:extLst>
          </p:cNvPr>
          <p:cNvGrpSpPr/>
          <p:nvPr/>
        </p:nvGrpSpPr>
        <p:grpSpPr>
          <a:xfrm>
            <a:off x="7797733" y="5557140"/>
            <a:ext cx="844898" cy="777666"/>
            <a:chOff x="5338274" y="5472138"/>
            <a:chExt cx="844898" cy="777666"/>
          </a:xfrm>
        </p:grpSpPr>
        <p:sp>
          <p:nvSpPr>
            <p:cNvPr id="10" name="TextBox 9">
              <a:extLst>
                <a:ext uri="{FF2B5EF4-FFF2-40B4-BE49-F238E27FC236}">
                  <a16:creationId xmlns:a16="http://schemas.microsoft.com/office/drawing/2014/main" id="{5DD0C589-2267-D6E5-B26F-1B95A3125458}"/>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#3</a:t>
              </a:r>
            </a:p>
          </p:txBody>
        </p:sp>
        <p:sp>
          <p:nvSpPr>
            <p:cNvPr id="11" name="Oval 10">
              <a:extLst>
                <a:ext uri="{FF2B5EF4-FFF2-40B4-BE49-F238E27FC236}">
                  <a16:creationId xmlns:a16="http://schemas.microsoft.com/office/drawing/2014/main" id="{5019676A-E9B0-55E8-B5DA-0958338A9FE1}"/>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F4C3680-C2E4-2BDE-B6B0-A68238346DA8}"/>
              </a:ext>
            </a:extLst>
          </p:cNvPr>
          <p:cNvSpPr txBox="1"/>
          <p:nvPr/>
        </p:nvSpPr>
        <p:spPr>
          <a:xfrm>
            <a:off x="609600" y="237724"/>
            <a:ext cx="10426767" cy="2431435"/>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b="1" dirty="0">
                <a:latin typeface="Aptos" panose="020B0004020202020204" pitchFamily="34" charset="0"/>
              </a:rPr>
              <a:t>How do we know the tomb was empty?</a:t>
            </a:r>
            <a:endParaRPr lang="en-US" sz="3800" dirty="0">
              <a:latin typeface="Aptos" panose="020B0004020202020204" pitchFamily="34" charset="0"/>
            </a:endParaRPr>
          </a:p>
          <a:p>
            <a:pPr marL="742950" indent="-742950" algn="ctr">
              <a:buAutoNum type="arabicPeriod"/>
            </a:pPr>
            <a:r>
              <a:rPr lang="en-US" sz="3800" dirty="0">
                <a:latin typeface="Aptos" panose="020B0004020202020204" pitchFamily="34" charset="0"/>
              </a:rPr>
              <a:t>Women as the first witnesses</a:t>
            </a:r>
          </a:p>
          <a:p>
            <a:pPr marL="742950" indent="-742950" algn="ctr">
              <a:buAutoNum type="arabicPeriod"/>
            </a:pPr>
            <a:r>
              <a:rPr lang="en-US" sz="3800" dirty="0">
                <a:latin typeface="Aptos" panose="020B0004020202020204" pitchFamily="34" charset="0"/>
              </a:rPr>
              <a:t>The Nazareth Inscription</a:t>
            </a:r>
          </a:p>
          <a:p>
            <a:pPr marL="742950" indent="-742950" algn="ctr">
              <a:buAutoNum type="arabicPeriod"/>
            </a:pPr>
            <a:r>
              <a:rPr lang="en-US" sz="3800" dirty="0">
                <a:latin typeface="Aptos" panose="020B0004020202020204" pitchFamily="34" charset="0"/>
              </a:rPr>
              <a:t>The inability to produce Jesus’ body</a:t>
            </a:r>
          </a:p>
        </p:txBody>
      </p:sp>
      <p:pic>
        <p:nvPicPr>
          <p:cNvPr id="5122" name="Picture 2" descr="Nazareth Inscription's origins may refute ties to Jesus' resurrection |  Science News">
            <a:extLst>
              <a:ext uri="{FF2B5EF4-FFF2-40B4-BE49-F238E27FC236}">
                <a16:creationId xmlns:a16="http://schemas.microsoft.com/office/drawing/2014/main" id="{2DC113C3-6A2D-12CC-E6C0-FB802CF31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666750"/>
            <a:ext cx="981075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02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left)">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left)">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fade">
                                      <p:cBhvr>
                                        <p:cTn id="38" dur="500"/>
                                        <p:tgtEl>
                                          <p:spTgt spid="51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left)">
                                      <p:cBhvr>
                                        <p:cTn id="43" dur="500"/>
                                        <p:tgtEl>
                                          <p:spTgt spid="2">
                                            <p:txEl>
                                              <p:pRg st="3" end="3"/>
                                            </p:txEl>
                                          </p:spTgt>
                                        </p:tgtEl>
                                      </p:cBhvr>
                                    </p:animEffect>
                                  </p:childTnLst>
                                </p:cTn>
                              </p:par>
                              <p:par>
                                <p:cTn id="44" presetID="10" presetClass="exit" presetSubtype="0" fill="hold" nodeType="withEffect">
                                  <p:stCondLst>
                                    <p:cond delay="0"/>
                                  </p:stCondLst>
                                  <p:childTnLst>
                                    <p:animEffect transition="out" filter="fade">
                                      <p:cBhvr>
                                        <p:cTn id="45" dur="500"/>
                                        <p:tgtEl>
                                          <p:spTgt spid="5122"/>
                                        </p:tgtEl>
                                      </p:cBhvr>
                                    </p:animEffect>
                                    <p:set>
                                      <p:cBhvr>
                                        <p:cTn id="46"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9</a:t>
            </a:r>
            <a:r>
              <a:rPr lang="en-US" dirty="0"/>
              <a:t>(They still did not understand from Scripture that Jesus had to rise from the dead.) </a:t>
            </a:r>
          </a:p>
          <a:p>
            <a:pPr marL="0" indent="0">
              <a:buNone/>
            </a:pPr>
            <a:r>
              <a:rPr lang="en-US" baseline="30000" dirty="0"/>
              <a:t>10</a:t>
            </a:r>
            <a:r>
              <a:rPr lang="en-US" dirty="0"/>
              <a:t>Then the disciples went back to where they were staying.</a:t>
            </a:r>
          </a:p>
        </p:txBody>
      </p:sp>
    </p:spTree>
    <p:extLst>
      <p:ext uri="{BB962C8B-B14F-4D97-AF65-F5344CB8AC3E}">
        <p14:creationId xmlns:p14="http://schemas.microsoft.com/office/powerpoint/2010/main" val="1104370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11</a:t>
            </a:r>
            <a:r>
              <a:rPr lang="en-US" dirty="0"/>
              <a:t>Now Mary stood outside the tomb crying. As she wept, she bent over to look into the tomb </a:t>
            </a:r>
          </a:p>
          <a:p>
            <a:pPr marL="0" indent="0">
              <a:buNone/>
            </a:pPr>
            <a:r>
              <a:rPr lang="en-US" baseline="30000" dirty="0"/>
              <a:t>12</a:t>
            </a:r>
            <a:r>
              <a:rPr lang="en-US" dirty="0"/>
              <a:t>and saw two angels in white, seated where Jesus’ body had been, one at the head and the other at the foot.</a:t>
            </a:r>
          </a:p>
        </p:txBody>
      </p:sp>
    </p:spTree>
    <p:extLst>
      <p:ext uri="{BB962C8B-B14F-4D97-AF65-F5344CB8AC3E}">
        <p14:creationId xmlns:p14="http://schemas.microsoft.com/office/powerpoint/2010/main" val="134789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13</a:t>
            </a:r>
            <a:r>
              <a:rPr lang="en-US" dirty="0"/>
              <a:t>They asked her, “Woman, why are you crying?” </a:t>
            </a:r>
          </a:p>
          <a:p>
            <a:pPr marL="0" indent="0">
              <a:buNone/>
            </a:pPr>
            <a:r>
              <a:rPr lang="en-US" dirty="0"/>
              <a:t>“They have taken my Lord away,” she said, “and I don’t know where they have put him.” </a:t>
            </a:r>
          </a:p>
        </p:txBody>
      </p:sp>
      <p:sp>
        <p:nvSpPr>
          <p:cNvPr id="2" name="TextBox 1">
            <a:extLst>
              <a:ext uri="{FF2B5EF4-FFF2-40B4-BE49-F238E27FC236}">
                <a16:creationId xmlns:a16="http://schemas.microsoft.com/office/drawing/2014/main" id="{EEE099EA-2FFB-A70D-98F3-042A2BCACC88}"/>
              </a:ext>
            </a:extLst>
          </p:cNvPr>
          <p:cNvSpPr txBox="1"/>
          <p:nvPr/>
        </p:nvSpPr>
        <p:spPr>
          <a:xfrm>
            <a:off x="8097749" y="5557140"/>
            <a:ext cx="4029533" cy="1169551"/>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EXPECTATION OF RESURRECTION</a:t>
            </a:r>
          </a:p>
        </p:txBody>
      </p:sp>
      <p:grpSp>
        <p:nvGrpSpPr>
          <p:cNvPr id="3" name="Group 2">
            <a:extLst>
              <a:ext uri="{FF2B5EF4-FFF2-40B4-BE49-F238E27FC236}">
                <a16:creationId xmlns:a16="http://schemas.microsoft.com/office/drawing/2014/main" id="{667BC288-90D0-E0A6-90AC-21FD72B499D3}"/>
              </a:ext>
            </a:extLst>
          </p:cNvPr>
          <p:cNvGrpSpPr/>
          <p:nvPr/>
        </p:nvGrpSpPr>
        <p:grpSpPr>
          <a:xfrm>
            <a:off x="7124874" y="5108565"/>
            <a:ext cx="844898" cy="777666"/>
            <a:chOff x="5338274" y="5472138"/>
            <a:chExt cx="844898" cy="777666"/>
          </a:xfrm>
        </p:grpSpPr>
        <p:sp>
          <p:nvSpPr>
            <p:cNvPr id="4" name="TextBox 3">
              <a:extLst>
                <a:ext uri="{FF2B5EF4-FFF2-40B4-BE49-F238E27FC236}">
                  <a16:creationId xmlns:a16="http://schemas.microsoft.com/office/drawing/2014/main" id="{C46DFB66-1386-6EA7-DB48-EF9BB0C196E8}"/>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#4</a:t>
              </a:r>
            </a:p>
          </p:txBody>
        </p:sp>
        <p:sp>
          <p:nvSpPr>
            <p:cNvPr id="5" name="Oval 4">
              <a:extLst>
                <a:ext uri="{FF2B5EF4-FFF2-40B4-BE49-F238E27FC236}">
                  <a16:creationId xmlns:a16="http://schemas.microsoft.com/office/drawing/2014/main" id="{5DF6D36D-A67B-D050-B3C8-30A1C1B0EFF5}"/>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C8F7E67-1848-F2BB-E4D3-9A98C17D10F1}"/>
              </a:ext>
            </a:extLst>
          </p:cNvPr>
          <p:cNvSpPr txBox="1"/>
          <p:nvPr/>
        </p:nvSpPr>
        <p:spPr>
          <a:xfrm>
            <a:off x="609600" y="237724"/>
            <a:ext cx="10426767" cy="1261884"/>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The idea of a dying &amp; rising Messiah was foreign to both Jewish &amp; local pagan cultures</a:t>
            </a:r>
          </a:p>
        </p:txBody>
      </p:sp>
    </p:spTree>
    <p:extLst>
      <p:ext uri="{BB962C8B-B14F-4D97-AF65-F5344CB8AC3E}">
        <p14:creationId xmlns:p14="http://schemas.microsoft.com/office/powerpoint/2010/main" val="31005071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22" presetClass="entr" presetSubtype="8"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13</a:t>
            </a:r>
            <a:r>
              <a:rPr lang="en-US" dirty="0"/>
              <a:t>They asked her, “Woman, why are you crying?” </a:t>
            </a:r>
          </a:p>
          <a:p>
            <a:pPr marL="0" indent="0">
              <a:buNone/>
            </a:pPr>
            <a:r>
              <a:rPr lang="en-US" dirty="0"/>
              <a:t>“They have taken my Lord away,” she said, “and I don’t know where they have put him.” </a:t>
            </a:r>
          </a:p>
        </p:txBody>
      </p:sp>
      <p:sp>
        <p:nvSpPr>
          <p:cNvPr id="2" name="TextBox 1">
            <a:extLst>
              <a:ext uri="{FF2B5EF4-FFF2-40B4-BE49-F238E27FC236}">
                <a16:creationId xmlns:a16="http://schemas.microsoft.com/office/drawing/2014/main" id="{EEE099EA-2FFB-A70D-98F3-042A2BCACC88}"/>
              </a:ext>
            </a:extLst>
          </p:cNvPr>
          <p:cNvSpPr txBox="1"/>
          <p:nvPr/>
        </p:nvSpPr>
        <p:spPr>
          <a:xfrm>
            <a:off x="8097749" y="5557140"/>
            <a:ext cx="4029533" cy="1169551"/>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EXPECTATION OF RESURRECTION</a:t>
            </a:r>
          </a:p>
        </p:txBody>
      </p:sp>
      <p:grpSp>
        <p:nvGrpSpPr>
          <p:cNvPr id="3" name="Group 2">
            <a:extLst>
              <a:ext uri="{FF2B5EF4-FFF2-40B4-BE49-F238E27FC236}">
                <a16:creationId xmlns:a16="http://schemas.microsoft.com/office/drawing/2014/main" id="{667BC288-90D0-E0A6-90AC-21FD72B499D3}"/>
              </a:ext>
            </a:extLst>
          </p:cNvPr>
          <p:cNvGrpSpPr/>
          <p:nvPr/>
        </p:nvGrpSpPr>
        <p:grpSpPr>
          <a:xfrm>
            <a:off x="7124874" y="5108565"/>
            <a:ext cx="844898" cy="777666"/>
            <a:chOff x="5338274" y="5472138"/>
            <a:chExt cx="844898" cy="777666"/>
          </a:xfrm>
        </p:grpSpPr>
        <p:sp>
          <p:nvSpPr>
            <p:cNvPr id="4" name="TextBox 3">
              <a:extLst>
                <a:ext uri="{FF2B5EF4-FFF2-40B4-BE49-F238E27FC236}">
                  <a16:creationId xmlns:a16="http://schemas.microsoft.com/office/drawing/2014/main" id="{C46DFB66-1386-6EA7-DB48-EF9BB0C196E8}"/>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#4</a:t>
              </a:r>
            </a:p>
          </p:txBody>
        </p:sp>
        <p:sp>
          <p:nvSpPr>
            <p:cNvPr id="5" name="Oval 4">
              <a:extLst>
                <a:ext uri="{FF2B5EF4-FFF2-40B4-BE49-F238E27FC236}">
                  <a16:creationId xmlns:a16="http://schemas.microsoft.com/office/drawing/2014/main" id="{5DF6D36D-A67B-D050-B3C8-30A1C1B0EFF5}"/>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C8F7E67-1848-F2BB-E4D3-9A98C17D10F1}"/>
              </a:ext>
            </a:extLst>
          </p:cNvPr>
          <p:cNvSpPr txBox="1"/>
          <p:nvPr/>
        </p:nvSpPr>
        <p:spPr>
          <a:xfrm>
            <a:off x="609600" y="237724"/>
            <a:ext cx="10426767" cy="1261884"/>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The idea of a dying &amp; rising Messiah was foreign to both Jewish &amp; local pagan cultures</a:t>
            </a:r>
          </a:p>
        </p:txBody>
      </p:sp>
      <p:pic>
        <p:nvPicPr>
          <p:cNvPr id="7170" name="Picture 2" descr="Zeitgeist (Video 2007) - IMDb">
            <a:extLst>
              <a:ext uri="{FF2B5EF4-FFF2-40B4-BE49-F238E27FC236}">
                <a16:creationId xmlns:a16="http://schemas.microsoft.com/office/drawing/2014/main" id="{789AF65F-CE3F-CEB7-E088-089A0DCC2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0"/>
            <a:ext cx="485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526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22" presetClass="entr" presetSubtype="8"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fade">
                                      <p:cBhvr>
                                        <p:cTn id="2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C3002C0C-A8A0-BC2E-0D30-229B28148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0361"/>
            <a:ext cx="4226943" cy="68591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CA56EAF0-FE0C-709E-F39F-4C9A1064D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459" y="3467"/>
            <a:ext cx="3474648" cy="68545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9430AC9-DF85-C8F6-44CE-1AE7C0BA5C88}"/>
              </a:ext>
            </a:extLst>
          </p:cNvPr>
          <p:cNvSpPr txBox="1"/>
          <p:nvPr/>
        </p:nvSpPr>
        <p:spPr>
          <a:xfrm>
            <a:off x="8444254" y="3278407"/>
            <a:ext cx="648529" cy="584775"/>
          </a:xfrm>
          <a:prstGeom prst="rect">
            <a:avLst/>
          </a:prstGeom>
          <a:noFill/>
          <a:ln w="25400">
            <a:noFill/>
          </a:ln>
          <a:effectLst>
            <a:outerShdw blurRad="107950" dist="12700" dir="5400000" algn="ctr">
              <a:srgbClr val="000000"/>
            </a:outerShdw>
          </a:effectLst>
        </p:spPr>
        <p:txBody>
          <a:bodyPr wrap="square">
            <a:spAutoFit/>
          </a:bodyPr>
          <a:lstStyle/>
          <a:p>
            <a:r>
              <a:rPr lang="en-US" sz="3200" b="0" i="0" dirty="0">
                <a:effectLst/>
                <a:highlight>
                  <a:srgbClr val="F0F3F7"/>
                </a:highlight>
                <a:latin typeface="Apple Color Emoji"/>
              </a:rPr>
              <a:t>🙈</a:t>
            </a:r>
            <a:endParaRPr lang="en-US" sz="3200" dirty="0"/>
          </a:p>
        </p:txBody>
      </p:sp>
    </p:spTree>
    <p:extLst>
      <p:ext uri="{BB962C8B-B14F-4D97-AF65-F5344CB8AC3E}">
        <p14:creationId xmlns:p14="http://schemas.microsoft.com/office/powerpoint/2010/main" val="3975671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undefined">
            <a:extLst>
              <a:ext uri="{FF2B5EF4-FFF2-40B4-BE49-F238E27FC236}">
                <a16:creationId xmlns:a16="http://schemas.microsoft.com/office/drawing/2014/main" id="{BCC620EA-6639-2D7B-3A06-617E60191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287" y="133814"/>
            <a:ext cx="5970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9055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undefined">
            <a:extLst>
              <a:ext uri="{FF2B5EF4-FFF2-40B4-BE49-F238E27FC236}">
                <a16:creationId xmlns:a16="http://schemas.microsoft.com/office/drawing/2014/main" id="{BCC620EA-6639-2D7B-3A06-617E60191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706" y="0"/>
            <a:ext cx="59705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Outdoor Essentials Outdoor Faux Rock Cover - for Landscaping, Yard Décor, &amp;  Gardens - Water-Proof, Lightweight, Wind-Resistant, Grey, Small">
            <a:extLst>
              <a:ext uri="{FF2B5EF4-FFF2-40B4-BE49-F238E27FC236}">
                <a16:creationId xmlns:a16="http://schemas.microsoft.com/office/drawing/2014/main" id="{91457C08-ABA4-5D75-4E20-81B0F15D1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336" y="1159519"/>
            <a:ext cx="5407325" cy="540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208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13</a:t>
            </a:r>
            <a:r>
              <a:rPr lang="en-US" dirty="0"/>
              <a:t>They asked her, “Woman, why are you crying?” </a:t>
            </a:r>
          </a:p>
          <a:p>
            <a:pPr marL="0" indent="0">
              <a:buNone/>
            </a:pPr>
            <a:r>
              <a:rPr lang="en-US" dirty="0"/>
              <a:t>“They have taken my Lord away,” she said, “and I don’t know where they have put him.” </a:t>
            </a:r>
          </a:p>
        </p:txBody>
      </p:sp>
      <p:sp>
        <p:nvSpPr>
          <p:cNvPr id="2" name="TextBox 1">
            <a:extLst>
              <a:ext uri="{FF2B5EF4-FFF2-40B4-BE49-F238E27FC236}">
                <a16:creationId xmlns:a16="http://schemas.microsoft.com/office/drawing/2014/main" id="{EEE099EA-2FFB-A70D-98F3-042A2BCACC88}"/>
              </a:ext>
            </a:extLst>
          </p:cNvPr>
          <p:cNvSpPr txBox="1"/>
          <p:nvPr/>
        </p:nvSpPr>
        <p:spPr>
          <a:xfrm>
            <a:off x="8097749" y="5557140"/>
            <a:ext cx="4029533" cy="1169551"/>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EXPECTATION OF RESURRECTION</a:t>
            </a:r>
          </a:p>
        </p:txBody>
      </p:sp>
      <p:grpSp>
        <p:nvGrpSpPr>
          <p:cNvPr id="3" name="Group 2">
            <a:extLst>
              <a:ext uri="{FF2B5EF4-FFF2-40B4-BE49-F238E27FC236}">
                <a16:creationId xmlns:a16="http://schemas.microsoft.com/office/drawing/2014/main" id="{667BC288-90D0-E0A6-90AC-21FD72B499D3}"/>
              </a:ext>
            </a:extLst>
          </p:cNvPr>
          <p:cNvGrpSpPr/>
          <p:nvPr/>
        </p:nvGrpSpPr>
        <p:grpSpPr>
          <a:xfrm>
            <a:off x="7124874" y="5108565"/>
            <a:ext cx="844898" cy="777666"/>
            <a:chOff x="5338274" y="5472138"/>
            <a:chExt cx="844898" cy="777666"/>
          </a:xfrm>
        </p:grpSpPr>
        <p:sp>
          <p:nvSpPr>
            <p:cNvPr id="4" name="TextBox 3">
              <a:extLst>
                <a:ext uri="{FF2B5EF4-FFF2-40B4-BE49-F238E27FC236}">
                  <a16:creationId xmlns:a16="http://schemas.microsoft.com/office/drawing/2014/main" id="{C46DFB66-1386-6EA7-DB48-EF9BB0C196E8}"/>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#4</a:t>
              </a:r>
            </a:p>
          </p:txBody>
        </p:sp>
        <p:sp>
          <p:nvSpPr>
            <p:cNvPr id="5" name="Oval 4">
              <a:extLst>
                <a:ext uri="{FF2B5EF4-FFF2-40B4-BE49-F238E27FC236}">
                  <a16:creationId xmlns:a16="http://schemas.microsoft.com/office/drawing/2014/main" id="{5DF6D36D-A67B-D050-B3C8-30A1C1B0EFF5}"/>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C8F7E67-1848-F2BB-E4D3-9A98C17D10F1}"/>
              </a:ext>
            </a:extLst>
          </p:cNvPr>
          <p:cNvSpPr txBox="1"/>
          <p:nvPr/>
        </p:nvSpPr>
        <p:spPr>
          <a:xfrm>
            <a:off x="397726" y="3710481"/>
            <a:ext cx="10426767" cy="1846659"/>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The idea of a dying &amp; rising Messiah was foreign to both Jewish &amp; local pagan cultures</a:t>
            </a:r>
          </a:p>
          <a:p>
            <a:pPr algn="ctr"/>
            <a:r>
              <a:rPr lang="en-US" sz="3800" dirty="0">
                <a:latin typeface="Aptos" panose="020B0004020202020204" pitchFamily="34" charset="0"/>
              </a:rPr>
              <a:t>The disciples didn’t make this up</a:t>
            </a:r>
          </a:p>
        </p:txBody>
      </p:sp>
    </p:spTree>
    <p:extLst>
      <p:ext uri="{BB962C8B-B14F-4D97-AF65-F5344CB8AC3E}">
        <p14:creationId xmlns:p14="http://schemas.microsoft.com/office/powerpoint/2010/main" val="31977586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2" name="TextBox 1">
            <a:extLst>
              <a:ext uri="{FF2B5EF4-FFF2-40B4-BE49-F238E27FC236}">
                <a16:creationId xmlns:a16="http://schemas.microsoft.com/office/drawing/2014/main" id="{9EAC831D-48EB-A6C0-4E76-C05F80CF2483}"/>
              </a:ext>
            </a:extLst>
          </p:cNvPr>
          <p:cNvSpPr txBox="1"/>
          <p:nvPr/>
        </p:nvSpPr>
        <p:spPr>
          <a:xfrm>
            <a:off x="8281358" y="6101782"/>
            <a:ext cx="3787994"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EARLY SOURCES</a:t>
            </a:r>
          </a:p>
        </p:txBody>
      </p:sp>
      <p:grpSp>
        <p:nvGrpSpPr>
          <p:cNvPr id="4" name="Group 3">
            <a:extLst>
              <a:ext uri="{FF2B5EF4-FFF2-40B4-BE49-F238E27FC236}">
                <a16:creationId xmlns:a16="http://schemas.microsoft.com/office/drawing/2014/main" id="{1EB2045A-080A-EC1D-F632-74ABAF62FB60}"/>
              </a:ext>
            </a:extLst>
          </p:cNvPr>
          <p:cNvGrpSpPr/>
          <p:nvPr/>
        </p:nvGrpSpPr>
        <p:grpSpPr>
          <a:xfrm>
            <a:off x="7337513" y="5557140"/>
            <a:ext cx="844898" cy="777666"/>
            <a:chOff x="5338274" y="5472138"/>
            <a:chExt cx="844898" cy="777666"/>
          </a:xfrm>
        </p:grpSpPr>
        <p:sp>
          <p:nvSpPr>
            <p:cNvPr id="5" name="TextBox 4">
              <a:extLst>
                <a:ext uri="{FF2B5EF4-FFF2-40B4-BE49-F238E27FC236}">
                  <a16:creationId xmlns:a16="http://schemas.microsoft.com/office/drawing/2014/main" id="{A071DDA2-0BD9-1ABE-90B6-335DBCC90410}"/>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#1</a:t>
              </a:r>
            </a:p>
          </p:txBody>
        </p:sp>
        <p:sp>
          <p:nvSpPr>
            <p:cNvPr id="6" name="Oval 5">
              <a:extLst>
                <a:ext uri="{FF2B5EF4-FFF2-40B4-BE49-F238E27FC236}">
                  <a16:creationId xmlns:a16="http://schemas.microsoft.com/office/drawing/2014/main" id="{622CB4AD-DD98-771C-A249-39E74206B2C2}"/>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04888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14</a:t>
            </a:r>
            <a:r>
              <a:rPr lang="en-US" dirty="0"/>
              <a:t>At this, she turned around and saw Jesus standing there, but she did not realize that it was Jesus. </a:t>
            </a:r>
          </a:p>
        </p:txBody>
      </p:sp>
    </p:spTree>
    <p:extLst>
      <p:ext uri="{BB962C8B-B14F-4D97-AF65-F5344CB8AC3E}">
        <p14:creationId xmlns:p14="http://schemas.microsoft.com/office/powerpoint/2010/main" val="2041997467"/>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15</a:t>
            </a:r>
            <a:r>
              <a:rPr lang="en-US" dirty="0"/>
              <a:t>He asked her, “Woman, why are you crying? Who is it you are looking for?” Thinking he was the gardener, she said, “Sir, if you have carried him away, tell me where you have put him, and I will get him.” </a:t>
            </a:r>
          </a:p>
        </p:txBody>
      </p:sp>
    </p:spTree>
    <p:extLst>
      <p:ext uri="{BB962C8B-B14F-4D97-AF65-F5344CB8AC3E}">
        <p14:creationId xmlns:p14="http://schemas.microsoft.com/office/powerpoint/2010/main" val="17667876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16</a:t>
            </a:r>
            <a:r>
              <a:rPr lang="en-US" dirty="0"/>
              <a:t>Jesus said to her, “Mary.” </a:t>
            </a:r>
          </a:p>
          <a:p>
            <a:pPr marL="0" indent="0">
              <a:buNone/>
            </a:pPr>
            <a:r>
              <a:rPr lang="en-US" dirty="0"/>
              <a:t>She turned toward him and cried out in Aramaic, “</a:t>
            </a:r>
            <a:r>
              <a:rPr lang="en-US" dirty="0" err="1"/>
              <a:t>Rabboni</a:t>
            </a:r>
            <a:r>
              <a:rPr lang="en-US" dirty="0"/>
              <a:t>!” (which means “Teacher”).</a:t>
            </a:r>
          </a:p>
        </p:txBody>
      </p:sp>
    </p:spTree>
    <p:extLst>
      <p:ext uri="{BB962C8B-B14F-4D97-AF65-F5344CB8AC3E}">
        <p14:creationId xmlns:p14="http://schemas.microsoft.com/office/powerpoint/2010/main" val="2642919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17</a:t>
            </a:r>
            <a:r>
              <a:rPr lang="en-US" dirty="0"/>
              <a:t>Jesus said, “Do not hold on to me, for I have not yet ascended to the Father. Go instead to my brothers and tell them, ‘I am ascending to my Father and your Father, to my God and your God.’”</a:t>
            </a:r>
          </a:p>
        </p:txBody>
      </p:sp>
    </p:spTree>
    <p:extLst>
      <p:ext uri="{BB962C8B-B14F-4D97-AF65-F5344CB8AC3E}">
        <p14:creationId xmlns:p14="http://schemas.microsoft.com/office/powerpoint/2010/main" val="203311422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18</a:t>
            </a:r>
            <a:r>
              <a:rPr lang="en-US" dirty="0"/>
              <a:t>Mary Magdalene went to the disciples with the news: “I have seen the Lord!” And she told them that he had said these things to her.</a:t>
            </a:r>
          </a:p>
        </p:txBody>
      </p:sp>
    </p:spTree>
    <p:extLst>
      <p:ext uri="{BB962C8B-B14F-4D97-AF65-F5344CB8AC3E}">
        <p14:creationId xmlns:p14="http://schemas.microsoft.com/office/powerpoint/2010/main" val="3530797148"/>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19</a:t>
            </a:r>
            <a:r>
              <a:rPr lang="en-US" dirty="0"/>
              <a:t>On the evening of that first day of the week, when the disciples were together, with the doors locked for fear of the Jewish leaders, Jesus came and stood among them and said, “Peace be with you!” </a:t>
            </a:r>
          </a:p>
          <a:p>
            <a:pPr marL="0" indent="0">
              <a:buNone/>
            </a:pPr>
            <a:r>
              <a:rPr lang="en-US" baseline="30000" dirty="0"/>
              <a:t>20</a:t>
            </a:r>
            <a:r>
              <a:rPr lang="en-US" dirty="0"/>
              <a:t>After he said this, he showed them his hands and side. The disciples were overjoyed when they saw the Lord.</a:t>
            </a:r>
          </a:p>
        </p:txBody>
      </p:sp>
    </p:spTree>
    <p:extLst>
      <p:ext uri="{BB962C8B-B14F-4D97-AF65-F5344CB8AC3E}">
        <p14:creationId xmlns:p14="http://schemas.microsoft.com/office/powerpoint/2010/main" val="7075376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21</a:t>
            </a:r>
            <a:r>
              <a:rPr lang="en-US" dirty="0"/>
              <a:t>Again Jesus said, “Peace be with you! As the Father has sent me, I am sending you.” </a:t>
            </a:r>
          </a:p>
          <a:p>
            <a:pPr marL="0" indent="0">
              <a:buNone/>
            </a:pPr>
            <a:r>
              <a:rPr lang="en-US" baseline="30000" dirty="0"/>
              <a:t>22</a:t>
            </a:r>
            <a:r>
              <a:rPr lang="en-US" dirty="0"/>
              <a:t>And with that he breathed on them and said, “Receive the Holy Spirit. </a:t>
            </a:r>
          </a:p>
          <a:p>
            <a:pPr marL="0" indent="0">
              <a:buNone/>
            </a:pPr>
            <a:r>
              <a:rPr lang="en-US" baseline="30000" dirty="0"/>
              <a:t>23</a:t>
            </a:r>
            <a:r>
              <a:rPr lang="en-US" dirty="0"/>
              <a:t>If you forgive anyone’s sins, their sins are forgiven; if you do not forgive them, they are not forgiven.</a:t>
            </a:r>
          </a:p>
        </p:txBody>
      </p:sp>
    </p:spTree>
    <p:extLst>
      <p:ext uri="{BB962C8B-B14F-4D97-AF65-F5344CB8AC3E}">
        <p14:creationId xmlns:p14="http://schemas.microsoft.com/office/powerpoint/2010/main" val="14368607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24</a:t>
            </a:r>
            <a:r>
              <a:rPr lang="en-US" dirty="0"/>
              <a:t>Now Thomas (also known as Didymus), one of the Twelve, was not with the disciples when Jesus came. </a:t>
            </a:r>
          </a:p>
          <a:p>
            <a:pPr marL="0" indent="0">
              <a:buNone/>
            </a:pPr>
            <a:r>
              <a:rPr lang="en-US" baseline="30000" dirty="0"/>
              <a:t>25</a:t>
            </a:r>
            <a:r>
              <a:rPr lang="en-US" dirty="0"/>
              <a:t>So the other disciples told him, “We have seen the Lord!”</a:t>
            </a:r>
          </a:p>
        </p:txBody>
      </p:sp>
    </p:spTree>
    <p:extLst>
      <p:ext uri="{BB962C8B-B14F-4D97-AF65-F5344CB8AC3E}">
        <p14:creationId xmlns:p14="http://schemas.microsoft.com/office/powerpoint/2010/main" val="3558840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25</a:t>
            </a:r>
            <a:r>
              <a:rPr lang="en-US" dirty="0"/>
              <a:t>But he said to them, “Unless I see the nail marks in his hands and put my finger where the nails were, and put my hand into his side, I will not believe.” </a:t>
            </a:r>
          </a:p>
          <a:p>
            <a:pPr marL="0" indent="0">
              <a:buNone/>
            </a:pPr>
            <a:r>
              <a:rPr lang="en-US" baseline="30000" dirty="0"/>
              <a:t>26</a:t>
            </a:r>
            <a:r>
              <a:rPr lang="en-US" dirty="0"/>
              <a:t>A week later his disciples were in the house again, and Thomas was with them. Though the doors were locked, Jesus came and stood among them and said, “Peace be with you!” </a:t>
            </a:r>
          </a:p>
        </p:txBody>
      </p:sp>
    </p:spTree>
    <p:extLst>
      <p:ext uri="{BB962C8B-B14F-4D97-AF65-F5344CB8AC3E}">
        <p14:creationId xmlns:p14="http://schemas.microsoft.com/office/powerpoint/2010/main" val="3353298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27</a:t>
            </a:r>
            <a:r>
              <a:rPr lang="en-US" dirty="0"/>
              <a:t>Then he said to Thomas, “Put your finger here; see my hands. Reach out your hand and put it into my side. Stop doubting and believe.” </a:t>
            </a:r>
          </a:p>
          <a:p>
            <a:pPr marL="0" indent="0">
              <a:buNone/>
            </a:pPr>
            <a:r>
              <a:rPr lang="en-US" baseline="30000" dirty="0"/>
              <a:t>28</a:t>
            </a:r>
            <a:r>
              <a:rPr lang="en-US" dirty="0"/>
              <a:t>Thomas said to him, “My Lord and my God!”</a:t>
            </a:r>
          </a:p>
        </p:txBody>
      </p:sp>
    </p:spTree>
    <p:extLst>
      <p:ext uri="{BB962C8B-B14F-4D97-AF65-F5344CB8AC3E}">
        <p14:creationId xmlns:p14="http://schemas.microsoft.com/office/powerpoint/2010/main" val="13366010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2" name="TextBox 1">
            <a:extLst>
              <a:ext uri="{FF2B5EF4-FFF2-40B4-BE49-F238E27FC236}">
                <a16:creationId xmlns:a16="http://schemas.microsoft.com/office/drawing/2014/main" id="{9EAC831D-48EB-A6C0-4E76-C05F80CF2483}"/>
              </a:ext>
            </a:extLst>
          </p:cNvPr>
          <p:cNvSpPr txBox="1"/>
          <p:nvPr/>
        </p:nvSpPr>
        <p:spPr>
          <a:xfrm>
            <a:off x="8281358" y="6101782"/>
            <a:ext cx="3787994"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EARLY SOURCES</a:t>
            </a:r>
          </a:p>
        </p:txBody>
      </p:sp>
      <p:grpSp>
        <p:nvGrpSpPr>
          <p:cNvPr id="4" name="Group 3">
            <a:extLst>
              <a:ext uri="{FF2B5EF4-FFF2-40B4-BE49-F238E27FC236}">
                <a16:creationId xmlns:a16="http://schemas.microsoft.com/office/drawing/2014/main" id="{1EB2045A-080A-EC1D-F632-74ABAF62FB60}"/>
              </a:ext>
            </a:extLst>
          </p:cNvPr>
          <p:cNvGrpSpPr/>
          <p:nvPr/>
        </p:nvGrpSpPr>
        <p:grpSpPr>
          <a:xfrm>
            <a:off x="7337513" y="5557140"/>
            <a:ext cx="844898" cy="777666"/>
            <a:chOff x="5338274" y="5472138"/>
            <a:chExt cx="844898" cy="777666"/>
          </a:xfrm>
        </p:grpSpPr>
        <p:sp>
          <p:nvSpPr>
            <p:cNvPr id="5" name="TextBox 4">
              <a:extLst>
                <a:ext uri="{FF2B5EF4-FFF2-40B4-BE49-F238E27FC236}">
                  <a16:creationId xmlns:a16="http://schemas.microsoft.com/office/drawing/2014/main" id="{A071DDA2-0BD9-1ABE-90B6-335DBCC90410}"/>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#1</a:t>
              </a:r>
            </a:p>
          </p:txBody>
        </p:sp>
        <p:sp>
          <p:nvSpPr>
            <p:cNvPr id="6" name="Oval 5">
              <a:extLst>
                <a:ext uri="{FF2B5EF4-FFF2-40B4-BE49-F238E27FC236}">
                  <a16:creationId xmlns:a16="http://schemas.microsoft.com/office/drawing/2014/main" id="{622CB4AD-DD98-771C-A249-39E74206B2C2}"/>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statue of a person in a garden&#10;&#10;Description automatically generated">
            <a:extLst>
              <a:ext uri="{FF2B5EF4-FFF2-40B4-BE49-F238E27FC236}">
                <a16:creationId xmlns:a16="http://schemas.microsoft.com/office/drawing/2014/main" id="{B7B49DE1-8C19-A629-175C-E83BAAFF3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358" y="0"/>
            <a:ext cx="4572000" cy="6858000"/>
          </a:xfrm>
          <a:prstGeom prst="rect">
            <a:avLst/>
          </a:prstGeom>
        </p:spPr>
      </p:pic>
      <p:sp>
        <p:nvSpPr>
          <p:cNvPr id="3" name="TextBox 2">
            <a:extLst>
              <a:ext uri="{FF2B5EF4-FFF2-40B4-BE49-F238E27FC236}">
                <a16:creationId xmlns:a16="http://schemas.microsoft.com/office/drawing/2014/main" id="{3668F3D4-585F-6A34-3A39-25EBC53EA2A8}"/>
              </a:ext>
            </a:extLst>
          </p:cNvPr>
          <p:cNvSpPr txBox="1"/>
          <p:nvPr/>
        </p:nvSpPr>
        <p:spPr>
          <a:xfrm>
            <a:off x="781974" y="4804100"/>
            <a:ext cx="10426767" cy="1261884"/>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Alexander the Great</a:t>
            </a:r>
          </a:p>
          <a:p>
            <a:pPr algn="ctr"/>
            <a:r>
              <a:rPr lang="en-US" sz="3800" dirty="0">
                <a:latin typeface="Aptos" panose="020B0004020202020204" pitchFamily="34" charset="0"/>
              </a:rPr>
              <a:t>Earliest known biography: 450 years after death</a:t>
            </a:r>
          </a:p>
        </p:txBody>
      </p:sp>
    </p:spTree>
    <p:extLst>
      <p:ext uri="{BB962C8B-B14F-4D97-AF65-F5344CB8AC3E}">
        <p14:creationId xmlns:p14="http://schemas.microsoft.com/office/powerpoint/2010/main" val="2026228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29</a:t>
            </a:r>
            <a:r>
              <a:rPr lang="en-US" dirty="0"/>
              <a:t>Then Jesus said to him, “Because you have seen me, you have believed; blessed are those who have not seen and yet have believed.</a:t>
            </a:r>
          </a:p>
        </p:txBody>
      </p:sp>
      <p:sp>
        <p:nvSpPr>
          <p:cNvPr id="2" name="TextBox 1">
            <a:extLst>
              <a:ext uri="{FF2B5EF4-FFF2-40B4-BE49-F238E27FC236}">
                <a16:creationId xmlns:a16="http://schemas.microsoft.com/office/drawing/2014/main" id="{AC70577B-1646-0BBA-693B-EA525E99B4AC}"/>
              </a:ext>
            </a:extLst>
          </p:cNvPr>
          <p:cNvSpPr txBox="1"/>
          <p:nvPr/>
        </p:nvSpPr>
        <p:spPr>
          <a:xfrm>
            <a:off x="8419381" y="6101782"/>
            <a:ext cx="3649971"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EYEWITNESSES</a:t>
            </a:r>
          </a:p>
        </p:txBody>
      </p:sp>
      <p:grpSp>
        <p:nvGrpSpPr>
          <p:cNvPr id="3" name="Group 2">
            <a:extLst>
              <a:ext uri="{FF2B5EF4-FFF2-40B4-BE49-F238E27FC236}">
                <a16:creationId xmlns:a16="http://schemas.microsoft.com/office/drawing/2014/main" id="{A6515FE0-1E2A-911F-5327-640718A73A6B}"/>
              </a:ext>
            </a:extLst>
          </p:cNvPr>
          <p:cNvGrpSpPr/>
          <p:nvPr/>
        </p:nvGrpSpPr>
        <p:grpSpPr>
          <a:xfrm>
            <a:off x="7452679" y="5557140"/>
            <a:ext cx="844898" cy="777666"/>
            <a:chOff x="5338274" y="5472138"/>
            <a:chExt cx="844898" cy="777666"/>
          </a:xfrm>
        </p:grpSpPr>
        <p:sp>
          <p:nvSpPr>
            <p:cNvPr id="4" name="TextBox 3">
              <a:extLst>
                <a:ext uri="{FF2B5EF4-FFF2-40B4-BE49-F238E27FC236}">
                  <a16:creationId xmlns:a16="http://schemas.microsoft.com/office/drawing/2014/main" id="{37C2F354-4081-E09A-F5BD-4AFBC8361CC2}"/>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#5</a:t>
              </a:r>
            </a:p>
          </p:txBody>
        </p:sp>
        <p:sp>
          <p:nvSpPr>
            <p:cNvPr id="5" name="Oval 4">
              <a:extLst>
                <a:ext uri="{FF2B5EF4-FFF2-40B4-BE49-F238E27FC236}">
                  <a16:creationId xmlns:a16="http://schemas.microsoft.com/office/drawing/2014/main" id="{C977E66C-13F9-7313-CF4D-DB57EB2F9F85}"/>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C4CD122-88DA-700C-B805-78CE3E41F804}"/>
              </a:ext>
            </a:extLst>
          </p:cNvPr>
          <p:cNvSpPr txBox="1"/>
          <p:nvPr/>
        </p:nvSpPr>
        <p:spPr>
          <a:xfrm>
            <a:off x="737651" y="3429000"/>
            <a:ext cx="10426767" cy="3016210"/>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According to 1 Corinthians 15, at least three groups and three individual people saw Jesus risen from the dead</a:t>
            </a:r>
          </a:p>
          <a:p>
            <a:pPr algn="ctr"/>
            <a:r>
              <a:rPr lang="en-US" sz="3800" dirty="0">
                <a:latin typeface="Aptos" panose="020B0004020202020204" pitchFamily="34" charset="0"/>
              </a:rPr>
              <a:t>Consider just the three individuals – Peter, Paul, and James</a:t>
            </a:r>
          </a:p>
        </p:txBody>
      </p:sp>
    </p:spTree>
    <p:extLst>
      <p:ext uri="{BB962C8B-B14F-4D97-AF65-F5344CB8AC3E}">
        <p14:creationId xmlns:p14="http://schemas.microsoft.com/office/powerpoint/2010/main" val="1633975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en quotation mark outline">
            <a:extLst>
              <a:ext uri="{FF2B5EF4-FFF2-40B4-BE49-F238E27FC236}">
                <a16:creationId xmlns:a16="http://schemas.microsoft.com/office/drawing/2014/main" id="{E891C34F-E0C2-FF5A-8F37-1F3374AE52D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3" y="43985"/>
            <a:ext cx="1415143" cy="1415143"/>
          </a:xfrm>
        </p:spPr>
      </p:pic>
      <p:sp>
        <p:nvSpPr>
          <p:cNvPr id="6" name="TextBox 5">
            <a:extLst>
              <a:ext uri="{FF2B5EF4-FFF2-40B4-BE49-F238E27FC236}">
                <a16:creationId xmlns:a16="http://schemas.microsoft.com/office/drawing/2014/main" id="{B641E505-B92C-6F5D-71C9-193BC56D75FE}"/>
              </a:ext>
            </a:extLst>
          </p:cNvPr>
          <p:cNvSpPr txBox="1"/>
          <p:nvPr/>
        </p:nvSpPr>
        <p:spPr>
          <a:xfrm>
            <a:off x="1317170" y="268056"/>
            <a:ext cx="6118799" cy="4154984"/>
          </a:xfrm>
          <a:prstGeom prst="rect">
            <a:avLst/>
          </a:prstGeom>
          <a:noFill/>
          <a:ln w="25400">
            <a:noFill/>
          </a:ln>
        </p:spPr>
        <p:txBody>
          <a:bodyPr wrap="square" rtlCol="0">
            <a:spAutoFit/>
          </a:bodyPr>
          <a:lstStyle/>
          <a:p>
            <a:r>
              <a:rPr lang="en-US" sz="4400" dirty="0">
                <a:latin typeface="Perpetua" panose="02020502060401020303" pitchFamily="18" charset="0"/>
              </a:rPr>
              <a:t>It may be taken as historically certain that Peter and the disciples had experiences after Jesus’ death in which Jesus appeared to them as the risen Christ.</a:t>
            </a:r>
          </a:p>
        </p:txBody>
      </p:sp>
      <p:pic>
        <p:nvPicPr>
          <p:cNvPr id="1026" name="Picture 2" descr="Bibelkritischer Theologe Gerd Lüdemann gestorben | Jesus.de">
            <a:extLst>
              <a:ext uri="{FF2B5EF4-FFF2-40B4-BE49-F238E27FC236}">
                <a16:creationId xmlns:a16="http://schemas.microsoft.com/office/drawing/2014/main" id="{CF04F6EA-88AD-BF29-7E1A-4747BBDC2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358" y="72974"/>
            <a:ext cx="4767642" cy="34747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4BB981-5F4E-6B78-179B-1ABB50B87177}"/>
              </a:ext>
            </a:extLst>
          </p:cNvPr>
          <p:cNvSpPr txBox="1"/>
          <p:nvPr/>
        </p:nvSpPr>
        <p:spPr>
          <a:xfrm>
            <a:off x="7435969" y="3742776"/>
            <a:ext cx="4605611" cy="1877437"/>
          </a:xfrm>
          <a:prstGeom prst="rect">
            <a:avLst/>
          </a:prstGeom>
          <a:noFill/>
          <a:ln w="25400">
            <a:noFill/>
          </a:ln>
        </p:spPr>
        <p:txBody>
          <a:bodyPr wrap="square" rtlCol="0">
            <a:spAutoFit/>
          </a:bodyPr>
          <a:lstStyle/>
          <a:p>
            <a:r>
              <a:rPr lang="en-US" sz="2800" dirty="0">
                <a:latin typeface="Perpetua" panose="02020502060401020303" pitchFamily="18" charset="0"/>
              </a:rPr>
              <a:t>Gerd </a:t>
            </a:r>
            <a:r>
              <a:rPr lang="en-US" sz="2800" dirty="0" err="1">
                <a:latin typeface="Perpetua" panose="02020502060401020303" pitchFamily="18" charset="0"/>
              </a:rPr>
              <a:t>Lüdemann</a:t>
            </a:r>
            <a:r>
              <a:rPr lang="en-US" sz="2800" dirty="0">
                <a:latin typeface="Perpetua" panose="02020502060401020303" pitchFamily="18" charset="0"/>
              </a:rPr>
              <a:t> &amp; Alf </a:t>
            </a:r>
            <a:r>
              <a:rPr lang="en-US" sz="2800" dirty="0" err="1">
                <a:latin typeface="Perpetua" panose="02020502060401020303" pitchFamily="18" charset="0"/>
              </a:rPr>
              <a:t>Ozen</a:t>
            </a:r>
            <a:endParaRPr lang="en-US" sz="2800" dirty="0">
              <a:latin typeface="Perpetua" panose="02020502060401020303" pitchFamily="18" charset="0"/>
            </a:endParaRPr>
          </a:p>
          <a:p>
            <a:r>
              <a:rPr lang="en-US" sz="2800" dirty="0">
                <a:latin typeface="Perpetua" panose="02020502060401020303" pitchFamily="18" charset="0"/>
              </a:rPr>
              <a:t>Atheist biblical scholar</a:t>
            </a:r>
          </a:p>
          <a:p>
            <a:r>
              <a:rPr lang="en-US" sz="2800" i="1" dirty="0">
                <a:latin typeface="Perpetua" panose="02020502060401020303" pitchFamily="18" charset="0"/>
              </a:rPr>
              <a:t>What Really Happened to Jesus</a:t>
            </a:r>
            <a:r>
              <a:rPr lang="en-US" sz="2800" dirty="0">
                <a:latin typeface="Perpetua" panose="02020502060401020303" pitchFamily="18" charset="0"/>
              </a:rPr>
              <a:t>, 80.</a:t>
            </a:r>
            <a:endParaRPr lang="en-US" sz="2800" i="1" dirty="0">
              <a:latin typeface="Perpetua" panose="02020502060401020303" pitchFamily="18" charset="0"/>
            </a:endParaRPr>
          </a:p>
          <a:p>
            <a:endParaRPr lang="en-US" sz="3200" i="1" dirty="0">
              <a:latin typeface="Perpetua" panose="02020502060401020303" pitchFamily="18" charset="0"/>
            </a:endParaRPr>
          </a:p>
        </p:txBody>
      </p:sp>
      <p:sp>
        <p:nvSpPr>
          <p:cNvPr id="2" name="TextBox 1">
            <a:extLst>
              <a:ext uri="{FF2B5EF4-FFF2-40B4-BE49-F238E27FC236}">
                <a16:creationId xmlns:a16="http://schemas.microsoft.com/office/drawing/2014/main" id="{C8D02181-3455-685A-6444-34E5E23D4370}"/>
              </a:ext>
            </a:extLst>
          </p:cNvPr>
          <p:cNvSpPr txBox="1"/>
          <p:nvPr/>
        </p:nvSpPr>
        <p:spPr>
          <a:xfrm>
            <a:off x="782255" y="5476741"/>
            <a:ext cx="10426767" cy="677108"/>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What happened to Peter, Paul, and James?</a:t>
            </a:r>
          </a:p>
        </p:txBody>
      </p:sp>
    </p:spTree>
    <p:extLst>
      <p:ext uri="{BB962C8B-B14F-4D97-AF65-F5344CB8AC3E}">
        <p14:creationId xmlns:p14="http://schemas.microsoft.com/office/powerpoint/2010/main" val="3844059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29</a:t>
            </a:r>
            <a:r>
              <a:rPr lang="en-US" dirty="0"/>
              <a:t>Then Jesus said to him, “Because you have seen me, you have believed; blessed are those who have not seen and yet have believed.</a:t>
            </a:r>
          </a:p>
        </p:txBody>
      </p:sp>
      <p:sp>
        <p:nvSpPr>
          <p:cNvPr id="2" name="TextBox 1">
            <a:extLst>
              <a:ext uri="{FF2B5EF4-FFF2-40B4-BE49-F238E27FC236}">
                <a16:creationId xmlns:a16="http://schemas.microsoft.com/office/drawing/2014/main" id="{AC70577B-1646-0BBA-693B-EA525E99B4AC}"/>
              </a:ext>
            </a:extLst>
          </p:cNvPr>
          <p:cNvSpPr txBox="1"/>
          <p:nvPr/>
        </p:nvSpPr>
        <p:spPr>
          <a:xfrm>
            <a:off x="8419381" y="6101782"/>
            <a:ext cx="3649971"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EYEWITNESSES</a:t>
            </a:r>
          </a:p>
        </p:txBody>
      </p:sp>
      <p:grpSp>
        <p:nvGrpSpPr>
          <p:cNvPr id="3" name="Group 2">
            <a:extLst>
              <a:ext uri="{FF2B5EF4-FFF2-40B4-BE49-F238E27FC236}">
                <a16:creationId xmlns:a16="http://schemas.microsoft.com/office/drawing/2014/main" id="{A6515FE0-1E2A-911F-5327-640718A73A6B}"/>
              </a:ext>
            </a:extLst>
          </p:cNvPr>
          <p:cNvGrpSpPr/>
          <p:nvPr/>
        </p:nvGrpSpPr>
        <p:grpSpPr>
          <a:xfrm>
            <a:off x="7452679" y="5557140"/>
            <a:ext cx="844898" cy="777666"/>
            <a:chOff x="5338274" y="5472138"/>
            <a:chExt cx="844898" cy="777666"/>
          </a:xfrm>
        </p:grpSpPr>
        <p:sp>
          <p:nvSpPr>
            <p:cNvPr id="4" name="TextBox 3">
              <a:extLst>
                <a:ext uri="{FF2B5EF4-FFF2-40B4-BE49-F238E27FC236}">
                  <a16:creationId xmlns:a16="http://schemas.microsoft.com/office/drawing/2014/main" id="{37C2F354-4081-E09A-F5BD-4AFBC8361CC2}"/>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#5</a:t>
              </a:r>
            </a:p>
          </p:txBody>
        </p:sp>
        <p:sp>
          <p:nvSpPr>
            <p:cNvPr id="5" name="Oval 4">
              <a:extLst>
                <a:ext uri="{FF2B5EF4-FFF2-40B4-BE49-F238E27FC236}">
                  <a16:creationId xmlns:a16="http://schemas.microsoft.com/office/drawing/2014/main" id="{C977E66C-13F9-7313-CF4D-DB57EB2F9F85}"/>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2515201"/>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29</a:t>
            </a:r>
            <a:r>
              <a:rPr lang="en-US" dirty="0"/>
              <a:t>Then Jesus said to him, “Because you have seen me, you have believed; blessed are those who have not seen and yet have believed.</a:t>
            </a:r>
          </a:p>
        </p:txBody>
      </p:sp>
      <p:sp>
        <p:nvSpPr>
          <p:cNvPr id="2" name="TextBox 1">
            <a:extLst>
              <a:ext uri="{FF2B5EF4-FFF2-40B4-BE49-F238E27FC236}">
                <a16:creationId xmlns:a16="http://schemas.microsoft.com/office/drawing/2014/main" id="{AC70577B-1646-0BBA-693B-EA525E99B4AC}"/>
              </a:ext>
            </a:extLst>
          </p:cNvPr>
          <p:cNvSpPr txBox="1"/>
          <p:nvPr/>
        </p:nvSpPr>
        <p:spPr>
          <a:xfrm>
            <a:off x="8419381" y="6101782"/>
            <a:ext cx="3649971"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EYEWITNESSES</a:t>
            </a:r>
          </a:p>
        </p:txBody>
      </p:sp>
      <p:grpSp>
        <p:nvGrpSpPr>
          <p:cNvPr id="3" name="Group 2">
            <a:extLst>
              <a:ext uri="{FF2B5EF4-FFF2-40B4-BE49-F238E27FC236}">
                <a16:creationId xmlns:a16="http://schemas.microsoft.com/office/drawing/2014/main" id="{A6515FE0-1E2A-911F-5327-640718A73A6B}"/>
              </a:ext>
            </a:extLst>
          </p:cNvPr>
          <p:cNvGrpSpPr/>
          <p:nvPr/>
        </p:nvGrpSpPr>
        <p:grpSpPr>
          <a:xfrm>
            <a:off x="7452679" y="5557140"/>
            <a:ext cx="844898" cy="777666"/>
            <a:chOff x="5338274" y="5472138"/>
            <a:chExt cx="844898" cy="777666"/>
          </a:xfrm>
        </p:grpSpPr>
        <p:sp>
          <p:nvSpPr>
            <p:cNvPr id="4" name="TextBox 3">
              <a:extLst>
                <a:ext uri="{FF2B5EF4-FFF2-40B4-BE49-F238E27FC236}">
                  <a16:creationId xmlns:a16="http://schemas.microsoft.com/office/drawing/2014/main" id="{37C2F354-4081-E09A-F5BD-4AFBC8361CC2}"/>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#5</a:t>
              </a:r>
            </a:p>
          </p:txBody>
        </p:sp>
        <p:sp>
          <p:nvSpPr>
            <p:cNvPr id="5" name="Oval 4">
              <a:extLst>
                <a:ext uri="{FF2B5EF4-FFF2-40B4-BE49-F238E27FC236}">
                  <a16:creationId xmlns:a16="http://schemas.microsoft.com/office/drawing/2014/main" id="{C977E66C-13F9-7313-CF4D-DB57EB2F9F85}"/>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C4CD122-88DA-700C-B805-78CE3E41F804}"/>
              </a:ext>
            </a:extLst>
          </p:cNvPr>
          <p:cNvSpPr txBox="1"/>
          <p:nvPr/>
        </p:nvSpPr>
        <p:spPr>
          <a:xfrm>
            <a:off x="609600" y="827645"/>
            <a:ext cx="10426767" cy="4185761"/>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b="1" dirty="0">
                <a:latin typeface="Aptos" panose="020B0004020202020204" pitchFamily="34" charset="0"/>
              </a:rPr>
              <a:t>Does dying your beliefs make them true?</a:t>
            </a:r>
          </a:p>
          <a:p>
            <a:pPr algn="ctr"/>
            <a:r>
              <a:rPr lang="en-US" sz="3800" dirty="0">
                <a:latin typeface="Aptos" panose="020B0004020202020204" pitchFamily="34" charset="0"/>
              </a:rPr>
              <a:t>Dying for your beliefs doesn’t prove the </a:t>
            </a:r>
            <a:r>
              <a:rPr lang="en-US" sz="3800" i="1" dirty="0">
                <a:latin typeface="Aptos" panose="020B0004020202020204" pitchFamily="34" charset="0"/>
              </a:rPr>
              <a:t>veracity</a:t>
            </a:r>
            <a:r>
              <a:rPr lang="en-US" sz="3800" dirty="0">
                <a:latin typeface="Aptos" panose="020B0004020202020204" pitchFamily="34" charset="0"/>
              </a:rPr>
              <a:t> of your belief</a:t>
            </a:r>
          </a:p>
          <a:p>
            <a:pPr algn="ctr"/>
            <a:r>
              <a:rPr lang="en-US" sz="3800" dirty="0">
                <a:latin typeface="Aptos" panose="020B0004020202020204" pitchFamily="34" charset="0"/>
              </a:rPr>
              <a:t>But it does prove the </a:t>
            </a:r>
            <a:r>
              <a:rPr lang="en-US" sz="3800" i="1" dirty="0">
                <a:latin typeface="Aptos" panose="020B0004020202020204" pitchFamily="34" charset="0"/>
              </a:rPr>
              <a:t>sincerity</a:t>
            </a:r>
            <a:r>
              <a:rPr lang="en-US" sz="3800" dirty="0">
                <a:latin typeface="Aptos" panose="020B0004020202020204" pitchFamily="34" charset="0"/>
              </a:rPr>
              <a:t> of your belief</a:t>
            </a:r>
          </a:p>
          <a:p>
            <a:pPr algn="ctr"/>
            <a:endParaRPr lang="en-US" sz="3800" dirty="0">
              <a:latin typeface="Aptos" panose="020B0004020202020204" pitchFamily="34" charset="0"/>
            </a:endParaRPr>
          </a:p>
          <a:p>
            <a:pPr algn="ctr"/>
            <a:r>
              <a:rPr lang="en-US" sz="3800" dirty="0">
                <a:latin typeface="Aptos" panose="020B0004020202020204" pitchFamily="34" charset="0"/>
              </a:rPr>
              <a:t>What could motivate them to believe, even if it meant dying?</a:t>
            </a:r>
          </a:p>
        </p:txBody>
      </p:sp>
    </p:spTree>
    <p:extLst>
      <p:ext uri="{BB962C8B-B14F-4D97-AF65-F5344CB8AC3E}">
        <p14:creationId xmlns:p14="http://schemas.microsoft.com/office/powerpoint/2010/main" val="24585908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left)">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7" name="Content Placeholder 2">
            <a:extLst>
              <a:ext uri="{FF2B5EF4-FFF2-40B4-BE49-F238E27FC236}">
                <a16:creationId xmlns:a16="http://schemas.microsoft.com/office/drawing/2014/main" id="{9297DB78-4130-A389-AF35-CAC13D2A8BC2}"/>
              </a:ext>
            </a:extLst>
          </p:cNvPr>
          <p:cNvSpPr>
            <a:spLocks noGrp="1"/>
          </p:cNvSpPr>
          <p:nvPr>
            <p:ph idx="1"/>
          </p:nvPr>
        </p:nvSpPr>
        <p:spPr>
          <a:xfrm>
            <a:off x="609600" y="1600201"/>
            <a:ext cx="10972800" cy="4525963"/>
          </a:xfrm>
        </p:spPr>
        <p:txBody>
          <a:bodyPr/>
          <a:lstStyle/>
          <a:p>
            <a:pPr marL="0" indent="0">
              <a:buNone/>
            </a:pPr>
            <a:r>
              <a:rPr lang="en-US" baseline="30000" dirty="0"/>
              <a:t>30</a:t>
            </a:r>
            <a:r>
              <a:rPr lang="en-US" dirty="0"/>
              <a:t>Jesus performed many other signs in the presence of his disciples, which are not recorded in this book. </a:t>
            </a:r>
          </a:p>
          <a:p>
            <a:pPr marL="0" indent="0">
              <a:buNone/>
            </a:pPr>
            <a:r>
              <a:rPr lang="en-US" baseline="30000" dirty="0"/>
              <a:t>31</a:t>
            </a:r>
            <a:r>
              <a:rPr lang="en-US" dirty="0"/>
              <a:t>But these are written that you may believe that Jesus is the Messiah, the Son of God, and that by believing you may have life in his name.</a:t>
            </a:r>
          </a:p>
        </p:txBody>
      </p:sp>
    </p:spTree>
    <p:extLst>
      <p:ext uri="{BB962C8B-B14F-4D97-AF65-F5344CB8AC3E}">
        <p14:creationId xmlns:p14="http://schemas.microsoft.com/office/powerpoint/2010/main" val="570256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51E7-166F-5E27-8BE9-444C1EB4E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EE8D2-5772-5057-243C-7375B43EEAC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E87A75D-BEE7-0379-29FC-E40B55D07EEE}"/>
              </a:ext>
            </a:extLst>
          </p:cNvPr>
          <p:cNvSpPr>
            <a:spLocks noGrp="1"/>
          </p:cNvSpPr>
          <p:nvPr>
            <p:ph idx="1"/>
          </p:nvPr>
        </p:nvSpPr>
        <p:spPr/>
        <p:txBody>
          <a:bodyPr/>
          <a:lstStyle/>
          <a:p>
            <a:r>
              <a:rPr lang="en-US" dirty="0"/>
              <a:t>The disciples believed Jesus was God</a:t>
            </a:r>
          </a:p>
          <a:p>
            <a:r>
              <a:rPr lang="en-US" dirty="0"/>
              <a:t>We have plenty of evidence to believe that as well</a:t>
            </a:r>
          </a:p>
        </p:txBody>
      </p:sp>
    </p:spTree>
    <p:extLst>
      <p:ext uri="{BB962C8B-B14F-4D97-AF65-F5344CB8AC3E}">
        <p14:creationId xmlns:p14="http://schemas.microsoft.com/office/powerpoint/2010/main" val="3449007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51E7-166F-5E27-8BE9-444C1EB4E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EE8D2-5772-5057-243C-7375B43EEAC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E87A75D-BEE7-0379-29FC-E40B55D07EEE}"/>
              </a:ext>
            </a:extLst>
          </p:cNvPr>
          <p:cNvSpPr>
            <a:spLocks noGrp="1"/>
          </p:cNvSpPr>
          <p:nvPr>
            <p:ph idx="1"/>
          </p:nvPr>
        </p:nvSpPr>
        <p:spPr/>
        <p:txBody>
          <a:bodyPr/>
          <a:lstStyle/>
          <a:p>
            <a:r>
              <a:rPr lang="en-US" dirty="0"/>
              <a:t>What best explains the resurrection?</a:t>
            </a:r>
          </a:p>
          <a:p>
            <a:pPr lvl="1"/>
            <a:r>
              <a:rPr lang="en-US" dirty="0"/>
              <a:t>Was it a late legend?</a:t>
            </a:r>
          </a:p>
          <a:p>
            <a:pPr lvl="1"/>
            <a:r>
              <a:rPr lang="en-US" dirty="0"/>
              <a:t>Did Jesus swoon?</a:t>
            </a:r>
          </a:p>
          <a:p>
            <a:pPr lvl="1"/>
            <a:r>
              <a:rPr lang="en-US" dirty="0"/>
              <a:t>Did the disciples hallucinate it?</a:t>
            </a:r>
          </a:p>
          <a:p>
            <a:pPr lvl="1"/>
            <a:r>
              <a:rPr lang="en-US" dirty="0"/>
              <a:t>Did the disciples steal the idea from other traditions?</a:t>
            </a:r>
          </a:p>
          <a:p>
            <a:pPr lvl="1"/>
            <a:r>
              <a:rPr lang="en-US" dirty="0"/>
              <a:t>Did the disciples steal the body?</a:t>
            </a:r>
          </a:p>
          <a:p>
            <a:pPr lvl="1"/>
            <a:r>
              <a:rPr lang="en-US" dirty="0"/>
              <a:t>Or did Jesus actually raise from the dead?</a:t>
            </a:r>
          </a:p>
        </p:txBody>
      </p:sp>
      <p:cxnSp>
        <p:nvCxnSpPr>
          <p:cNvPr id="5" name="Straight Connector 4">
            <a:extLst>
              <a:ext uri="{FF2B5EF4-FFF2-40B4-BE49-F238E27FC236}">
                <a16:creationId xmlns:a16="http://schemas.microsoft.com/office/drawing/2014/main" id="{1CED0044-374C-17F1-1A30-878778DD37E3}"/>
              </a:ext>
            </a:extLst>
          </p:cNvPr>
          <p:cNvCxnSpPr>
            <a:cxnSpLocks/>
          </p:cNvCxnSpPr>
          <p:nvPr/>
        </p:nvCxnSpPr>
        <p:spPr>
          <a:xfrm>
            <a:off x="1405890" y="2628900"/>
            <a:ext cx="35661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D8924E-97AB-6889-C216-65FBB142C072}"/>
              </a:ext>
            </a:extLst>
          </p:cNvPr>
          <p:cNvCxnSpPr>
            <a:cxnSpLocks/>
          </p:cNvCxnSpPr>
          <p:nvPr/>
        </p:nvCxnSpPr>
        <p:spPr>
          <a:xfrm>
            <a:off x="1405890" y="3375660"/>
            <a:ext cx="31089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F0D19B-06E8-9B53-76F7-3B1116A68601}"/>
              </a:ext>
            </a:extLst>
          </p:cNvPr>
          <p:cNvCxnSpPr>
            <a:cxnSpLocks/>
          </p:cNvCxnSpPr>
          <p:nvPr/>
        </p:nvCxnSpPr>
        <p:spPr>
          <a:xfrm>
            <a:off x="1405890" y="4027170"/>
            <a:ext cx="54635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6B9206-8205-C02F-1C40-1A968DE5F20A}"/>
              </a:ext>
            </a:extLst>
          </p:cNvPr>
          <p:cNvCxnSpPr>
            <a:cxnSpLocks/>
          </p:cNvCxnSpPr>
          <p:nvPr/>
        </p:nvCxnSpPr>
        <p:spPr>
          <a:xfrm>
            <a:off x="1405890" y="4701540"/>
            <a:ext cx="92811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2EE1A6-CCDD-0627-56A4-7EE30D046536}"/>
              </a:ext>
            </a:extLst>
          </p:cNvPr>
          <p:cNvCxnSpPr>
            <a:cxnSpLocks/>
          </p:cNvCxnSpPr>
          <p:nvPr/>
        </p:nvCxnSpPr>
        <p:spPr>
          <a:xfrm>
            <a:off x="1405890" y="5410200"/>
            <a:ext cx="55778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7097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wipe(left)">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51E7-166F-5E27-8BE9-444C1EB4E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EE8D2-5772-5057-243C-7375B43EEAC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E87A75D-BEE7-0379-29FC-E40B55D07EEE}"/>
              </a:ext>
            </a:extLst>
          </p:cNvPr>
          <p:cNvSpPr>
            <a:spLocks noGrp="1"/>
          </p:cNvSpPr>
          <p:nvPr>
            <p:ph idx="1"/>
          </p:nvPr>
        </p:nvSpPr>
        <p:spPr/>
        <p:txBody>
          <a:bodyPr/>
          <a:lstStyle/>
          <a:p>
            <a:r>
              <a:rPr lang="en-US" dirty="0"/>
              <a:t>What best explains the resurrection?</a:t>
            </a:r>
          </a:p>
          <a:p>
            <a:pPr lvl="1"/>
            <a:r>
              <a:rPr lang="en-US" dirty="0"/>
              <a:t>Was it a late legend?</a:t>
            </a:r>
          </a:p>
          <a:p>
            <a:pPr lvl="1"/>
            <a:r>
              <a:rPr lang="en-US" dirty="0"/>
              <a:t>Did Jesus swoon?</a:t>
            </a:r>
          </a:p>
          <a:p>
            <a:pPr lvl="1"/>
            <a:r>
              <a:rPr lang="en-US" dirty="0"/>
              <a:t>Did the disciples hallucinate it?</a:t>
            </a:r>
          </a:p>
          <a:p>
            <a:pPr lvl="1"/>
            <a:r>
              <a:rPr lang="en-US" dirty="0"/>
              <a:t>Did the disciples steal the idea from other traditions?</a:t>
            </a:r>
          </a:p>
          <a:p>
            <a:pPr lvl="1"/>
            <a:r>
              <a:rPr lang="en-US" dirty="0"/>
              <a:t>Did the disciples steal the body?</a:t>
            </a:r>
          </a:p>
          <a:p>
            <a:pPr lvl="1"/>
            <a:r>
              <a:rPr lang="en-US" dirty="0"/>
              <a:t>Or did Jesus actually raise from the dead?</a:t>
            </a:r>
          </a:p>
        </p:txBody>
      </p:sp>
      <p:cxnSp>
        <p:nvCxnSpPr>
          <p:cNvPr id="5" name="Straight Connector 4">
            <a:extLst>
              <a:ext uri="{FF2B5EF4-FFF2-40B4-BE49-F238E27FC236}">
                <a16:creationId xmlns:a16="http://schemas.microsoft.com/office/drawing/2014/main" id="{1CED0044-374C-17F1-1A30-878778DD37E3}"/>
              </a:ext>
            </a:extLst>
          </p:cNvPr>
          <p:cNvCxnSpPr>
            <a:cxnSpLocks/>
          </p:cNvCxnSpPr>
          <p:nvPr/>
        </p:nvCxnSpPr>
        <p:spPr>
          <a:xfrm>
            <a:off x="1405890" y="2628900"/>
            <a:ext cx="35661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D8924E-97AB-6889-C216-65FBB142C072}"/>
              </a:ext>
            </a:extLst>
          </p:cNvPr>
          <p:cNvCxnSpPr>
            <a:cxnSpLocks/>
          </p:cNvCxnSpPr>
          <p:nvPr/>
        </p:nvCxnSpPr>
        <p:spPr>
          <a:xfrm>
            <a:off x="1405890" y="3375660"/>
            <a:ext cx="31089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F0D19B-06E8-9B53-76F7-3B1116A68601}"/>
              </a:ext>
            </a:extLst>
          </p:cNvPr>
          <p:cNvCxnSpPr>
            <a:cxnSpLocks/>
          </p:cNvCxnSpPr>
          <p:nvPr/>
        </p:nvCxnSpPr>
        <p:spPr>
          <a:xfrm>
            <a:off x="1405890" y="4027170"/>
            <a:ext cx="54635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6B9206-8205-C02F-1C40-1A968DE5F20A}"/>
              </a:ext>
            </a:extLst>
          </p:cNvPr>
          <p:cNvCxnSpPr>
            <a:cxnSpLocks/>
          </p:cNvCxnSpPr>
          <p:nvPr/>
        </p:nvCxnSpPr>
        <p:spPr>
          <a:xfrm>
            <a:off x="1405890" y="4701540"/>
            <a:ext cx="92811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2EE1A6-CCDD-0627-56A4-7EE30D046536}"/>
              </a:ext>
            </a:extLst>
          </p:cNvPr>
          <p:cNvCxnSpPr>
            <a:cxnSpLocks/>
          </p:cNvCxnSpPr>
          <p:nvPr/>
        </p:nvCxnSpPr>
        <p:spPr>
          <a:xfrm>
            <a:off x="1405890" y="5410200"/>
            <a:ext cx="55778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593A2BB-E6C1-70F0-5F00-D0C4127A6969}"/>
              </a:ext>
            </a:extLst>
          </p:cNvPr>
          <p:cNvSpPr txBox="1"/>
          <p:nvPr/>
        </p:nvSpPr>
        <p:spPr>
          <a:xfrm>
            <a:off x="359343" y="2548930"/>
            <a:ext cx="10426767" cy="1846659"/>
          </a:xfrm>
          <a:prstGeom prst="rect">
            <a:avLst/>
          </a:prstGeom>
          <a:gradFill>
            <a:gsLst>
              <a:gs pos="0">
                <a:srgbClr val="B27775"/>
              </a:gs>
              <a:gs pos="0">
                <a:schemeClr val="accent2">
                  <a:lumMod val="40000"/>
                  <a:lumOff val="60000"/>
                </a:schemeClr>
              </a:gs>
              <a:gs pos="0">
                <a:schemeClr val="accent2">
                  <a:lumMod val="95000"/>
                  <a:lumOff val="5000"/>
                </a:schemeClr>
              </a:gs>
              <a:gs pos="0">
                <a:schemeClr val="accent2">
                  <a:lumMod val="60000"/>
                </a:schemeClr>
              </a:gs>
            </a:gsLst>
            <a:path path="rect">
              <a:fillToRect l="100000" t="100000"/>
            </a:path>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Romans 1:4 [NASB] – </a:t>
            </a:r>
            <a:r>
              <a:rPr lang="en-US" sz="3800" baseline="30000" dirty="0">
                <a:latin typeface="Aptos" panose="020B0004020202020204" pitchFamily="34" charset="0"/>
              </a:rPr>
              <a:t>4</a:t>
            </a:r>
            <a:r>
              <a:rPr lang="en-US" sz="3800" dirty="0">
                <a:latin typeface="Aptos" panose="020B0004020202020204" pitchFamily="34" charset="0"/>
              </a:rPr>
              <a:t>[Jesus] was declared the Son of God with power by the resurrection from the dead.</a:t>
            </a:r>
            <a:endParaRPr lang="en-US" sz="3800" baseline="30000" dirty="0">
              <a:latin typeface="Aptos Light" panose="020F0502020204030204" pitchFamily="34" charset="0"/>
            </a:endParaRPr>
          </a:p>
        </p:txBody>
      </p:sp>
    </p:spTree>
    <p:extLst>
      <p:ext uri="{BB962C8B-B14F-4D97-AF65-F5344CB8AC3E}">
        <p14:creationId xmlns:p14="http://schemas.microsoft.com/office/powerpoint/2010/main" val="558812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wipe(left)">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22" presetClass="entr" presetSubtype="8" fill="hold" nodeType="with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wipe(left)">
                                      <p:cBhvr>
                                        <p:cTn id="6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51E7-166F-5E27-8BE9-444C1EB4E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EE8D2-5772-5057-243C-7375B43EEAC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E87A75D-BEE7-0379-29FC-E40B55D07EEE}"/>
              </a:ext>
            </a:extLst>
          </p:cNvPr>
          <p:cNvSpPr>
            <a:spLocks noGrp="1"/>
          </p:cNvSpPr>
          <p:nvPr>
            <p:ph idx="1"/>
          </p:nvPr>
        </p:nvSpPr>
        <p:spPr/>
        <p:txBody>
          <a:bodyPr/>
          <a:lstStyle/>
          <a:p>
            <a:r>
              <a:rPr lang="en-US" dirty="0"/>
              <a:t>The disciples believed Jesus was God</a:t>
            </a:r>
          </a:p>
          <a:p>
            <a:r>
              <a:rPr lang="en-US" dirty="0"/>
              <a:t>We have plenty of evidence to believe that as well</a:t>
            </a:r>
          </a:p>
          <a:p>
            <a:r>
              <a:rPr lang="en-US" dirty="0"/>
              <a:t>What’s your takeaway?</a:t>
            </a:r>
          </a:p>
          <a:p>
            <a:pPr lvl="1"/>
            <a:r>
              <a:rPr lang="en-US" dirty="0"/>
              <a:t>You could say you don’t believe. How do you explain the evidence?</a:t>
            </a:r>
          </a:p>
          <a:p>
            <a:pPr lvl="1"/>
            <a:r>
              <a:rPr lang="en-US" dirty="0"/>
              <a:t>You could do nothing – which is the same as saying you don’t believe it.</a:t>
            </a:r>
          </a:p>
        </p:txBody>
      </p:sp>
    </p:spTree>
    <p:extLst>
      <p:ext uri="{BB962C8B-B14F-4D97-AF65-F5344CB8AC3E}">
        <p14:creationId xmlns:p14="http://schemas.microsoft.com/office/powerpoint/2010/main" val="16746198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51E7-166F-5E27-8BE9-444C1EB4E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EE8D2-5772-5057-243C-7375B43EEAC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E87A75D-BEE7-0379-29FC-E40B55D07EEE}"/>
              </a:ext>
            </a:extLst>
          </p:cNvPr>
          <p:cNvSpPr>
            <a:spLocks noGrp="1"/>
          </p:cNvSpPr>
          <p:nvPr>
            <p:ph idx="1"/>
          </p:nvPr>
        </p:nvSpPr>
        <p:spPr/>
        <p:txBody>
          <a:bodyPr/>
          <a:lstStyle/>
          <a:p>
            <a:r>
              <a:rPr lang="en-US" dirty="0"/>
              <a:t>The disciples believed Jesus was God</a:t>
            </a:r>
          </a:p>
          <a:p>
            <a:r>
              <a:rPr lang="en-US" dirty="0"/>
              <a:t>We have plenty of evidence to believe that as well</a:t>
            </a:r>
          </a:p>
          <a:p>
            <a:r>
              <a:rPr lang="en-US" dirty="0"/>
              <a:t>What’s your takeaway?</a:t>
            </a:r>
          </a:p>
          <a:p>
            <a:pPr lvl="1"/>
            <a:r>
              <a:rPr lang="en-US" dirty="0"/>
              <a:t>Or, you could meet Jesus today.</a:t>
            </a:r>
          </a:p>
        </p:txBody>
      </p:sp>
      <p:sp>
        <p:nvSpPr>
          <p:cNvPr id="4" name="TextBox 3">
            <a:extLst>
              <a:ext uri="{FF2B5EF4-FFF2-40B4-BE49-F238E27FC236}">
                <a16:creationId xmlns:a16="http://schemas.microsoft.com/office/drawing/2014/main" id="{445645FA-6475-4952-6CBD-25D012A71E6D}"/>
              </a:ext>
            </a:extLst>
          </p:cNvPr>
          <p:cNvSpPr txBox="1"/>
          <p:nvPr/>
        </p:nvSpPr>
        <p:spPr>
          <a:xfrm>
            <a:off x="9057736" y="6101782"/>
            <a:ext cx="3011616"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EXPERIENCE</a:t>
            </a:r>
          </a:p>
        </p:txBody>
      </p:sp>
      <p:grpSp>
        <p:nvGrpSpPr>
          <p:cNvPr id="5" name="Group 4">
            <a:extLst>
              <a:ext uri="{FF2B5EF4-FFF2-40B4-BE49-F238E27FC236}">
                <a16:creationId xmlns:a16="http://schemas.microsoft.com/office/drawing/2014/main" id="{1733A739-57C8-72CB-AA6D-1707FC7B5318}"/>
              </a:ext>
            </a:extLst>
          </p:cNvPr>
          <p:cNvGrpSpPr/>
          <p:nvPr/>
        </p:nvGrpSpPr>
        <p:grpSpPr>
          <a:xfrm>
            <a:off x="8073780" y="5557140"/>
            <a:ext cx="844898" cy="777666"/>
            <a:chOff x="5338274" y="5472138"/>
            <a:chExt cx="844898" cy="777666"/>
          </a:xfrm>
        </p:grpSpPr>
        <p:sp>
          <p:nvSpPr>
            <p:cNvPr id="6" name="TextBox 5">
              <a:extLst>
                <a:ext uri="{FF2B5EF4-FFF2-40B4-BE49-F238E27FC236}">
                  <a16:creationId xmlns:a16="http://schemas.microsoft.com/office/drawing/2014/main" id="{0BC50A8B-0255-4952-EF19-0E6504381293}"/>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#6</a:t>
              </a:r>
            </a:p>
          </p:txBody>
        </p:sp>
        <p:sp>
          <p:nvSpPr>
            <p:cNvPr id="7" name="Oval 6">
              <a:extLst>
                <a:ext uri="{FF2B5EF4-FFF2-40B4-BE49-F238E27FC236}">
                  <a16:creationId xmlns:a16="http://schemas.microsoft.com/office/drawing/2014/main" id="{498740FD-45F5-17F9-2FE6-8CA7478115E9}"/>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DF948B2-146E-D5EB-3286-65FAE860E016}"/>
              </a:ext>
            </a:extLst>
          </p:cNvPr>
          <p:cNvSpPr txBox="1"/>
          <p:nvPr/>
        </p:nvSpPr>
        <p:spPr>
          <a:xfrm>
            <a:off x="0" y="4279505"/>
            <a:ext cx="10426767" cy="1846659"/>
          </a:xfrm>
          <a:prstGeom prst="rect">
            <a:avLst/>
          </a:prstGeom>
          <a:gradFill>
            <a:gsLst>
              <a:gs pos="0">
                <a:srgbClr val="B27775"/>
              </a:gs>
              <a:gs pos="0">
                <a:schemeClr val="accent2">
                  <a:lumMod val="40000"/>
                  <a:lumOff val="60000"/>
                </a:schemeClr>
              </a:gs>
              <a:gs pos="0">
                <a:schemeClr val="accent2">
                  <a:lumMod val="95000"/>
                  <a:lumOff val="5000"/>
                </a:schemeClr>
              </a:gs>
              <a:gs pos="0">
                <a:schemeClr val="accent2">
                  <a:lumMod val="60000"/>
                </a:schemeClr>
              </a:gs>
            </a:gsLst>
            <a:path path="rect">
              <a:fillToRect l="100000" t="100000"/>
            </a:path>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Romans 10:9 – </a:t>
            </a:r>
            <a:r>
              <a:rPr lang="en-US" sz="3800" baseline="30000" dirty="0">
                <a:latin typeface="Aptos" panose="020B0004020202020204" pitchFamily="34" charset="0"/>
              </a:rPr>
              <a:t>9</a:t>
            </a:r>
            <a:r>
              <a:rPr lang="en-US" sz="3800" dirty="0">
                <a:latin typeface="Aptos" panose="020B0004020202020204" pitchFamily="34" charset="0"/>
              </a:rPr>
              <a:t>If you declare with your mouth, “Jesus is Lord,” and believe in your heart that God raised him from the dead, you will be saved.</a:t>
            </a:r>
            <a:endParaRPr lang="en-US" sz="3800" baseline="30000" dirty="0">
              <a:latin typeface="Aptos Light" panose="020F0502020204030204" pitchFamily="34" charset="0"/>
            </a:endParaRPr>
          </a:p>
        </p:txBody>
      </p:sp>
    </p:spTree>
    <p:extLst>
      <p:ext uri="{BB962C8B-B14F-4D97-AF65-F5344CB8AC3E}">
        <p14:creationId xmlns:p14="http://schemas.microsoft.com/office/powerpoint/2010/main" val="5589262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2" name="TextBox 1">
            <a:extLst>
              <a:ext uri="{FF2B5EF4-FFF2-40B4-BE49-F238E27FC236}">
                <a16:creationId xmlns:a16="http://schemas.microsoft.com/office/drawing/2014/main" id="{9EAC831D-48EB-A6C0-4E76-C05F80CF2483}"/>
              </a:ext>
            </a:extLst>
          </p:cNvPr>
          <p:cNvSpPr txBox="1"/>
          <p:nvPr/>
        </p:nvSpPr>
        <p:spPr>
          <a:xfrm>
            <a:off x="8281358" y="6101782"/>
            <a:ext cx="3787994"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EARLY SOURCES</a:t>
            </a:r>
          </a:p>
        </p:txBody>
      </p:sp>
      <p:grpSp>
        <p:nvGrpSpPr>
          <p:cNvPr id="4" name="Group 3">
            <a:extLst>
              <a:ext uri="{FF2B5EF4-FFF2-40B4-BE49-F238E27FC236}">
                <a16:creationId xmlns:a16="http://schemas.microsoft.com/office/drawing/2014/main" id="{1EB2045A-080A-EC1D-F632-74ABAF62FB60}"/>
              </a:ext>
            </a:extLst>
          </p:cNvPr>
          <p:cNvGrpSpPr/>
          <p:nvPr/>
        </p:nvGrpSpPr>
        <p:grpSpPr>
          <a:xfrm>
            <a:off x="7337513" y="5557140"/>
            <a:ext cx="844898" cy="777666"/>
            <a:chOff x="5338274" y="5472138"/>
            <a:chExt cx="844898" cy="777666"/>
          </a:xfrm>
        </p:grpSpPr>
        <p:sp>
          <p:nvSpPr>
            <p:cNvPr id="5" name="TextBox 4">
              <a:extLst>
                <a:ext uri="{FF2B5EF4-FFF2-40B4-BE49-F238E27FC236}">
                  <a16:creationId xmlns:a16="http://schemas.microsoft.com/office/drawing/2014/main" id="{A071DDA2-0BD9-1ABE-90B6-335DBCC90410}"/>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#1</a:t>
              </a:r>
            </a:p>
          </p:txBody>
        </p:sp>
        <p:sp>
          <p:nvSpPr>
            <p:cNvPr id="6" name="Oval 5">
              <a:extLst>
                <a:ext uri="{FF2B5EF4-FFF2-40B4-BE49-F238E27FC236}">
                  <a16:creationId xmlns:a16="http://schemas.microsoft.com/office/drawing/2014/main" id="{622CB4AD-DD98-771C-A249-39E74206B2C2}"/>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statue of a person holding a sword&#10;&#10;Description automatically generated">
            <a:extLst>
              <a:ext uri="{FF2B5EF4-FFF2-40B4-BE49-F238E27FC236}">
                <a16:creationId xmlns:a16="http://schemas.microsoft.com/office/drawing/2014/main" id="{4106E973-0D47-BD37-FAAF-00B7EB617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3" name="TextBox 2">
            <a:extLst>
              <a:ext uri="{FF2B5EF4-FFF2-40B4-BE49-F238E27FC236}">
                <a16:creationId xmlns:a16="http://schemas.microsoft.com/office/drawing/2014/main" id="{A1A68CBE-3FC1-5C72-D3C3-3296A5E8E8B4}"/>
              </a:ext>
            </a:extLst>
          </p:cNvPr>
          <p:cNvSpPr txBox="1"/>
          <p:nvPr/>
        </p:nvSpPr>
        <p:spPr>
          <a:xfrm>
            <a:off x="882616" y="4714622"/>
            <a:ext cx="10426767" cy="1261884"/>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Tiberius Caesar</a:t>
            </a:r>
          </a:p>
          <a:p>
            <a:pPr algn="ctr"/>
            <a:r>
              <a:rPr lang="en-US" sz="3800" dirty="0">
                <a:latin typeface="Aptos" panose="020B0004020202020204" pitchFamily="34" charset="0"/>
              </a:rPr>
              <a:t>Earliest known biography: 70-80 years after death</a:t>
            </a:r>
          </a:p>
        </p:txBody>
      </p:sp>
    </p:spTree>
    <p:extLst>
      <p:ext uri="{BB962C8B-B14F-4D97-AF65-F5344CB8AC3E}">
        <p14:creationId xmlns:p14="http://schemas.microsoft.com/office/powerpoint/2010/main" val="6178266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21360" y="304800"/>
            <a:ext cx="10749280" cy="4419600"/>
          </a:xfrm>
        </p:spPr>
        <p:txBody>
          <a:bodyPr/>
          <a:lstStyle/>
          <a:p>
            <a:pPr eaLnBrk="1" hangingPunct="1"/>
            <a:r>
              <a:rPr lang="en-US" altLang="en-US" sz="19900" dirty="0">
                <a:latin typeface="Haettenschweiler" panose="020B0706040902060204" pitchFamily="34" charset="0"/>
              </a:rPr>
              <a:t>JOHN 20</a:t>
            </a:r>
            <a:endParaRPr lang="en-US" altLang="en-US" sz="8800" dirty="0">
              <a:latin typeface="Haettenschweiler" panose="020B0706040902060204" pitchFamily="34" charset="0"/>
            </a:endParaRPr>
          </a:p>
        </p:txBody>
      </p:sp>
      <p:sp>
        <p:nvSpPr>
          <p:cNvPr id="2" name="TextBox 1">
            <a:extLst>
              <a:ext uri="{FF2B5EF4-FFF2-40B4-BE49-F238E27FC236}">
                <a16:creationId xmlns:a16="http://schemas.microsoft.com/office/drawing/2014/main" id="{38880140-7AEB-80C9-15F1-E354BAACEB8E}"/>
              </a:ext>
            </a:extLst>
          </p:cNvPr>
          <p:cNvSpPr txBox="1">
            <a:spLocks noChangeArrowheads="1"/>
          </p:cNvSpPr>
          <p:nvPr/>
        </p:nvSpPr>
        <p:spPr bwMode="auto">
          <a:xfrm>
            <a:off x="1687229" y="4062680"/>
            <a:ext cx="88175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8000" dirty="0">
                <a:solidFill>
                  <a:prstClr val="white"/>
                </a:solidFill>
                <a:latin typeface="Haettenschweiler" panose="020B0706040902060204" pitchFamily="34" charset="0"/>
                <a:cs typeface="AngsanaUPC" panose="020B0502040204020203" pitchFamily="18" charset="-34"/>
              </a:rPr>
              <a:t>The Resurrection</a:t>
            </a:r>
          </a:p>
        </p:txBody>
      </p:sp>
    </p:spTree>
    <p:extLst>
      <p:ext uri="{BB962C8B-B14F-4D97-AF65-F5344CB8AC3E}">
        <p14:creationId xmlns:p14="http://schemas.microsoft.com/office/powerpoint/2010/main" val="385949205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2" name="TextBox 1">
            <a:extLst>
              <a:ext uri="{FF2B5EF4-FFF2-40B4-BE49-F238E27FC236}">
                <a16:creationId xmlns:a16="http://schemas.microsoft.com/office/drawing/2014/main" id="{9EAC831D-48EB-A6C0-4E76-C05F80CF2483}"/>
              </a:ext>
            </a:extLst>
          </p:cNvPr>
          <p:cNvSpPr txBox="1"/>
          <p:nvPr/>
        </p:nvSpPr>
        <p:spPr>
          <a:xfrm>
            <a:off x="8281358" y="6101782"/>
            <a:ext cx="3787994"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EARLY SOURCES</a:t>
            </a:r>
          </a:p>
        </p:txBody>
      </p:sp>
      <p:grpSp>
        <p:nvGrpSpPr>
          <p:cNvPr id="4" name="Group 3">
            <a:extLst>
              <a:ext uri="{FF2B5EF4-FFF2-40B4-BE49-F238E27FC236}">
                <a16:creationId xmlns:a16="http://schemas.microsoft.com/office/drawing/2014/main" id="{1EB2045A-080A-EC1D-F632-74ABAF62FB60}"/>
              </a:ext>
            </a:extLst>
          </p:cNvPr>
          <p:cNvGrpSpPr/>
          <p:nvPr/>
        </p:nvGrpSpPr>
        <p:grpSpPr>
          <a:xfrm>
            <a:off x="7337513" y="5557140"/>
            <a:ext cx="844898" cy="777666"/>
            <a:chOff x="5338274" y="5472138"/>
            <a:chExt cx="844898" cy="777666"/>
          </a:xfrm>
        </p:grpSpPr>
        <p:sp>
          <p:nvSpPr>
            <p:cNvPr id="5" name="TextBox 4">
              <a:extLst>
                <a:ext uri="{FF2B5EF4-FFF2-40B4-BE49-F238E27FC236}">
                  <a16:creationId xmlns:a16="http://schemas.microsoft.com/office/drawing/2014/main" id="{A071DDA2-0BD9-1ABE-90B6-335DBCC90410}"/>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#1</a:t>
              </a:r>
            </a:p>
          </p:txBody>
        </p:sp>
        <p:sp>
          <p:nvSpPr>
            <p:cNvPr id="6" name="Oval 5">
              <a:extLst>
                <a:ext uri="{FF2B5EF4-FFF2-40B4-BE49-F238E27FC236}">
                  <a16:creationId xmlns:a16="http://schemas.microsoft.com/office/drawing/2014/main" id="{622CB4AD-DD98-771C-A249-39E74206B2C2}"/>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group of crosses in front of mountains&#10;&#10;Description automatically generated">
            <a:extLst>
              <a:ext uri="{FF2B5EF4-FFF2-40B4-BE49-F238E27FC236}">
                <a16:creationId xmlns:a16="http://schemas.microsoft.com/office/drawing/2014/main" id="{46B29F15-7128-8548-08BE-05BE58F5B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75" y="196016"/>
            <a:ext cx="9874740" cy="6858000"/>
          </a:xfrm>
          <a:prstGeom prst="rect">
            <a:avLst/>
          </a:prstGeom>
        </p:spPr>
      </p:pic>
      <p:sp>
        <p:nvSpPr>
          <p:cNvPr id="3" name="TextBox 2">
            <a:extLst>
              <a:ext uri="{FF2B5EF4-FFF2-40B4-BE49-F238E27FC236}">
                <a16:creationId xmlns:a16="http://schemas.microsoft.com/office/drawing/2014/main" id="{C1B8B375-6643-59B0-EAB5-63A5257A13CB}"/>
              </a:ext>
            </a:extLst>
          </p:cNvPr>
          <p:cNvSpPr txBox="1"/>
          <p:nvPr/>
        </p:nvSpPr>
        <p:spPr>
          <a:xfrm>
            <a:off x="882616" y="721233"/>
            <a:ext cx="10426767" cy="1846659"/>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Jesus Christ</a:t>
            </a:r>
          </a:p>
          <a:p>
            <a:pPr algn="ctr"/>
            <a:r>
              <a:rPr lang="en-US" sz="3800" dirty="0">
                <a:latin typeface="Aptos" panose="020B0004020202020204" pitchFamily="34" charset="0"/>
              </a:rPr>
              <a:t>Four biographies within 35-70 years of death</a:t>
            </a:r>
          </a:p>
          <a:p>
            <a:pPr algn="ctr"/>
            <a:r>
              <a:rPr lang="en-US" sz="3800" dirty="0">
                <a:latin typeface="Aptos" panose="020B0004020202020204" pitchFamily="34" charset="0"/>
              </a:rPr>
              <a:t>Even earlier sources as well</a:t>
            </a:r>
          </a:p>
        </p:txBody>
      </p:sp>
    </p:spTree>
    <p:extLst>
      <p:ext uri="{BB962C8B-B14F-4D97-AF65-F5344CB8AC3E}">
        <p14:creationId xmlns:p14="http://schemas.microsoft.com/office/powerpoint/2010/main" val="2796784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2" name="TextBox 1">
            <a:extLst>
              <a:ext uri="{FF2B5EF4-FFF2-40B4-BE49-F238E27FC236}">
                <a16:creationId xmlns:a16="http://schemas.microsoft.com/office/drawing/2014/main" id="{9EAC831D-48EB-A6C0-4E76-C05F80CF2483}"/>
              </a:ext>
            </a:extLst>
          </p:cNvPr>
          <p:cNvSpPr txBox="1"/>
          <p:nvPr/>
        </p:nvSpPr>
        <p:spPr>
          <a:xfrm>
            <a:off x="8281358" y="6101782"/>
            <a:ext cx="3787994"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EARLY SOURCES</a:t>
            </a:r>
          </a:p>
        </p:txBody>
      </p:sp>
      <p:grpSp>
        <p:nvGrpSpPr>
          <p:cNvPr id="4" name="Group 3">
            <a:extLst>
              <a:ext uri="{FF2B5EF4-FFF2-40B4-BE49-F238E27FC236}">
                <a16:creationId xmlns:a16="http://schemas.microsoft.com/office/drawing/2014/main" id="{1EB2045A-080A-EC1D-F632-74ABAF62FB60}"/>
              </a:ext>
            </a:extLst>
          </p:cNvPr>
          <p:cNvGrpSpPr/>
          <p:nvPr/>
        </p:nvGrpSpPr>
        <p:grpSpPr>
          <a:xfrm>
            <a:off x="7337513" y="5557140"/>
            <a:ext cx="844898" cy="777666"/>
            <a:chOff x="5338274" y="5472138"/>
            <a:chExt cx="844898" cy="777666"/>
          </a:xfrm>
        </p:grpSpPr>
        <p:sp>
          <p:nvSpPr>
            <p:cNvPr id="5" name="TextBox 4">
              <a:extLst>
                <a:ext uri="{FF2B5EF4-FFF2-40B4-BE49-F238E27FC236}">
                  <a16:creationId xmlns:a16="http://schemas.microsoft.com/office/drawing/2014/main" id="{A071DDA2-0BD9-1ABE-90B6-335DBCC90410}"/>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#1</a:t>
              </a:r>
            </a:p>
          </p:txBody>
        </p:sp>
        <p:sp>
          <p:nvSpPr>
            <p:cNvPr id="6" name="Oval 5">
              <a:extLst>
                <a:ext uri="{FF2B5EF4-FFF2-40B4-BE49-F238E27FC236}">
                  <a16:creationId xmlns:a16="http://schemas.microsoft.com/office/drawing/2014/main" id="{622CB4AD-DD98-771C-A249-39E74206B2C2}"/>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82E3BD7-91D7-191C-7028-460CBA855189}"/>
              </a:ext>
            </a:extLst>
          </p:cNvPr>
          <p:cNvSpPr txBox="1"/>
          <p:nvPr/>
        </p:nvSpPr>
        <p:spPr>
          <a:xfrm>
            <a:off x="481172" y="329163"/>
            <a:ext cx="10426767" cy="4770537"/>
          </a:xfrm>
          <a:prstGeom prst="rect">
            <a:avLst/>
          </a:prstGeom>
          <a:gradFill>
            <a:gsLst>
              <a:gs pos="0">
                <a:srgbClr val="B27775"/>
              </a:gs>
              <a:gs pos="0">
                <a:schemeClr val="accent2">
                  <a:lumMod val="40000"/>
                  <a:lumOff val="60000"/>
                </a:schemeClr>
              </a:gs>
              <a:gs pos="0">
                <a:schemeClr val="accent2">
                  <a:lumMod val="95000"/>
                  <a:lumOff val="5000"/>
                </a:schemeClr>
              </a:gs>
              <a:gs pos="0">
                <a:schemeClr val="accent2">
                  <a:lumMod val="60000"/>
                </a:schemeClr>
              </a:gs>
            </a:gsLst>
            <a:path path="rect">
              <a:fillToRect l="100000" t="100000"/>
            </a:path>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1 Corinthians 15:3-8 – </a:t>
            </a:r>
            <a:r>
              <a:rPr lang="en-US" sz="3800" baseline="30000" dirty="0">
                <a:latin typeface="Aptos" panose="020B0004020202020204" pitchFamily="34" charset="0"/>
              </a:rPr>
              <a:t>3</a:t>
            </a:r>
            <a:r>
              <a:rPr lang="en-US" sz="3800" dirty="0">
                <a:latin typeface="Aptos" panose="020B0004020202020204" pitchFamily="34" charset="0"/>
              </a:rPr>
              <a:t>For what I </a:t>
            </a:r>
            <a:r>
              <a:rPr lang="en-US" sz="3800" b="1" u="sng" dirty="0">
                <a:latin typeface="Aptos" panose="020B0004020202020204" pitchFamily="34" charset="0"/>
              </a:rPr>
              <a:t>received</a:t>
            </a:r>
            <a:r>
              <a:rPr lang="en-US" sz="3800" dirty="0">
                <a:latin typeface="Aptos" panose="020B0004020202020204" pitchFamily="34" charset="0"/>
              </a:rPr>
              <a:t> I </a:t>
            </a:r>
            <a:r>
              <a:rPr lang="en-US" sz="3800" b="1" u="sng" dirty="0">
                <a:latin typeface="Aptos" panose="020B0004020202020204" pitchFamily="34" charset="0"/>
              </a:rPr>
              <a:t>passed on</a:t>
            </a:r>
            <a:r>
              <a:rPr lang="en-US" sz="3800" dirty="0">
                <a:latin typeface="Aptos" panose="020B0004020202020204" pitchFamily="34" charset="0"/>
              </a:rPr>
              <a:t> to you as of first importance: that Christ died for our sins according to the Scriptures,</a:t>
            </a:r>
          </a:p>
          <a:p>
            <a:pPr algn="ctr"/>
            <a:r>
              <a:rPr lang="en-US" sz="3800" baseline="30000" dirty="0">
                <a:latin typeface="Aptos" panose="020B0004020202020204" pitchFamily="34" charset="0"/>
              </a:rPr>
              <a:t>4</a:t>
            </a:r>
            <a:r>
              <a:rPr lang="en-US" sz="3800" dirty="0">
                <a:latin typeface="Aptos" panose="020B0004020202020204" pitchFamily="34" charset="0"/>
              </a:rPr>
              <a:t>that he was buried, </a:t>
            </a:r>
            <a:r>
              <a:rPr lang="en-US" sz="3800" b="1" u="sng" dirty="0">
                <a:latin typeface="Aptos" panose="020B0004020202020204" pitchFamily="34" charset="0"/>
              </a:rPr>
              <a:t>that he was raised on the third day</a:t>
            </a:r>
            <a:r>
              <a:rPr lang="en-US" sz="3800" b="1" dirty="0">
                <a:latin typeface="Aptos" panose="020B0004020202020204" pitchFamily="34" charset="0"/>
              </a:rPr>
              <a:t> </a:t>
            </a:r>
            <a:r>
              <a:rPr lang="en-US" sz="3800" dirty="0">
                <a:latin typeface="Aptos" panose="020B0004020202020204" pitchFamily="34" charset="0"/>
              </a:rPr>
              <a:t>according to the Scriptures,</a:t>
            </a:r>
          </a:p>
          <a:p>
            <a:pPr algn="ctr"/>
            <a:r>
              <a:rPr lang="en-US" sz="3800" baseline="30000" dirty="0">
                <a:latin typeface="Aptos" panose="020B0004020202020204" pitchFamily="34" charset="0"/>
              </a:rPr>
              <a:t>5</a:t>
            </a:r>
            <a:r>
              <a:rPr lang="en-US" sz="3800" dirty="0">
                <a:latin typeface="Aptos" panose="020B0004020202020204" pitchFamily="34" charset="0"/>
              </a:rPr>
              <a:t>and that he appeared to Cephas, and then to the Twelve.</a:t>
            </a:r>
            <a:endParaRPr lang="en-US" sz="3800" baseline="30000" dirty="0">
              <a:latin typeface="Aptos" panose="020B0004020202020204" pitchFamily="34" charset="0"/>
            </a:endParaRPr>
          </a:p>
        </p:txBody>
      </p:sp>
    </p:spTree>
    <p:extLst>
      <p:ext uri="{BB962C8B-B14F-4D97-AF65-F5344CB8AC3E}">
        <p14:creationId xmlns:p14="http://schemas.microsoft.com/office/powerpoint/2010/main" val="34299038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Perpetua" panose="02020502060401020303" pitchFamily="18" charset="0"/>
              </a:rPr>
              <a:t>John </a:t>
            </a:r>
            <a:r>
              <a:rPr lang="en-US" altLang="en-US" sz="7500" dirty="0"/>
              <a:t>20</a:t>
            </a:r>
            <a:endParaRPr lang="en-US" altLang="en-US" sz="7500" b="1" dirty="0">
              <a:latin typeface="Perpetua" panose="02020502060401020303" pitchFamily="18" charset="0"/>
            </a:endParaRPr>
          </a:p>
        </p:txBody>
      </p:sp>
      <p:sp>
        <p:nvSpPr>
          <p:cNvPr id="2" name="TextBox 1">
            <a:extLst>
              <a:ext uri="{FF2B5EF4-FFF2-40B4-BE49-F238E27FC236}">
                <a16:creationId xmlns:a16="http://schemas.microsoft.com/office/drawing/2014/main" id="{9EAC831D-48EB-A6C0-4E76-C05F80CF2483}"/>
              </a:ext>
            </a:extLst>
          </p:cNvPr>
          <p:cNvSpPr txBox="1"/>
          <p:nvPr/>
        </p:nvSpPr>
        <p:spPr>
          <a:xfrm>
            <a:off x="8281358" y="6101782"/>
            <a:ext cx="3787994" cy="630942"/>
          </a:xfrm>
          <a:prstGeom prst="rect">
            <a:avLst/>
          </a:prstGeom>
          <a:solidFill>
            <a:schemeClr val="bg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3500" b="1" dirty="0">
                <a:latin typeface="Avenir Next LT Pro" panose="020B0504020202020204" pitchFamily="34" charset="0"/>
              </a:rPr>
              <a:t>EARLY SOURCES</a:t>
            </a:r>
          </a:p>
        </p:txBody>
      </p:sp>
      <p:grpSp>
        <p:nvGrpSpPr>
          <p:cNvPr id="4" name="Group 3">
            <a:extLst>
              <a:ext uri="{FF2B5EF4-FFF2-40B4-BE49-F238E27FC236}">
                <a16:creationId xmlns:a16="http://schemas.microsoft.com/office/drawing/2014/main" id="{1EB2045A-080A-EC1D-F632-74ABAF62FB60}"/>
              </a:ext>
            </a:extLst>
          </p:cNvPr>
          <p:cNvGrpSpPr/>
          <p:nvPr/>
        </p:nvGrpSpPr>
        <p:grpSpPr>
          <a:xfrm>
            <a:off x="7337513" y="5557140"/>
            <a:ext cx="844898" cy="777666"/>
            <a:chOff x="5338274" y="5472138"/>
            <a:chExt cx="844898" cy="777666"/>
          </a:xfrm>
        </p:grpSpPr>
        <p:sp>
          <p:nvSpPr>
            <p:cNvPr id="5" name="TextBox 4">
              <a:extLst>
                <a:ext uri="{FF2B5EF4-FFF2-40B4-BE49-F238E27FC236}">
                  <a16:creationId xmlns:a16="http://schemas.microsoft.com/office/drawing/2014/main" id="{A071DDA2-0BD9-1ABE-90B6-335DBCC90410}"/>
                </a:ext>
              </a:extLst>
            </p:cNvPr>
            <p:cNvSpPr txBox="1"/>
            <p:nvPr/>
          </p:nvSpPr>
          <p:spPr>
            <a:xfrm>
              <a:off x="5387726" y="5545500"/>
              <a:ext cx="795446" cy="630942"/>
            </a:xfrm>
            <a:prstGeom prst="rect">
              <a:avLst/>
            </a:prstGeom>
            <a:solidFill>
              <a:schemeClr val="bg1"/>
            </a:solidFill>
            <a:ln w="25400">
              <a:noFill/>
            </a:ln>
            <a:effectLst>
              <a:outerShdw blurRad="107950" dist="12700" dir="5400000" algn="ctr">
                <a:srgbClr val="000000"/>
              </a:outerShdw>
            </a:effectLst>
          </p:spPr>
          <p:txBody>
            <a:bodyPr wrap="square" rtlCol="0">
              <a:spAutoFit/>
            </a:bodyPr>
            <a:lstStyle/>
            <a:p>
              <a:pPr algn="l"/>
              <a:r>
                <a:rPr lang="en-US" sz="3500" b="1" dirty="0">
                  <a:latin typeface="Avenir Next LT Pro" panose="020B0504020202020204" pitchFamily="34" charset="0"/>
                </a:rPr>
                <a:t>#1</a:t>
              </a:r>
            </a:p>
          </p:txBody>
        </p:sp>
        <p:sp>
          <p:nvSpPr>
            <p:cNvPr id="6" name="Oval 5">
              <a:extLst>
                <a:ext uri="{FF2B5EF4-FFF2-40B4-BE49-F238E27FC236}">
                  <a16:creationId xmlns:a16="http://schemas.microsoft.com/office/drawing/2014/main" id="{622CB4AD-DD98-771C-A249-39E74206B2C2}"/>
                </a:ext>
              </a:extLst>
            </p:cNvPr>
            <p:cNvSpPr/>
            <p:nvPr/>
          </p:nvSpPr>
          <p:spPr>
            <a:xfrm>
              <a:off x="5338274" y="5472138"/>
              <a:ext cx="844898" cy="77766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82E3BD7-91D7-191C-7028-460CBA855189}"/>
              </a:ext>
            </a:extLst>
          </p:cNvPr>
          <p:cNvSpPr txBox="1"/>
          <p:nvPr/>
        </p:nvSpPr>
        <p:spPr>
          <a:xfrm>
            <a:off x="609600" y="523194"/>
            <a:ext cx="10426767" cy="4770537"/>
          </a:xfrm>
          <a:prstGeom prst="rect">
            <a:avLst/>
          </a:prstGeom>
          <a:gradFill>
            <a:gsLst>
              <a:gs pos="0">
                <a:srgbClr val="B27775"/>
              </a:gs>
              <a:gs pos="0">
                <a:schemeClr val="accent2">
                  <a:lumMod val="40000"/>
                  <a:lumOff val="60000"/>
                </a:schemeClr>
              </a:gs>
              <a:gs pos="0">
                <a:schemeClr val="accent2">
                  <a:lumMod val="95000"/>
                  <a:lumOff val="5000"/>
                </a:schemeClr>
              </a:gs>
              <a:gs pos="0">
                <a:schemeClr val="accent2">
                  <a:lumMod val="60000"/>
                </a:schemeClr>
              </a:gs>
            </a:gsLst>
            <a:path path="rect">
              <a:fillToRect l="100000" t="100000"/>
            </a:path>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1 Corinthians 15:3-8 – </a:t>
            </a:r>
            <a:r>
              <a:rPr lang="en-US" sz="3800" baseline="30000" dirty="0">
                <a:latin typeface="Aptos" panose="020B0004020202020204" pitchFamily="34" charset="0"/>
              </a:rPr>
              <a:t>6</a:t>
            </a:r>
            <a:r>
              <a:rPr lang="en-US" sz="3800" dirty="0">
                <a:latin typeface="Aptos" panose="020B0004020202020204" pitchFamily="34" charset="0"/>
              </a:rPr>
              <a:t>After that, he appeared to more than five hundred of the brothers and sisters at the same time, most of whom are still living, though some have fallen asleep.</a:t>
            </a:r>
          </a:p>
          <a:p>
            <a:pPr algn="ctr"/>
            <a:r>
              <a:rPr lang="en-US" sz="3800" baseline="30000" dirty="0">
                <a:latin typeface="Aptos" panose="020B0004020202020204" pitchFamily="34" charset="0"/>
              </a:rPr>
              <a:t>7</a:t>
            </a:r>
            <a:r>
              <a:rPr lang="en-US" sz="3800" dirty="0">
                <a:latin typeface="Aptos" panose="020B0004020202020204" pitchFamily="34" charset="0"/>
              </a:rPr>
              <a:t>Then he appeared to James, then to all the apostles,</a:t>
            </a:r>
          </a:p>
          <a:p>
            <a:pPr algn="ctr"/>
            <a:r>
              <a:rPr lang="en-US" sz="3800" baseline="30000" dirty="0">
                <a:latin typeface="Aptos" panose="020B0004020202020204" pitchFamily="34" charset="0"/>
              </a:rPr>
              <a:t>8</a:t>
            </a:r>
            <a:r>
              <a:rPr lang="en-US" sz="3800" dirty="0">
                <a:latin typeface="Aptos" panose="020B0004020202020204" pitchFamily="34" charset="0"/>
              </a:rPr>
              <a:t>and last of all he appeared to me also, as to one abnormally born.</a:t>
            </a:r>
            <a:endParaRPr lang="en-US" sz="3800" baseline="30000" dirty="0">
              <a:latin typeface="Aptos" panose="020B0004020202020204" pitchFamily="34" charset="0"/>
            </a:endParaRPr>
          </a:p>
        </p:txBody>
      </p:sp>
    </p:spTree>
    <p:extLst>
      <p:ext uri="{BB962C8B-B14F-4D97-AF65-F5344CB8AC3E}">
        <p14:creationId xmlns:p14="http://schemas.microsoft.com/office/powerpoint/2010/main" val="1632703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en quotation mark outline">
            <a:extLst>
              <a:ext uri="{FF2B5EF4-FFF2-40B4-BE49-F238E27FC236}">
                <a16:creationId xmlns:a16="http://schemas.microsoft.com/office/drawing/2014/main" id="{E891C34F-E0C2-FF5A-8F37-1F3374AE52D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3" y="43985"/>
            <a:ext cx="1415143" cy="1415143"/>
          </a:xfrm>
        </p:spPr>
      </p:pic>
      <p:sp>
        <p:nvSpPr>
          <p:cNvPr id="6" name="TextBox 5">
            <a:extLst>
              <a:ext uri="{FF2B5EF4-FFF2-40B4-BE49-F238E27FC236}">
                <a16:creationId xmlns:a16="http://schemas.microsoft.com/office/drawing/2014/main" id="{B641E505-B92C-6F5D-71C9-193BC56D75FE}"/>
              </a:ext>
            </a:extLst>
          </p:cNvPr>
          <p:cNvSpPr txBox="1"/>
          <p:nvPr/>
        </p:nvSpPr>
        <p:spPr>
          <a:xfrm>
            <a:off x="1317170" y="268056"/>
            <a:ext cx="6118799" cy="3477875"/>
          </a:xfrm>
          <a:prstGeom prst="rect">
            <a:avLst/>
          </a:prstGeom>
          <a:noFill/>
          <a:ln w="25400">
            <a:noFill/>
          </a:ln>
        </p:spPr>
        <p:txBody>
          <a:bodyPr wrap="square" rtlCol="0">
            <a:spAutoFit/>
          </a:bodyPr>
          <a:lstStyle/>
          <a:p>
            <a:r>
              <a:rPr lang="en-US" sz="4400" dirty="0">
                <a:latin typeface="Perpetua" panose="02020502060401020303" pitchFamily="18" charset="0"/>
              </a:rPr>
              <a:t>The elements in the tradition are to be dated to the first two years after the crucifixion of Jesus…not later than three years.</a:t>
            </a:r>
          </a:p>
        </p:txBody>
      </p:sp>
      <p:pic>
        <p:nvPicPr>
          <p:cNvPr id="1026" name="Picture 2" descr="Bibelkritischer Theologe Gerd Lüdemann gestorben | Jesus.de">
            <a:extLst>
              <a:ext uri="{FF2B5EF4-FFF2-40B4-BE49-F238E27FC236}">
                <a16:creationId xmlns:a16="http://schemas.microsoft.com/office/drawing/2014/main" id="{CF04F6EA-88AD-BF29-7E1A-4747BBDC2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969" y="0"/>
            <a:ext cx="4767642" cy="34747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4BB981-5F4E-6B78-179B-1ABB50B87177}"/>
              </a:ext>
            </a:extLst>
          </p:cNvPr>
          <p:cNvSpPr txBox="1"/>
          <p:nvPr/>
        </p:nvSpPr>
        <p:spPr>
          <a:xfrm>
            <a:off x="7435969" y="3742776"/>
            <a:ext cx="4605611" cy="2308324"/>
          </a:xfrm>
          <a:prstGeom prst="rect">
            <a:avLst/>
          </a:prstGeom>
          <a:noFill/>
          <a:ln w="25400">
            <a:noFill/>
          </a:ln>
        </p:spPr>
        <p:txBody>
          <a:bodyPr wrap="square" rtlCol="0">
            <a:spAutoFit/>
          </a:bodyPr>
          <a:lstStyle/>
          <a:p>
            <a:r>
              <a:rPr lang="en-US" sz="2800" dirty="0">
                <a:latin typeface="Perpetua" panose="02020502060401020303" pitchFamily="18" charset="0"/>
              </a:rPr>
              <a:t>Gerd </a:t>
            </a:r>
            <a:r>
              <a:rPr lang="en-US" sz="2800" dirty="0" err="1">
                <a:latin typeface="Perpetua" panose="02020502060401020303" pitchFamily="18" charset="0"/>
              </a:rPr>
              <a:t>Lüdemann</a:t>
            </a:r>
            <a:endParaRPr lang="en-US" sz="2800" dirty="0">
              <a:latin typeface="Perpetua" panose="02020502060401020303" pitchFamily="18" charset="0"/>
            </a:endParaRPr>
          </a:p>
          <a:p>
            <a:r>
              <a:rPr lang="en-US" sz="2800" dirty="0">
                <a:latin typeface="Perpetua" panose="02020502060401020303" pitchFamily="18" charset="0"/>
              </a:rPr>
              <a:t>Atheist biblical scholar</a:t>
            </a:r>
          </a:p>
          <a:p>
            <a:r>
              <a:rPr lang="en-US" sz="2800" i="1" dirty="0">
                <a:latin typeface="Perpetua" panose="02020502060401020303" pitchFamily="18" charset="0"/>
              </a:rPr>
              <a:t>The Resurrection of Jesus: History, Experience, Theology</a:t>
            </a:r>
            <a:r>
              <a:rPr lang="en-US" sz="2800" dirty="0">
                <a:latin typeface="Perpetua" panose="02020502060401020303" pitchFamily="18" charset="0"/>
              </a:rPr>
              <a:t>, 171-72</a:t>
            </a:r>
            <a:endParaRPr lang="en-US" sz="2800" i="1" dirty="0">
              <a:latin typeface="Perpetua" panose="02020502060401020303" pitchFamily="18" charset="0"/>
            </a:endParaRPr>
          </a:p>
          <a:p>
            <a:endParaRPr lang="en-US" sz="3200" i="1" dirty="0">
              <a:latin typeface="Perpetua" panose="02020502060401020303" pitchFamily="18" charset="0"/>
            </a:endParaRPr>
          </a:p>
        </p:txBody>
      </p:sp>
      <p:sp>
        <p:nvSpPr>
          <p:cNvPr id="4" name="TextBox 3">
            <a:extLst>
              <a:ext uri="{FF2B5EF4-FFF2-40B4-BE49-F238E27FC236}">
                <a16:creationId xmlns:a16="http://schemas.microsoft.com/office/drawing/2014/main" id="{3ABA810D-EC97-714F-842F-014CEC7FA4FE}"/>
              </a:ext>
            </a:extLst>
          </p:cNvPr>
          <p:cNvSpPr txBox="1"/>
          <p:nvPr/>
        </p:nvSpPr>
        <p:spPr>
          <a:xfrm>
            <a:off x="364273" y="5552131"/>
            <a:ext cx="10426767" cy="1261884"/>
          </a:xfrm>
          <a:prstGeom prst="rect">
            <a:avLst/>
          </a:prstGeom>
          <a:solidFill>
            <a:srgbClr val="002060"/>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800" dirty="0">
                <a:latin typeface="Aptos" panose="020B0004020202020204" pitchFamily="34" charset="0"/>
              </a:rPr>
              <a:t>Why would an atheist concede this point?</a:t>
            </a:r>
          </a:p>
          <a:p>
            <a:pPr algn="ctr"/>
            <a:r>
              <a:rPr lang="en-US" sz="3800" dirty="0">
                <a:latin typeface="Aptos" panose="020B0004020202020204" pitchFamily="34" charset="0"/>
              </a:rPr>
              <a:t>See language of “received” and “passed on”</a:t>
            </a:r>
          </a:p>
        </p:txBody>
      </p:sp>
    </p:spTree>
    <p:extLst>
      <p:ext uri="{BB962C8B-B14F-4D97-AF65-F5344CB8AC3E}">
        <p14:creationId xmlns:p14="http://schemas.microsoft.com/office/powerpoint/2010/main" val="73558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spPr>
      <a:bodyPr wrap="square" rtlCol="0">
        <a:spAutoFit/>
      </a:bodyPr>
      <a:lstStyle>
        <a:defPPr algn="l">
          <a:defRPr sz="3800" dirty="0">
            <a:latin typeface="Perpetua" panose="02020502060401020303"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2190</Words>
  <Application>Microsoft Office PowerPoint</Application>
  <PresentationFormat>Widescreen</PresentationFormat>
  <Paragraphs>246</Paragraphs>
  <Slides>50</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AngsanaUPC</vt:lpstr>
      <vt:lpstr>Apple Color Emoji</vt:lpstr>
      <vt:lpstr>Aptos</vt:lpstr>
      <vt:lpstr>Aptos Light</vt:lpstr>
      <vt:lpstr>Arial</vt:lpstr>
      <vt:lpstr>Avenir Next LT Pro</vt:lpstr>
      <vt:lpstr>Calibri</vt:lpstr>
      <vt:lpstr>Haettenschweiler</vt:lpstr>
      <vt:lpstr>Perpetua</vt:lpstr>
      <vt:lpstr>1_Office Theme</vt:lpstr>
      <vt:lpstr>JOHN 20</vt:lpstr>
      <vt:lpstr>John 20 </vt:lpstr>
      <vt:lpstr>John 20</vt:lpstr>
      <vt:lpstr>John 20</vt:lpstr>
      <vt:lpstr>John 20</vt:lpstr>
      <vt:lpstr>John 20</vt:lpstr>
      <vt:lpstr>John 20</vt:lpstr>
      <vt:lpstr>John 20</vt:lpstr>
      <vt:lpstr>PowerPoint Presentation</vt:lpstr>
      <vt:lpstr>John 20</vt:lpstr>
      <vt:lpstr>John 20</vt:lpstr>
      <vt:lpstr>PowerPoint Presentation</vt:lpstr>
      <vt:lpstr>PowerPoint Presentation</vt:lpstr>
      <vt:lpstr>PowerPoint Presentation</vt:lpstr>
      <vt:lpstr>PowerPoint Presentation</vt:lpstr>
      <vt:lpstr>John 20</vt:lpstr>
      <vt:lpstr>John 20</vt:lpstr>
      <vt:lpstr>John 20</vt:lpstr>
      <vt:lpstr>John 20</vt:lpstr>
      <vt:lpstr>John 20</vt:lpstr>
      <vt:lpstr>John 20</vt:lpstr>
      <vt:lpstr>John 20</vt:lpstr>
      <vt:lpstr>John 20</vt:lpstr>
      <vt:lpstr>John 20</vt:lpstr>
      <vt:lpstr>John 20</vt:lpstr>
      <vt:lpstr>PowerPoint Presentation</vt:lpstr>
      <vt:lpstr>PowerPoint Presentation</vt:lpstr>
      <vt:lpstr>PowerPoint Presentation</vt:lpstr>
      <vt:lpstr>John 20</vt:lpstr>
      <vt:lpstr>John 20</vt:lpstr>
      <vt:lpstr>John 20</vt:lpstr>
      <vt:lpstr>John 20</vt:lpstr>
      <vt:lpstr>John 20</vt:lpstr>
      <vt:lpstr>John 20</vt:lpstr>
      <vt:lpstr>John 20</vt:lpstr>
      <vt:lpstr>John 20</vt:lpstr>
      <vt:lpstr>John 20</vt:lpstr>
      <vt:lpstr>John 20</vt:lpstr>
      <vt:lpstr>John 20</vt:lpstr>
      <vt:lpstr>John 20</vt:lpstr>
      <vt:lpstr>PowerPoint Presentation</vt:lpstr>
      <vt:lpstr>John 20</vt:lpstr>
      <vt:lpstr>John 20</vt:lpstr>
      <vt:lpstr>John 20</vt:lpstr>
      <vt:lpstr>Conclusions</vt:lpstr>
      <vt:lpstr>Conclusions</vt:lpstr>
      <vt:lpstr>Conclusions</vt:lpstr>
      <vt:lpstr>Conclusions</vt:lpstr>
      <vt:lpstr>Conclusions</vt:lpstr>
      <vt:lpstr>JOHN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2024-09-14T21:44:16Z</dcterms:created>
  <dcterms:modified xsi:type="dcterms:W3CDTF">2024-09-14T21:44:23Z</dcterms:modified>
</cp:coreProperties>
</file>