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50"/>
  </p:notesMasterIdLst>
  <p:sldIdLst>
    <p:sldId id="1561" r:id="rId3"/>
    <p:sldId id="1871" r:id="rId4"/>
    <p:sldId id="2757" r:id="rId5"/>
    <p:sldId id="2754" r:id="rId6"/>
    <p:sldId id="2815" r:id="rId7"/>
    <p:sldId id="2798" r:id="rId8"/>
    <p:sldId id="2749" r:id="rId9"/>
    <p:sldId id="2770" r:id="rId10"/>
    <p:sldId id="2771" r:id="rId11"/>
    <p:sldId id="2761" r:id="rId12"/>
    <p:sldId id="2772" r:id="rId13"/>
    <p:sldId id="2762" r:id="rId14"/>
    <p:sldId id="2763" r:id="rId15"/>
    <p:sldId id="2765" r:id="rId16"/>
    <p:sldId id="2807" r:id="rId17"/>
    <p:sldId id="2766" r:id="rId18"/>
    <p:sldId id="2767" r:id="rId19"/>
    <p:sldId id="2773" r:id="rId20"/>
    <p:sldId id="2774" r:id="rId21"/>
    <p:sldId id="2816" r:id="rId22"/>
    <p:sldId id="2775" r:id="rId23"/>
    <p:sldId id="2817" r:id="rId24"/>
    <p:sldId id="2812" r:id="rId25"/>
    <p:sldId id="2808" r:id="rId26"/>
    <p:sldId id="2799" r:id="rId27"/>
    <p:sldId id="2750" r:id="rId28"/>
    <p:sldId id="2781" r:id="rId29"/>
    <p:sldId id="2802" r:id="rId30"/>
    <p:sldId id="2779" r:id="rId31"/>
    <p:sldId id="2810" r:id="rId32"/>
    <p:sldId id="2818" r:id="rId33"/>
    <p:sldId id="2811" r:id="rId34"/>
    <p:sldId id="2819" r:id="rId35"/>
    <p:sldId id="2809" r:id="rId36"/>
    <p:sldId id="2751" r:id="rId37"/>
    <p:sldId id="2782" r:id="rId38"/>
    <p:sldId id="2785" r:id="rId39"/>
    <p:sldId id="2786" r:id="rId40"/>
    <p:sldId id="2820" r:id="rId41"/>
    <p:sldId id="2801" r:id="rId42"/>
    <p:sldId id="2752" r:id="rId43"/>
    <p:sldId id="2788" r:id="rId44"/>
    <p:sldId id="2814" r:id="rId45"/>
    <p:sldId id="2789" r:id="rId46"/>
    <p:sldId id="2821" r:id="rId47"/>
    <p:sldId id="2791" r:id="rId48"/>
    <p:sldId id="279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99F55"/>
    <a:srgbClr val="5F869B"/>
    <a:srgbClr val="6E92A6"/>
    <a:srgbClr val="729DA2"/>
    <a:srgbClr val="84AEB6"/>
    <a:srgbClr val="9CC7D4"/>
    <a:srgbClr val="6A959E"/>
    <a:srgbClr val="6C9EA8"/>
    <a:srgbClr val="BE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65" autoAdjust="0"/>
    <p:restoredTop sz="90270" autoAdjust="0"/>
  </p:normalViewPr>
  <p:slideViewPr>
    <p:cSldViewPr>
      <p:cViewPr varScale="1">
        <p:scale>
          <a:sx n="54" d="100"/>
          <a:sy n="54" d="100"/>
        </p:scale>
        <p:origin x="64" y="5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93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770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782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97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492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6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308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91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66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6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7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144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275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746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452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82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92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3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576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14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36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759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745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234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11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25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38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2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190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25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213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8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1407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81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996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3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997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047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985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4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pc="0" dirty="0">
              <a:solidFill>
                <a:srgbClr val="9CC7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4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26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2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76200" y="638169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Seneca</a:t>
            </a:r>
            <a:r>
              <a:rPr lang="en-GB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2000" i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Ira</a:t>
            </a:r>
            <a:r>
              <a:rPr lang="en-GB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1.15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06320-025D-46BA-8E91-80E2A7CB1E44}"/>
              </a:ext>
            </a:extLst>
          </p:cNvPr>
          <p:cNvSpPr txBox="1"/>
          <p:nvPr/>
        </p:nvSpPr>
        <p:spPr>
          <a:xfrm>
            <a:off x="76200" y="130076"/>
            <a:ext cx="6781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“We drown children who at birth are weakly and abnormal.”</a:t>
            </a:r>
          </a:p>
        </p:txBody>
      </p:sp>
    </p:spTree>
    <p:extLst>
      <p:ext uri="{BB962C8B-B14F-4D97-AF65-F5344CB8AC3E}">
        <p14:creationId xmlns:p14="http://schemas.microsoft.com/office/powerpoint/2010/main" val="37616053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76200" y="130076"/>
            <a:ext cx="6781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“Until [the umbilical cord] comes off, the child is more like a </a:t>
            </a: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plant</a:t>
            </a:r>
            <a:r>
              <a:rPr kumimoji="0" lang="en-GB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 an </a:t>
            </a: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animal</a:t>
            </a:r>
            <a:r>
              <a:rPr kumimoji="0" lang="en-GB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C40EC-495D-4667-9235-231E83B126FF}"/>
              </a:ext>
            </a:extLst>
          </p:cNvPr>
          <p:cNvSpPr txBox="1"/>
          <p:nvPr/>
        </p:nvSpPr>
        <p:spPr>
          <a:xfrm>
            <a:off x="90488" y="632460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Plutarch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Moralia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Roman Questions 102.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382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76200" y="638169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Papyrus </a:t>
            </a:r>
            <a:r>
              <a:rPr lang="en-GB" sz="2000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Oxyrhynchus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4.744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20025-ED33-4183-8955-ADFDD2F65B47}"/>
              </a:ext>
            </a:extLst>
          </p:cNvPr>
          <p:cNvSpPr txBox="1"/>
          <p:nvPr/>
        </p:nvSpPr>
        <p:spPr>
          <a:xfrm>
            <a:off x="152401" y="152400"/>
            <a:ext cx="6857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[Writing to his wife…]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“Know that we are still in Alexandria. Do not be anxious; if they really go home, I will remain in Alexandria.”</a:t>
            </a:r>
            <a:endParaRPr kumimoji="0" lang="en-GB" sz="4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223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76200" y="638169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Papyrus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Oxyrhynchus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4.744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20025-ED33-4183-8955-ADFDD2F65B47}"/>
              </a:ext>
            </a:extLst>
          </p:cNvPr>
          <p:cNvSpPr txBox="1"/>
          <p:nvPr/>
        </p:nvSpPr>
        <p:spPr>
          <a:xfrm>
            <a:off x="152401" y="152400"/>
            <a:ext cx="68579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beg and entreat you, take care of the little one, and as soon as we receive our pay I will send it up to you.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by chance you bear a child,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it is a boy, let it be,</a:t>
            </a:r>
          </a:p>
          <a:p>
            <a:pPr lvl="0" algn="ctr">
              <a:defRPr/>
            </a:pPr>
            <a:r>
              <a:rPr lang="en-GB" sz="6000" b="1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it is a girl, </a:t>
            </a:r>
            <a:r>
              <a:rPr lang="en-GB" sz="6000" b="1" i="1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cast it out</a:t>
            </a:r>
            <a:r>
              <a:rPr lang="en-GB" sz="6000" b="1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758122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“Across the Roman world, wailing at the sides of roads or on rubbish tips, babies abandoned by their parents were a common sight.”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Tom Holland, </a:t>
            </a:r>
            <a:r>
              <a:rPr lang="en-GB" sz="2000" i="1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Dominion: How the Christian Revolution Remade the World</a:t>
            </a:r>
            <a:r>
              <a:rPr lang="en-GB" sz="2000" dirty="0"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Basic Books, 2019), 142.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201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“Others might be dropped down drains, there to perish in the hundreds. The odd eccentric philosopher aside, few had ever queried this practice.”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Tom Holland,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Dominion: How the Christian Revolution Remade the World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Basic Books, 2019), 142.</a:t>
            </a:r>
          </a:p>
        </p:txBody>
      </p:sp>
    </p:spTree>
    <p:extLst>
      <p:ext uri="{BB962C8B-B14F-4D97-AF65-F5344CB8AC3E}">
        <p14:creationId xmlns:p14="http://schemas.microsoft.com/office/powerpoint/2010/main" val="353867958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Girls</a:t>
            </a: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particular were liable to be winnowed ruthlessly. Those who were rescued from the wayside would invariably be raised as 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slaves</a:t>
            </a: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Brothels were full of 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who, as infants, had been abandoned by their parents.”</a:t>
            </a:r>
            <a:endParaRPr kumimoji="0" lang="en-GB" sz="4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Tom Holland,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Dominion: How the Christian Revolution Remade the World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Basic Books, 2019), 142.</a:t>
            </a:r>
          </a:p>
        </p:txBody>
      </p:sp>
    </p:spTree>
    <p:extLst>
      <p:ext uri="{BB962C8B-B14F-4D97-AF65-F5344CB8AC3E}">
        <p14:creationId xmlns:p14="http://schemas.microsoft.com/office/powerpoint/2010/main" val="41580609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“Pretty much everyone else had always taken it for granted.</a:t>
            </a:r>
          </a:p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Until, that was, the emergence of a Christian people.”</a:t>
            </a:r>
            <a:endParaRPr kumimoji="0" lang="en-GB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Tom Holland,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Dominion: How the Christian Revolution Remade the World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Basic Books, 2019), 142.</a:t>
            </a:r>
          </a:p>
        </p:txBody>
      </p:sp>
    </p:spTree>
    <p:extLst>
      <p:ext uri="{BB962C8B-B14F-4D97-AF65-F5344CB8AC3E}">
        <p14:creationId xmlns:p14="http://schemas.microsoft.com/office/powerpoint/2010/main" val="20361236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“Many [infants] were rescued</a:t>
            </a:r>
          </a:p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periods when there was a great 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demand for slaves</a:t>
            </a: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most foundlings in fact ended up as 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slaves</a:t>
            </a: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frequently also as 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prostitutes</a:t>
            </a: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kumimoji="0" lang="en-GB" sz="4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00346" y="5791200"/>
            <a:ext cx="702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O.M. Bakke (translated by Brian McNeil),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Children Became People: The Birth of Childhood in Early Christianity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(Minneapolis, MN: Fortress Press, 2005), 22-50.</a:t>
            </a:r>
          </a:p>
        </p:txBody>
      </p:sp>
    </p:spTree>
    <p:extLst>
      <p:ext uri="{BB962C8B-B14F-4D97-AF65-F5344CB8AC3E}">
        <p14:creationId xmlns:p14="http://schemas.microsoft.com/office/powerpoint/2010/main" val="9188578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[Sewer in Ashkelon]</a:t>
            </a:r>
          </a:p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“When we excavated and dry-sieved the desiccated sewage,</a:t>
            </a:r>
          </a:p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found [the] bones... of nearly 100 little babies apparently murdered and thrown into the sewer.”</a:t>
            </a:r>
            <a:endParaRPr kumimoji="0" lang="en-GB" sz="4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00346" y="5791200"/>
            <a:ext cx="702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O.M. Bakke (translated by Brian McNeil),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Children Became People: The Birth of Childhood in Early Christianity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(Minneapolis, MN: Fortress Press, 2005), 22-50.</a:t>
            </a:r>
          </a:p>
        </p:txBody>
      </p:sp>
    </p:spTree>
    <p:extLst>
      <p:ext uri="{BB962C8B-B14F-4D97-AF65-F5344CB8AC3E}">
        <p14:creationId xmlns:p14="http://schemas.microsoft.com/office/powerpoint/2010/main" val="34175380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61059" y="23990"/>
            <a:ext cx="82684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in the Ancient World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Human Personhood</a:t>
            </a:r>
          </a:p>
          <a:p>
            <a:pPr algn="ctr"/>
            <a:r>
              <a:rPr lang="en-GB" sz="28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Individualism, free will, equality, human rights, etc.</a:t>
            </a:r>
            <a:endParaRPr lang="en-US" sz="2800" b="1" dirty="0">
              <a:solidFill>
                <a:srgbClr val="9CC7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203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[Sewer in Ashkelon]</a:t>
            </a:r>
          </a:p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“When we excavated and dry-sieved the desiccated sewage,</a:t>
            </a:r>
          </a:p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found [the] bones... of nearly 100 little babies apparently murdered and thrown into the sewer.”</a:t>
            </a:r>
            <a:endParaRPr kumimoji="0" lang="en-GB" sz="4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00346" y="5791200"/>
            <a:ext cx="7026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O.M. Bakke (translated by Brian McNeil),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Children Became People: The Birth of Childhood in Early Christianity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(Minneapolis, MN: Fortress Press, 2005), 22-50.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B7251368-58B9-4B31-8C62-8FED0619BA4C}"/>
              </a:ext>
            </a:extLst>
          </p:cNvPr>
          <p:cNvSpPr/>
          <p:nvPr/>
        </p:nvSpPr>
        <p:spPr>
          <a:xfrm>
            <a:off x="4343400" y="685800"/>
            <a:ext cx="7620000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“Power of the Father”</a:t>
            </a:r>
          </a:p>
          <a:p>
            <a:pPr lvl="0" algn="ctr">
              <a:defRPr/>
            </a:pPr>
            <a:r>
              <a:rPr lang="en-GB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6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patria </a:t>
            </a:r>
            <a:r>
              <a:rPr lang="en-GB" sz="36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potestas</a:t>
            </a:r>
            <a:r>
              <a:rPr lang="en-GB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6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“[A father could] imprison his son, scourge, shame and punish him, sell him into slavery up to three times, or have him killed.”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father had more power over his son</a:t>
            </a:r>
            <a:r>
              <a:rPr kumimoji="0" lang="en-US" sz="36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 a master had over his slaves.”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Harold W.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Hoehner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Ephesians: An Exegetical Commentary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(Baker Academic, 2002), 795.</a:t>
            </a:r>
          </a:p>
        </p:txBody>
      </p:sp>
    </p:spTree>
    <p:extLst>
      <p:ext uri="{BB962C8B-B14F-4D97-AF65-F5344CB8AC3E}">
        <p14:creationId xmlns:p14="http://schemas.microsoft.com/office/powerpoint/2010/main" val="26741125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9C40EC-495D-4667-9235-231E83B126FF}"/>
              </a:ext>
            </a:extLst>
          </p:cNvPr>
          <p:cNvSpPr txBox="1"/>
          <p:nvPr/>
        </p:nvSpPr>
        <p:spPr>
          <a:xfrm>
            <a:off x="76200" y="5766137"/>
            <a:ext cx="6005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Paul A. Offit, </a:t>
            </a:r>
            <a:r>
              <a:rPr lang="en-US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Bad Faith: When Religious Belief Undermines Modern Medicine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(New York, Basic Books, 2015), 127.</a:t>
            </a:r>
            <a:endParaRPr lang="en-US" sz="4400" b="1" spc="-15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FD3D6-97B4-4890-8FCC-6DA26815125C}"/>
              </a:ext>
            </a:extLst>
          </p:cNvPr>
          <p:cNvSpPr txBox="1"/>
          <p:nvPr/>
        </p:nvSpPr>
        <p:spPr>
          <a:xfrm>
            <a:off x="76200" y="138526"/>
            <a:ext cx="72389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church was the 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institution</a:t>
            </a:r>
            <a:r>
              <a:rPr lang="en-GB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provide refuge for abandoned children…</a:t>
            </a:r>
          </a:p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hard to overstate the impact of Jesus’s teachings on the fate of children.”</a:t>
            </a:r>
          </a:p>
        </p:txBody>
      </p:sp>
    </p:spTree>
    <p:extLst>
      <p:ext uri="{BB962C8B-B14F-4D97-AF65-F5344CB8AC3E}">
        <p14:creationId xmlns:p14="http://schemas.microsoft.com/office/powerpoint/2010/main" val="25401418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9C40EC-495D-4667-9235-231E83B126FF}"/>
              </a:ext>
            </a:extLst>
          </p:cNvPr>
          <p:cNvSpPr txBox="1"/>
          <p:nvPr/>
        </p:nvSpPr>
        <p:spPr>
          <a:xfrm>
            <a:off x="76200" y="5766137"/>
            <a:ext cx="6005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Paul A. Offit, </a:t>
            </a:r>
            <a:r>
              <a:rPr lang="en-US" sz="2000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Bad Faith: When Religious Belief Undermines Modern Medicine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(New York, Basic Books, 2015), 127.</a:t>
            </a:r>
            <a:endParaRPr lang="en-US" sz="4400" b="1" spc="-15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FD3D6-97B4-4890-8FCC-6DA26815125C}"/>
              </a:ext>
            </a:extLst>
          </p:cNvPr>
          <p:cNvSpPr txBox="1"/>
          <p:nvPr/>
        </p:nvSpPr>
        <p:spPr>
          <a:xfrm>
            <a:off x="76200" y="138526"/>
            <a:ext cx="72389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church was the 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institution</a:t>
            </a:r>
            <a:r>
              <a:rPr lang="en-GB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provide refuge for abandoned children…</a:t>
            </a:r>
          </a:p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hard to overstate the impact of Jesus’s teachings on the fate of children.”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9C21C826-F85F-48BA-96DC-146B962FBAC9}"/>
              </a:ext>
            </a:extLst>
          </p:cNvPr>
          <p:cNvSpPr/>
          <p:nvPr/>
        </p:nvSpPr>
        <p:spPr>
          <a:xfrm>
            <a:off x="4876800" y="838200"/>
            <a:ext cx="7162801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“One day some parents brought their children to Jesus so he could touch and bless them.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disciples scolded the parents for bothering him.</a:t>
            </a:r>
          </a:p>
          <a:p>
            <a:pPr lvl="0" algn="ctr">
              <a:defRPr/>
            </a:pPr>
            <a:r>
              <a:rPr lang="en-GB" sz="36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Jesus saw this,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angry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his disciples.”</a:t>
            </a:r>
          </a:p>
          <a:p>
            <a:pPr lvl="0" algn="ctr">
              <a:defRPr/>
            </a:pPr>
            <a:r>
              <a:rPr lang="nl-NL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10:13-15</a:t>
            </a:r>
            <a:endParaRPr lang="nl-NL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317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9C40EC-495D-4667-9235-231E83B126FF}"/>
              </a:ext>
            </a:extLst>
          </p:cNvPr>
          <p:cNvSpPr txBox="1"/>
          <p:nvPr/>
        </p:nvSpPr>
        <p:spPr>
          <a:xfrm>
            <a:off x="76200" y="5766137"/>
            <a:ext cx="6005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Paul A. Offit,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Faith: When Religious Belief Undermines Modern Medicine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(New York, Basic Books, 2015), 127.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6CD64-31BD-446F-837D-1A22DA2AAD6F}"/>
              </a:ext>
            </a:extLst>
          </p:cNvPr>
          <p:cNvSpPr txBox="1"/>
          <p:nvPr/>
        </p:nvSpPr>
        <p:spPr>
          <a:xfrm>
            <a:off x="76200" y="138526"/>
            <a:ext cx="72389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church was the 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institution</a:t>
            </a:r>
            <a:r>
              <a:rPr lang="en-GB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provide refuge for abandoned children…</a:t>
            </a:r>
          </a:p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hard to overstate the impact of Jesus’s teachings on the fate of children.”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B61FD59-6BC2-44D3-A777-32A3ECB5BF8A}"/>
              </a:ext>
            </a:extLst>
          </p:cNvPr>
          <p:cNvSpPr/>
          <p:nvPr/>
        </p:nvSpPr>
        <p:spPr>
          <a:xfrm>
            <a:off x="4876800" y="838200"/>
            <a:ext cx="7162801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said to them, ‘Let the children come to me. Don’t stop them! For the Kingdom of God belongs to those who are like these children. </a:t>
            </a:r>
          </a:p>
          <a:p>
            <a:pPr lvl="0" algn="ctr">
              <a:defRPr/>
            </a:pPr>
            <a:r>
              <a:rPr lang="en-GB" sz="36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tell you the truth, anyone who doesn’t receive the Kingdom of God like a child will never enter it.’”</a:t>
            </a:r>
          </a:p>
          <a:p>
            <a:pPr lvl="0" algn="ctr">
              <a:defRPr/>
            </a:pPr>
            <a:r>
              <a:rPr lang="nl-NL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10:13-15</a:t>
            </a:r>
          </a:p>
          <a:p>
            <a:pPr lvl="0" algn="ctr">
              <a:defRPr/>
            </a:pPr>
            <a:endParaRPr lang="nl-NL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485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9C40EC-495D-4667-9235-231E83B126FF}"/>
              </a:ext>
            </a:extLst>
          </p:cNvPr>
          <p:cNvSpPr txBox="1"/>
          <p:nvPr/>
        </p:nvSpPr>
        <p:spPr>
          <a:xfrm>
            <a:off x="76200" y="5766137"/>
            <a:ext cx="6005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Paul A. Offit,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Faith: When Religious Belief Undermines Modern Medicine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(New York, Basic Books, 2015), 127.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A772D-6150-4BDB-BF2D-1C817E0D6127}"/>
              </a:ext>
            </a:extLst>
          </p:cNvPr>
          <p:cNvSpPr txBox="1"/>
          <p:nvPr/>
        </p:nvSpPr>
        <p:spPr>
          <a:xfrm>
            <a:off x="76200" y="138526"/>
            <a:ext cx="72389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church was the 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institution</a:t>
            </a:r>
            <a:r>
              <a:rPr lang="en-GB" sz="40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provide refuge for abandoned children…</a:t>
            </a:r>
          </a:p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hard to overstate the impact of Jesus’s teachings on the fate of children.”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B7775AD-D8F1-4EEB-B56A-B1D8328DFAC5}"/>
              </a:ext>
            </a:extLst>
          </p:cNvPr>
          <p:cNvSpPr/>
          <p:nvPr/>
        </p:nvSpPr>
        <p:spPr>
          <a:xfrm>
            <a:off x="4876800" y="838200"/>
            <a:ext cx="7162801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“Fathers, do not embitter your children, or they will become discouraged.”</a:t>
            </a:r>
          </a:p>
          <a:p>
            <a:pPr lvl="0" algn="ctr">
              <a:defRPr/>
            </a:pPr>
            <a:r>
              <a:rPr lang="nl-NL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Colossians 3:21</a:t>
            </a: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“Fathers, do not provoke your children to anger by the way you treat them.”</a:t>
            </a:r>
          </a:p>
          <a:p>
            <a:pPr lvl="0" algn="ctr">
              <a:defRPr/>
            </a:pPr>
            <a:r>
              <a:rPr lang="nl-NL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6:4</a:t>
            </a:r>
          </a:p>
          <a:p>
            <a:pPr lvl="0" algn="ctr">
              <a:defRPr/>
            </a:pPr>
            <a:endParaRPr lang="nl-NL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156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61059" y="23990"/>
            <a:ext cx="826849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in the Ancient World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Human Personhood</a:t>
            </a:r>
          </a:p>
          <a:p>
            <a:pPr algn="ctr"/>
            <a:r>
              <a:rPr lang="en-GB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Individualism, free will, equality, human rights, etc.</a:t>
            </a:r>
            <a:endParaRPr lang="en-US" sz="2800" b="1" dirty="0"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Infants &amp; Children</a:t>
            </a:r>
          </a:p>
          <a:p>
            <a:pPr lvl="0" algn="ctr"/>
            <a:r>
              <a:rPr lang="en-US" sz="28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Infanticide and the treatment of children</a:t>
            </a:r>
          </a:p>
        </p:txBody>
      </p:sp>
    </p:spTree>
    <p:extLst>
      <p:ext uri="{BB962C8B-B14F-4D97-AF65-F5344CB8AC3E}">
        <p14:creationId xmlns:p14="http://schemas.microsoft.com/office/powerpoint/2010/main" val="3266634438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61059" y="23990"/>
            <a:ext cx="826849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in the Ancient World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Human Personhood</a:t>
            </a:r>
          </a:p>
          <a:p>
            <a:pPr algn="ctr"/>
            <a:r>
              <a:rPr lang="en-GB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Individualism, free will, equality, human rights, etc.</a:t>
            </a:r>
            <a:endParaRPr lang="en-US" sz="2800" b="1" dirty="0"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Infants &amp; Children</a:t>
            </a:r>
          </a:p>
          <a:p>
            <a:pPr lvl="0" algn="ctr"/>
            <a:r>
              <a:rPr lang="en-US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Infanticide and the treatment of children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Women</a:t>
            </a:r>
          </a:p>
          <a:p>
            <a:pPr algn="ctr"/>
            <a:r>
              <a:rPr lang="en-US" sz="28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Women’s rights and the treatment of women</a:t>
            </a:r>
          </a:p>
        </p:txBody>
      </p:sp>
    </p:spTree>
    <p:extLst>
      <p:ext uri="{BB962C8B-B14F-4D97-AF65-F5344CB8AC3E}">
        <p14:creationId xmlns:p14="http://schemas.microsoft.com/office/powerpoint/2010/main" val="3371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9C40EC-495D-4667-9235-231E83B126FF}"/>
              </a:ext>
            </a:extLst>
          </p:cNvPr>
          <p:cNvSpPr txBox="1"/>
          <p:nvPr/>
        </p:nvSpPr>
        <p:spPr>
          <a:xfrm>
            <a:off x="90488" y="632460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Plutarch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fr-FR" sz="2000" i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Lycurgus</a:t>
            </a:r>
            <a:r>
              <a:rPr lang="fr-FR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15.8; </a:t>
            </a:r>
            <a:r>
              <a:rPr lang="fr-FR" sz="2000" i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Romulus</a:t>
            </a:r>
            <a:r>
              <a:rPr lang="fr-FR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22.3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9D2AD-85C5-44EA-A0CF-F28B3C0CC150}"/>
              </a:ext>
            </a:extLst>
          </p:cNvPr>
          <p:cNvSpPr txBox="1"/>
          <p:nvPr/>
        </p:nvSpPr>
        <p:spPr>
          <a:xfrm>
            <a:off x="152401" y="1524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Spartan women were kept “under lock and key.”</a:t>
            </a:r>
          </a:p>
        </p:txBody>
      </p:sp>
    </p:spTree>
    <p:extLst>
      <p:ext uri="{BB962C8B-B14F-4D97-AF65-F5344CB8AC3E}">
        <p14:creationId xmlns:p14="http://schemas.microsoft.com/office/powerpoint/2010/main" val="1189087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9C40EC-495D-4667-9235-231E83B126FF}"/>
              </a:ext>
            </a:extLst>
          </p:cNvPr>
          <p:cNvSpPr txBox="1"/>
          <p:nvPr/>
        </p:nvSpPr>
        <p:spPr>
          <a:xfrm>
            <a:off x="90488" y="632460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Aristotle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Politics</a:t>
            </a:r>
            <a:r>
              <a:rPr lang="fr-FR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1.1260a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9D2AD-85C5-44EA-A0CF-F28B3C0CC150}"/>
              </a:ext>
            </a:extLst>
          </p:cNvPr>
          <p:cNvSpPr txBox="1"/>
          <p:nvPr/>
        </p:nvSpPr>
        <p:spPr>
          <a:xfrm>
            <a:off x="152401" y="1524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“Silence gives grace to woman.”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4453D3F-AD33-405B-8160-47F5EDD355A6}"/>
              </a:ext>
            </a:extLst>
          </p:cNvPr>
          <p:cNvSpPr/>
          <p:nvPr/>
        </p:nvSpPr>
        <p:spPr>
          <a:xfrm>
            <a:off x="90488" y="2598360"/>
            <a:ext cx="10439399" cy="28499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 woman, silence is an adornment to woman.”</a:t>
            </a:r>
            <a:endParaRPr 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Sophocles, </a:t>
            </a:r>
            <a:r>
              <a:rPr lang="en-GB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Ajax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293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“Silence and discretion are most beautiful in woman, and remaining quiet within the house.”</a:t>
            </a:r>
            <a:endParaRPr 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Euripides,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Heraclitus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476</a:t>
            </a:r>
          </a:p>
        </p:txBody>
      </p:sp>
    </p:spTree>
    <p:extLst>
      <p:ext uri="{BB962C8B-B14F-4D97-AF65-F5344CB8AC3E}">
        <p14:creationId xmlns:p14="http://schemas.microsoft.com/office/powerpoint/2010/main" val="27493796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“We [men] have 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concubines</a:t>
            </a: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pleasure,</a:t>
            </a:r>
          </a:p>
          <a:p>
            <a:pPr lvl="0" algn="ctr">
              <a:defRPr/>
            </a:pP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female slaves</a:t>
            </a: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our daily care</a:t>
            </a:r>
          </a:p>
          <a:p>
            <a:pPr lvl="0" algn="ctr">
              <a:defRPr/>
            </a:pP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[a sexual euphemism]</a:t>
            </a:r>
          </a:p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</a:t>
            </a: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give us legitimate children and to be guardians of our households.”</a:t>
            </a:r>
            <a:endParaRPr kumimoji="0" lang="en-GB" sz="4400" b="0" i="0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CFC14-DBCA-4337-92F9-B064720D8068}"/>
              </a:ext>
            </a:extLst>
          </p:cNvPr>
          <p:cNvSpPr txBox="1"/>
          <p:nvPr/>
        </p:nvSpPr>
        <p:spPr>
          <a:xfrm>
            <a:off x="90488" y="632460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Demosthenes, </a:t>
            </a:r>
            <a:r>
              <a:rPr lang="en-GB" sz="2000" i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Apollodorus</a:t>
            </a:r>
            <a:r>
              <a:rPr lang="en-GB" sz="2000" i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Against </a:t>
            </a:r>
            <a:r>
              <a:rPr lang="en-GB" sz="2000" i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Neaera</a:t>
            </a:r>
            <a:r>
              <a:rPr lang="en-GB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III, 122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5AE7F21-574E-488D-B0E9-04B2C83EDA9A}"/>
              </a:ext>
            </a:extLst>
          </p:cNvPr>
          <p:cNvSpPr/>
          <p:nvPr/>
        </p:nvSpPr>
        <p:spPr>
          <a:xfrm>
            <a:off x="7162800" y="3276600"/>
            <a:ext cx="4952999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Latin had 25 words for a “prostitute,”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not a single word for a “male virgin.”</a:t>
            </a:r>
            <a:endParaRPr 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Joseph Henrich, </a:t>
            </a:r>
            <a:r>
              <a:rPr lang="en-GB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Weirdest People in the World</a:t>
            </a: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(Penguin, 2020), 167.</a:t>
            </a:r>
            <a:endParaRPr lang="en-GB" sz="2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538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238542"/>
            <a:ext cx="7238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“There is nothing more ruinous to a state</a:t>
            </a:r>
          </a:p>
          <a:p>
            <a:pPr lvl="0" algn="ctr">
              <a:defRPr/>
            </a:pPr>
            <a:r>
              <a:rPr lang="en-GB" sz="5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 the </a:t>
            </a:r>
            <a:r>
              <a:rPr lang="en-GB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equality</a:t>
            </a:r>
            <a:r>
              <a:rPr lang="en-GB" sz="5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those who are </a:t>
            </a:r>
            <a:r>
              <a:rPr lang="en-GB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unequal</a:t>
            </a:r>
            <a:r>
              <a:rPr lang="en-GB" sz="5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kumimoji="0" lang="en-GB" sz="5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E31A8-D7E8-4C28-94E9-7E522870C14E}"/>
              </a:ext>
            </a:extLst>
          </p:cNvPr>
          <p:cNvSpPr txBox="1"/>
          <p:nvPr/>
        </p:nvSpPr>
        <p:spPr>
          <a:xfrm>
            <a:off x="364571" y="632460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Plato, </a:t>
            </a:r>
            <a:r>
              <a:rPr lang="en-GB" sz="20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Book VIII</a:t>
            </a:r>
          </a:p>
        </p:txBody>
      </p:sp>
    </p:spTree>
    <p:extLst>
      <p:ext uri="{BB962C8B-B14F-4D97-AF65-F5344CB8AC3E}">
        <p14:creationId xmlns:p14="http://schemas.microsoft.com/office/powerpoint/2010/main" val="5670942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“In Rome, men no more hesitated to use slaves and prostitutes to relieve themselves of their sexual needs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 they did to use the side of a road as a toilet.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Latin, the same word, </a:t>
            </a:r>
            <a:r>
              <a:rPr kumimoji="0" lang="en-GB" sz="4000" b="0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meio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meant both ejaculate and urinate.”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Tom Holland,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Dominion: How the Christian Revolution Remade the World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Basic Books, 2019), 99.</a:t>
            </a:r>
          </a:p>
        </p:txBody>
      </p:sp>
    </p:spTree>
    <p:extLst>
      <p:ext uri="{BB962C8B-B14F-4D97-AF65-F5344CB8AC3E}">
        <p14:creationId xmlns:p14="http://schemas.microsoft.com/office/powerpoint/2010/main" val="31948143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“In Rome, men no more hesitated to use slaves and prostitutes to relieve themselves of their sexual needs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 they did to use the side of a road as a toilet.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Latin, the same word, </a:t>
            </a:r>
            <a:r>
              <a:rPr kumimoji="0" lang="en-GB" sz="4000" b="0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meio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meant both ejaculate and urinate.”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Tom Holland,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Dominion: How the Christian Revolution Remade the World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Basic Books, 2019), 99.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91EFEDCC-2DE6-4801-90A7-96DF2BFB238E}"/>
              </a:ext>
            </a:extLst>
          </p:cNvPr>
          <p:cNvSpPr/>
          <p:nvPr/>
        </p:nvSpPr>
        <p:spPr>
          <a:xfrm>
            <a:off x="3505201" y="152400"/>
            <a:ext cx="8610600" cy="65670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</a:t>
            </a:r>
          </a:p>
          <a:p>
            <a:pPr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healed women, taught women, and had followers who were women.</a:t>
            </a:r>
          </a:p>
          <a:p>
            <a:pPr lvl="0" algn="ctr">
              <a:defRPr/>
            </a:pPr>
            <a:r>
              <a:rPr lang="nl-NL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4:7-30; Luke 7:39; 8:1-3; 43-48; 10:38-42</a:t>
            </a:r>
            <a:endParaRPr lang="nl-NL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longer… male and female. For you are all one in Christ Jesus.”</a:t>
            </a:r>
          </a:p>
          <a:p>
            <a:pPr lvl="0" algn="ctr">
              <a:defRPr/>
            </a:pPr>
            <a:r>
              <a:rPr lang="nl-NL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Galatians 3:28</a:t>
            </a:r>
            <a:endParaRPr lang="nl-NL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 woman’s husband dies,</a:t>
            </a:r>
          </a:p>
          <a:p>
            <a:pPr algn="ctr">
              <a:defRPr/>
            </a:pPr>
            <a:r>
              <a:rPr lang="en-GB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is free to marry anyone she wishes</a:t>
            </a:r>
          </a:p>
          <a:p>
            <a:pPr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(only someone in the Lord).”</a:t>
            </a:r>
          </a:p>
          <a:p>
            <a:pPr lvl="0" algn="ctr">
              <a:defRPr/>
            </a:pPr>
            <a:r>
              <a:rPr lang="nl-NL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7:39</a:t>
            </a:r>
          </a:p>
          <a:p>
            <a:pPr lvl="0" algn="ctr">
              <a:defRPr/>
            </a:pPr>
            <a:endParaRPr lang="nl-NL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187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“In Rome, men no more hesitated to use slaves and prostitutes to relieve themselves of their sexual needs than they did to use the side of a road as a toilet.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Latin, the same word, </a:t>
            </a:r>
            <a:r>
              <a:rPr kumimoji="0" lang="en-GB" sz="4000" b="0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meio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meant both ejaculate and urinate.”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Tom Holland,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Dominion: How the Christian Revolution Remade the World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Basic Books, 2019), 99.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D5C5140-CC0C-4AB9-BF75-1CDD80F65F58}"/>
              </a:ext>
            </a:extLst>
          </p:cNvPr>
          <p:cNvSpPr/>
          <p:nvPr/>
        </p:nvSpPr>
        <p:spPr>
          <a:xfrm>
            <a:off x="3505201" y="152400"/>
            <a:ext cx="8610600" cy="65670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Biblical Teaching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“Treat your wife with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understanding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you live together… She is your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 partner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God’s gift of new life.”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 3:7</a:t>
            </a:r>
            <a:endParaRPr kumimoji="0" lang="nl-NL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“Husbands, love your wives and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 treat them harshly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Colossians 3:19</a:t>
            </a:r>
            <a:endParaRPr kumimoji="0" lang="nl-NL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“Husbands, love your wives,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just as Christ loved the church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gave Himself up for her.”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 5:25</a:t>
            </a:r>
            <a:endParaRPr kumimoji="0" lang="nl-NL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650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“In Rome, men no more hesitated to use slaves and prostitutes to relieve themselves of their sexual needs than they did to use the side of a road as a toilet.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Latin, the same word, </a:t>
            </a:r>
            <a:r>
              <a:rPr kumimoji="0" lang="en-GB" sz="4000" b="0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meio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meant both ejaculate and urinate.”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Tom Holland,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Dominion: How the Christian Revolution Remade the World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Basic Books, 2019), 99.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D5C5140-CC0C-4AB9-BF75-1CDD80F65F58}"/>
              </a:ext>
            </a:extLst>
          </p:cNvPr>
          <p:cNvSpPr/>
          <p:nvPr/>
        </p:nvSpPr>
        <p:spPr>
          <a:xfrm>
            <a:off x="3505201" y="152400"/>
            <a:ext cx="8610600" cy="65670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Biblical Teaching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“Treat your wife with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understanding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you live together… She is your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 partner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God’s gift of new life.”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 3:7</a:t>
            </a:r>
            <a:endParaRPr kumimoji="0" lang="nl-NL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“Husbands, love your wives and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 treat them harshly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Colossians 3:19</a:t>
            </a:r>
            <a:endParaRPr kumimoji="0" lang="nl-NL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“Husbands, love your wives,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just as Christ loved the church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gave Himself up for her.”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 5:25</a:t>
            </a:r>
            <a:endParaRPr kumimoji="0" lang="nl-NL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E75C3BD-EF3B-460D-AD5A-6215942DF6D8}"/>
              </a:ext>
            </a:extLst>
          </p:cNvPr>
          <p:cNvSpPr/>
          <p:nvPr/>
        </p:nvSpPr>
        <p:spPr>
          <a:xfrm>
            <a:off x="186048" y="1066800"/>
            <a:ext cx="8119752" cy="4038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wonder why there were </a:t>
            </a:r>
            <a:r>
              <a:rPr lang="en-GB" sz="4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many women in the early church as men?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Rodney Stark,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Rise of Christianity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(Princeton University Press, 1996), 97-110.</a:t>
            </a:r>
          </a:p>
          <a:p>
            <a:pPr lvl="0" algn="ctr">
              <a:defRPr/>
            </a:pPr>
            <a:r>
              <a:rPr lang="en-GB" sz="24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Celsus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criticized Christianity because it attracted women (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GB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Celsus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4.484, 486).</a:t>
            </a:r>
          </a:p>
        </p:txBody>
      </p:sp>
    </p:spTree>
    <p:extLst>
      <p:ext uri="{BB962C8B-B14F-4D97-AF65-F5344CB8AC3E}">
        <p14:creationId xmlns:p14="http://schemas.microsoft.com/office/powerpoint/2010/main" val="1845416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61059" y="23990"/>
            <a:ext cx="826849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in the Ancient World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Human Personhood</a:t>
            </a:r>
          </a:p>
          <a:p>
            <a:pPr algn="ctr"/>
            <a:r>
              <a:rPr lang="en-GB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Individualism, free will, equality, human rights, etc.</a:t>
            </a:r>
            <a:endParaRPr lang="en-US" sz="2800" b="1" dirty="0"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Infants &amp; Children</a:t>
            </a:r>
          </a:p>
          <a:p>
            <a:pPr lvl="0" algn="ctr"/>
            <a:r>
              <a:rPr lang="en-US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Infanticide and the treatment of children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Women</a:t>
            </a:r>
          </a:p>
          <a:p>
            <a:pPr algn="ctr"/>
            <a:r>
              <a:rPr lang="en-US" sz="28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Women’s rights and the treatment of women</a:t>
            </a:r>
          </a:p>
        </p:txBody>
      </p:sp>
    </p:spTree>
    <p:extLst>
      <p:ext uri="{BB962C8B-B14F-4D97-AF65-F5344CB8AC3E}">
        <p14:creationId xmlns:p14="http://schemas.microsoft.com/office/powerpoint/2010/main" val="1445108946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61059" y="23990"/>
            <a:ext cx="826849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in the Ancient World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Human Personhood</a:t>
            </a:r>
          </a:p>
          <a:p>
            <a:pPr algn="ctr"/>
            <a:r>
              <a:rPr lang="en-GB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Individualism, free will, equality, human rights, etc.</a:t>
            </a:r>
            <a:endParaRPr lang="en-US" sz="2800" b="1" dirty="0"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Infants &amp; Children</a:t>
            </a:r>
          </a:p>
          <a:p>
            <a:pPr lvl="0" algn="ctr"/>
            <a:r>
              <a:rPr lang="en-US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Infanticide and the treatment of children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Women</a:t>
            </a:r>
          </a:p>
          <a:p>
            <a:pPr algn="ctr"/>
            <a:r>
              <a:rPr lang="en-US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Women’s rights and the treatment of women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Slaves</a:t>
            </a:r>
          </a:p>
          <a:p>
            <a:pPr lvl="0" algn="ctr"/>
            <a:r>
              <a:rPr lang="en-US" sz="28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problem of slavery in the ancient world</a:t>
            </a:r>
            <a:endParaRPr lang="en-US" sz="4800" b="1" spc="-150" dirty="0">
              <a:solidFill>
                <a:srgbClr val="9CC7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9C40EC-495D-4667-9235-231E83B126FF}"/>
              </a:ext>
            </a:extLst>
          </p:cNvPr>
          <p:cNvSpPr txBox="1"/>
          <p:nvPr/>
        </p:nvSpPr>
        <p:spPr>
          <a:xfrm>
            <a:off x="90488" y="632460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Homer, </a:t>
            </a:r>
            <a:r>
              <a:rPr lang="fr-FR" sz="2000" i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Odyssey</a:t>
            </a:r>
            <a:r>
              <a:rPr lang="fr-FR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17.322-323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9D2AD-85C5-44EA-A0CF-F28B3C0CC150}"/>
              </a:ext>
            </a:extLst>
          </p:cNvPr>
          <p:cNvSpPr txBox="1"/>
          <p:nvPr/>
        </p:nvSpPr>
        <p:spPr>
          <a:xfrm>
            <a:off x="152401" y="1524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“Zeus… takes away </a:t>
            </a: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half of the worth from a man,</a:t>
            </a: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when the day of slavery comes upon him.”</a:t>
            </a:r>
            <a:endParaRPr kumimoji="0" lang="en-GB" sz="4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171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9C40EC-495D-4667-9235-231E83B126FF}"/>
              </a:ext>
            </a:extLst>
          </p:cNvPr>
          <p:cNvSpPr txBox="1"/>
          <p:nvPr/>
        </p:nvSpPr>
        <p:spPr>
          <a:xfrm>
            <a:off x="90488" y="632460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Aristotle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fr-FR" sz="2000" i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Nicomachean</a:t>
            </a:r>
            <a:r>
              <a:rPr lang="fr-FR" sz="2000" i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Ethics</a:t>
            </a:r>
            <a:r>
              <a:rPr lang="fr-FR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1161B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9D2AD-85C5-44EA-A0CF-F28B3C0CC150}"/>
              </a:ext>
            </a:extLst>
          </p:cNvPr>
          <p:cNvSpPr txBox="1"/>
          <p:nvPr/>
        </p:nvSpPr>
        <p:spPr>
          <a:xfrm>
            <a:off x="152401" y="152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 slave is a </a:t>
            </a: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living tool</a:t>
            </a: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just as a tool is an inanimate slave.”</a:t>
            </a:r>
            <a:endParaRPr kumimoji="0" lang="en-GB" sz="4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749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“We maltreat [slaves], not as if they were men, but as if they were </a:t>
            </a: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beasts of burden.</a:t>
            </a: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6FC8B-1D66-4235-810C-CFD711EDFF4A}"/>
              </a:ext>
            </a:extLst>
          </p:cNvPr>
          <p:cNvSpPr txBox="1"/>
          <p:nvPr/>
        </p:nvSpPr>
        <p:spPr>
          <a:xfrm>
            <a:off x="90488" y="632460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Seneca, </a:t>
            </a:r>
            <a:r>
              <a:rPr lang="en-GB" sz="2000" i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Moral Epistles</a:t>
            </a:r>
            <a:r>
              <a:rPr lang="en-GB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47.5, 11</a:t>
            </a:r>
          </a:p>
        </p:txBody>
      </p:sp>
    </p:spTree>
    <p:extLst>
      <p:ext uri="{BB962C8B-B14F-4D97-AF65-F5344CB8AC3E}">
        <p14:creationId xmlns:p14="http://schemas.microsoft.com/office/powerpoint/2010/main" val="30281720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“We maltreat [slaves], not as if they were men, but as if they were </a:t>
            </a: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beasts of burden.</a:t>
            </a: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6FC8B-1D66-4235-810C-CFD711EDFF4A}"/>
              </a:ext>
            </a:extLst>
          </p:cNvPr>
          <p:cNvSpPr txBox="1"/>
          <p:nvPr/>
        </p:nvSpPr>
        <p:spPr>
          <a:xfrm>
            <a:off x="90488" y="632460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Seneca, </a:t>
            </a:r>
            <a:r>
              <a:rPr lang="en-GB" sz="2000" i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Moral Epistles</a:t>
            </a:r>
            <a:r>
              <a:rPr lang="en-GB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47.5, 11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0C04F99-25AC-48E8-BCF1-3EFDB41A96EF}"/>
              </a:ext>
            </a:extLst>
          </p:cNvPr>
          <p:cNvSpPr/>
          <p:nvPr/>
        </p:nvSpPr>
        <p:spPr>
          <a:xfrm>
            <a:off x="3886200" y="914400"/>
            <a:ext cx="8153400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“Slave traders” (</a:t>
            </a:r>
            <a:r>
              <a:rPr lang="en-US" sz="36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andrapodistai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are called “lawbreakers and rebels” (NIV).</a:t>
            </a: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Timothy 1:9-10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you can gain your freedom, do so… do not become slaves of men.”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7:21, 23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longer… slave or free. For you are all one in Christ Jesus.”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Galatians 3:28; cf. 1 Corinthians 12:13; Colossians 3:11</a:t>
            </a:r>
          </a:p>
        </p:txBody>
      </p:sp>
    </p:spTree>
    <p:extLst>
      <p:ext uri="{BB962C8B-B14F-4D97-AF65-F5344CB8AC3E}">
        <p14:creationId xmlns:p14="http://schemas.microsoft.com/office/powerpoint/2010/main" val="8676421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238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Greek conception of nature did not at first make any sharp distinction between nature (</a:t>
            </a:r>
            <a:r>
              <a:rPr kumimoji="0" lang="en-GB" sz="4000" b="0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physis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and culture (</a:t>
            </a:r>
            <a:r>
              <a:rPr kumimoji="0" lang="en-GB" sz="4000" b="0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nomos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between the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cosmos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the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social order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Binding them together was the assumption of </a:t>
            </a:r>
            <a:r>
              <a:rPr kumimoji="0" lang="en-GB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natural inequality</a:t>
            </a:r>
            <a:r>
              <a:rPr kumimoji="0" lang="en-GB" sz="4000" b="0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516971" y="5715000"/>
            <a:ext cx="62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Larry Siedentop,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Inventing the Individual: The Origins of Western Liberalism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(Cambridge, MA: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Belknap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Press of Harvard University Press, 2014), 42.</a:t>
            </a:r>
          </a:p>
        </p:txBody>
      </p:sp>
    </p:spTree>
    <p:extLst>
      <p:ext uri="{BB962C8B-B14F-4D97-AF65-F5344CB8AC3E}">
        <p14:creationId xmlns:p14="http://schemas.microsoft.com/office/powerpoint/2010/main" val="1873414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61059" y="23990"/>
            <a:ext cx="826849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in the Ancient World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Human Personhood</a:t>
            </a:r>
          </a:p>
          <a:p>
            <a:pPr algn="ctr"/>
            <a:r>
              <a:rPr lang="en-GB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Individualism, free will, equality, human rights, etc.</a:t>
            </a:r>
            <a:endParaRPr lang="en-US" sz="2800" b="1" dirty="0"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Infants &amp; Children</a:t>
            </a:r>
          </a:p>
          <a:p>
            <a:pPr lvl="0" algn="ctr"/>
            <a:r>
              <a:rPr lang="en-US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Infanticide and the treatment of children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Women</a:t>
            </a:r>
          </a:p>
          <a:p>
            <a:pPr algn="ctr"/>
            <a:r>
              <a:rPr lang="en-US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Women’s rights and the treatment of women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Slaves</a:t>
            </a:r>
          </a:p>
          <a:p>
            <a:pPr lvl="0" algn="ctr"/>
            <a:r>
              <a:rPr lang="en-US" sz="28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problem of slavery in the ancient world</a:t>
            </a:r>
            <a:endParaRPr lang="en-US" sz="4800" b="1" spc="-150" dirty="0">
              <a:solidFill>
                <a:srgbClr val="9CC7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15464"/>
      </p:ext>
    </p:extLst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61059" y="23990"/>
            <a:ext cx="826849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in the Ancient World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Human Personhood</a:t>
            </a:r>
          </a:p>
          <a:p>
            <a:pPr algn="ctr"/>
            <a:r>
              <a:rPr lang="en-GB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Individualism, free will, equality, human rights, etc.</a:t>
            </a:r>
            <a:endParaRPr lang="en-US" sz="2800" b="1" dirty="0"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Infants &amp; Children</a:t>
            </a:r>
          </a:p>
          <a:p>
            <a:pPr lvl="0" algn="ctr"/>
            <a:r>
              <a:rPr lang="en-US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Infanticide and the treatment of children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Women</a:t>
            </a:r>
          </a:p>
          <a:p>
            <a:pPr algn="ctr"/>
            <a:r>
              <a:rPr lang="en-US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Women’s rights and the treatment of women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Slaves</a:t>
            </a:r>
          </a:p>
          <a:p>
            <a:pPr lvl="0" algn="ctr"/>
            <a:r>
              <a:rPr lang="en-US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problem of slavery in the ancient world</a:t>
            </a:r>
            <a:endParaRPr lang="en-US" sz="4800" b="1" spc="-150" dirty="0"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The Poor, Weak, and Sick</a:t>
            </a:r>
          </a:p>
          <a:p>
            <a:pPr lvl="0" algn="ctr"/>
            <a:r>
              <a:rPr lang="en-US" sz="28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Christian hospitals and charity</a:t>
            </a:r>
            <a:endParaRPr lang="en-US" sz="4400" b="1" spc="-150" dirty="0">
              <a:solidFill>
                <a:srgbClr val="9CC7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1BB249-A7FD-45B2-935B-0FE19BC7CDD0}"/>
              </a:ext>
            </a:extLst>
          </p:cNvPr>
          <p:cNvSpPr txBox="1"/>
          <p:nvPr/>
        </p:nvSpPr>
        <p:spPr>
          <a:xfrm>
            <a:off x="152401" y="1524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do a beggar bad service by giving him food and drink;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lose what you give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prolong his life for more misery.”</a:t>
            </a:r>
            <a:endParaRPr kumimoji="0" lang="en-GB" sz="4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8FDE-3DDE-49B6-B1B1-A4D0B3279D65}"/>
              </a:ext>
            </a:extLst>
          </p:cNvPr>
          <p:cNvSpPr txBox="1"/>
          <p:nvPr/>
        </p:nvSpPr>
        <p:spPr>
          <a:xfrm>
            <a:off x="76200" y="6405440"/>
            <a:ext cx="701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Plautus, </a:t>
            </a:r>
            <a:r>
              <a:rPr lang="en-GB" sz="2000" i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Trinummus</a:t>
            </a:r>
            <a:r>
              <a:rPr lang="en-GB" sz="2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2.338-39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312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17405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1BB249-A7FD-45B2-935B-0FE19BC7CDD0}"/>
              </a:ext>
            </a:extLst>
          </p:cNvPr>
          <p:cNvSpPr txBox="1"/>
          <p:nvPr/>
        </p:nvSpPr>
        <p:spPr>
          <a:xfrm>
            <a:off x="76200" y="152400"/>
            <a:ext cx="8000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hospital was, in origin and conception, a distinctively Christian institution…</a:t>
            </a:r>
          </a:p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were no pre-Christian institutions in the ancient world that served the purpose that Christian hospitals were created to serve.”</a:t>
            </a:r>
            <a:endParaRPr kumimoji="0" lang="en-GB" sz="4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8FDE-3DDE-49B6-B1B1-A4D0B3279D65}"/>
              </a:ext>
            </a:extLst>
          </p:cNvPr>
          <p:cNvSpPr txBox="1"/>
          <p:nvPr/>
        </p:nvSpPr>
        <p:spPr>
          <a:xfrm>
            <a:off x="76200" y="6073914"/>
            <a:ext cx="701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Gary B. </a:t>
            </a:r>
            <a:r>
              <a:rPr lang="en-GB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Ferngren</a:t>
            </a:r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Medicine and Health Care in Early Christianity</a:t>
            </a:r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(Baltimore: Johns Hopkins University Press, 2016), 124.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447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1BB249-A7FD-45B2-935B-0FE19BC7CDD0}"/>
              </a:ext>
            </a:extLst>
          </p:cNvPr>
          <p:cNvSpPr txBox="1"/>
          <p:nvPr/>
        </p:nvSpPr>
        <p:spPr>
          <a:xfrm>
            <a:off x="76200" y="152400"/>
            <a:ext cx="8000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hospital was, in origin and conception, a distinctively Christian institution…</a:t>
            </a:r>
          </a:p>
          <a:p>
            <a:pPr lvl="0" algn="ctr">
              <a:defRPr/>
            </a:pPr>
            <a:r>
              <a:rPr lang="en-GB" sz="4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were no pre-Christian institutions in the ancient world that served the purpose that Christian hospitals were created to serve.”</a:t>
            </a:r>
            <a:endParaRPr kumimoji="0" lang="en-GB" sz="4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8FDE-3DDE-49B6-B1B1-A4D0B3279D65}"/>
              </a:ext>
            </a:extLst>
          </p:cNvPr>
          <p:cNvSpPr txBox="1"/>
          <p:nvPr/>
        </p:nvSpPr>
        <p:spPr>
          <a:xfrm>
            <a:off x="76200" y="6073914"/>
            <a:ext cx="701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Gary B. </a:t>
            </a:r>
            <a:r>
              <a:rPr lang="en-GB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Ferngren</a:t>
            </a:r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Medicine and Health Care in Early Christianity</a:t>
            </a:r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(Baltimore: Johns Hopkins University Press, 2016), 124.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1BE9D3-26CE-44DA-8BB8-D5CCEB49AA3C}"/>
              </a:ext>
            </a:extLst>
          </p:cNvPr>
          <p:cNvSpPr/>
          <p:nvPr/>
        </p:nvSpPr>
        <p:spPr>
          <a:xfrm>
            <a:off x="3505201" y="304800"/>
            <a:ext cx="8610600" cy="5029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Biblical Teaching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of the LORD is upon me… to bring Good News to the poor.”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4:18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you put on a banquet… invite the poor, the disabled, and the blind.”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14:12-13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“Sell your possessions and give to the poor.”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12:33; cf. 12:15; 16:19-31; 18:22</a:t>
            </a:r>
            <a:endParaRPr lang="en-GB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22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F54C2D-38BF-4860-BDE5-C520364FC8D1}"/>
              </a:ext>
            </a:extLst>
          </p:cNvPr>
          <p:cNvSpPr txBox="1"/>
          <p:nvPr/>
        </p:nvSpPr>
        <p:spPr>
          <a:xfrm>
            <a:off x="61059" y="23990"/>
            <a:ext cx="826849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Life in the Ancient World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Human Personhood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Individualism, free will, equality, human rights, etc.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Infants &amp; Children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Infanticide and the treatment of children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Women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Women’s rights and the treatment of women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Slaves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problem of slavery in the ancient world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The Poor, Weak, and Sick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Christian hospitals and charity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78846"/>
      </p:ext>
    </p:extLst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61059" y="23990"/>
            <a:ext cx="826849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Implications for Today</a:t>
            </a:r>
          </a:p>
          <a:p>
            <a:pPr lvl="0" algn="ctr"/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Don’t be ashamed to follow Jesus.</a:t>
            </a:r>
          </a:p>
          <a:p>
            <a:pPr lvl="0" algn="ctr"/>
            <a:r>
              <a:rPr lang="en-GB" sz="24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has been the greatest force for good in world history.</a:t>
            </a:r>
          </a:p>
          <a:p>
            <a:pPr lvl="0" algn="ctr"/>
            <a:r>
              <a:rPr lang="en-GB" sz="24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“You’re regressive, judgmental, hypocritical, and pushy!”</a:t>
            </a:r>
          </a:p>
          <a:p>
            <a:pPr lvl="0" algn="ctr"/>
            <a:endParaRPr lang="en-GB" sz="1400" b="1" dirty="0">
              <a:solidFill>
                <a:srgbClr val="9CC7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Beliefs have consequences.</a:t>
            </a:r>
          </a:p>
          <a:p>
            <a:pPr lvl="0" algn="ctr"/>
            <a:r>
              <a:rPr lang="en-GB" sz="24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 you know your beliefs are true?</a:t>
            </a:r>
          </a:p>
          <a:p>
            <a:pPr lvl="0" algn="ctr"/>
            <a:r>
              <a:rPr lang="en-GB" sz="24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 you know they’re good?</a:t>
            </a:r>
          </a:p>
          <a:p>
            <a:pPr lvl="0" algn="ctr"/>
            <a:endParaRPr lang="en-GB" sz="1400" b="1" dirty="0">
              <a:solidFill>
                <a:srgbClr val="9CC7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message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changed the world?</a:t>
            </a:r>
          </a:p>
          <a:p>
            <a:pPr lvl="0" algn="ctr">
              <a:defRPr/>
            </a:pPr>
            <a:r>
              <a:rPr lang="en-US" sz="7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was crucified.</a:t>
            </a:r>
          </a:p>
        </p:txBody>
      </p:sp>
    </p:spTree>
    <p:extLst>
      <p:ext uri="{BB962C8B-B14F-4D97-AF65-F5344CB8AC3E}">
        <p14:creationId xmlns:p14="http://schemas.microsoft.com/office/powerpoint/2010/main" val="16114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152400"/>
            <a:ext cx="7238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Greek conception of nature did not at first make any sharp distinction between nature (</a:t>
            </a:r>
            <a:r>
              <a:rPr kumimoji="0" lang="en-GB" sz="4000" b="0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physis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and culture (</a:t>
            </a:r>
            <a:r>
              <a:rPr kumimoji="0" lang="en-GB" sz="4000" b="0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nomos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between the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cosmos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the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social order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Binding them together was the assumption of </a:t>
            </a:r>
            <a:r>
              <a:rPr kumimoji="0" lang="en-GB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natural inequality</a:t>
            </a:r>
            <a:r>
              <a:rPr kumimoji="0" lang="en-GB" sz="4000" b="0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GB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5BDD3-0517-4B00-B7D7-7EBCF22A8BC2}"/>
              </a:ext>
            </a:extLst>
          </p:cNvPr>
          <p:cNvSpPr txBox="1"/>
          <p:nvPr/>
        </p:nvSpPr>
        <p:spPr>
          <a:xfrm>
            <a:off x="516971" y="5715000"/>
            <a:ext cx="62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Larry Siedentop,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Inventing the Individual: The Origins of Western Liberalism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(Cambridge, MA: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Belknap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Press of Harvard University Press, 2014), 42.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E319A474-1726-4877-B3BF-9F5988E19C74}"/>
              </a:ext>
            </a:extLst>
          </p:cNvPr>
          <p:cNvSpPr/>
          <p:nvPr/>
        </p:nvSpPr>
        <p:spPr>
          <a:xfrm>
            <a:off x="4258854" y="152400"/>
            <a:ext cx="7780745" cy="586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Biblical Teaching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are God’s work of art.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Psalm 139:14; Ephesians 2:10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have inherent dignity and equality.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Genesis 1:26-27; Matthew 19:4; James 3:9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are God’s child—more loved than you can intellectually comprehend.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Galatians 4:6-7; Ephesians 3:19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Your life has significance that you can’t possibly grasp.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Peter 1:7-8; Matthew 25:21</a:t>
            </a:r>
          </a:p>
        </p:txBody>
      </p:sp>
    </p:spTree>
    <p:extLst>
      <p:ext uri="{BB962C8B-B14F-4D97-AF65-F5344CB8AC3E}">
        <p14:creationId xmlns:p14="http://schemas.microsoft.com/office/powerpoint/2010/main" val="29144303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61059" y="23990"/>
            <a:ext cx="82684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in the Ancient World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Human Personhood</a:t>
            </a:r>
          </a:p>
          <a:p>
            <a:pPr algn="ctr"/>
            <a:r>
              <a:rPr lang="en-GB" sz="28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Individualism, free will, equality, human rights, etc.</a:t>
            </a:r>
            <a:endParaRPr lang="en-US" sz="2800" b="1" dirty="0">
              <a:solidFill>
                <a:srgbClr val="9CC7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3346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61059" y="23990"/>
            <a:ext cx="826849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in the Ancient World</a:t>
            </a:r>
          </a:p>
          <a:p>
            <a:pPr algn="ctr"/>
            <a:r>
              <a:rPr lang="en-US" sz="4800" b="1" spc="-150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Human Personhood</a:t>
            </a:r>
          </a:p>
          <a:p>
            <a:pPr algn="ctr"/>
            <a:r>
              <a:rPr lang="en-GB" sz="2800" b="1" dirty="0">
                <a:solidFill>
                  <a:srgbClr val="5F86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Individualism, free will, equality, human rights, etc.</a:t>
            </a:r>
            <a:endParaRPr lang="en-US" sz="2800" b="1" dirty="0">
              <a:solidFill>
                <a:srgbClr val="5F86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Infants &amp; Children</a:t>
            </a:r>
          </a:p>
          <a:p>
            <a:pPr lvl="0" algn="ctr"/>
            <a:r>
              <a:rPr lang="en-US" sz="2800" b="1" dirty="0">
                <a:solidFill>
                  <a:srgbClr val="9CC7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Infanticide and the treatment of children</a:t>
            </a:r>
          </a:p>
        </p:txBody>
      </p:sp>
    </p:spTree>
    <p:extLst>
      <p:ext uri="{BB962C8B-B14F-4D97-AF65-F5344CB8AC3E}">
        <p14:creationId xmlns:p14="http://schemas.microsoft.com/office/powerpoint/2010/main" val="37136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2AE0D-58CB-4B69-A3DE-77E0CC8975BC}"/>
              </a:ext>
            </a:extLst>
          </p:cNvPr>
          <p:cNvSpPr txBox="1"/>
          <p:nvPr/>
        </p:nvSpPr>
        <p:spPr>
          <a:xfrm>
            <a:off x="152401" y="238542"/>
            <a:ext cx="7010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all animals, it is the child who is “the most intractable…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GB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 is a treacherous, sly and most insolent creature.”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E31A8-D7E8-4C28-94E9-7E522870C14E}"/>
              </a:ext>
            </a:extLst>
          </p:cNvPr>
          <p:cNvSpPr txBox="1"/>
          <p:nvPr/>
        </p:nvSpPr>
        <p:spPr>
          <a:xfrm>
            <a:off x="90488" y="6324600"/>
            <a:ext cx="62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Plato,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Laws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2.664E</a:t>
            </a:r>
          </a:p>
        </p:txBody>
      </p:sp>
    </p:spTree>
    <p:extLst>
      <p:ext uri="{BB962C8B-B14F-4D97-AF65-F5344CB8AC3E}">
        <p14:creationId xmlns:p14="http://schemas.microsoft.com/office/powerpoint/2010/main" val="7430151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9C40EC-495D-4667-9235-231E83B126FF}"/>
              </a:ext>
            </a:extLst>
          </p:cNvPr>
          <p:cNvSpPr txBox="1"/>
          <p:nvPr/>
        </p:nvSpPr>
        <p:spPr>
          <a:xfrm>
            <a:off x="90488" y="6096000"/>
            <a:ext cx="626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Cicero,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Republica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137</a:t>
            </a:r>
          </a:p>
          <a:p>
            <a:pPr algn="ctr">
              <a:defRPr/>
            </a:pP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Cicero, </a:t>
            </a:r>
            <a:r>
              <a:rPr lang="en-GB" sz="20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GB" sz="2000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Legibus</a:t>
            </a: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B0090-66B6-4945-9A06-D28DAA695A6B}"/>
              </a:ext>
            </a:extLst>
          </p:cNvPr>
          <p:cNvSpPr txBox="1"/>
          <p:nvPr/>
        </p:nvSpPr>
        <p:spPr>
          <a:xfrm>
            <a:off x="76200" y="130076"/>
            <a:ext cx="67817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thing itself cannot be praised, only its potential.”</a:t>
            </a:r>
          </a:p>
          <a:p>
            <a:pPr algn="ctr">
              <a:defRPr/>
            </a:pPr>
            <a:endParaRPr lang="en-GB" sz="1000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“Deformed infants shall be killed.”</a:t>
            </a:r>
          </a:p>
        </p:txBody>
      </p:sp>
    </p:spTree>
    <p:extLst>
      <p:ext uri="{BB962C8B-B14F-4D97-AF65-F5344CB8AC3E}">
        <p14:creationId xmlns:p14="http://schemas.microsoft.com/office/powerpoint/2010/main" val="36935891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2914</Words>
  <Application>Microsoft Office PowerPoint</Application>
  <PresentationFormat>Widescreen</PresentationFormat>
  <Paragraphs>312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2025-07-13T21:15:55Z</dcterms:created>
  <dcterms:modified xsi:type="dcterms:W3CDTF">2025-07-13T21:16:02Z</dcterms:modified>
</cp:coreProperties>
</file>