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7081" r:id="rId2"/>
    <p:sldId id="7570" r:id="rId3"/>
    <p:sldId id="7571" r:id="rId4"/>
    <p:sldId id="7789" r:id="rId5"/>
    <p:sldId id="7790" r:id="rId6"/>
    <p:sldId id="7791" r:id="rId7"/>
    <p:sldId id="7792" r:id="rId8"/>
    <p:sldId id="7796" r:id="rId9"/>
    <p:sldId id="7797" r:id="rId10"/>
    <p:sldId id="7798" r:id="rId11"/>
    <p:sldId id="7803" r:id="rId12"/>
    <p:sldId id="7799" r:id="rId13"/>
    <p:sldId id="7804" r:id="rId14"/>
    <p:sldId id="7806" r:id="rId15"/>
    <p:sldId id="7807" r:id="rId16"/>
    <p:sldId id="7808" r:id="rId17"/>
    <p:sldId id="7813" r:id="rId18"/>
    <p:sldId id="7809" r:id="rId19"/>
    <p:sldId id="7810" r:id="rId20"/>
    <p:sldId id="7812" r:id="rId21"/>
    <p:sldId id="7814" r:id="rId22"/>
    <p:sldId id="7815" r:id="rId23"/>
    <p:sldId id="7818" r:id="rId24"/>
    <p:sldId id="7816" r:id="rId25"/>
    <p:sldId id="7819" r:id="rId26"/>
    <p:sldId id="7820" r:id="rId27"/>
    <p:sldId id="7821" r:id="rId28"/>
    <p:sldId id="7824" r:id="rId29"/>
    <p:sldId id="7825" r:id="rId30"/>
    <p:sldId id="7826" r:id="rId31"/>
    <p:sldId id="7827" r:id="rId32"/>
    <p:sldId id="7828" r:id="rId33"/>
    <p:sldId id="638" r:id="rId34"/>
    <p:sldId id="7829" r:id="rId35"/>
    <p:sldId id="7830" r:id="rId36"/>
    <p:sldId id="7871" r:id="rId37"/>
    <p:sldId id="7872" r:id="rId38"/>
    <p:sldId id="7879" r:id="rId39"/>
    <p:sldId id="7870" r:id="rId40"/>
    <p:sldId id="7873" r:id="rId41"/>
    <p:sldId id="7874" r:id="rId42"/>
    <p:sldId id="7832" r:id="rId43"/>
    <p:sldId id="7835" r:id="rId44"/>
    <p:sldId id="7836" r:id="rId45"/>
    <p:sldId id="7875" r:id="rId46"/>
    <p:sldId id="7876" r:id="rId47"/>
    <p:sldId id="7877" r:id="rId48"/>
    <p:sldId id="7878" r:id="rId49"/>
    <p:sldId id="7838" r:id="rId50"/>
    <p:sldId id="7880" r:id="rId51"/>
    <p:sldId id="7841" r:id="rId52"/>
    <p:sldId id="872" r:id="rId53"/>
    <p:sldId id="7884" r:id="rId54"/>
    <p:sldId id="7886" r:id="rId55"/>
    <p:sldId id="7887" r:id="rId56"/>
    <p:sldId id="7885" r:id="rId57"/>
    <p:sldId id="7888" r:id="rId58"/>
    <p:sldId id="7842" r:id="rId59"/>
    <p:sldId id="7890" r:id="rId60"/>
    <p:sldId id="7891" r:id="rId61"/>
    <p:sldId id="7893" r:id="rId62"/>
    <p:sldId id="7894" r:id="rId63"/>
    <p:sldId id="7900" r:id="rId64"/>
    <p:sldId id="7895" r:id="rId65"/>
    <p:sldId id="7896" r:id="rId66"/>
    <p:sldId id="7892" r:id="rId67"/>
    <p:sldId id="7856" r:id="rId68"/>
    <p:sldId id="7857" r:id="rId69"/>
    <p:sldId id="7858" r:id="rId70"/>
    <p:sldId id="7859" r:id="rId71"/>
    <p:sldId id="7861" r:id="rId72"/>
    <p:sldId id="7860" r:id="rId73"/>
    <p:sldId id="7862" r:id="rId74"/>
    <p:sldId id="7863" r:id="rId75"/>
    <p:sldId id="7864" r:id="rId76"/>
    <p:sldId id="7865" r:id="rId77"/>
    <p:sldId id="7899" r:id="rId78"/>
    <p:sldId id="7898" r:id="rId79"/>
    <p:sldId id="7901" r:id="rId80"/>
    <p:sldId id="7905" r:id="rId81"/>
    <p:sldId id="7902" r:id="rId82"/>
    <p:sldId id="7904" r:id="rId83"/>
    <p:sldId id="7869" r:id="rId84"/>
    <p:sldId id="7645" r:id="rId85"/>
    <p:sldId id="6976" r:id="rId8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1C"/>
    <a:srgbClr val="008000"/>
    <a:srgbClr val="DCDC92"/>
    <a:srgbClr val="F79747"/>
    <a:srgbClr val="F68B32"/>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8" autoAdjust="0"/>
    <p:restoredTop sz="90958" autoAdjust="0"/>
  </p:normalViewPr>
  <p:slideViewPr>
    <p:cSldViewPr>
      <p:cViewPr varScale="1">
        <p:scale>
          <a:sx n="67" d="100"/>
          <a:sy n="67" d="100"/>
        </p:scale>
        <p:origin x="1128"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2/20/2023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54</a:t>
            </a:fld>
            <a:endParaRPr lang="en-US"/>
          </a:p>
        </p:txBody>
      </p:sp>
    </p:spTree>
    <p:extLst>
      <p:ext uri="{BB962C8B-B14F-4D97-AF65-F5344CB8AC3E}">
        <p14:creationId xmlns:p14="http://schemas.microsoft.com/office/powerpoint/2010/main" val="384522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85</a:t>
            </a:fld>
            <a:endParaRPr lang="en-US" dirty="0"/>
          </a:p>
        </p:txBody>
      </p:sp>
    </p:spTree>
    <p:extLst>
      <p:ext uri="{BB962C8B-B14F-4D97-AF65-F5344CB8AC3E}">
        <p14:creationId xmlns:p14="http://schemas.microsoft.com/office/powerpoint/2010/main" val="195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2/20/2023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2/20/2023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2/20/2023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2/20/2023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2/20/2023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2/20/2023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2/20/2023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2/20/2023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2/20/2023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2/20/2023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2/20/2023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2/20/2023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sp>
        <p:nvSpPr>
          <p:cNvPr id="4" name="Rectangle 3">
            <a:extLst>
              <a:ext uri="{FF2B5EF4-FFF2-40B4-BE49-F238E27FC236}">
                <a16:creationId xmlns:a16="http://schemas.microsoft.com/office/drawing/2014/main" xmlns="" id="{202CAF90-5514-8ED5-3B4B-122B51E80397}"/>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7:14 </a:t>
            </a:r>
            <a:r>
              <a:rPr lang="en-US" sz="3200" dirty="0">
                <a:solidFill>
                  <a:srgbClr val="000000"/>
                </a:solidFill>
                <a:effectLst/>
                <a:ea typeface="Times New Roman" panose="02020603050405020304" pitchFamily="18" charset="0"/>
              </a:rPr>
              <a:t>For we know that the Law is spiritual, </a:t>
            </a:r>
            <a:r>
              <a:rPr lang="en-US" sz="3200" b="1" u="sng" dirty="0">
                <a:solidFill>
                  <a:srgbClr val="002060"/>
                </a:solidFill>
                <a:effectLst/>
                <a:ea typeface="Times New Roman" panose="02020603050405020304" pitchFamily="18" charset="0"/>
              </a:rPr>
              <a:t>but I am of flesh</a:t>
            </a:r>
            <a:r>
              <a:rPr lang="en-US" sz="3200" dirty="0">
                <a:solidFill>
                  <a:srgbClr val="000000"/>
                </a:solidFill>
                <a:effectLst/>
                <a:ea typeface="Times New Roman" panose="02020603050405020304" pitchFamily="18" charset="0"/>
              </a:rPr>
              <a:t>, sold into bondage to sin. </a:t>
            </a:r>
            <a:r>
              <a:rPr lang="en-US" sz="3200" b="1" baseline="30000" dirty="0">
                <a:solidFill>
                  <a:srgbClr val="000000"/>
                </a:solidFill>
                <a:effectLst/>
                <a:ea typeface="Times New Roman" panose="02020603050405020304" pitchFamily="18" charset="0"/>
              </a:rPr>
              <a:t>15 </a:t>
            </a:r>
            <a:r>
              <a:rPr lang="en-US" sz="3200" dirty="0">
                <a:solidFill>
                  <a:srgbClr val="000000"/>
                </a:solidFill>
                <a:effectLst/>
                <a:ea typeface="Times New Roman" panose="02020603050405020304" pitchFamily="18" charset="0"/>
              </a:rPr>
              <a:t>For what I am doing, I do not understand; for I am not practicing what I would like to do, but I am doing the very thing I hate. </a:t>
            </a:r>
            <a:r>
              <a:rPr lang="en-US" sz="3200" b="1" baseline="30000" dirty="0">
                <a:solidFill>
                  <a:srgbClr val="000000"/>
                </a:solidFill>
                <a:effectLst/>
                <a:ea typeface="Times New Roman" panose="02020603050405020304" pitchFamily="18" charset="0"/>
              </a:rPr>
              <a:t>16 </a:t>
            </a:r>
            <a:r>
              <a:rPr lang="en-US" sz="3200" dirty="0">
                <a:solidFill>
                  <a:srgbClr val="000000"/>
                </a:solidFill>
                <a:effectLst/>
                <a:ea typeface="Times New Roman" panose="02020603050405020304" pitchFamily="18" charset="0"/>
              </a:rPr>
              <a:t>But if I do the very thing I do not want to do, I agree with the Law, confessing that the Law is good.</a:t>
            </a:r>
            <a:endParaRPr lang="en-US" sz="3200" dirty="0">
              <a:effectLst/>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5">
            <a:extLst>
              <a:ext uri="{FF2B5EF4-FFF2-40B4-BE49-F238E27FC236}">
                <a16:creationId xmlns:a16="http://schemas.microsoft.com/office/drawing/2014/main" xmlns="" id="{661D7869-EC3A-2F02-43B8-110BB6F965DD}"/>
              </a:ext>
            </a:extLst>
          </p:cNvPr>
          <p:cNvSpPr/>
          <p:nvPr/>
        </p:nvSpPr>
        <p:spPr>
          <a:xfrm>
            <a:off x="3810000" y="1435386"/>
            <a:ext cx="7848600" cy="897276"/>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Rebellion + the Law = </a:t>
            </a:r>
            <a:r>
              <a:rPr lang="en-US" sz="3600" b="1" i="1" dirty="0"/>
              <a:t>MORE</a:t>
            </a:r>
            <a:r>
              <a:rPr lang="en-US" sz="3600" b="1" dirty="0"/>
              <a:t> Rebellion</a:t>
            </a:r>
            <a:endParaRPr lang="en-US" sz="3600" i="1" dirty="0"/>
          </a:p>
        </p:txBody>
      </p:sp>
    </p:spTree>
    <p:extLst>
      <p:ext uri="{BB962C8B-B14F-4D97-AF65-F5344CB8AC3E}">
        <p14:creationId xmlns:p14="http://schemas.microsoft.com/office/powerpoint/2010/main" val="101866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sp>
        <p:nvSpPr>
          <p:cNvPr id="4" name="Rectangle 3">
            <a:extLst>
              <a:ext uri="{FF2B5EF4-FFF2-40B4-BE49-F238E27FC236}">
                <a16:creationId xmlns:a16="http://schemas.microsoft.com/office/drawing/2014/main" xmlns="" id="{202CAF90-5514-8ED5-3B4B-122B51E80397}"/>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7:14 </a:t>
            </a:r>
            <a:r>
              <a:rPr lang="en-US" sz="3200" dirty="0">
                <a:solidFill>
                  <a:srgbClr val="000000"/>
                </a:solidFill>
                <a:effectLst/>
                <a:ea typeface="Times New Roman" panose="02020603050405020304" pitchFamily="18" charset="0"/>
              </a:rPr>
              <a:t>For we know that the Law is spiritual, </a:t>
            </a:r>
            <a:r>
              <a:rPr lang="en-US" sz="3200" dirty="0">
                <a:solidFill>
                  <a:schemeClr val="tx1"/>
                </a:solidFill>
                <a:effectLst/>
                <a:ea typeface="Times New Roman" panose="02020603050405020304" pitchFamily="18" charset="0"/>
              </a:rPr>
              <a:t>but I am of flesh</a:t>
            </a:r>
            <a:r>
              <a:rPr lang="en-US" sz="3200" dirty="0">
                <a:solidFill>
                  <a:srgbClr val="000000"/>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sold into bondage to sin</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15 </a:t>
            </a:r>
            <a:r>
              <a:rPr lang="en-US" sz="3200" dirty="0">
                <a:solidFill>
                  <a:srgbClr val="000000"/>
                </a:solidFill>
                <a:effectLst/>
                <a:ea typeface="Times New Roman" panose="02020603050405020304" pitchFamily="18" charset="0"/>
              </a:rPr>
              <a:t>For what I am doing, I do not understand; for I am not practicing what I would like to do, but I am doing the very thing I hate. </a:t>
            </a:r>
            <a:r>
              <a:rPr lang="en-US" sz="3200" b="1" baseline="30000" dirty="0">
                <a:solidFill>
                  <a:srgbClr val="000000"/>
                </a:solidFill>
                <a:effectLst/>
                <a:ea typeface="Times New Roman" panose="02020603050405020304" pitchFamily="18" charset="0"/>
              </a:rPr>
              <a:t>16 </a:t>
            </a:r>
            <a:r>
              <a:rPr lang="en-US" sz="3200" dirty="0">
                <a:solidFill>
                  <a:srgbClr val="000000"/>
                </a:solidFill>
                <a:effectLst/>
                <a:ea typeface="Times New Roman" panose="02020603050405020304" pitchFamily="18" charset="0"/>
              </a:rPr>
              <a:t>But if I do the very thing I do not want to do, I agree with the Law, confessing that the Law is good.</a:t>
            </a:r>
            <a:endParaRPr lang="en-US" sz="3200" dirty="0">
              <a:effectLst/>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 name="Rounded Rectangular Callout 15">
            <a:extLst>
              <a:ext uri="{FF2B5EF4-FFF2-40B4-BE49-F238E27FC236}">
                <a16:creationId xmlns:a16="http://schemas.microsoft.com/office/drawing/2014/main" xmlns="" id="{9D59266F-C0A3-3D7D-C9E7-B04F2002F9D5}"/>
              </a:ext>
            </a:extLst>
          </p:cNvPr>
          <p:cNvSpPr/>
          <p:nvPr/>
        </p:nvSpPr>
        <p:spPr>
          <a:xfrm>
            <a:off x="3810000" y="1435386"/>
            <a:ext cx="7848600" cy="897276"/>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Rebellion + the Law = </a:t>
            </a:r>
            <a:r>
              <a:rPr lang="en-US" sz="3600" b="1" i="1" dirty="0"/>
              <a:t>MORE</a:t>
            </a:r>
            <a:r>
              <a:rPr lang="en-US" sz="3600" b="1" dirty="0"/>
              <a:t> Rebellion</a:t>
            </a:r>
            <a:endParaRPr lang="en-US" sz="3600" i="1" dirty="0"/>
          </a:p>
        </p:txBody>
      </p:sp>
    </p:spTree>
    <p:extLst>
      <p:ext uri="{BB962C8B-B14F-4D97-AF65-F5344CB8AC3E}">
        <p14:creationId xmlns:p14="http://schemas.microsoft.com/office/powerpoint/2010/main" val="3483950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5">
            <a:extLst>
              <a:ext uri="{FF2B5EF4-FFF2-40B4-BE49-F238E27FC236}">
                <a16:creationId xmlns:a16="http://schemas.microsoft.com/office/drawing/2014/main" xmlns="" id="{22497072-7453-8204-7F9D-3BFF1E581BF8}"/>
              </a:ext>
            </a:extLst>
          </p:cNvPr>
          <p:cNvSpPr/>
          <p:nvPr/>
        </p:nvSpPr>
        <p:spPr>
          <a:xfrm>
            <a:off x="3810000" y="1435386"/>
            <a:ext cx="7848600" cy="897276"/>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Rebellion + the Law = </a:t>
            </a:r>
            <a:r>
              <a:rPr lang="en-US" sz="3600" b="1" i="1" dirty="0"/>
              <a:t>MORE</a:t>
            </a:r>
            <a:r>
              <a:rPr lang="en-US" sz="3600" b="1" dirty="0"/>
              <a:t> Rebellion</a:t>
            </a:r>
            <a:endParaRPr lang="en-US" sz="3600" i="1" dirty="0"/>
          </a:p>
        </p:txBody>
      </p:sp>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202CAF90-5514-8ED5-3B4B-122B51E80397}"/>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7:14 </a:t>
            </a:r>
            <a:r>
              <a:rPr lang="en-US" sz="3200" dirty="0">
                <a:solidFill>
                  <a:srgbClr val="000000"/>
                </a:solidFill>
                <a:effectLst/>
                <a:ea typeface="Times New Roman" panose="02020603050405020304" pitchFamily="18" charset="0"/>
              </a:rPr>
              <a:t>For we know that the Law is spiritual, </a:t>
            </a:r>
            <a:r>
              <a:rPr lang="en-US" sz="3200" dirty="0">
                <a:solidFill>
                  <a:schemeClr val="tx1"/>
                </a:solidFill>
                <a:effectLst/>
                <a:ea typeface="Times New Roman" panose="02020603050405020304" pitchFamily="18" charset="0"/>
              </a:rPr>
              <a:t>but I am of flesh</a:t>
            </a:r>
            <a:r>
              <a:rPr lang="en-US" sz="3200" dirty="0">
                <a:solidFill>
                  <a:srgbClr val="000000"/>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sold into bondage to sin</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15 </a:t>
            </a:r>
            <a:r>
              <a:rPr lang="en-US" sz="3200" dirty="0">
                <a:solidFill>
                  <a:srgbClr val="000000"/>
                </a:solidFill>
                <a:effectLst/>
                <a:ea typeface="Times New Roman" panose="02020603050405020304" pitchFamily="18" charset="0"/>
              </a:rPr>
              <a:t>For what I am doing, I do not understand; for I am not practicing what I would like to do, but I am doing the very thing I hate. </a:t>
            </a:r>
            <a:r>
              <a:rPr lang="en-US" sz="3200" b="1" baseline="30000" dirty="0">
                <a:solidFill>
                  <a:srgbClr val="000000"/>
                </a:solidFill>
                <a:effectLst/>
                <a:ea typeface="Times New Roman" panose="02020603050405020304" pitchFamily="18" charset="0"/>
              </a:rPr>
              <a:t>16 </a:t>
            </a:r>
            <a:r>
              <a:rPr lang="en-US" sz="3200" dirty="0">
                <a:solidFill>
                  <a:srgbClr val="000000"/>
                </a:solidFill>
                <a:effectLst/>
                <a:ea typeface="Times New Roman" panose="02020603050405020304" pitchFamily="18" charset="0"/>
              </a:rPr>
              <a:t>But if I do the very thing I do not want to do, I agree with the Law, confessing that the Law is good.</a:t>
            </a:r>
            <a:endParaRPr lang="en-US" sz="3200" dirty="0">
              <a:effectLst/>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21089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7:14 </a:t>
            </a:r>
            <a:r>
              <a:rPr lang="en-US" sz="3200" dirty="0">
                <a:solidFill>
                  <a:srgbClr val="000000"/>
                </a:solidFill>
                <a:effectLst/>
                <a:ea typeface="Times New Roman" panose="02020603050405020304" pitchFamily="18" charset="0"/>
              </a:rPr>
              <a:t>For we know that the Law is spiritual, </a:t>
            </a:r>
            <a:r>
              <a:rPr lang="en-US" sz="3200" dirty="0">
                <a:solidFill>
                  <a:schemeClr val="tx1"/>
                </a:solidFill>
                <a:effectLst/>
                <a:ea typeface="Times New Roman" panose="02020603050405020304" pitchFamily="18" charset="0"/>
              </a:rPr>
              <a:t>but I am of flesh</a:t>
            </a:r>
            <a:r>
              <a:rPr lang="en-US" sz="3200" dirty="0">
                <a:solidFill>
                  <a:srgbClr val="00000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sold into bondage to sin</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15 </a:t>
            </a:r>
            <a:r>
              <a:rPr lang="en-US" sz="3100" b="1" u="sng" dirty="0">
                <a:solidFill>
                  <a:srgbClr val="002060"/>
                </a:solidFill>
                <a:effectLst/>
                <a:ea typeface="Times New Roman" panose="02020603050405020304" pitchFamily="18" charset="0"/>
              </a:rPr>
              <a:t>For what I am doing, I do not understand</a:t>
            </a:r>
            <a:r>
              <a:rPr lang="en-US" sz="3200" dirty="0">
                <a:solidFill>
                  <a:srgbClr val="000000"/>
                </a:solidFill>
                <a:effectLst/>
                <a:ea typeface="Times New Roman" panose="02020603050405020304" pitchFamily="18" charset="0"/>
              </a:rPr>
              <a:t>; for I am not practicing what I would like to do, but I am doing the very thing I hate. </a:t>
            </a:r>
            <a:r>
              <a:rPr lang="en-US" sz="3200" b="1" baseline="30000" dirty="0">
                <a:solidFill>
                  <a:srgbClr val="000000"/>
                </a:solidFill>
                <a:effectLst/>
                <a:ea typeface="Times New Roman" panose="02020603050405020304" pitchFamily="18" charset="0"/>
              </a:rPr>
              <a:t>16 </a:t>
            </a:r>
            <a:r>
              <a:rPr lang="en-US" sz="3200" dirty="0">
                <a:solidFill>
                  <a:srgbClr val="000000"/>
                </a:solidFill>
                <a:effectLst/>
                <a:ea typeface="Times New Roman" panose="02020603050405020304" pitchFamily="18" charset="0"/>
              </a:rPr>
              <a:t>But if I do the very thing I do not want to do, I agree with the Law, confessing that the Law is good.</a:t>
            </a:r>
            <a:endParaRPr lang="en-US" sz="3200" dirty="0">
              <a:effectLst/>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7" name="Rounded Rectangular Callout 15">
            <a:extLst>
              <a:ext uri="{FF2B5EF4-FFF2-40B4-BE49-F238E27FC236}">
                <a16:creationId xmlns:a16="http://schemas.microsoft.com/office/drawing/2014/main" xmlns="" id="{AB440771-3D53-41C9-7110-21C99FCE9A7A}"/>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Tree>
    <p:extLst>
      <p:ext uri="{BB962C8B-B14F-4D97-AF65-F5344CB8AC3E}">
        <p14:creationId xmlns:p14="http://schemas.microsoft.com/office/powerpoint/2010/main" val="76246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7:14 </a:t>
            </a:r>
            <a:r>
              <a:rPr lang="en-US" sz="3200" dirty="0">
                <a:solidFill>
                  <a:srgbClr val="000000"/>
                </a:solidFill>
                <a:effectLst/>
                <a:ea typeface="Times New Roman" panose="02020603050405020304" pitchFamily="18" charset="0"/>
              </a:rPr>
              <a:t>For we know that the Law is spiritual, </a:t>
            </a:r>
            <a:r>
              <a:rPr lang="en-US" sz="3200" dirty="0">
                <a:solidFill>
                  <a:schemeClr val="tx1"/>
                </a:solidFill>
                <a:effectLst/>
                <a:ea typeface="Times New Roman" panose="02020603050405020304" pitchFamily="18" charset="0"/>
              </a:rPr>
              <a:t>but I am of flesh</a:t>
            </a:r>
            <a:r>
              <a:rPr lang="en-US" sz="3200" dirty="0">
                <a:solidFill>
                  <a:srgbClr val="00000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sold into bondage to sin</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15</a:t>
            </a:r>
            <a:r>
              <a:rPr lang="en-US" sz="3200" baseline="30000" dirty="0">
                <a:solidFill>
                  <a:schemeClr val="tx1"/>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For what I am doing, I do not understand</a:t>
            </a:r>
            <a:r>
              <a:rPr lang="en-US" sz="3200" dirty="0">
                <a:solidFill>
                  <a:srgbClr val="000000"/>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for I am not practicing what I would like to do, but I am doing the very thing I hate</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16 </a:t>
            </a:r>
            <a:r>
              <a:rPr lang="en-US" sz="3200" dirty="0">
                <a:solidFill>
                  <a:srgbClr val="000000"/>
                </a:solidFill>
                <a:effectLst/>
                <a:ea typeface="Times New Roman" panose="02020603050405020304" pitchFamily="18" charset="0"/>
              </a:rPr>
              <a:t>But if I do the very thing I do not want to do, I agree with the Law, confessing that the Law is good.</a:t>
            </a:r>
            <a:endParaRPr lang="en-US" sz="3200" dirty="0">
              <a:effectLst/>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 name="Rounded Rectangular Callout 15">
            <a:extLst>
              <a:ext uri="{FF2B5EF4-FFF2-40B4-BE49-F238E27FC236}">
                <a16:creationId xmlns:a16="http://schemas.microsoft.com/office/drawing/2014/main" xmlns="" id="{4016EF14-F0C1-1767-6957-D61DD7ABE544}"/>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Tree>
    <p:extLst>
      <p:ext uri="{BB962C8B-B14F-4D97-AF65-F5344CB8AC3E}">
        <p14:creationId xmlns:p14="http://schemas.microsoft.com/office/powerpoint/2010/main" val="79913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7:14 </a:t>
            </a:r>
            <a:r>
              <a:rPr lang="en-US" sz="3200" dirty="0">
                <a:solidFill>
                  <a:srgbClr val="000000"/>
                </a:solidFill>
                <a:effectLst/>
                <a:ea typeface="Times New Roman" panose="02020603050405020304" pitchFamily="18" charset="0"/>
              </a:rPr>
              <a:t>For we know that the Law is spiritual, </a:t>
            </a:r>
            <a:r>
              <a:rPr lang="en-US" sz="3200" dirty="0">
                <a:solidFill>
                  <a:schemeClr val="tx1"/>
                </a:solidFill>
                <a:effectLst/>
                <a:ea typeface="Times New Roman" panose="02020603050405020304" pitchFamily="18" charset="0"/>
              </a:rPr>
              <a:t>but I am of flesh</a:t>
            </a:r>
            <a:r>
              <a:rPr lang="en-US" sz="3200" dirty="0">
                <a:solidFill>
                  <a:srgbClr val="00000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sold into bondage to sin</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15</a:t>
            </a:r>
            <a:r>
              <a:rPr lang="en-US" sz="3200" baseline="30000" dirty="0">
                <a:solidFill>
                  <a:schemeClr val="tx1"/>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For what I am doing, I do not understand</a:t>
            </a:r>
            <a:r>
              <a:rPr lang="en-US" sz="3200" dirty="0">
                <a:solidFill>
                  <a:srgbClr val="00000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for I am not practicing what I would like to do, but I am doing the very thing I hate. </a:t>
            </a:r>
            <a:r>
              <a:rPr lang="en-US" sz="3200" b="1" baseline="30000" dirty="0">
                <a:solidFill>
                  <a:srgbClr val="000000"/>
                </a:solidFill>
                <a:effectLst/>
                <a:ea typeface="Times New Roman" panose="02020603050405020304" pitchFamily="18" charset="0"/>
              </a:rPr>
              <a:t>16 </a:t>
            </a:r>
            <a:r>
              <a:rPr lang="en-US" sz="3200" dirty="0">
                <a:solidFill>
                  <a:schemeClr val="tx1"/>
                </a:solidFill>
                <a:effectLst/>
                <a:ea typeface="Times New Roman" panose="02020603050405020304" pitchFamily="18" charset="0"/>
              </a:rPr>
              <a:t>But if I do the very thing I do not want to do, </a:t>
            </a:r>
            <a:r>
              <a:rPr lang="en-US" sz="3200" b="1" u="sng" dirty="0">
                <a:solidFill>
                  <a:srgbClr val="002060"/>
                </a:solidFill>
                <a:effectLst/>
                <a:ea typeface="Times New Roman" panose="02020603050405020304" pitchFamily="18" charset="0"/>
              </a:rPr>
              <a:t>I agree with the Law, confessing that the Law is good.</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7" name="Rounded Rectangular Callout 15">
            <a:extLst>
              <a:ext uri="{FF2B5EF4-FFF2-40B4-BE49-F238E27FC236}">
                <a16:creationId xmlns:a16="http://schemas.microsoft.com/office/drawing/2014/main" xmlns="" id="{99F9D993-35C1-3965-BE83-44177E86E8E5}"/>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Tree>
    <p:extLst>
      <p:ext uri="{BB962C8B-B14F-4D97-AF65-F5344CB8AC3E}">
        <p14:creationId xmlns:p14="http://schemas.microsoft.com/office/powerpoint/2010/main" val="2459945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5">
            <a:extLst>
              <a:ext uri="{FF2B5EF4-FFF2-40B4-BE49-F238E27FC236}">
                <a16:creationId xmlns:a16="http://schemas.microsoft.com/office/drawing/2014/main" xmlns="" id="{551403A9-8A4F-FB43-5304-AE18FACD616E}"/>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
        <p:nvSpPr>
          <p:cNvPr id="3" name="Rectangle 2">
            <a:extLst>
              <a:ext uri="{FF2B5EF4-FFF2-40B4-BE49-F238E27FC236}">
                <a16:creationId xmlns:a16="http://schemas.microsoft.com/office/drawing/2014/main" xmlns="" id="{B3752B5D-BA21-1901-D7CD-DE5D024E3AF6}"/>
              </a:ext>
            </a:extLst>
          </p:cNvPr>
          <p:cNvSpPr/>
          <p:nvPr/>
        </p:nvSpPr>
        <p:spPr>
          <a:xfrm>
            <a:off x="0" y="3886200"/>
            <a:ext cx="12192000" cy="2971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7:17 </a:t>
            </a:r>
            <a:r>
              <a:rPr lang="en-US" sz="3200" dirty="0">
                <a:solidFill>
                  <a:srgbClr val="000000"/>
                </a:solidFill>
                <a:effectLst/>
                <a:ea typeface="Times New Roman" panose="02020603050405020304" pitchFamily="18" charset="0"/>
              </a:rPr>
              <a:t>So now, no longer am I the one doing it, but sin which dwells in me. </a:t>
            </a:r>
            <a:r>
              <a:rPr lang="en-US" sz="3200" b="1" baseline="30000" dirty="0">
                <a:solidFill>
                  <a:srgbClr val="000000"/>
                </a:solidFill>
                <a:effectLst/>
                <a:ea typeface="Times New Roman" panose="02020603050405020304" pitchFamily="18" charset="0"/>
              </a:rPr>
              <a:t>18 </a:t>
            </a:r>
            <a:r>
              <a:rPr lang="en-US" sz="3200" dirty="0">
                <a:solidFill>
                  <a:schemeClr val="tx1"/>
                </a:solidFill>
                <a:effectLst/>
                <a:ea typeface="Times New Roman" panose="02020603050405020304" pitchFamily="18" charset="0"/>
              </a:rPr>
              <a:t>For I know that nothing good dwells in me, that is, in my flesh</a:t>
            </a:r>
            <a:r>
              <a:rPr lang="en-US" sz="3200" dirty="0">
                <a:solidFill>
                  <a:srgbClr val="000000"/>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for the willing is present in me, but the doing of the good is not.</a:t>
            </a:r>
            <a:r>
              <a:rPr lang="en-US" sz="3200" dirty="0">
                <a:solidFill>
                  <a:srgbClr val="000000"/>
                </a:solidFill>
                <a:effectLst/>
                <a:ea typeface="Times New Roman" panose="02020603050405020304" pitchFamily="18" charset="0"/>
              </a:rPr>
              <a:t> </a:t>
            </a:r>
            <a:r>
              <a:rPr lang="en-US" sz="3200" b="1" u="sng" baseline="30000" dirty="0">
                <a:solidFill>
                  <a:srgbClr val="002060"/>
                </a:solidFill>
                <a:effectLst/>
                <a:ea typeface="Times New Roman" panose="02020603050405020304" pitchFamily="18" charset="0"/>
              </a:rPr>
              <a:t>19 </a:t>
            </a:r>
            <a:r>
              <a:rPr lang="en-US" sz="3200" b="1" u="sng" dirty="0">
                <a:solidFill>
                  <a:srgbClr val="002060"/>
                </a:solidFill>
                <a:effectLst/>
                <a:ea typeface="Times New Roman" panose="02020603050405020304" pitchFamily="18" charset="0"/>
              </a:rPr>
              <a:t>For the good that I want, I do not do, but I practice the very evil that I do not want. </a:t>
            </a:r>
            <a:r>
              <a:rPr lang="en-US" sz="3200" b="1" baseline="30000" dirty="0">
                <a:solidFill>
                  <a:srgbClr val="000000"/>
                </a:solidFill>
                <a:effectLst/>
                <a:ea typeface="Times New Roman" panose="02020603050405020304" pitchFamily="18" charset="0"/>
              </a:rPr>
              <a:t>20 </a:t>
            </a:r>
            <a:r>
              <a:rPr lang="en-US" sz="3200" dirty="0">
                <a:solidFill>
                  <a:srgbClr val="000000"/>
                </a:solidFill>
                <a:effectLst/>
                <a:ea typeface="Times New Roman" panose="02020603050405020304" pitchFamily="18" charset="0"/>
              </a:rPr>
              <a:t>But if I am doing the very thing I do not want, I am no longer the one doing it, but sin which dwells in me.</a:t>
            </a:r>
            <a:endParaRPr lang="en-US" sz="3200" dirty="0">
              <a:solidFill>
                <a:schemeClr val="tx1"/>
              </a:solidFill>
            </a:endParaRPr>
          </a:p>
        </p:txBody>
      </p:sp>
    </p:spTree>
    <p:extLst>
      <p:ext uri="{BB962C8B-B14F-4D97-AF65-F5344CB8AC3E}">
        <p14:creationId xmlns:p14="http://schemas.microsoft.com/office/powerpoint/2010/main" val="4144063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3886200"/>
            <a:ext cx="12192000" cy="2971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7:17 </a:t>
            </a:r>
            <a:r>
              <a:rPr lang="en-US" sz="3200" dirty="0">
                <a:solidFill>
                  <a:srgbClr val="000000"/>
                </a:solidFill>
                <a:effectLst/>
                <a:ea typeface="Times New Roman" panose="02020603050405020304" pitchFamily="18" charset="0"/>
              </a:rPr>
              <a:t>So now, no longer am I the one doing it, but sin which dwells in me. </a:t>
            </a:r>
            <a:r>
              <a:rPr lang="en-US" sz="3200" b="1" baseline="30000" dirty="0">
                <a:solidFill>
                  <a:srgbClr val="000000"/>
                </a:solidFill>
                <a:effectLst/>
                <a:ea typeface="Times New Roman" panose="02020603050405020304" pitchFamily="18" charset="0"/>
              </a:rPr>
              <a:t>18 </a:t>
            </a:r>
            <a:r>
              <a:rPr lang="en-US" sz="3200" dirty="0">
                <a:solidFill>
                  <a:schemeClr val="tx1"/>
                </a:solidFill>
                <a:effectLst/>
                <a:ea typeface="Times New Roman" panose="02020603050405020304" pitchFamily="18" charset="0"/>
              </a:rPr>
              <a:t>For I know that nothing good dwells in me, that is, in my flesh</a:t>
            </a:r>
            <a:r>
              <a:rPr lang="en-US" sz="3200" dirty="0">
                <a:solidFill>
                  <a:srgbClr val="000000"/>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for the willing is present in me, but the doing of the good is not.</a:t>
            </a:r>
            <a:r>
              <a:rPr lang="en-US" sz="3200" dirty="0">
                <a:solidFill>
                  <a:srgbClr val="000000"/>
                </a:solidFill>
                <a:effectLst/>
                <a:ea typeface="Times New Roman" panose="02020603050405020304" pitchFamily="18" charset="0"/>
              </a:rPr>
              <a:t> </a:t>
            </a:r>
            <a:r>
              <a:rPr lang="en-US" sz="3200" b="1" u="sng" baseline="30000" dirty="0">
                <a:solidFill>
                  <a:srgbClr val="002060"/>
                </a:solidFill>
                <a:effectLst/>
                <a:ea typeface="Times New Roman" panose="02020603050405020304" pitchFamily="18" charset="0"/>
              </a:rPr>
              <a:t>19 </a:t>
            </a:r>
            <a:r>
              <a:rPr lang="en-US" sz="3200" b="1" u="sng" dirty="0">
                <a:solidFill>
                  <a:srgbClr val="002060"/>
                </a:solidFill>
                <a:effectLst/>
                <a:ea typeface="Times New Roman" panose="02020603050405020304" pitchFamily="18" charset="0"/>
              </a:rPr>
              <a:t>For the good that I want, I do not do, but I practice the very evil that I do not want. </a:t>
            </a:r>
            <a:r>
              <a:rPr lang="en-US" sz="3200" b="1" baseline="30000" dirty="0">
                <a:solidFill>
                  <a:srgbClr val="000000"/>
                </a:solidFill>
                <a:effectLst/>
                <a:ea typeface="Times New Roman" panose="02020603050405020304" pitchFamily="18" charset="0"/>
              </a:rPr>
              <a:t>20 </a:t>
            </a:r>
            <a:r>
              <a:rPr lang="en-US" sz="3200" dirty="0">
                <a:solidFill>
                  <a:srgbClr val="000000"/>
                </a:solidFill>
                <a:effectLst/>
                <a:ea typeface="Times New Roman" panose="02020603050405020304" pitchFamily="18" charset="0"/>
              </a:rPr>
              <a:t>But if I am doing the very thing I do not want, I am no longer the one doing it, but sin which dwells in me.</a:t>
            </a:r>
            <a:endParaRPr lang="en-US" sz="3200" dirty="0">
              <a:solidFill>
                <a:schemeClr val="tx1"/>
              </a:solidFill>
            </a:endParaRPr>
          </a:p>
        </p:txBody>
      </p:sp>
      <p:sp>
        <p:nvSpPr>
          <p:cNvPr id="5" name="Rounded Rectangular Callout 15">
            <a:extLst>
              <a:ext uri="{FF2B5EF4-FFF2-40B4-BE49-F238E27FC236}">
                <a16:creationId xmlns:a16="http://schemas.microsoft.com/office/drawing/2014/main" xmlns="" id="{551403A9-8A4F-FB43-5304-AE18FACD616E}"/>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
        <p:nvSpPr>
          <p:cNvPr id="4" name="Rounded Rectangular Callout 15">
            <a:extLst>
              <a:ext uri="{FF2B5EF4-FFF2-40B4-BE49-F238E27FC236}">
                <a16:creationId xmlns:a16="http://schemas.microsoft.com/office/drawing/2014/main" xmlns="" id="{9F1FA58B-7984-42B2-527E-36C3F4F70783}"/>
              </a:ext>
            </a:extLst>
          </p:cNvPr>
          <p:cNvSpPr/>
          <p:nvPr/>
        </p:nvSpPr>
        <p:spPr>
          <a:xfrm>
            <a:off x="304800" y="693738"/>
            <a:ext cx="7086600" cy="693738"/>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Something is overriding the will…</a:t>
            </a:r>
          </a:p>
        </p:txBody>
      </p:sp>
    </p:spTree>
    <p:extLst>
      <p:ext uri="{BB962C8B-B14F-4D97-AF65-F5344CB8AC3E}">
        <p14:creationId xmlns:p14="http://schemas.microsoft.com/office/powerpoint/2010/main" val="75760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3886200"/>
            <a:ext cx="12192000" cy="2971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7:17 </a:t>
            </a:r>
            <a:r>
              <a:rPr lang="en-US" sz="3200" dirty="0">
                <a:solidFill>
                  <a:srgbClr val="000000"/>
                </a:solidFill>
                <a:effectLst/>
                <a:ea typeface="Times New Roman" panose="02020603050405020304" pitchFamily="18" charset="0"/>
              </a:rPr>
              <a:t>So now, </a:t>
            </a:r>
            <a:r>
              <a:rPr lang="en-US" sz="3200" b="1" u="sng" dirty="0">
                <a:solidFill>
                  <a:srgbClr val="002060"/>
                </a:solidFill>
                <a:effectLst/>
                <a:ea typeface="Times New Roman" panose="02020603050405020304" pitchFamily="18" charset="0"/>
              </a:rPr>
              <a:t>no longer am I the one doing it</a:t>
            </a:r>
            <a:r>
              <a:rPr lang="en-US" sz="3200" dirty="0">
                <a:solidFill>
                  <a:srgbClr val="000000"/>
                </a:solidFill>
                <a:effectLst/>
                <a:ea typeface="Times New Roman" panose="02020603050405020304" pitchFamily="18" charset="0"/>
              </a:rPr>
              <a:t>, but sin which dwells in me. </a:t>
            </a:r>
            <a:r>
              <a:rPr lang="en-US" sz="3200" b="1" baseline="30000" dirty="0">
                <a:solidFill>
                  <a:srgbClr val="000000"/>
                </a:solidFill>
                <a:effectLst/>
                <a:ea typeface="Times New Roman" panose="02020603050405020304" pitchFamily="18" charset="0"/>
              </a:rPr>
              <a:t>18 </a:t>
            </a:r>
            <a:r>
              <a:rPr lang="en-US" sz="3200" dirty="0">
                <a:solidFill>
                  <a:srgbClr val="000000"/>
                </a:solidFill>
                <a:effectLst/>
                <a:ea typeface="Times New Roman" panose="02020603050405020304" pitchFamily="18" charset="0"/>
              </a:rPr>
              <a:t>For I know that nothing good dwells in me, that is, in my flesh; for the willing is present in me, but the doing of the good is not. </a:t>
            </a:r>
            <a:r>
              <a:rPr lang="en-US" sz="3200" b="1" baseline="30000" dirty="0">
                <a:solidFill>
                  <a:srgbClr val="000000"/>
                </a:solidFill>
                <a:effectLst/>
                <a:ea typeface="Times New Roman" panose="02020603050405020304" pitchFamily="18" charset="0"/>
              </a:rPr>
              <a:t>19 </a:t>
            </a:r>
            <a:r>
              <a:rPr lang="en-US" sz="3200" dirty="0">
                <a:solidFill>
                  <a:srgbClr val="000000"/>
                </a:solidFill>
                <a:effectLst/>
                <a:ea typeface="Times New Roman" panose="02020603050405020304" pitchFamily="18" charset="0"/>
              </a:rPr>
              <a:t>For the good that I want, I do not do, but I practice the very evil that I do not want. </a:t>
            </a:r>
            <a:r>
              <a:rPr lang="en-US" sz="3200" b="1" baseline="30000" dirty="0">
                <a:solidFill>
                  <a:srgbClr val="000000"/>
                </a:solidFill>
                <a:effectLst/>
                <a:ea typeface="Times New Roman" panose="02020603050405020304" pitchFamily="18" charset="0"/>
              </a:rPr>
              <a:t>20 </a:t>
            </a:r>
            <a:r>
              <a:rPr lang="en-US" sz="3200" dirty="0">
                <a:solidFill>
                  <a:srgbClr val="000000"/>
                </a:solidFill>
                <a:effectLst/>
                <a:ea typeface="Times New Roman" panose="02020603050405020304" pitchFamily="18" charset="0"/>
              </a:rPr>
              <a:t>But if I am doing the very thing I do not want, </a:t>
            </a:r>
            <a:r>
              <a:rPr lang="en-US" sz="3100" b="1" u="sng" dirty="0">
                <a:solidFill>
                  <a:srgbClr val="002060"/>
                </a:solidFill>
                <a:effectLst/>
                <a:ea typeface="Times New Roman" panose="02020603050405020304" pitchFamily="18" charset="0"/>
              </a:rPr>
              <a:t>I am no longer the </a:t>
            </a:r>
            <a:r>
              <a:rPr lang="en-US" sz="3200" b="1" u="sng" dirty="0">
                <a:solidFill>
                  <a:srgbClr val="002060"/>
                </a:solidFill>
                <a:effectLst/>
                <a:ea typeface="Times New Roman" panose="02020603050405020304" pitchFamily="18" charset="0"/>
              </a:rPr>
              <a:t>one doing it</a:t>
            </a:r>
            <a:r>
              <a:rPr lang="en-US" sz="3200" dirty="0">
                <a:solidFill>
                  <a:srgbClr val="000000"/>
                </a:solidFill>
                <a:effectLst/>
                <a:ea typeface="Times New Roman" panose="02020603050405020304" pitchFamily="18" charset="0"/>
              </a:rPr>
              <a:t>, but sin which dwells in me.</a:t>
            </a:r>
            <a:endParaRPr lang="en-US" sz="3200" dirty="0">
              <a:solidFill>
                <a:schemeClr val="tx1"/>
              </a:solidFill>
            </a:endParaRPr>
          </a:p>
        </p:txBody>
      </p:sp>
      <p:sp>
        <p:nvSpPr>
          <p:cNvPr id="5" name="Rounded Rectangular Callout 15">
            <a:extLst>
              <a:ext uri="{FF2B5EF4-FFF2-40B4-BE49-F238E27FC236}">
                <a16:creationId xmlns:a16="http://schemas.microsoft.com/office/drawing/2014/main" xmlns="" id="{551403A9-8A4F-FB43-5304-AE18FACD616E}"/>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Tree>
    <p:extLst>
      <p:ext uri="{BB962C8B-B14F-4D97-AF65-F5344CB8AC3E}">
        <p14:creationId xmlns:p14="http://schemas.microsoft.com/office/powerpoint/2010/main" val="376791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3886200"/>
            <a:ext cx="12192000" cy="2971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7:17 </a:t>
            </a:r>
            <a:r>
              <a:rPr lang="en-US" sz="3200" dirty="0">
                <a:solidFill>
                  <a:srgbClr val="000000"/>
                </a:solidFill>
                <a:effectLst/>
                <a:ea typeface="Times New Roman" panose="02020603050405020304" pitchFamily="18" charset="0"/>
              </a:rPr>
              <a:t>So now, no longer am I the one doing it, </a:t>
            </a:r>
            <a:r>
              <a:rPr lang="en-US" sz="3200" b="1" u="sng" dirty="0">
                <a:solidFill>
                  <a:srgbClr val="002060"/>
                </a:solidFill>
                <a:effectLst/>
                <a:ea typeface="Times New Roman" panose="02020603050405020304" pitchFamily="18" charset="0"/>
              </a:rPr>
              <a:t>but sin which dwells in me</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18 </a:t>
            </a:r>
            <a:r>
              <a:rPr lang="en-US" sz="3200" dirty="0">
                <a:solidFill>
                  <a:srgbClr val="000000"/>
                </a:solidFill>
                <a:effectLst/>
                <a:ea typeface="Times New Roman" panose="02020603050405020304" pitchFamily="18" charset="0"/>
              </a:rPr>
              <a:t>For I know that nothing good dwells in me, that is, in my flesh; for the willing is present in me, but the doing of the good is not. </a:t>
            </a:r>
            <a:r>
              <a:rPr lang="en-US" sz="3200" b="1" baseline="30000" dirty="0">
                <a:solidFill>
                  <a:srgbClr val="000000"/>
                </a:solidFill>
                <a:effectLst/>
                <a:ea typeface="Times New Roman" panose="02020603050405020304" pitchFamily="18" charset="0"/>
              </a:rPr>
              <a:t>19 </a:t>
            </a:r>
            <a:r>
              <a:rPr lang="en-US" sz="3200" dirty="0">
                <a:solidFill>
                  <a:srgbClr val="000000"/>
                </a:solidFill>
                <a:effectLst/>
                <a:ea typeface="Times New Roman" panose="02020603050405020304" pitchFamily="18" charset="0"/>
              </a:rPr>
              <a:t>For the good that I want, I do not do, but I practice the very evil that I do not want. </a:t>
            </a:r>
            <a:r>
              <a:rPr lang="en-US" sz="3200" b="1" baseline="30000" dirty="0">
                <a:solidFill>
                  <a:srgbClr val="000000"/>
                </a:solidFill>
                <a:effectLst/>
                <a:ea typeface="Times New Roman" panose="02020603050405020304" pitchFamily="18" charset="0"/>
              </a:rPr>
              <a:t>20 </a:t>
            </a:r>
            <a:r>
              <a:rPr lang="en-US" sz="3200" dirty="0">
                <a:solidFill>
                  <a:srgbClr val="000000"/>
                </a:solidFill>
                <a:effectLst/>
                <a:ea typeface="Times New Roman" panose="02020603050405020304" pitchFamily="18" charset="0"/>
              </a:rPr>
              <a:t>But if I am doing the very thing I do not want, I am no longer the one doing it, </a:t>
            </a:r>
            <a:r>
              <a:rPr lang="en-US" sz="3200" b="1" u="sng" dirty="0">
                <a:solidFill>
                  <a:srgbClr val="002060"/>
                </a:solidFill>
                <a:effectLst/>
                <a:ea typeface="Times New Roman" panose="02020603050405020304" pitchFamily="18" charset="0"/>
              </a:rPr>
              <a:t>but sin which dwells in me</a:t>
            </a:r>
            <a:r>
              <a:rPr lang="en-US" sz="3200" dirty="0">
                <a:solidFill>
                  <a:srgbClr val="000000"/>
                </a:solidFill>
                <a:effectLst/>
                <a:ea typeface="Times New Roman" panose="02020603050405020304" pitchFamily="18" charset="0"/>
              </a:rPr>
              <a:t>.</a:t>
            </a:r>
            <a:endParaRPr lang="en-US" sz="3200" dirty="0">
              <a:solidFill>
                <a:schemeClr val="tx1"/>
              </a:solidFill>
            </a:endParaRPr>
          </a:p>
        </p:txBody>
      </p:sp>
      <p:sp>
        <p:nvSpPr>
          <p:cNvPr id="5" name="Rounded Rectangular Callout 15">
            <a:extLst>
              <a:ext uri="{FF2B5EF4-FFF2-40B4-BE49-F238E27FC236}">
                <a16:creationId xmlns:a16="http://schemas.microsoft.com/office/drawing/2014/main" xmlns="" id="{551403A9-8A4F-FB43-5304-AE18FACD616E}"/>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Tree>
    <p:extLst>
      <p:ext uri="{BB962C8B-B14F-4D97-AF65-F5344CB8AC3E}">
        <p14:creationId xmlns:p14="http://schemas.microsoft.com/office/powerpoint/2010/main" val="148429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4038600" y="4724400"/>
            <a:ext cx="8001000" cy="19050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Romans 7:14-8:4 </a:t>
            </a:r>
          </a:p>
          <a:p>
            <a:pPr algn="ctr" fontAlgn="auto">
              <a:spcBef>
                <a:spcPts val="0"/>
              </a:spcBef>
              <a:spcAft>
                <a:spcPts val="0"/>
              </a:spcAft>
              <a:defRPr/>
            </a:pPr>
            <a:r>
              <a:rPr lang="en-US" sz="6000" b="1" i="1" dirty="0">
                <a:solidFill>
                  <a:schemeClr val="bg1"/>
                </a:solidFill>
              </a:rPr>
              <a:t>The Law of the Spirit</a:t>
            </a:r>
          </a:p>
        </p:txBody>
      </p:sp>
    </p:spTree>
    <p:extLst>
      <p:ext uri="{BB962C8B-B14F-4D97-AF65-F5344CB8AC3E}">
        <p14:creationId xmlns:p14="http://schemas.microsoft.com/office/powerpoint/2010/main" val="748312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3886200"/>
            <a:ext cx="12192000" cy="2971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7:17 </a:t>
            </a:r>
            <a:r>
              <a:rPr lang="en-US" sz="3200" dirty="0">
                <a:solidFill>
                  <a:srgbClr val="000000"/>
                </a:solidFill>
                <a:effectLst/>
                <a:ea typeface="Times New Roman" panose="02020603050405020304" pitchFamily="18" charset="0"/>
              </a:rPr>
              <a:t>So now, no longer am I the one doing it, but sin which dwells in me. </a:t>
            </a:r>
            <a:r>
              <a:rPr lang="en-US" sz="3200" b="1" baseline="30000" dirty="0">
                <a:solidFill>
                  <a:srgbClr val="000000"/>
                </a:solidFill>
                <a:effectLst/>
                <a:ea typeface="Times New Roman" panose="02020603050405020304" pitchFamily="18" charset="0"/>
              </a:rPr>
              <a:t>18 </a:t>
            </a:r>
            <a:r>
              <a:rPr lang="en-US" sz="3100" b="1" u="sng" dirty="0">
                <a:solidFill>
                  <a:srgbClr val="002060"/>
                </a:solidFill>
                <a:effectLst/>
                <a:ea typeface="Times New Roman" panose="02020603050405020304" pitchFamily="18" charset="0"/>
              </a:rPr>
              <a:t>For I know that nothing good dwells in me, that is, in my flesh</a:t>
            </a:r>
            <a:r>
              <a:rPr lang="en-US" sz="3200" dirty="0">
                <a:solidFill>
                  <a:srgbClr val="000000"/>
                </a:solidFill>
                <a:effectLst/>
                <a:ea typeface="Times New Roman" panose="02020603050405020304" pitchFamily="18" charset="0"/>
              </a:rPr>
              <a:t>; for the willing is present in me, but the doing of the good is not. </a:t>
            </a:r>
            <a:r>
              <a:rPr lang="en-US" sz="3200" b="1" baseline="30000" dirty="0">
                <a:solidFill>
                  <a:srgbClr val="000000"/>
                </a:solidFill>
                <a:effectLst/>
                <a:ea typeface="Times New Roman" panose="02020603050405020304" pitchFamily="18" charset="0"/>
              </a:rPr>
              <a:t>19 </a:t>
            </a:r>
            <a:r>
              <a:rPr lang="en-US" sz="3200" dirty="0">
                <a:solidFill>
                  <a:srgbClr val="000000"/>
                </a:solidFill>
                <a:effectLst/>
                <a:ea typeface="Times New Roman" panose="02020603050405020304" pitchFamily="18" charset="0"/>
              </a:rPr>
              <a:t>For the good that I want, I do not do, but I practice the very evil that I do not want. </a:t>
            </a:r>
            <a:r>
              <a:rPr lang="en-US" sz="3200" b="1" baseline="30000" dirty="0">
                <a:solidFill>
                  <a:srgbClr val="000000"/>
                </a:solidFill>
                <a:effectLst/>
                <a:ea typeface="Times New Roman" panose="02020603050405020304" pitchFamily="18" charset="0"/>
              </a:rPr>
              <a:t>20 </a:t>
            </a:r>
            <a:r>
              <a:rPr lang="en-US" sz="3200" dirty="0">
                <a:solidFill>
                  <a:srgbClr val="000000"/>
                </a:solidFill>
                <a:effectLst/>
                <a:ea typeface="Times New Roman" panose="02020603050405020304" pitchFamily="18" charset="0"/>
              </a:rPr>
              <a:t>But if I am doing the very thing I do not want, I am no longer the one doing it, but sin which dwells in me.</a:t>
            </a:r>
            <a:endParaRPr lang="en-US" sz="3200" dirty="0">
              <a:solidFill>
                <a:schemeClr val="tx1"/>
              </a:solidFill>
            </a:endParaRPr>
          </a:p>
        </p:txBody>
      </p:sp>
      <p:sp>
        <p:nvSpPr>
          <p:cNvPr id="5" name="Rounded Rectangular Callout 15">
            <a:extLst>
              <a:ext uri="{FF2B5EF4-FFF2-40B4-BE49-F238E27FC236}">
                <a16:creationId xmlns:a16="http://schemas.microsoft.com/office/drawing/2014/main" xmlns="" id="{551403A9-8A4F-FB43-5304-AE18FACD616E}"/>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
        <p:nvSpPr>
          <p:cNvPr id="3" name="Rounded Rectangular Callout 15">
            <a:extLst>
              <a:ext uri="{FF2B5EF4-FFF2-40B4-BE49-F238E27FC236}">
                <a16:creationId xmlns:a16="http://schemas.microsoft.com/office/drawing/2014/main" xmlns="" id="{EEFEFAF9-26DA-C8CD-B623-4DEB113B45A5}"/>
              </a:ext>
            </a:extLst>
          </p:cNvPr>
          <p:cNvSpPr/>
          <p:nvPr/>
        </p:nvSpPr>
        <p:spPr>
          <a:xfrm>
            <a:off x="1093771" y="1553090"/>
            <a:ext cx="10339655"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There is a conflict and struggle between my “old self” (the flesh) and my New Identity in Christ </a:t>
            </a:r>
          </a:p>
        </p:txBody>
      </p:sp>
    </p:spTree>
    <p:extLst>
      <p:ext uri="{BB962C8B-B14F-4D97-AF65-F5344CB8AC3E}">
        <p14:creationId xmlns:p14="http://schemas.microsoft.com/office/powerpoint/2010/main" val="6383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a:t>
            </a:r>
            <a:r>
              <a:rPr lang="en-US" sz="3200" b="1" baseline="30000" dirty="0">
                <a:solidFill>
                  <a:srgbClr val="000000"/>
                </a:solidFill>
                <a:effectLst/>
                <a:ea typeface="Calibri" panose="020F0502020204030204" pitchFamily="34" charset="0"/>
              </a:rPr>
              <a:t>21</a:t>
            </a:r>
            <a:r>
              <a:rPr lang="en-US" sz="3200" b="1" baseline="30000" dirty="0">
                <a:solidFill>
                  <a:srgbClr val="002060"/>
                </a:solidFill>
                <a:effectLst/>
                <a:ea typeface="Calibri" panose="020F0502020204030204" pitchFamily="34" charset="0"/>
              </a:rPr>
              <a:t> </a:t>
            </a:r>
            <a:r>
              <a:rPr lang="en-US" sz="3100" b="1" u="sng" dirty="0">
                <a:solidFill>
                  <a:srgbClr val="002060"/>
                </a:solidFill>
                <a:effectLst/>
                <a:ea typeface="Calibri" panose="020F0502020204030204" pitchFamily="34" charset="0"/>
              </a:rPr>
              <a:t>I find then the principle that evil is present in me, the one who</a:t>
            </a:r>
            <a:r>
              <a:rPr lang="en-US" sz="3200" b="1" u="sng" dirty="0">
                <a:solidFill>
                  <a:srgbClr val="002060"/>
                </a:solidFill>
                <a:effectLst/>
                <a:ea typeface="Calibri" panose="020F0502020204030204" pitchFamily="34" charset="0"/>
              </a:rPr>
              <a:t> wants to do good</a:t>
            </a:r>
            <a:r>
              <a:rPr lang="en-US" sz="3200" dirty="0">
                <a:solidFill>
                  <a:srgbClr val="000000"/>
                </a:solidFill>
                <a:effectLst/>
                <a:ea typeface="Calibri" panose="020F0502020204030204" pitchFamily="34" charset="0"/>
              </a:rPr>
              <a:t>. </a:t>
            </a:r>
            <a:r>
              <a:rPr lang="en-US" sz="3200" b="1" baseline="30000" dirty="0">
                <a:solidFill>
                  <a:srgbClr val="000000"/>
                </a:solidFill>
                <a:effectLst/>
                <a:ea typeface="Calibri" panose="020F0502020204030204" pitchFamily="34" charset="0"/>
              </a:rPr>
              <a:t>22 </a:t>
            </a:r>
            <a:r>
              <a:rPr lang="en-US" sz="3200" dirty="0">
                <a:solidFill>
                  <a:srgbClr val="000000"/>
                </a:solidFill>
                <a:effectLst/>
                <a:ea typeface="Calibri" panose="020F0502020204030204" pitchFamily="34" charset="0"/>
              </a:rPr>
              <a:t>For I joyfully concur with the law of God in the inner man, </a:t>
            </a:r>
            <a:r>
              <a:rPr lang="en-US" sz="3200" b="1" baseline="30000" dirty="0">
                <a:solidFill>
                  <a:srgbClr val="000000"/>
                </a:solidFill>
                <a:effectLst/>
                <a:ea typeface="Calibri" panose="020F0502020204030204" pitchFamily="34" charset="0"/>
              </a:rPr>
              <a:t>23 </a:t>
            </a:r>
            <a:r>
              <a:rPr lang="en-US" sz="3200" dirty="0">
                <a:solidFill>
                  <a:srgbClr val="000000"/>
                </a:solidFill>
                <a:effectLst/>
                <a:ea typeface="Calibri" panose="020F0502020204030204" pitchFamily="34" charset="0"/>
              </a:rPr>
              <a:t>but I see a different law in the members of my body, waging war against the law of my mind and making me a prisoner of the law of sin which is in my members. </a:t>
            </a:r>
            <a:endParaRPr lang="en-US" sz="3200" dirty="0">
              <a:solidFill>
                <a:schemeClr val="tx1"/>
              </a:solidFill>
            </a:endParaRPr>
          </a:p>
        </p:txBody>
      </p:sp>
      <p:sp>
        <p:nvSpPr>
          <p:cNvPr id="5" name="Rounded Rectangular Callout 15">
            <a:extLst>
              <a:ext uri="{FF2B5EF4-FFF2-40B4-BE49-F238E27FC236}">
                <a16:creationId xmlns:a16="http://schemas.microsoft.com/office/drawing/2014/main" xmlns="" id="{551403A9-8A4F-FB43-5304-AE18FACD616E}"/>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
        <p:nvSpPr>
          <p:cNvPr id="3" name="Rounded Rectangular Callout 15">
            <a:extLst>
              <a:ext uri="{FF2B5EF4-FFF2-40B4-BE49-F238E27FC236}">
                <a16:creationId xmlns:a16="http://schemas.microsoft.com/office/drawing/2014/main" xmlns="" id="{EEFEFAF9-26DA-C8CD-B623-4DEB113B45A5}"/>
              </a:ext>
            </a:extLst>
          </p:cNvPr>
          <p:cNvSpPr/>
          <p:nvPr/>
        </p:nvSpPr>
        <p:spPr>
          <a:xfrm>
            <a:off x="1093771" y="1553090"/>
            <a:ext cx="10339655"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There is a conflict and struggle between my “old self” (the flesh) and my New Identity in Christ </a:t>
            </a:r>
          </a:p>
        </p:txBody>
      </p:sp>
    </p:spTree>
    <p:extLst>
      <p:ext uri="{BB962C8B-B14F-4D97-AF65-F5344CB8AC3E}">
        <p14:creationId xmlns:p14="http://schemas.microsoft.com/office/powerpoint/2010/main" val="90601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a:t>
            </a:r>
            <a:r>
              <a:rPr lang="en-US" sz="3200" b="1" baseline="30000" dirty="0">
                <a:solidFill>
                  <a:srgbClr val="000000"/>
                </a:solidFill>
                <a:effectLst/>
                <a:ea typeface="Calibri" panose="020F0502020204030204" pitchFamily="34" charset="0"/>
              </a:rPr>
              <a:t>21</a:t>
            </a:r>
            <a:r>
              <a:rPr lang="en-US" sz="3200" b="1" baseline="30000" dirty="0">
                <a:solidFill>
                  <a:srgbClr val="002060"/>
                </a:solidFill>
                <a:effectLst/>
                <a:ea typeface="Calibri" panose="020F0502020204030204" pitchFamily="34" charset="0"/>
              </a:rPr>
              <a:t> </a:t>
            </a:r>
            <a:r>
              <a:rPr lang="en-US" sz="3200" dirty="0">
                <a:solidFill>
                  <a:schemeClr val="tx1"/>
                </a:solidFill>
                <a:effectLst/>
                <a:ea typeface="Calibri" panose="020F0502020204030204" pitchFamily="34" charset="0"/>
              </a:rPr>
              <a:t>I find then the principle that evil is present in me, the one who wants to do good</a:t>
            </a:r>
            <a:r>
              <a:rPr lang="en-US" sz="3200" dirty="0">
                <a:solidFill>
                  <a:srgbClr val="000000"/>
                </a:solidFill>
                <a:effectLst/>
                <a:ea typeface="Calibri" panose="020F0502020204030204" pitchFamily="34" charset="0"/>
              </a:rPr>
              <a:t>. </a:t>
            </a:r>
            <a:r>
              <a:rPr lang="en-US" sz="3200" b="1" baseline="30000" dirty="0">
                <a:solidFill>
                  <a:srgbClr val="000000"/>
                </a:solidFill>
                <a:effectLst/>
                <a:ea typeface="Calibri" panose="020F0502020204030204" pitchFamily="34" charset="0"/>
              </a:rPr>
              <a:t>22 </a:t>
            </a:r>
            <a:r>
              <a:rPr lang="en-US" sz="3200" dirty="0">
                <a:solidFill>
                  <a:srgbClr val="000000"/>
                </a:solidFill>
                <a:effectLst/>
                <a:ea typeface="Calibri" panose="020F0502020204030204" pitchFamily="34" charset="0"/>
              </a:rPr>
              <a:t>For I joyfully concur with the </a:t>
            </a:r>
            <a:r>
              <a:rPr lang="en-US" sz="3100" b="1" u="sng" dirty="0">
                <a:solidFill>
                  <a:srgbClr val="002060"/>
                </a:solidFill>
                <a:effectLst/>
                <a:ea typeface="Calibri" panose="020F0502020204030204" pitchFamily="34" charset="0"/>
              </a:rPr>
              <a:t>law of God</a:t>
            </a:r>
            <a:r>
              <a:rPr lang="en-US" sz="3100" b="1" dirty="0">
                <a:solidFill>
                  <a:srgbClr val="002060"/>
                </a:solidFill>
                <a:effectLst/>
                <a:ea typeface="Calibri" panose="020F0502020204030204" pitchFamily="34" charset="0"/>
              </a:rPr>
              <a:t> </a:t>
            </a:r>
            <a:r>
              <a:rPr lang="en-US" sz="3200" dirty="0">
                <a:solidFill>
                  <a:srgbClr val="000000"/>
                </a:solidFill>
                <a:effectLst/>
                <a:ea typeface="Calibri" panose="020F0502020204030204" pitchFamily="34" charset="0"/>
              </a:rPr>
              <a:t>in the inner man, </a:t>
            </a:r>
            <a:r>
              <a:rPr lang="en-US" sz="3200" b="1" baseline="30000" dirty="0">
                <a:solidFill>
                  <a:srgbClr val="000000"/>
                </a:solidFill>
                <a:effectLst/>
                <a:ea typeface="Calibri" panose="020F0502020204030204" pitchFamily="34" charset="0"/>
              </a:rPr>
              <a:t>23 </a:t>
            </a:r>
            <a:r>
              <a:rPr lang="en-US" sz="3200" dirty="0">
                <a:solidFill>
                  <a:srgbClr val="000000"/>
                </a:solidFill>
                <a:effectLst/>
                <a:ea typeface="Calibri" panose="020F0502020204030204" pitchFamily="34" charset="0"/>
              </a:rPr>
              <a:t>but I see a different law in the members of my body, waging war against the law of my mind and making me a prisoner of the law of sin which is in my members. </a:t>
            </a:r>
            <a:endParaRPr lang="en-US" sz="3200" dirty="0">
              <a:solidFill>
                <a:schemeClr val="tx1"/>
              </a:solidFill>
            </a:endParaRPr>
          </a:p>
        </p:txBody>
      </p:sp>
      <p:sp>
        <p:nvSpPr>
          <p:cNvPr id="5" name="Rounded Rectangular Callout 15">
            <a:extLst>
              <a:ext uri="{FF2B5EF4-FFF2-40B4-BE49-F238E27FC236}">
                <a16:creationId xmlns:a16="http://schemas.microsoft.com/office/drawing/2014/main" xmlns="" id="{551403A9-8A4F-FB43-5304-AE18FACD616E}"/>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
        <p:nvSpPr>
          <p:cNvPr id="3" name="Rounded Rectangular Callout 15">
            <a:extLst>
              <a:ext uri="{FF2B5EF4-FFF2-40B4-BE49-F238E27FC236}">
                <a16:creationId xmlns:a16="http://schemas.microsoft.com/office/drawing/2014/main" xmlns="" id="{EEFEFAF9-26DA-C8CD-B623-4DEB113B45A5}"/>
              </a:ext>
            </a:extLst>
          </p:cNvPr>
          <p:cNvSpPr/>
          <p:nvPr/>
        </p:nvSpPr>
        <p:spPr>
          <a:xfrm>
            <a:off x="1093771" y="1553090"/>
            <a:ext cx="10339655"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There is a conflict and struggle between my “old self” (the flesh) and my New Identity in Christ </a:t>
            </a:r>
          </a:p>
        </p:txBody>
      </p:sp>
      <p:sp>
        <p:nvSpPr>
          <p:cNvPr id="4" name="Rectangular Callout 12">
            <a:extLst>
              <a:ext uri="{FF2B5EF4-FFF2-40B4-BE49-F238E27FC236}">
                <a16:creationId xmlns:a16="http://schemas.microsoft.com/office/drawing/2014/main" xmlns="" id="{89EC0449-60C9-C65C-6402-5A04C80C46BB}"/>
              </a:ext>
            </a:extLst>
          </p:cNvPr>
          <p:cNvSpPr/>
          <p:nvPr/>
        </p:nvSpPr>
        <p:spPr>
          <a:xfrm>
            <a:off x="304800" y="3035035"/>
            <a:ext cx="6477000" cy="1092281"/>
          </a:xfrm>
          <a:prstGeom prst="wedgeRectCallout">
            <a:avLst>
              <a:gd name="adj1" fmla="val 80508"/>
              <a:gd name="adj2" fmla="val 1279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“nomos” </a:t>
            </a:r>
            <a:r>
              <a:rPr lang="en-US" sz="3200" dirty="0">
                <a:solidFill>
                  <a:schemeClr val="tx1"/>
                </a:solidFill>
              </a:rPr>
              <a:t>Law, rule, </a:t>
            </a:r>
          </a:p>
          <a:p>
            <a:pPr algn="ctr"/>
            <a:r>
              <a:rPr lang="en-US" sz="3200" dirty="0">
                <a:solidFill>
                  <a:schemeClr val="tx1"/>
                </a:solidFill>
              </a:rPr>
              <a:t>governing principle, observed custom </a:t>
            </a:r>
          </a:p>
        </p:txBody>
      </p:sp>
    </p:spTree>
    <p:extLst>
      <p:ext uri="{BB962C8B-B14F-4D97-AF65-F5344CB8AC3E}">
        <p14:creationId xmlns:p14="http://schemas.microsoft.com/office/powerpoint/2010/main" val="40636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a:t>
            </a:r>
            <a:r>
              <a:rPr lang="en-US" sz="3200" b="1" baseline="30000" dirty="0">
                <a:solidFill>
                  <a:srgbClr val="000000"/>
                </a:solidFill>
                <a:effectLst/>
                <a:ea typeface="Calibri" panose="020F0502020204030204" pitchFamily="34" charset="0"/>
              </a:rPr>
              <a:t>21</a:t>
            </a:r>
            <a:r>
              <a:rPr lang="en-US" sz="3200" b="1" baseline="30000" dirty="0">
                <a:solidFill>
                  <a:srgbClr val="002060"/>
                </a:solidFill>
                <a:effectLst/>
                <a:ea typeface="Calibri" panose="020F0502020204030204" pitchFamily="34" charset="0"/>
              </a:rPr>
              <a:t> </a:t>
            </a:r>
            <a:r>
              <a:rPr lang="en-US" sz="3200" dirty="0">
                <a:solidFill>
                  <a:schemeClr val="tx1"/>
                </a:solidFill>
                <a:effectLst/>
                <a:ea typeface="Calibri" panose="020F0502020204030204" pitchFamily="34" charset="0"/>
              </a:rPr>
              <a:t>I find then the </a:t>
            </a:r>
            <a:r>
              <a:rPr lang="en-US" sz="3200" b="1" u="sng" dirty="0">
                <a:solidFill>
                  <a:srgbClr val="002060"/>
                </a:solidFill>
                <a:effectLst/>
                <a:ea typeface="Calibri" panose="020F0502020204030204" pitchFamily="34" charset="0"/>
              </a:rPr>
              <a:t>principle</a:t>
            </a:r>
            <a:r>
              <a:rPr lang="en-US" sz="3200" dirty="0">
                <a:solidFill>
                  <a:schemeClr val="tx1"/>
                </a:solidFill>
                <a:effectLst/>
                <a:ea typeface="Calibri" panose="020F0502020204030204" pitchFamily="34" charset="0"/>
              </a:rPr>
              <a:t> that evil is present in me, the one who wants to do good</a:t>
            </a:r>
            <a:r>
              <a:rPr lang="en-US" sz="3200" dirty="0">
                <a:solidFill>
                  <a:srgbClr val="000000"/>
                </a:solidFill>
                <a:effectLst/>
                <a:ea typeface="Calibri" panose="020F0502020204030204" pitchFamily="34" charset="0"/>
              </a:rPr>
              <a:t>. </a:t>
            </a:r>
            <a:r>
              <a:rPr lang="en-US" sz="3200" b="1" baseline="30000" dirty="0">
                <a:solidFill>
                  <a:srgbClr val="000000"/>
                </a:solidFill>
                <a:effectLst/>
                <a:ea typeface="Calibri" panose="020F0502020204030204" pitchFamily="34" charset="0"/>
              </a:rPr>
              <a:t>22 </a:t>
            </a:r>
            <a:r>
              <a:rPr lang="en-US" sz="3200" dirty="0">
                <a:solidFill>
                  <a:srgbClr val="000000"/>
                </a:solidFill>
                <a:effectLst/>
                <a:ea typeface="Calibri" panose="020F0502020204030204" pitchFamily="34" charset="0"/>
              </a:rPr>
              <a:t>For I joyfully concur with the </a:t>
            </a:r>
            <a:r>
              <a:rPr lang="en-US" sz="3100" b="1" u="sng" dirty="0">
                <a:solidFill>
                  <a:srgbClr val="002060"/>
                </a:solidFill>
                <a:effectLst/>
                <a:ea typeface="Calibri" panose="020F0502020204030204" pitchFamily="34" charset="0"/>
              </a:rPr>
              <a:t>law of God</a:t>
            </a:r>
            <a:r>
              <a:rPr lang="en-US" sz="3100" b="1" dirty="0">
                <a:solidFill>
                  <a:srgbClr val="002060"/>
                </a:solidFill>
                <a:effectLst/>
                <a:ea typeface="Calibri" panose="020F0502020204030204" pitchFamily="34" charset="0"/>
              </a:rPr>
              <a:t> </a:t>
            </a:r>
            <a:r>
              <a:rPr lang="en-US" sz="3200" dirty="0">
                <a:solidFill>
                  <a:srgbClr val="000000"/>
                </a:solidFill>
                <a:effectLst/>
                <a:ea typeface="Calibri" panose="020F0502020204030204" pitchFamily="34" charset="0"/>
              </a:rPr>
              <a:t>in the inner man, </a:t>
            </a:r>
            <a:r>
              <a:rPr lang="en-US" sz="3200" b="1" baseline="30000" dirty="0">
                <a:solidFill>
                  <a:srgbClr val="000000"/>
                </a:solidFill>
                <a:effectLst/>
                <a:ea typeface="Calibri" panose="020F0502020204030204" pitchFamily="34" charset="0"/>
              </a:rPr>
              <a:t>23 </a:t>
            </a:r>
            <a:r>
              <a:rPr lang="en-US" sz="3200" dirty="0">
                <a:solidFill>
                  <a:srgbClr val="000000"/>
                </a:solidFill>
                <a:effectLst/>
                <a:ea typeface="Calibri" panose="020F0502020204030204" pitchFamily="34" charset="0"/>
              </a:rPr>
              <a:t>but I see a different law in the members of my body, waging war against the law of my mind and making me a prisoner of the law of sin which is in my members. </a:t>
            </a:r>
            <a:endParaRPr lang="en-US" sz="3200" dirty="0">
              <a:solidFill>
                <a:schemeClr val="tx1"/>
              </a:solidFill>
            </a:endParaRPr>
          </a:p>
        </p:txBody>
      </p:sp>
      <p:sp>
        <p:nvSpPr>
          <p:cNvPr id="5" name="Rounded Rectangular Callout 15">
            <a:extLst>
              <a:ext uri="{FF2B5EF4-FFF2-40B4-BE49-F238E27FC236}">
                <a16:creationId xmlns:a16="http://schemas.microsoft.com/office/drawing/2014/main" xmlns="" id="{551403A9-8A4F-FB43-5304-AE18FACD616E}"/>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
        <p:nvSpPr>
          <p:cNvPr id="3" name="Rounded Rectangular Callout 15">
            <a:extLst>
              <a:ext uri="{FF2B5EF4-FFF2-40B4-BE49-F238E27FC236}">
                <a16:creationId xmlns:a16="http://schemas.microsoft.com/office/drawing/2014/main" xmlns="" id="{EEFEFAF9-26DA-C8CD-B623-4DEB113B45A5}"/>
              </a:ext>
            </a:extLst>
          </p:cNvPr>
          <p:cNvSpPr/>
          <p:nvPr/>
        </p:nvSpPr>
        <p:spPr>
          <a:xfrm>
            <a:off x="1093771" y="1553090"/>
            <a:ext cx="10339655"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There is a conflict and struggle between my “old self” (the flesh) and my New Identity in Christ </a:t>
            </a:r>
          </a:p>
        </p:txBody>
      </p:sp>
      <p:sp>
        <p:nvSpPr>
          <p:cNvPr id="7" name="Rectangular Callout 12">
            <a:extLst>
              <a:ext uri="{FF2B5EF4-FFF2-40B4-BE49-F238E27FC236}">
                <a16:creationId xmlns:a16="http://schemas.microsoft.com/office/drawing/2014/main" xmlns="" id="{ED862583-1931-1D4F-C7EB-FF4DD7E72CC2}"/>
              </a:ext>
            </a:extLst>
          </p:cNvPr>
          <p:cNvSpPr/>
          <p:nvPr/>
        </p:nvSpPr>
        <p:spPr>
          <a:xfrm>
            <a:off x="3791164" y="3566702"/>
            <a:ext cx="2286000" cy="470165"/>
          </a:xfrm>
          <a:prstGeom prst="wedgeRectCallout">
            <a:avLst>
              <a:gd name="adj1" fmla="val -13424"/>
              <a:gd name="adj2" fmla="val 1366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 name="Rectangular Callout 12">
            <a:extLst>
              <a:ext uri="{FF2B5EF4-FFF2-40B4-BE49-F238E27FC236}">
                <a16:creationId xmlns:a16="http://schemas.microsoft.com/office/drawing/2014/main" xmlns="" id="{89EC0449-60C9-C65C-6402-5A04C80C46BB}"/>
              </a:ext>
            </a:extLst>
          </p:cNvPr>
          <p:cNvSpPr/>
          <p:nvPr/>
        </p:nvSpPr>
        <p:spPr>
          <a:xfrm>
            <a:off x="304800" y="3035035"/>
            <a:ext cx="6477000" cy="1092281"/>
          </a:xfrm>
          <a:prstGeom prst="wedgeRectCallout">
            <a:avLst>
              <a:gd name="adj1" fmla="val 80508"/>
              <a:gd name="adj2" fmla="val 1279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“nomos” </a:t>
            </a:r>
            <a:r>
              <a:rPr lang="en-US" sz="3200" dirty="0">
                <a:solidFill>
                  <a:schemeClr val="tx1"/>
                </a:solidFill>
              </a:rPr>
              <a:t>Law, rule, </a:t>
            </a:r>
          </a:p>
          <a:p>
            <a:pPr algn="ctr"/>
            <a:r>
              <a:rPr lang="en-US" sz="3200" dirty="0">
                <a:solidFill>
                  <a:schemeClr val="tx1"/>
                </a:solidFill>
              </a:rPr>
              <a:t>governing principle, observed custom </a:t>
            </a:r>
          </a:p>
        </p:txBody>
      </p:sp>
    </p:spTree>
    <p:extLst>
      <p:ext uri="{BB962C8B-B14F-4D97-AF65-F5344CB8AC3E}">
        <p14:creationId xmlns:p14="http://schemas.microsoft.com/office/powerpoint/2010/main" val="35370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a:t>
            </a:r>
            <a:r>
              <a:rPr lang="en-US" sz="3200" b="1" baseline="30000" dirty="0">
                <a:solidFill>
                  <a:srgbClr val="000000"/>
                </a:solidFill>
                <a:effectLst/>
                <a:ea typeface="Calibri" panose="020F0502020204030204" pitchFamily="34" charset="0"/>
              </a:rPr>
              <a:t>21</a:t>
            </a:r>
            <a:r>
              <a:rPr lang="en-US" sz="3200" b="1" baseline="30000" dirty="0">
                <a:solidFill>
                  <a:srgbClr val="002060"/>
                </a:solidFill>
                <a:effectLst/>
                <a:ea typeface="Calibri" panose="020F0502020204030204" pitchFamily="34" charset="0"/>
              </a:rPr>
              <a:t> </a:t>
            </a:r>
            <a:r>
              <a:rPr lang="en-US" sz="3200" dirty="0">
                <a:solidFill>
                  <a:schemeClr val="tx1"/>
                </a:solidFill>
                <a:effectLst/>
                <a:ea typeface="Calibri" panose="020F0502020204030204" pitchFamily="34" charset="0"/>
              </a:rPr>
              <a:t>I find then the </a:t>
            </a:r>
            <a:r>
              <a:rPr lang="en-US" sz="3200" b="1" u="sng" dirty="0">
                <a:solidFill>
                  <a:srgbClr val="002060"/>
                </a:solidFill>
                <a:effectLst/>
                <a:ea typeface="Calibri" panose="020F0502020204030204" pitchFamily="34" charset="0"/>
              </a:rPr>
              <a:t>principle</a:t>
            </a:r>
            <a:r>
              <a:rPr lang="en-US" sz="3200" dirty="0">
                <a:solidFill>
                  <a:schemeClr val="tx1"/>
                </a:solidFill>
                <a:effectLst/>
                <a:ea typeface="Calibri" panose="020F0502020204030204" pitchFamily="34" charset="0"/>
              </a:rPr>
              <a:t> that evil is present in me, the one who wants to do good</a:t>
            </a:r>
            <a:r>
              <a:rPr lang="en-US" sz="3200" dirty="0">
                <a:solidFill>
                  <a:srgbClr val="000000"/>
                </a:solidFill>
                <a:effectLst/>
                <a:ea typeface="Calibri" panose="020F0502020204030204" pitchFamily="34" charset="0"/>
              </a:rPr>
              <a:t>. </a:t>
            </a:r>
            <a:r>
              <a:rPr lang="en-US" sz="3200" b="1" baseline="30000" dirty="0">
                <a:solidFill>
                  <a:srgbClr val="000000"/>
                </a:solidFill>
                <a:effectLst/>
                <a:ea typeface="Calibri" panose="020F0502020204030204" pitchFamily="34" charset="0"/>
              </a:rPr>
              <a:t>22 </a:t>
            </a:r>
            <a:r>
              <a:rPr lang="en-US" sz="3200" dirty="0">
                <a:solidFill>
                  <a:srgbClr val="000000"/>
                </a:solidFill>
                <a:effectLst/>
                <a:ea typeface="Calibri" panose="020F0502020204030204" pitchFamily="34" charset="0"/>
              </a:rPr>
              <a:t>For I joyfully concur with the </a:t>
            </a:r>
            <a:r>
              <a:rPr lang="en-US" sz="3100" b="1" u="sng" dirty="0">
                <a:solidFill>
                  <a:srgbClr val="002060"/>
                </a:solidFill>
                <a:effectLst/>
                <a:ea typeface="Calibri" panose="020F0502020204030204" pitchFamily="34" charset="0"/>
              </a:rPr>
              <a:t>law of God</a:t>
            </a:r>
            <a:r>
              <a:rPr lang="en-US" sz="3100" b="1" dirty="0">
                <a:solidFill>
                  <a:srgbClr val="002060"/>
                </a:solidFill>
                <a:effectLst/>
                <a:ea typeface="Calibri" panose="020F0502020204030204" pitchFamily="34" charset="0"/>
              </a:rPr>
              <a:t> </a:t>
            </a:r>
            <a:r>
              <a:rPr lang="en-US" sz="3200" dirty="0">
                <a:solidFill>
                  <a:srgbClr val="000000"/>
                </a:solidFill>
                <a:effectLst/>
                <a:ea typeface="Calibri" panose="020F0502020204030204" pitchFamily="34" charset="0"/>
              </a:rPr>
              <a:t>in the inner man, </a:t>
            </a:r>
            <a:r>
              <a:rPr lang="en-US" sz="3200" b="1" baseline="30000" dirty="0">
                <a:solidFill>
                  <a:srgbClr val="000000"/>
                </a:solidFill>
                <a:effectLst/>
                <a:ea typeface="Calibri" panose="020F0502020204030204" pitchFamily="34" charset="0"/>
              </a:rPr>
              <a:t>23 </a:t>
            </a:r>
            <a:r>
              <a:rPr lang="en-US" sz="3200" dirty="0">
                <a:solidFill>
                  <a:srgbClr val="000000"/>
                </a:solidFill>
                <a:effectLst/>
                <a:ea typeface="Calibri" panose="020F0502020204030204" pitchFamily="34" charset="0"/>
              </a:rPr>
              <a:t>but I see a different </a:t>
            </a:r>
            <a:r>
              <a:rPr lang="en-US" sz="3200" b="1" u="sng" dirty="0">
                <a:solidFill>
                  <a:srgbClr val="002060"/>
                </a:solidFill>
                <a:effectLst/>
                <a:ea typeface="Calibri" panose="020F0502020204030204" pitchFamily="34" charset="0"/>
              </a:rPr>
              <a:t>law</a:t>
            </a:r>
            <a:r>
              <a:rPr lang="en-US" sz="3200" dirty="0">
                <a:solidFill>
                  <a:srgbClr val="000000"/>
                </a:solidFill>
                <a:effectLst/>
                <a:ea typeface="Calibri" panose="020F0502020204030204" pitchFamily="34" charset="0"/>
              </a:rPr>
              <a:t> in the members of my body, waging war against the </a:t>
            </a:r>
            <a:r>
              <a:rPr lang="en-US" sz="3200" b="1" u="sng" dirty="0">
                <a:solidFill>
                  <a:srgbClr val="002060"/>
                </a:solidFill>
                <a:effectLst/>
                <a:ea typeface="Calibri" panose="020F0502020204030204" pitchFamily="34" charset="0"/>
              </a:rPr>
              <a:t>law</a:t>
            </a:r>
            <a:r>
              <a:rPr lang="en-US" sz="3200" dirty="0">
                <a:solidFill>
                  <a:srgbClr val="000000"/>
                </a:solidFill>
                <a:effectLst/>
                <a:ea typeface="Calibri" panose="020F0502020204030204" pitchFamily="34" charset="0"/>
              </a:rPr>
              <a:t> of my mind and making me a prisoner of the </a:t>
            </a:r>
            <a:r>
              <a:rPr lang="en-US" sz="3200" b="1" u="sng" dirty="0">
                <a:solidFill>
                  <a:srgbClr val="002060"/>
                </a:solidFill>
                <a:effectLst/>
                <a:ea typeface="Calibri" panose="020F0502020204030204" pitchFamily="34" charset="0"/>
              </a:rPr>
              <a:t>law</a:t>
            </a:r>
            <a:r>
              <a:rPr lang="en-US" sz="3200" dirty="0">
                <a:solidFill>
                  <a:srgbClr val="000000"/>
                </a:solidFill>
                <a:effectLst/>
                <a:ea typeface="Calibri" panose="020F0502020204030204" pitchFamily="34" charset="0"/>
              </a:rPr>
              <a:t> of sin which is in my members. </a:t>
            </a:r>
            <a:endParaRPr lang="en-US" sz="3200" dirty="0">
              <a:solidFill>
                <a:schemeClr val="tx1"/>
              </a:solidFill>
            </a:endParaRPr>
          </a:p>
        </p:txBody>
      </p:sp>
      <p:sp>
        <p:nvSpPr>
          <p:cNvPr id="5" name="Rounded Rectangular Callout 15">
            <a:extLst>
              <a:ext uri="{FF2B5EF4-FFF2-40B4-BE49-F238E27FC236}">
                <a16:creationId xmlns:a16="http://schemas.microsoft.com/office/drawing/2014/main" xmlns="" id="{551403A9-8A4F-FB43-5304-AE18FACD616E}"/>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
        <p:nvSpPr>
          <p:cNvPr id="3" name="Rounded Rectangular Callout 15">
            <a:extLst>
              <a:ext uri="{FF2B5EF4-FFF2-40B4-BE49-F238E27FC236}">
                <a16:creationId xmlns:a16="http://schemas.microsoft.com/office/drawing/2014/main" xmlns="" id="{EEFEFAF9-26DA-C8CD-B623-4DEB113B45A5}"/>
              </a:ext>
            </a:extLst>
          </p:cNvPr>
          <p:cNvSpPr/>
          <p:nvPr/>
        </p:nvSpPr>
        <p:spPr>
          <a:xfrm>
            <a:off x="1093771" y="1553090"/>
            <a:ext cx="10339655"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There is a conflict and struggle between my “old self” (the flesh) and my New Identity in Christ </a:t>
            </a:r>
          </a:p>
        </p:txBody>
      </p:sp>
      <p:sp>
        <p:nvSpPr>
          <p:cNvPr id="7" name="Rectangular Callout 12">
            <a:extLst>
              <a:ext uri="{FF2B5EF4-FFF2-40B4-BE49-F238E27FC236}">
                <a16:creationId xmlns:a16="http://schemas.microsoft.com/office/drawing/2014/main" xmlns="" id="{452C37B2-B591-AE52-CAE6-E2BC4B1EA677}"/>
              </a:ext>
            </a:extLst>
          </p:cNvPr>
          <p:cNvSpPr/>
          <p:nvPr/>
        </p:nvSpPr>
        <p:spPr>
          <a:xfrm>
            <a:off x="3791164" y="3566702"/>
            <a:ext cx="2286000" cy="470165"/>
          </a:xfrm>
          <a:prstGeom prst="wedgeRectCallout">
            <a:avLst>
              <a:gd name="adj1" fmla="val -13424"/>
              <a:gd name="adj2" fmla="val 1366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9" name="Rectangular Callout 12">
            <a:extLst>
              <a:ext uri="{FF2B5EF4-FFF2-40B4-BE49-F238E27FC236}">
                <a16:creationId xmlns:a16="http://schemas.microsoft.com/office/drawing/2014/main" xmlns="" id="{12D7E833-3613-5BB0-26AD-58C1A4C9B3D9}"/>
              </a:ext>
            </a:extLst>
          </p:cNvPr>
          <p:cNvSpPr/>
          <p:nvPr/>
        </p:nvSpPr>
        <p:spPr>
          <a:xfrm>
            <a:off x="3791164" y="3577281"/>
            <a:ext cx="2286000" cy="470165"/>
          </a:xfrm>
          <a:prstGeom prst="wedgeRectCallout">
            <a:avLst>
              <a:gd name="adj1" fmla="val 3205"/>
              <a:gd name="adj2" fmla="val 3355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0" name="Rectangular Callout 12">
            <a:extLst>
              <a:ext uri="{FF2B5EF4-FFF2-40B4-BE49-F238E27FC236}">
                <a16:creationId xmlns:a16="http://schemas.microsoft.com/office/drawing/2014/main" xmlns="" id="{D8981C7F-61A1-244D-748F-346FA883257B}"/>
              </a:ext>
            </a:extLst>
          </p:cNvPr>
          <p:cNvSpPr/>
          <p:nvPr/>
        </p:nvSpPr>
        <p:spPr>
          <a:xfrm>
            <a:off x="3790736" y="3606637"/>
            <a:ext cx="2286000" cy="470165"/>
          </a:xfrm>
          <a:prstGeom prst="wedgeRectCallout">
            <a:avLst>
              <a:gd name="adj1" fmla="val -108705"/>
              <a:gd name="adj2" fmla="val 4491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1" name="Rectangular Callout 12">
            <a:extLst>
              <a:ext uri="{FF2B5EF4-FFF2-40B4-BE49-F238E27FC236}">
                <a16:creationId xmlns:a16="http://schemas.microsoft.com/office/drawing/2014/main" xmlns="" id="{43753ABD-0AD6-514E-87EC-3C8EDC36B097}"/>
              </a:ext>
            </a:extLst>
          </p:cNvPr>
          <p:cNvSpPr/>
          <p:nvPr/>
        </p:nvSpPr>
        <p:spPr>
          <a:xfrm>
            <a:off x="3790736" y="3606637"/>
            <a:ext cx="2286000" cy="470165"/>
          </a:xfrm>
          <a:prstGeom prst="wedgeRectCallout">
            <a:avLst>
              <a:gd name="adj1" fmla="val 232418"/>
              <a:gd name="adj2" fmla="val 4426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 name="Rectangular Callout 12">
            <a:extLst>
              <a:ext uri="{FF2B5EF4-FFF2-40B4-BE49-F238E27FC236}">
                <a16:creationId xmlns:a16="http://schemas.microsoft.com/office/drawing/2014/main" xmlns="" id="{89EC0449-60C9-C65C-6402-5A04C80C46BB}"/>
              </a:ext>
            </a:extLst>
          </p:cNvPr>
          <p:cNvSpPr/>
          <p:nvPr/>
        </p:nvSpPr>
        <p:spPr>
          <a:xfrm>
            <a:off x="304800" y="3035035"/>
            <a:ext cx="6477000" cy="1092281"/>
          </a:xfrm>
          <a:prstGeom prst="wedgeRectCallout">
            <a:avLst>
              <a:gd name="adj1" fmla="val 80508"/>
              <a:gd name="adj2" fmla="val 1279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“nomos” </a:t>
            </a:r>
            <a:r>
              <a:rPr lang="en-US" sz="3200" dirty="0">
                <a:solidFill>
                  <a:schemeClr val="tx1"/>
                </a:solidFill>
              </a:rPr>
              <a:t>Law, rule, </a:t>
            </a:r>
          </a:p>
          <a:p>
            <a:pPr algn="ctr"/>
            <a:r>
              <a:rPr lang="en-US" sz="3200" dirty="0">
                <a:solidFill>
                  <a:schemeClr val="tx1"/>
                </a:solidFill>
              </a:rPr>
              <a:t>governing principle, observed custom </a:t>
            </a:r>
          </a:p>
        </p:txBody>
      </p:sp>
    </p:spTree>
    <p:extLst>
      <p:ext uri="{BB962C8B-B14F-4D97-AF65-F5344CB8AC3E}">
        <p14:creationId xmlns:p14="http://schemas.microsoft.com/office/powerpoint/2010/main" val="390191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a:t>
            </a:r>
            <a:r>
              <a:rPr lang="en-US" sz="3200" b="1" baseline="30000" dirty="0">
                <a:solidFill>
                  <a:srgbClr val="000000"/>
                </a:solidFill>
                <a:effectLst/>
                <a:ea typeface="Calibri" panose="020F0502020204030204" pitchFamily="34" charset="0"/>
              </a:rPr>
              <a:t>21</a:t>
            </a:r>
            <a:r>
              <a:rPr lang="en-US" sz="3200" b="1" baseline="30000" dirty="0">
                <a:solidFill>
                  <a:srgbClr val="002060"/>
                </a:solidFill>
                <a:effectLst/>
                <a:ea typeface="Calibri" panose="020F0502020204030204" pitchFamily="34" charset="0"/>
              </a:rPr>
              <a:t> </a:t>
            </a:r>
            <a:r>
              <a:rPr lang="en-US" sz="3200" dirty="0">
                <a:solidFill>
                  <a:schemeClr val="tx1"/>
                </a:solidFill>
                <a:effectLst/>
                <a:ea typeface="Calibri" panose="020F0502020204030204" pitchFamily="34" charset="0"/>
              </a:rPr>
              <a:t>I find then the </a:t>
            </a:r>
            <a:r>
              <a:rPr lang="en-US" sz="3200" b="1" u="sng" dirty="0">
                <a:solidFill>
                  <a:srgbClr val="002060"/>
                </a:solidFill>
                <a:effectLst/>
                <a:ea typeface="Calibri" panose="020F0502020204030204" pitchFamily="34" charset="0"/>
              </a:rPr>
              <a:t>WAY IT IS</a:t>
            </a:r>
            <a:r>
              <a:rPr lang="en-US" sz="3200" dirty="0">
                <a:solidFill>
                  <a:schemeClr val="tx1"/>
                </a:solidFill>
                <a:effectLst/>
                <a:ea typeface="Calibri" panose="020F0502020204030204" pitchFamily="34" charset="0"/>
              </a:rPr>
              <a:t> </a:t>
            </a:r>
            <a:r>
              <a:rPr lang="en-US" sz="3200" dirty="0" err="1">
                <a:solidFill>
                  <a:schemeClr val="tx1"/>
                </a:solidFill>
                <a:effectLst/>
                <a:ea typeface="Calibri" panose="020F0502020204030204" pitchFamily="34" charset="0"/>
              </a:rPr>
              <a:t>is</a:t>
            </a:r>
            <a:r>
              <a:rPr lang="en-US" sz="3200" dirty="0">
                <a:solidFill>
                  <a:schemeClr val="tx1"/>
                </a:solidFill>
                <a:effectLst/>
                <a:ea typeface="Calibri" panose="020F0502020204030204" pitchFamily="34" charset="0"/>
              </a:rPr>
              <a:t> that evil is present in me, the one who wants to do good</a:t>
            </a:r>
            <a:r>
              <a:rPr lang="en-US" sz="3200" dirty="0">
                <a:solidFill>
                  <a:srgbClr val="000000"/>
                </a:solidFill>
                <a:effectLst/>
                <a:ea typeface="Calibri" panose="020F0502020204030204" pitchFamily="34" charset="0"/>
              </a:rPr>
              <a:t>. </a:t>
            </a:r>
            <a:r>
              <a:rPr lang="en-US" sz="3200" b="1" baseline="30000" dirty="0">
                <a:solidFill>
                  <a:srgbClr val="000000"/>
                </a:solidFill>
                <a:effectLst/>
                <a:ea typeface="Calibri" panose="020F0502020204030204" pitchFamily="34" charset="0"/>
              </a:rPr>
              <a:t>22 </a:t>
            </a:r>
            <a:r>
              <a:rPr lang="en-US" sz="3200" dirty="0">
                <a:solidFill>
                  <a:srgbClr val="000000"/>
                </a:solidFill>
                <a:effectLst/>
                <a:ea typeface="Calibri" panose="020F0502020204030204" pitchFamily="34" charset="0"/>
              </a:rPr>
              <a:t>For I joyfully concur with the </a:t>
            </a:r>
            <a:r>
              <a:rPr lang="en-US" sz="3200" b="1" u="sng" dirty="0">
                <a:solidFill>
                  <a:srgbClr val="002060"/>
                </a:solidFill>
                <a:effectLst/>
                <a:ea typeface="Calibri" panose="020F0502020204030204" pitchFamily="34" charset="0"/>
              </a:rPr>
              <a:t>WAY of God</a:t>
            </a:r>
            <a:r>
              <a:rPr lang="en-US" sz="3200" dirty="0">
                <a:solidFill>
                  <a:schemeClr val="tx1"/>
                </a:solidFill>
                <a:effectLst/>
                <a:ea typeface="Calibri" panose="020F0502020204030204" pitchFamily="34" charset="0"/>
              </a:rPr>
              <a:t> in the </a:t>
            </a:r>
            <a:r>
              <a:rPr lang="en-US" sz="3200" dirty="0">
                <a:solidFill>
                  <a:srgbClr val="000000"/>
                </a:solidFill>
                <a:effectLst/>
                <a:ea typeface="Calibri" panose="020F0502020204030204" pitchFamily="34" charset="0"/>
              </a:rPr>
              <a:t>inner man, </a:t>
            </a:r>
            <a:r>
              <a:rPr lang="en-US" sz="3200" b="1" baseline="30000" dirty="0">
                <a:solidFill>
                  <a:srgbClr val="000000"/>
                </a:solidFill>
                <a:effectLst/>
                <a:ea typeface="Calibri" panose="020F0502020204030204" pitchFamily="34" charset="0"/>
              </a:rPr>
              <a:t>23 </a:t>
            </a:r>
            <a:r>
              <a:rPr lang="en-US" sz="3200" dirty="0">
                <a:solidFill>
                  <a:srgbClr val="000000"/>
                </a:solidFill>
                <a:effectLst/>
                <a:ea typeface="Calibri" panose="020F0502020204030204" pitchFamily="34" charset="0"/>
              </a:rPr>
              <a:t>but I see a different </a:t>
            </a:r>
            <a:r>
              <a:rPr lang="en-US" sz="3200" b="1" u="sng" dirty="0">
                <a:solidFill>
                  <a:srgbClr val="002060"/>
                </a:solidFill>
                <a:effectLst/>
                <a:ea typeface="Calibri" panose="020F0502020204030204" pitchFamily="34" charset="0"/>
              </a:rPr>
              <a:t>WAY</a:t>
            </a:r>
            <a:r>
              <a:rPr lang="en-US" sz="3200" dirty="0">
                <a:solidFill>
                  <a:srgbClr val="000000"/>
                </a:solidFill>
                <a:effectLst/>
                <a:ea typeface="Calibri" panose="020F0502020204030204" pitchFamily="34" charset="0"/>
              </a:rPr>
              <a:t> in the members of my body, waging war against the </a:t>
            </a:r>
            <a:r>
              <a:rPr lang="en-US" sz="3200" b="1" u="sng" dirty="0">
                <a:solidFill>
                  <a:srgbClr val="002060"/>
                </a:solidFill>
                <a:effectLst/>
                <a:ea typeface="Calibri" panose="020F0502020204030204" pitchFamily="34" charset="0"/>
              </a:rPr>
              <a:t>WAY</a:t>
            </a:r>
            <a:r>
              <a:rPr lang="en-US" sz="3200" dirty="0">
                <a:solidFill>
                  <a:srgbClr val="000000"/>
                </a:solidFill>
                <a:effectLst/>
                <a:ea typeface="Calibri" panose="020F0502020204030204" pitchFamily="34" charset="0"/>
              </a:rPr>
              <a:t> of my mind and making me a prisoner of  the </a:t>
            </a:r>
            <a:r>
              <a:rPr lang="en-US" sz="3200" b="1" u="sng" dirty="0">
                <a:solidFill>
                  <a:srgbClr val="002060"/>
                </a:solidFill>
                <a:effectLst/>
                <a:ea typeface="Calibri" panose="020F0502020204030204" pitchFamily="34" charset="0"/>
              </a:rPr>
              <a:t>WAY</a:t>
            </a:r>
            <a:r>
              <a:rPr lang="en-US" sz="3200" dirty="0">
                <a:solidFill>
                  <a:srgbClr val="000000"/>
                </a:solidFill>
                <a:effectLst/>
                <a:ea typeface="Calibri" panose="020F0502020204030204" pitchFamily="34" charset="0"/>
              </a:rPr>
              <a:t> of sin which is in my members. </a:t>
            </a:r>
            <a:endParaRPr lang="en-US" sz="3200" dirty="0">
              <a:solidFill>
                <a:schemeClr val="tx1"/>
              </a:solidFill>
            </a:endParaRPr>
          </a:p>
        </p:txBody>
      </p:sp>
      <p:sp>
        <p:nvSpPr>
          <p:cNvPr id="5" name="Rounded Rectangular Callout 15">
            <a:extLst>
              <a:ext uri="{FF2B5EF4-FFF2-40B4-BE49-F238E27FC236}">
                <a16:creationId xmlns:a16="http://schemas.microsoft.com/office/drawing/2014/main" xmlns="" id="{551403A9-8A4F-FB43-5304-AE18FACD616E}"/>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
        <p:nvSpPr>
          <p:cNvPr id="3" name="Rounded Rectangular Callout 15">
            <a:extLst>
              <a:ext uri="{FF2B5EF4-FFF2-40B4-BE49-F238E27FC236}">
                <a16:creationId xmlns:a16="http://schemas.microsoft.com/office/drawing/2014/main" xmlns="" id="{EEFEFAF9-26DA-C8CD-B623-4DEB113B45A5}"/>
              </a:ext>
            </a:extLst>
          </p:cNvPr>
          <p:cNvSpPr/>
          <p:nvPr/>
        </p:nvSpPr>
        <p:spPr>
          <a:xfrm>
            <a:off x="1093771" y="1553090"/>
            <a:ext cx="10339655"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There is a conflict and struggle between my “old self” (the flesh) and my New Identity in Christ </a:t>
            </a:r>
          </a:p>
        </p:txBody>
      </p:sp>
    </p:spTree>
    <p:extLst>
      <p:ext uri="{BB962C8B-B14F-4D97-AF65-F5344CB8AC3E}">
        <p14:creationId xmlns:p14="http://schemas.microsoft.com/office/powerpoint/2010/main" val="829935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a:t>
            </a:r>
            <a:r>
              <a:rPr lang="en-US" sz="3200" b="1" baseline="30000" dirty="0">
                <a:solidFill>
                  <a:srgbClr val="000000"/>
                </a:solidFill>
                <a:effectLst/>
                <a:ea typeface="Calibri" panose="020F0502020204030204" pitchFamily="34" charset="0"/>
              </a:rPr>
              <a:t>21</a:t>
            </a:r>
            <a:r>
              <a:rPr lang="en-US" sz="3200" b="1" baseline="30000" dirty="0">
                <a:solidFill>
                  <a:srgbClr val="002060"/>
                </a:solidFill>
                <a:effectLst/>
                <a:ea typeface="Calibri" panose="020F0502020204030204" pitchFamily="34" charset="0"/>
              </a:rPr>
              <a:t> </a:t>
            </a:r>
            <a:r>
              <a:rPr lang="en-US" sz="3200" dirty="0">
                <a:solidFill>
                  <a:schemeClr val="tx1"/>
                </a:solidFill>
                <a:effectLst/>
                <a:ea typeface="Calibri" panose="020F0502020204030204" pitchFamily="34" charset="0"/>
              </a:rPr>
              <a:t>I find then the principle that evil is present in me, the one who wants to do good</a:t>
            </a:r>
            <a:r>
              <a:rPr lang="en-US" sz="3200" dirty="0">
                <a:solidFill>
                  <a:srgbClr val="000000"/>
                </a:solidFill>
                <a:effectLst/>
                <a:ea typeface="Calibri" panose="020F0502020204030204" pitchFamily="34" charset="0"/>
              </a:rPr>
              <a:t>. </a:t>
            </a:r>
            <a:r>
              <a:rPr lang="en-US" sz="3200" b="1" baseline="30000" dirty="0">
                <a:solidFill>
                  <a:srgbClr val="000000"/>
                </a:solidFill>
                <a:effectLst/>
                <a:ea typeface="Calibri" panose="020F0502020204030204" pitchFamily="34" charset="0"/>
              </a:rPr>
              <a:t>22 </a:t>
            </a:r>
            <a:r>
              <a:rPr lang="en-US" sz="3200" dirty="0">
                <a:solidFill>
                  <a:srgbClr val="000000"/>
                </a:solidFill>
                <a:effectLst/>
                <a:ea typeface="Calibri" panose="020F0502020204030204" pitchFamily="34" charset="0"/>
              </a:rPr>
              <a:t>For I joyfully concur with </a:t>
            </a:r>
            <a:r>
              <a:rPr lang="en-US" sz="3200" dirty="0">
                <a:solidFill>
                  <a:schemeClr val="tx1"/>
                </a:solidFill>
                <a:effectLst/>
                <a:ea typeface="Calibri" panose="020F0502020204030204" pitchFamily="34" charset="0"/>
              </a:rPr>
              <a:t>the </a:t>
            </a:r>
            <a:r>
              <a:rPr lang="en-US" sz="3100" dirty="0">
                <a:solidFill>
                  <a:schemeClr val="tx1"/>
                </a:solidFill>
                <a:effectLst/>
                <a:ea typeface="Calibri" panose="020F0502020204030204" pitchFamily="34" charset="0"/>
              </a:rPr>
              <a:t>law of God </a:t>
            </a:r>
            <a:r>
              <a:rPr lang="en-US" sz="3200" dirty="0">
                <a:solidFill>
                  <a:srgbClr val="000000"/>
                </a:solidFill>
                <a:effectLst/>
                <a:ea typeface="Calibri" panose="020F0502020204030204" pitchFamily="34" charset="0"/>
              </a:rPr>
              <a:t>in the inner man, </a:t>
            </a:r>
            <a:r>
              <a:rPr lang="en-US" sz="3200" b="1" baseline="30000" dirty="0">
                <a:solidFill>
                  <a:srgbClr val="000000"/>
                </a:solidFill>
                <a:effectLst/>
                <a:ea typeface="Calibri" panose="020F0502020204030204" pitchFamily="34" charset="0"/>
              </a:rPr>
              <a:t>23 </a:t>
            </a:r>
            <a:r>
              <a:rPr lang="en-US" sz="3200" dirty="0">
                <a:solidFill>
                  <a:srgbClr val="000000"/>
                </a:solidFill>
                <a:effectLst/>
                <a:ea typeface="Calibri" panose="020F0502020204030204" pitchFamily="34" charset="0"/>
              </a:rPr>
              <a:t>but I see a </a:t>
            </a:r>
            <a:r>
              <a:rPr lang="en-US" sz="3200" dirty="0">
                <a:solidFill>
                  <a:schemeClr val="tx1"/>
                </a:solidFill>
                <a:effectLst/>
                <a:ea typeface="Calibri" panose="020F0502020204030204" pitchFamily="34" charset="0"/>
              </a:rPr>
              <a:t>different law in the members of my body, </a:t>
            </a:r>
            <a:r>
              <a:rPr lang="en-US" sz="3200" b="1" u="sng" dirty="0">
                <a:solidFill>
                  <a:srgbClr val="002060"/>
                </a:solidFill>
                <a:effectLst/>
                <a:ea typeface="Calibri" panose="020F0502020204030204" pitchFamily="34" charset="0"/>
              </a:rPr>
              <a:t>waging war </a:t>
            </a:r>
            <a:r>
              <a:rPr lang="en-US" sz="3200" dirty="0">
                <a:solidFill>
                  <a:schemeClr val="tx1"/>
                </a:solidFill>
                <a:effectLst/>
                <a:ea typeface="Calibri" panose="020F0502020204030204" pitchFamily="34" charset="0"/>
              </a:rPr>
              <a:t>against the law of my mind and making me a prisoner of the law of sin </a:t>
            </a:r>
            <a:r>
              <a:rPr lang="en-US" sz="3200" dirty="0">
                <a:solidFill>
                  <a:srgbClr val="000000"/>
                </a:solidFill>
                <a:effectLst/>
                <a:ea typeface="Calibri" panose="020F0502020204030204" pitchFamily="34" charset="0"/>
              </a:rPr>
              <a:t>which is in my members. </a:t>
            </a:r>
            <a:endParaRPr lang="en-US" sz="3200" dirty="0">
              <a:solidFill>
                <a:schemeClr val="tx1"/>
              </a:solidFill>
            </a:endParaRPr>
          </a:p>
        </p:txBody>
      </p:sp>
      <p:sp>
        <p:nvSpPr>
          <p:cNvPr id="5" name="Rounded Rectangular Callout 15">
            <a:extLst>
              <a:ext uri="{FF2B5EF4-FFF2-40B4-BE49-F238E27FC236}">
                <a16:creationId xmlns:a16="http://schemas.microsoft.com/office/drawing/2014/main" xmlns="" id="{551403A9-8A4F-FB43-5304-AE18FACD616E}"/>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
        <p:nvSpPr>
          <p:cNvPr id="3" name="Rounded Rectangular Callout 15">
            <a:extLst>
              <a:ext uri="{FF2B5EF4-FFF2-40B4-BE49-F238E27FC236}">
                <a16:creationId xmlns:a16="http://schemas.microsoft.com/office/drawing/2014/main" xmlns="" id="{EEFEFAF9-26DA-C8CD-B623-4DEB113B45A5}"/>
              </a:ext>
            </a:extLst>
          </p:cNvPr>
          <p:cNvSpPr/>
          <p:nvPr/>
        </p:nvSpPr>
        <p:spPr>
          <a:xfrm>
            <a:off x="1093771" y="1553090"/>
            <a:ext cx="10339655"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There is a conflict and struggle between my “old self” (the flesh) and my New Identity in Christ </a:t>
            </a:r>
          </a:p>
        </p:txBody>
      </p:sp>
    </p:spTree>
    <p:extLst>
      <p:ext uri="{BB962C8B-B14F-4D97-AF65-F5344CB8AC3E}">
        <p14:creationId xmlns:p14="http://schemas.microsoft.com/office/powerpoint/2010/main" val="60952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7:24 </a:t>
            </a:r>
            <a:r>
              <a:rPr lang="en-US" sz="3200" dirty="0">
                <a:solidFill>
                  <a:srgbClr val="000000"/>
                </a:solidFill>
                <a:effectLst/>
                <a:ea typeface="Times New Roman" panose="02020603050405020304" pitchFamily="18" charset="0"/>
              </a:rPr>
              <a:t>Wretched man that I am! Who will set me free from the body of this death? </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5" name="Rounded Rectangular Callout 15">
            <a:extLst>
              <a:ext uri="{FF2B5EF4-FFF2-40B4-BE49-F238E27FC236}">
                <a16:creationId xmlns:a16="http://schemas.microsoft.com/office/drawing/2014/main" xmlns="" id="{551403A9-8A4F-FB43-5304-AE18FACD616E}"/>
              </a:ext>
            </a:extLst>
          </p:cNvPr>
          <p:cNvSpPr/>
          <p:nvPr/>
        </p:nvSpPr>
        <p:spPr>
          <a:xfrm>
            <a:off x="4343400" y="2743200"/>
            <a:ext cx="7725310"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Paul’s experience with the </a:t>
            </a:r>
          </a:p>
          <a:p>
            <a:pPr algn="ctr"/>
            <a:r>
              <a:rPr lang="en-US" sz="3600" b="1" dirty="0">
                <a:solidFill>
                  <a:schemeClr val="bg1"/>
                </a:solidFill>
              </a:rPr>
              <a:t>“sanctification under the law” method</a:t>
            </a:r>
          </a:p>
        </p:txBody>
      </p:sp>
      <p:sp>
        <p:nvSpPr>
          <p:cNvPr id="3" name="Rounded Rectangular Callout 15">
            <a:extLst>
              <a:ext uri="{FF2B5EF4-FFF2-40B4-BE49-F238E27FC236}">
                <a16:creationId xmlns:a16="http://schemas.microsoft.com/office/drawing/2014/main" xmlns="" id="{EEFEFAF9-26DA-C8CD-B623-4DEB113B45A5}"/>
              </a:ext>
            </a:extLst>
          </p:cNvPr>
          <p:cNvSpPr/>
          <p:nvPr/>
        </p:nvSpPr>
        <p:spPr>
          <a:xfrm>
            <a:off x="1093771" y="1553090"/>
            <a:ext cx="10339655" cy="1092281"/>
          </a:xfrm>
          <a:prstGeom prst="wedgeRoundRectCallout">
            <a:avLst>
              <a:gd name="adj1" fmla="val -21927"/>
              <a:gd name="adj2" fmla="val 49596"/>
              <a:gd name="adj3" fmla="val 16667"/>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bg1"/>
                </a:solidFill>
              </a:rPr>
              <a:t>There is a conflict and struggle between my “old self” (the flesh) and my New Identity in Christ </a:t>
            </a:r>
          </a:p>
        </p:txBody>
      </p:sp>
    </p:spTree>
    <p:extLst>
      <p:ext uri="{BB962C8B-B14F-4D97-AF65-F5344CB8AC3E}">
        <p14:creationId xmlns:p14="http://schemas.microsoft.com/office/powerpoint/2010/main" val="3650858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B39579D-89C2-4301-F0D9-0FD4BA58D129}"/>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7:24 </a:t>
            </a:r>
            <a:r>
              <a:rPr lang="en-US" sz="3200" dirty="0">
                <a:solidFill>
                  <a:srgbClr val="000000"/>
                </a:solidFill>
                <a:effectLst/>
                <a:ea typeface="Times New Roman" panose="02020603050405020304" pitchFamily="18" charset="0"/>
              </a:rPr>
              <a:t>Wretched man that I am! Who will set me free from the body of this death? </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8" name="Rounded Rectangular Callout 7">
            <a:extLst>
              <a:ext uri="{FF2B5EF4-FFF2-40B4-BE49-F238E27FC236}">
                <a16:creationId xmlns:a16="http://schemas.microsoft.com/office/drawing/2014/main" xmlns="" id="{DA05332C-2895-747A-4EB1-744BF936BA73}"/>
              </a:ext>
            </a:extLst>
          </p:cNvPr>
          <p:cNvSpPr/>
          <p:nvPr/>
        </p:nvSpPr>
        <p:spPr>
          <a:xfrm>
            <a:off x="304800" y="251650"/>
            <a:ext cx="5029200" cy="891349"/>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t>Can you relate? </a:t>
            </a:r>
          </a:p>
        </p:txBody>
      </p:sp>
    </p:spTree>
    <p:extLst>
      <p:ext uri="{BB962C8B-B14F-4D97-AF65-F5344CB8AC3E}">
        <p14:creationId xmlns:p14="http://schemas.microsoft.com/office/powerpoint/2010/main" val="151864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a:extLst>
              <a:ext uri="{FF2B5EF4-FFF2-40B4-BE49-F238E27FC236}">
                <a16:creationId xmlns:a16="http://schemas.microsoft.com/office/drawing/2014/main" xmlns="" id="{DA05332C-2895-747A-4EB1-744BF936BA73}"/>
              </a:ext>
            </a:extLst>
          </p:cNvPr>
          <p:cNvSpPr/>
          <p:nvPr/>
        </p:nvSpPr>
        <p:spPr>
          <a:xfrm>
            <a:off x="304800" y="251650"/>
            <a:ext cx="5029200" cy="891349"/>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t>Can you relate? </a:t>
            </a:r>
          </a:p>
        </p:txBody>
      </p:sp>
      <p:sp>
        <p:nvSpPr>
          <p:cNvPr id="4" name="Rectangle 3">
            <a:extLst>
              <a:ext uri="{FF2B5EF4-FFF2-40B4-BE49-F238E27FC236}">
                <a16:creationId xmlns:a16="http://schemas.microsoft.com/office/drawing/2014/main" xmlns="" id="{DC62FE66-6730-B50D-43CF-0B638008ECE5}"/>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7:24 </a:t>
            </a:r>
            <a:r>
              <a:rPr lang="en-US" sz="3200" dirty="0">
                <a:solidFill>
                  <a:srgbClr val="000000"/>
                </a:solidFill>
                <a:effectLst/>
                <a:ea typeface="Times New Roman" panose="02020603050405020304" pitchFamily="18" charset="0"/>
              </a:rPr>
              <a:t>Wretched man that I am! Who will set me free from the body of this death? </a:t>
            </a:r>
            <a:r>
              <a:rPr lang="en-US" sz="3200" b="1" baseline="30000" dirty="0">
                <a:solidFill>
                  <a:srgbClr val="000000"/>
                </a:solidFill>
                <a:effectLst/>
                <a:ea typeface="Times New Roman" panose="02020603050405020304" pitchFamily="18" charset="0"/>
              </a:rPr>
              <a:t>25 </a:t>
            </a:r>
            <a:r>
              <a:rPr lang="en-US" sz="3200" b="1" u="sng" dirty="0">
                <a:solidFill>
                  <a:srgbClr val="002060"/>
                </a:solidFill>
                <a:effectLst/>
                <a:ea typeface="Times New Roman" panose="02020603050405020304" pitchFamily="18" charset="0"/>
              </a:rPr>
              <a:t>Thanks be to God through Jesus Christ our Lord!</a:t>
            </a:r>
            <a:r>
              <a:rPr lang="en-US" sz="3200" b="1" dirty="0">
                <a:solidFill>
                  <a:srgbClr val="002060"/>
                </a:solidFill>
                <a:effectLst/>
                <a:ea typeface="Times New Roman" panose="02020603050405020304" pitchFamily="18" charset="0"/>
              </a:rPr>
              <a:t> </a:t>
            </a:r>
            <a:r>
              <a:rPr lang="en-US" sz="3200" dirty="0">
                <a:solidFill>
                  <a:srgbClr val="000000"/>
                </a:solidFill>
                <a:effectLst/>
                <a:ea typeface="Times New Roman" panose="02020603050405020304" pitchFamily="18" charset="0"/>
              </a:rPr>
              <a:t>So then, on the one hand I myself with my mind am serving the law of God, but on the other, with my flesh the law of sin.</a:t>
            </a:r>
            <a:endParaRPr lang="en-US" sz="3200" dirty="0">
              <a:effectLst/>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108692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2" name="Rounded Rectangular Callout 11">
            <a:extLst>
              <a:ext uri="{FF2B5EF4-FFF2-40B4-BE49-F238E27FC236}">
                <a16:creationId xmlns:a16="http://schemas.microsoft.com/office/drawing/2014/main" xmlns="" id="{812ADAD4-A5A0-2286-D48E-BAA80CFBB1C8}"/>
              </a:ext>
            </a:extLst>
          </p:cNvPr>
          <p:cNvSpPr/>
          <p:nvPr/>
        </p:nvSpPr>
        <p:spPr>
          <a:xfrm>
            <a:off x="203343" y="4724400"/>
            <a:ext cx="11785314" cy="186002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i="1" dirty="0">
                <a:solidFill>
                  <a:schemeClr val="bg1"/>
                </a:solidFill>
              </a:rPr>
              <a:t>Chapter 5-8 “Sanctification”</a:t>
            </a:r>
          </a:p>
        </p:txBody>
      </p:sp>
      <p:sp>
        <p:nvSpPr>
          <p:cNvPr id="3" name="Rounded Rectangular Callout 11">
            <a:extLst>
              <a:ext uri="{FF2B5EF4-FFF2-40B4-BE49-F238E27FC236}">
                <a16:creationId xmlns:a16="http://schemas.microsoft.com/office/drawing/2014/main" xmlns="" id="{D1688744-41D6-A743-8851-870751F4930F}"/>
              </a:ext>
            </a:extLst>
          </p:cNvPr>
          <p:cNvSpPr/>
          <p:nvPr/>
        </p:nvSpPr>
        <p:spPr>
          <a:xfrm>
            <a:off x="495300" y="1531937"/>
            <a:ext cx="112014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The radical proposition of Romans 5-8…</a:t>
            </a:r>
            <a:endParaRPr lang="en-US" sz="4400" b="1" dirty="0">
              <a:solidFill>
                <a:schemeClr val="bg1"/>
              </a:solidFill>
            </a:endParaRPr>
          </a:p>
        </p:txBody>
      </p:sp>
    </p:spTree>
    <p:extLst>
      <p:ext uri="{BB962C8B-B14F-4D97-AF65-F5344CB8AC3E}">
        <p14:creationId xmlns:p14="http://schemas.microsoft.com/office/powerpoint/2010/main" val="42917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a:extLst>
              <a:ext uri="{FF2B5EF4-FFF2-40B4-BE49-F238E27FC236}">
                <a16:creationId xmlns:a16="http://schemas.microsoft.com/office/drawing/2014/main" xmlns="" id="{DA05332C-2895-747A-4EB1-744BF936BA73}"/>
              </a:ext>
            </a:extLst>
          </p:cNvPr>
          <p:cNvSpPr/>
          <p:nvPr/>
        </p:nvSpPr>
        <p:spPr>
          <a:xfrm>
            <a:off x="304800" y="251650"/>
            <a:ext cx="5029200" cy="891349"/>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t>Can you relate? </a:t>
            </a:r>
          </a:p>
        </p:txBody>
      </p:sp>
      <p:sp>
        <p:nvSpPr>
          <p:cNvPr id="4" name="Rectangle 3">
            <a:extLst>
              <a:ext uri="{FF2B5EF4-FFF2-40B4-BE49-F238E27FC236}">
                <a16:creationId xmlns:a16="http://schemas.microsoft.com/office/drawing/2014/main" xmlns="" id="{DC62FE66-6730-B50D-43CF-0B638008ECE5}"/>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7:24 </a:t>
            </a:r>
            <a:r>
              <a:rPr lang="en-US" sz="3200" dirty="0">
                <a:solidFill>
                  <a:srgbClr val="000000"/>
                </a:solidFill>
                <a:effectLst/>
                <a:ea typeface="Times New Roman" panose="02020603050405020304" pitchFamily="18" charset="0"/>
              </a:rPr>
              <a:t>Wretched man that I am! Who will set me free from the body of this death? </a:t>
            </a:r>
            <a:r>
              <a:rPr lang="en-US" sz="3200" b="1" baseline="30000" dirty="0">
                <a:solidFill>
                  <a:srgbClr val="000000"/>
                </a:solidFill>
                <a:effectLst/>
                <a:ea typeface="Times New Roman" panose="02020603050405020304" pitchFamily="18" charset="0"/>
              </a:rPr>
              <a:t>25 </a:t>
            </a:r>
            <a:r>
              <a:rPr lang="en-US" sz="3200" dirty="0">
                <a:solidFill>
                  <a:schemeClr val="tx1"/>
                </a:solidFill>
                <a:effectLst/>
                <a:ea typeface="Times New Roman" panose="02020603050405020304" pitchFamily="18" charset="0"/>
              </a:rPr>
              <a:t>Thanks be to God through Jesus Christ our Lord! </a:t>
            </a:r>
            <a:r>
              <a:rPr lang="en-US" sz="3200" b="1" u="sng" dirty="0">
                <a:solidFill>
                  <a:srgbClr val="002060"/>
                </a:solidFill>
                <a:effectLst/>
                <a:ea typeface="Times New Roman" panose="02020603050405020304" pitchFamily="18" charset="0"/>
              </a:rPr>
              <a:t>So then, on the one hand I myself with my mind am serving the law of God, but on the other, with my flesh the law of sin.</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1733568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DC62FE66-6730-B50D-43CF-0B638008ECE5}"/>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7:24 </a:t>
            </a:r>
            <a:r>
              <a:rPr lang="en-US" sz="3200" dirty="0">
                <a:solidFill>
                  <a:srgbClr val="000000"/>
                </a:solidFill>
                <a:effectLst/>
                <a:ea typeface="Times New Roman" panose="02020603050405020304" pitchFamily="18" charset="0"/>
              </a:rPr>
              <a:t>Wretched man that I am! Who will set me free from the body of this death? </a:t>
            </a:r>
            <a:r>
              <a:rPr lang="en-US" sz="3200" b="1" baseline="30000" dirty="0">
                <a:solidFill>
                  <a:srgbClr val="000000"/>
                </a:solidFill>
                <a:effectLst/>
                <a:ea typeface="Times New Roman" panose="02020603050405020304" pitchFamily="18" charset="0"/>
              </a:rPr>
              <a:t>25 </a:t>
            </a:r>
            <a:r>
              <a:rPr lang="en-US" sz="3200" dirty="0">
                <a:solidFill>
                  <a:schemeClr val="tx1"/>
                </a:solidFill>
                <a:effectLst/>
                <a:ea typeface="Times New Roman" panose="02020603050405020304" pitchFamily="18" charset="0"/>
              </a:rPr>
              <a:t>Thanks be to God through Jesus Christ our Lord! </a:t>
            </a:r>
            <a:r>
              <a:rPr lang="en-US" sz="3200" b="1" u="sng" dirty="0">
                <a:solidFill>
                  <a:srgbClr val="002060"/>
                </a:solidFill>
                <a:effectLst/>
                <a:ea typeface="Times New Roman" panose="02020603050405020304" pitchFamily="18" charset="0"/>
              </a:rPr>
              <a:t>So then, on the one hand I myself with my mind am serving the law of God, but on the other, with my flesh the law of sin.</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3" name="Rounded Rectangular Callout 7">
            <a:extLst>
              <a:ext uri="{FF2B5EF4-FFF2-40B4-BE49-F238E27FC236}">
                <a16:creationId xmlns:a16="http://schemas.microsoft.com/office/drawing/2014/main" xmlns="" id="{030131BA-89A4-5E16-0919-E026E1209062}"/>
              </a:ext>
            </a:extLst>
          </p:cNvPr>
          <p:cNvSpPr/>
          <p:nvPr/>
        </p:nvSpPr>
        <p:spPr>
          <a:xfrm>
            <a:off x="152400" y="76200"/>
            <a:ext cx="8153400" cy="694652"/>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So where do we go from here? </a:t>
            </a:r>
          </a:p>
        </p:txBody>
      </p:sp>
      <p:sp>
        <p:nvSpPr>
          <p:cNvPr id="7" name="Rounded Rectangular Callout 7">
            <a:extLst>
              <a:ext uri="{FF2B5EF4-FFF2-40B4-BE49-F238E27FC236}">
                <a16:creationId xmlns:a16="http://schemas.microsoft.com/office/drawing/2014/main" xmlns="" id="{E11D13D3-885C-F29B-0A69-722602E3E214}"/>
              </a:ext>
            </a:extLst>
          </p:cNvPr>
          <p:cNvSpPr/>
          <p:nvPr/>
        </p:nvSpPr>
        <p:spPr>
          <a:xfrm>
            <a:off x="131852" y="959778"/>
            <a:ext cx="9774148" cy="2545422"/>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914400" indent="-914400" fontAlgn="auto">
              <a:spcBef>
                <a:spcPts val="0"/>
              </a:spcBef>
              <a:spcAft>
                <a:spcPts val="0"/>
              </a:spcAft>
              <a:buAutoNum type="arabicParenR"/>
              <a:defRPr/>
            </a:pPr>
            <a:r>
              <a:rPr lang="en-US" sz="4800" b="1" dirty="0"/>
              <a:t>You can give up on sanctification </a:t>
            </a:r>
          </a:p>
        </p:txBody>
      </p:sp>
    </p:spTree>
    <p:extLst>
      <p:ext uri="{BB962C8B-B14F-4D97-AF65-F5344CB8AC3E}">
        <p14:creationId xmlns:p14="http://schemas.microsoft.com/office/powerpoint/2010/main" val="211533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a:extLst>
              <a:ext uri="{FF2B5EF4-FFF2-40B4-BE49-F238E27FC236}">
                <a16:creationId xmlns:a16="http://schemas.microsoft.com/office/drawing/2014/main" xmlns="" id="{DA05332C-2895-747A-4EB1-744BF936BA73}"/>
              </a:ext>
            </a:extLst>
          </p:cNvPr>
          <p:cNvSpPr/>
          <p:nvPr/>
        </p:nvSpPr>
        <p:spPr>
          <a:xfrm>
            <a:off x="152400" y="76200"/>
            <a:ext cx="8153400" cy="694652"/>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So where do we go from here? </a:t>
            </a:r>
          </a:p>
        </p:txBody>
      </p:sp>
      <p:sp>
        <p:nvSpPr>
          <p:cNvPr id="4" name="Rectangle 3">
            <a:extLst>
              <a:ext uri="{FF2B5EF4-FFF2-40B4-BE49-F238E27FC236}">
                <a16:creationId xmlns:a16="http://schemas.microsoft.com/office/drawing/2014/main" xmlns="" id="{DC62FE66-6730-B50D-43CF-0B638008ECE5}"/>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7:24 </a:t>
            </a:r>
            <a:r>
              <a:rPr lang="en-US" sz="3200" dirty="0">
                <a:solidFill>
                  <a:srgbClr val="000000"/>
                </a:solidFill>
                <a:effectLst/>
                <a:ea typeface="Times New Roman" panose="02020603050405020304" pitchFamily="18" charset="0"/>
              </a:rPr>
              <a:t>Wretched man that I am! Who will set me free from the body of this death? </a:t>
            </a:r>
            <a:r>
              <a:rPr lang="en-US" sz="3200" b="1" baseline="30000" dirty="0">
                <a:solidFill>
                  <a:srgbClr val="000000"/>
                </a:solidFill>
                <a:effectLst/>
                <a:ea typeface="Times New Roman" panose="02020603050405020304" pitchFamily="18" charset="0"/>
              </a:rPr>
              <a:t>25 </a:t>
            </a:r>
            <a:r>
              <a:rPr lang="en-US" sz="3200" dirty="0">
                <a:solidFill>
                  <a:schemeClr val="tx1"/>
                </a:solidFill>
                <a:effectLst/>
                <a:ea typeface="Times New Roman" panose="02020603050405020304" pitchFamily="18" charset="0"/>
              </a:rPr>
              <a:t>Thanks be to God through Jesus Christ our Lord! </a:t>
            </a:r>
            <a:r>
              <a:rPr lang="en-US" sz="3200" b="1" u="sng" dirty="0">
                <a:solidFill>
                  <a:srgbClr val="002060"/>
                </a:solidFill>
                <a:effectLst/>
                <a:ea typeface="Times New Roman" panose="02020603050405020304" pitchFamily="18" charset="0"/>
              </a:rPr>
              <a:t>So then, on the one hand I myself with my mind am serving the law of God, but on the other, with my flesh the law of sin.</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2" name="Rounded Rectangular Callout 7">
            <a:extLst>
              <a:ext uri="{FF2B5EF4-FFF2-40B4-BE49-F238E27FC236}">
                <a16:creationId xmlns:a16="http://schemas.microsoft.com/office/drawing/2014/main" xmlns="" id="{5EDAFF7D-AD3E-FC0D-FA11-EBCF9FD65982}"/>
              </a:ext>
            </a:extLst>
          </p:cNvPr>
          <p:cNvSpPr/>
          <p:nvPr/>
        </p:nvSpPr>
        <p:spPr>
          <a:xfrm>
            <a:off x="131852" y="959778"/>
            <a:ext cx="9774148" cy="2545422"/>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914400" indent="-914400" fontAlgn="auto">
              <a:spcBef>
                <a:spcPts val="0"/>
              </a:spcBef>
              <a:spcAft>
                <a:spcPts val="0"/>
              </a:spcAft>
              <a:buAutoNum type="arabicParenR"/>
              <a:defRPr/>
            </a:pPr>
            <a:r>
              <a:rPr lang="en-US" sz="4800" b="1" dirty="0"/>
              <a:t>You can give up on sanctification </a:t>
            </a:r>
          </a:p>
          <a:p>
            <a:pPr marL="914400" indent="-914400" fontAlgn="auto">
              <a:spcBef>
                <a:spcPts val="0"/>
              </a:spcBef>
              <a:spcAft>
                <a:spcPts val="0"/>
              </a:spcAft>
              <a:buAutoNum type="arabicParenR"/>
              <a:defRPr/>
            </a:pPr>
            <a:r>
              <a:rPr lang="en-US" sz="4800" b="1" dirty="0"/>
              <a:t>You can fake it</a:t>
            </a:r>
          </a:p>
        </p:txBody>
      </p:sp>
    </p:spTree>
    <p:extLst>
      <p:ext uri="{BB962C8B-B14F-4D97-AF65-F5344CB8AC3E}">
        <p14:creationId xmlns:p14="http://schemas.microsoft.com/office/powerpoint/2010/main" val="306672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ular Callout 4"/>
          <p:cNvSpPr/>
          <p:nvPr/>
        </p:nvSpPr>
        <p:spPr>
          <a:xfrm>
            <a:off x="1524000" y="5943600"/>
            <a:ext cx="91440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800" b="1" i="1" dirty="0"/>
          </a:p>
        </p:txBody>
      </p:sp>
      <p:sp>
        <p:nvSpPr>
          <p:cNvPr id="12" name="Rectangle 11"/>
          <p:cNvSpPr/>
          <p:nvPr/>
        </p:nvSpPr>
        <p:spPr>
          <a:xfrm>
            <a:off x="304800" y="76200"/>
            <a:ext cx="11887200" cy="678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TIPS FOR FAKING IT</a:t>
            </a:r>
            <a:br>
              <a:rPr lang="en-US" sz="4400" b="1" u="sng" dirty="0"/>
            </a:br>
            <a:endParaRPr lang="en-US" sz="2800" b="1" u="sng" dirty="0"/>
          </a:p>
          <a:p>
            <a:r>
              <a:rPr lang="en-US" sz="3400" b="1" dirty="0"/>
              <a:t>-Water principles way down to keepable rules</a:t>
            </a:r>
          </a:p>
          <a:p>
            <a:pPr>
              <a:buFontTx/>
              <a:buChar char="-"/>
            </a:pPr>
            <a:r>
              <a:rPr lang="en-US" sz="3400" b="1" dirty="0"/>
              <a:t>Pick a few you don’t struggle with to emphasize </a:t>
            </a:r>
          </a:p>
          <a:p>
            <a:pPr>
              <a:buFontTx/>
              <a:buChar char="-"/>
            </a:pPr>
            <a:r>
              <a:rPr lang="en-US" sz="3400" b="1" dirty="0"/>
              <a:t>Focus on others’ sins</a:t>
            </a:r>
          </a:p>
          <a:p>
            <a:pPr>
              <a:buFontTx/>
              <a:buChar char="-"/>
            </a:pPr>
            <a:r>
              <a:rPr lang="en-US" sz="3400" b="1" dirty="0"/>
              <a:t>Make sure others notice successes, and don’t notice your       </a:t>
            </a:r>
          </a:p>
          <a:p>
            <a:r>
              <a:rPr lang="en-US" sz="3400" b="1" dirty="0"/>
              <a:t>     failures – manage image carefully</a:t>
            </a:r>
          </a:p>
          <a:p>
            <a:pPr>
              <a:buFontTx/>
              <a:buChar char="-"/>
            </a:pPr>
            <a:r>
              <a:rPr lang="en-US" sz="3400" b="1" dirty="0"/>
              <a:t>DO NOT be real with anyone – or get too close</a:t>
            </a:r>
          </a:p>
          <a:p>
            <a:pPr>
              <a:buFontTx/>
              <a:buChar char="-"/>
            </a:pPr>
            <a:r>
              <a:rPr lang="en-US" sz="3400" b="1" dirty="0"/>
              <a:t>If your failure is made known, make sure to blame circumstances, or others, especially the person bringing it up</a:t>
            </a:r>
          </a:p>
          <a:p>
            <a:pPr>
              <a:buFontTx/>
              <a:buChar char="-"/>
            </a:pPr>
            <a:r>
              <a:rPr lang="en-US" sz="3400" b="1" dirty="0"/>
              <a:t>Try to work out implicit pacts of looking the other way with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a:extLst>
              <a:ext uri="{FF2B5EF4-FFF2-40B4-BE49-F238E27FC236}">
                <a16:creationId xmlns:a16="http://schemas.microsoft.com/office/drawing/2014/main" xmlns="" id="{DA05332C-2895-747A-4EB1-744BF936BA73}"/>
              </a:ext>
            </a:extLst>
          </p:cNvPr>
          <p:cNvSpPr/>
          <p:nvPr/>
        </p:nvSpPr>
        <p:spPr>
          <a:xfrm>
            <a:off x="152400" y="76200"/>
            <a:ext cx="8153400" cy="694652"/>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So where do we go from here? </a:t>
            </a:r>
          </a:p>
        </p:txBody>
      </p:sp>
      <p:sp>
        <p:nvSpPr>
          <p:cNvPr id="4" name="Rectangle 3">
            <a:extLst>
              <a:ext uri="{FF2B5EF4-FFF2-40B4-BE49-F238E27FC236}">
                <a16:creationId xmlns:a16="http://schemas.microsoft.com/office/drawing/2014/main" xmlns="" id="{DC62FE66-6730-B50D-43CF-0B638008ECE5}"/>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7:24 </a:t>
            </a:r>
            <a:r>
              <a:rPr lang="en-US" sz="3200" dirty="0">
                <a:solidFill>
                  <a:srgbClr val="000000"/>
                </a:solidFill>
                <a:effectLst/>
                <a:ea typeface="Times New Roman" panose="02020603050405020304" pitchFamily="18" charset="0"/>
              </a:rPr>
              <a:t>Wretched man that I am! </a:t>
            </a:r>
            <a:r>
              <a:rPr lang="en-US" sz="3200" b="1" u="sng" dirty="0">
                <a:solidFill>
                  <a:srgbClr val="002060"/>
                </a:solidFill>
                <a:effectLst/>
                <a:ea typeface="Times New Roman" panose="02020603050405020304" pitchFamily="18" charset="0"/>
              </a:rPr>
              <a:t>Who will set me free</a:t>
            </a:r>
            <a:r>
              <a:rPr lang="en-US" sz="3200" dirty="0">
                <a:solidFill>
                  <a:srgbClr val="000000"/>
                </a:solidFill>
                <a:effectLst/>
                <a:ea typeface="Times New Roman" panose="02020603050405020304" pitchFamily="18" charset="0"/>
              </a:rPr>
              <a:t> from the body of this death? </a:t>
            </a:r>
            <a:r>
              <a:rPr lang="en-US" sz="3200" b="1" baseline="30000" dirty="0">
                <a:solidFill>
                  <a:srgbClr val="000000"/>
                </a:solidFill>
                <a:effectLst/>
                <a:ea typeface="Times New Roman" panose="02020603050405020304" pitchFamily="18" charset="0"/>
              </a:rPr>
              <a:t>25 </a:t>
            </a:r>
            <a:r>
              <a:rPr lang="en-US" sz="3200" dirty="0">
                <a:solidFill>
                  <a:schemeClr val="tx1"/>
                </a:solidFill>
                <a:effectLst/>
                <a:ea typeface="Times New Roman" panose="02020603050405020304" pitchFamily="18" charset="0"/>
              </a:rPr>
              <a:t>Thanks be to God through Jesus Christ our Lord! So then, on the one hand I myself with my mind am serving the law of God, but on the other, with my flesh the law of sin.</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2" name="Rounded Rectangular Callout 7">
            <a:extLst>
              <a:ext uri="{FF2B5EF4-FFF2-40B4-BE49-F238E27FC236}">
                <a16:creationId xmlns:a16="http://schemas.microsoft.com/office/drawing/2014/main" xmlns="" id="{5EDAFF7D-AD3E-FC0D-FA11-EBCF9FD65982}"/>
              </a:ext>
            </a:extLst>
          </p:cNvPr>
          <p:cNvSpPr/>
          <p:nvPr/>
        </p:nvSpPr>
        <p:spPr>
          <a:xfrm>
            <a:off x="76200" y="981182"/>
            <a:ext cx="10439400" cy="329487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914400" indent="-914400" fontAlgn="auto">
              <a:spcBef>
                <a:spcPts val="0"/>
              </a:spcBef>
              <a:spcAft>
                <a:spcPts val="0"/>
              </a:spcAft>
              <a:buAutoNum type="arabicParenR"/>
              <a:defRPr/>
            </a:pPr>
            <a:r>
              <a:rPr lang="en-US" sz="4800" b="1" dirty="0"/>
              <a:t>You can give up on sanctification </a:t>
            </a:r>
          </a:p>
          <a:p>
            <a:pPr marL="914400" indent="-914400" fontAlgn="auto">
              <a:spcBef>
                <a:spcPts val="0"/>
              </a:spcBef>
              <a:spcAft>
                <a:spcPts val="0"/>
              </a:spcAft>
              <a:buAutoNum type="arabicParenR"/>
              <a:defRPr/>
            </a:pPr>
            <a:r>
              <a:rPr lang="en-US" sz="4800" b="1" dirty="0"/>
              <a:t>You can fake it</a:t>
            </a:r>
          </a:p>
          <a:p>
            <a:pPr marL="914400" indent="-914400" fontAlgn="auto">
              <a:spcBef>
                <a:spcPts val="0"/>
              </a:spcBef>
              <a:spcAft>
                <a:spcPts val="0"/>
              </a:spcAft>
              <a:buAutoNum type="arabicParenR"/>
              <a:defRPr/>
            </a:pPr>
            <a:r>
              <a:rPr lang="en-US" sz="4800" b="1" dirty="0"/>
              <a:t>You can surrender to God, and discover the “way” of grace</a:t>
            </a:r>
          </a:p>
        </p:txBody>
      </p:sp>
      <p:sp>
        <p:nvSpPr>
          <p:cNvPr id="3" name="Rounded Rectangular Callout 7">
            <a:extLst>
              <a:ext uri="{FF2B5EF4-FFF2-40B4-BE49-F238E27FC236}">
                <a16:creationId xmlns:a16="http://schemas.microsoft.com/office/drawing/2014/main" xmlns="" id="{5AE28E42-B398-AE45-4144-1AA291EBC0AD}"/>
              </a:ext>
            </a:extLst>
          </p:cNvPr>
          <p:cNvSpPr/>
          <p:nvPr/>
        </p:nvSpPr>
        <p:spPr>
          <a:xfrm>
            <a:off x="4724400" y="4152617"/>
            <a:ext cx="7162800" cy="647983"/>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3600" b="1" dirty="0"/>
              <a:t>This is one of the roles of God’s Law</a:t>
            </a:r>
          </a:p>
        </p:txBody>
      </p:sp>
    </p:spTree>
    <p:extLst>
      <p:ext uri="{BB962C8B-B14F-4D97-AF65-F5344CB8AC3E}">
        <p14:creationId xmlns:p14="http://schemas.microsoft.com/office/powerpoint/2010/main" val="23709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oustb\Desktop\man-drowning.jpg">
            <a:extLst>
              <a:ext uri="{FF2B5EF4-FFF2-40B4-BE49-F238E27FC236}">
                <a16:creationId xmlns:a16="http://schemas.microsoft.com/office/drawing/2014/main" xmlns="" id="{B498F02D-6D07-598A-2E54-86B21C3E21BA}"/>
              </a:ext>
            </a:extLst>
          </p:cNvPr>
          <p:cNvPicPr>
            <a:picLocks noChangeAspect="1" noChangeArrowheads="1"/>
          </p:cNvPicPr>
          <p:nvPr/>
        </p:nvPicPr>
        <p:blipFill>
          <a:blip r:embed="rId3" cstate="print"/>
          <a:srcRect t="2656" b="14698"/>
          <a:stretch>
            <a:fillRect/>
          </a:stretch>
        </p:blipFill>
        <p:spPr bwMode="auto">
          <a:xfrm>
            <a:off x="0" y="0"/>
            <a:ext cx="12192000" cy="6705600"/>
          </a:xfrm>
          <a:prstGeom prst="rect">
            <a:avLst/>
          </a:prstGeom>
          <a:noFill/>
        </p:spPr>
      </p:pic>
      <p:sp>
        <p:nvSpPr>
          <p:cNvPr id="9" name="Rounded Rectangular Callout 14">
            <a:extLst>
              <a:ext uri="{FF2B5EF4-FFF2-40B4-BE49-F238E27FC236}">
                <a16:creationId xmlns:a16="http://schemas.microsoft.com/office/drawing/2014/main" xmlns="" id="{F8991553-267C-D162-D449-D7BC9C41B3DA}"/>
              </a:ext>
            </a:extLst>
          </p:cNvPr>
          <p:cNvSpPr/>
          <p:nvPr/>
        </p:nvSpPr>
        <p:spPr>
          <a:xfrm>
            <a:off x="6248400" y="762000"/>
            <a:ext cx="4495800" cy="1447800"/>
          </a:xfrm>
          <a:prstGeom prst="wedgeRoundRectCallout">
            <a:avLst>
              <a:gd name="adj1" fmla="val -40100"/>
              <a:gd name="adj2" fmla="val 10915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I’ve got this … I’m going to be better…</a:t>
            </a:r>
          </a:p>
        </p:txBody>
      </p:sp>
      <p:sp>
        <p:nvSpPr>
          <p:cNvPr id="2" name="Rectangle 1">
            <a:extLst>
              <a:ext uri="{FF2B5EF4-FFF2-40B4-BE49-F238E27FC236}">
                <a16:creationId xmlns:a16="http://schemas.microsoft.com/office/drawing/2014/main" xmlns="" id="{7200D3F8-5A44-5F55-0F77-177BF027476A}"/>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7:24 </a:t>
            </a:r>
            <a:r>
              <a:rPr lang="en-US" sz="3200" dirty="0">
                <a:solidFill>
                  <a:srgbClr val="000000"/>
                </a:solidFill>
                <a:effectLst/>
                <a:ea typeface="Times New Roman" panose="02020603050405020304" pitchFamily="18" charset="0"/>
              </a:rPr>
              <a:t>Wretched man that I am! </a:t>
            </a:r>
            <a:r>
              <a:rPr lang="en-US" sz="3200" b="1" u="sng" dirty="0">
                <a:solidFill>
                  <a:srgbClr val="002060"/>
                </a:solidFill>
                <a:effectLst/>
                <a:ea typeface="Times New Roman" panose="02020603050405020304" pitchFamily="18" charset="0"/>
              </a:rPr>
              <a:t>Who will set me free</a:t>
            </a:r>
            <a:r>
              <a:rPr lang="en-US" sz="3200" dirty="0">
                <a:solidFill>
                  <a:srgbClr val="000000"/>
                </a:solidFill>
                <a:effectLst/>
                <a:ea typeface="Times New Roman" panose="02020603050405020304" pitchFamily="18" charset="0"/>
              </a:rPr>
              <a:t> from the body of this death? </a:t>
            </a:r>
            <a:r>
              <a:rPr lang="en-US" sz="3200" b="1" baseline="30000" dirty="0">
                <a:solidFill>
                  <a:srgbClr val="000000"/>
                </a:solidFill>
                <a:effectLst/>
                <a:ea typeface="Times New Roman" panose="02020603050405020304" pitchFamily="18" charset="0"/>
              </a:rPr>
              <a:t>25 </a:t>
            </a:r>
            <a:r>
              <a:rPr lang="en-US" sz="3200" dirty="0">
                <a:solidFill>
                  <a:schemeClr val="tx1"/>
                </a:solidFill>
                <a:effectLst/>
                <a:ea typeface="Times New Roman" panose="02020603050405020304" pitchFamily="18" charset="0"/>
              </a:rPr>
              <a:t>Thanks be to God through Jesus Christ our Lord! So then, on the one hand I myself with my mind am serving the law of God, but on the other, with my flesh the law of sin.</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2442277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oustb\Desktop\man-drowning.jpg">
            <a:extLst>
              <a:ext uri="{FF2B5EF4-FFF2-40B4-BE49-F238E27FC236}">
                <a16:creationId xmlns:a16="http://schemas.microsoft.com/office/drawing/2014/main" xmlns="" id="{B498F02D-6D07-598A-2E54-86B21C3E21BA}"/>
              </a:ext>
            </a:extLst>
          </p:cNvPr>
          <p:cNvPicPr>
            <a:picLocks noChangeAspect="1" noChangeArrowheads="1"/>
          </p:cNvPicPr>
          <p:nvPr/>
        </p:nvPicPr>
        <p:blipFill>
          <a:blip r:embed="rId3" cstate="print"/>
          <a:srcRect t="2656" b="14698"/>
          <a:stretch>
            <a:fillRect/>
          </a:stretch>
        </p:blipFill>
        <p:spPr bwMode="auto">
          <a:xfrm>
            <a:off x="0" y="0"/>
            <a:ext cx="12192000" cy="6705600"/>
          </a:xfrm>
          <a:prstGeom prst="rect">
            <a:avLst/>
          </a:prstGeom>
          <a:noFill/>
        </p:spPr>
      </p:pic>
      <p:sp>
        <p:nvSpPr>
          <p:cNvPr id="2" name="Rectangle 1">
            <a:extLst>
              <a:ext uri="{FF2B5EF4-FFF2-40B4-BE49-F238E27FC236}">
                <a16:creationId xmlns:a16="http://schemas.microsoft.com/office/drawing/2014/main" xmlns="" id="{7200D3F8-5A44-5F55-0F77-177BF027476A}"/>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7:24 </a:t>
            </a:r>
            <a:r>
              <a:rPr lang="en-US" sz="3200" dirty="0">
                <a:solidFill>
                  <a:srgbClr val="000000"/>
                </a:solidFill>
                <a:effectLst/>
                <a:ea typeface="Times New Roman" panose="02020603050405020304" pitchFamily="18" charset="0"/>
              </a:rPr>
              <a:t>Wretched man that I am! </a:t>
            </a:r>
            <a:r>
              <a:rPr lang="en-US" sz="3200" b="1" u="sng" dirty="0">
                <a:solidFill>
                  <a:srgbClr val="002060"/>
                </a:solidFill>
                <a:effectLst/>
                <a:ea typeface="Times New Roman" panose="02020603050405020304" pitchFamily="18" charset="0"/>
              </a:rPr>
              <a:t>Who will set me free</a:t>
            </a:r>
            <a:r>
              <a:rPr lang="en-US" sz="3200" dirty="0">
                <a:solidFill>
                  <a:srgbClr val="000000"/>
                </a:solidFill>
                <a:effectLst/>
                <a:ea typeface="Times New Roman" panose="02020603050405020304" pitchFamily="18" charset="0"/>
              </a:rPr>
              <a:t> from the body of this death? </a:t>
            </a:r>
            <a:r>
              <a:rPr lang="en-US" sz="3200" b="1" baseline="30000" dirty="0">
                <a:solidFill>
                  <a:srgbClr val="000000"/>
                </a:solidFill>
                <a:effectLst/>
                <a:ea typeface="Times New Roman" panose="02020603050405020304" pitchFamily="18" charset="0"/>
              </a:rPr>
              <a:t>25 </a:t>
            </a:r>
            <a:r>
              <a:rPr lang="en-US" sz="3200" dirty="0">
                <a:solidFill>
                  <a:schemeClr val="tx1"/>
                </a:solidFill>
                <a:effectLst/>
                <a:ea typeface="Times New Roman" panose="02020603050405020304" pitchFamily="18" charset="0"/>
              </a:rPr>
              <a:t>Thanks be to God through Jesus Christ our Lord! So then, on the one hand I myself with my mind am serving the law of God, but on the other, with my flesh the law of sin.</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4" name="Rounded Rectangular Callout 14">
            <a:extLst>
              <a:ext uri="{FF2B5EF4-FFF2-40B4-BE49-F238E27FC236}">
                <a16:creationId xmlns:a16="http://schemas.microsoft.com/office/drawing/2014/main" xmlns="" id="{51E23035-1D8E-FDA4-512A-389A7B286493}"/>
              </a:ext>
            </a:extLst>
          </p:cNvPr>
          <p:cNvSpPr/>
          <p:nvPr/>
        </p:nvSpPr>
        <p:spPr>
          <a:xfrm>
            <a:off x="6127679" y="762000"/>
            <a:ext cx="4495800" cy="1752600"/>
          </a:xfrm>
          <a:prstGeom prst="wedgeRoundRectCallout">
            <a:avLst>
              <a:gd name="adj1" fmla="val -34158"/>
              <a:gd name="adj2" fmla="val 750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Who will set me free?</a:t>
            </a:r>
          </a:p>
        </p:txBody>
      </p:sp>
    </p:spTree>
    <p:extLst>
      <p:ext uri="{BB962C8B-B14F-4D97-AF65-F5344CB8AC3E}">
        <p14:creationId xmlns:p14="http://schemas.microsoft.com/office/powerpoint/2010/main" val="343211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oustb\Desktop\man-drowning.jpg">
            <a:extLst>
              <a:ext uri="{FF2B5EF4-FFF2-40B4-BE49-F238E27FC236}">
                <a16:creationId xmlns:a16="http://schemas.microsoft.com/office/drawing/2014/main" xmlns="" id="{B498F02D-6D07-598A-2E54-86B21C3E21BA}"/>
              </a:ext>
            </a:extLst>
          </p:cNvPr>
          <p:cNvPicPr>
            <a:picLocks noChangeAspect="1" noChangeArrowheads="1"/>
          </p:cNvPicPr>
          <p:nvPr/>
        </p:nvPicPr>
        <p:blipFill>
          <a:blip r:embed="rId3" cstate="print"/>
          <a:srcRect t="2656" b="14698"/>
          <a:stretch>
            <a:fillRect/>
          </a:stretch>
        </p:blipFill>
        <p:spPr bwMode="auto">
          <a:xfrm>
            <a:off x="0" y="0"/>
            <a:ext cx="12192000" cy="6705600"/>
          </a:xfrm>
          <a:prstGeom prst="rect">
            <a:avLst/>
          </a:prstGeom>
          <a:noFill/>
        </p:spPr>
      </p:pic>
      <p:sp>
        <p:nvSpPr>
          <p:cNvPr id="2" name="Rectangle 1">
            <a:extLst>
              <a:ext uri="{FF2B5EF4-FFF2-40B4-BE49-F238E27FC236}">
                <a16:creationId xmlns:a16="http://schemas.microsoft.com/office/drawing/2014/main" xmlns="" id="{7200D3F8-5A44-5F55-0F77-177BF027476A}"/>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7:24 </a:t>
            </a:r>
            <a:r>
              <a:rPr lang="en-US" sz="3200" dirty="0">
                <a:solidFill>
                  <a:srgbClr val="000000"/>
                </a:solidFill>
                <a:effectLst/>
                <a:ea typeface="Times New Roman" panose="02020603050405020304" pitchFamily="18" charset="0"/>
              </a:rPr>
              <a:t>Wretched man that I am! </a:t>
            </a:r>
            <a:r>
              <a:rPr lang="en-US" sz="3200" dirty="0">
                <a:solidFill>
                  <a:schemeClr val="tx1"/>
                </a:solidFill>
                <a:effectLst/>
                <a:ea typeface="Times New Roman" panose="02020603050405020304" pitchFamily="18" charset="0"/>
              </a:rPr>
              <a:t>Who will set me free </a:t>
            </a:r>
            <a:r>
              <a:rPr lang="en-US" sz="3200" dirty="0">
                <a:solidFill>
                  <a:srgbClr val="000000"/>
                </a:solidFill>
                <a:effectLst/>
                <a:ea typeface="Times New Roman" panose="02020603050405020304" pitchFamily="18" charset="0"/>
              </a:rPr>
              <a:t>from the body of this death? </a:t>
            </a:r>
            <a:r>
              <a:rPr lang="en-US" sz="3200" b="1" baseline="30000" dirty="0">
                <a:solidFill>
                  <a:srgbClr val="000000"/>
                </a:solidFill>
                <a:effectLst/>
                <a:ea typeface="Times New Roman" panose="02020603050405020304" pitchFamily="18" charset="0"/>
              </a:rPr>
              <a:t>25 </a:t>
            </a:r>
            <a:r>
              <a:rPr lang="en-US" sz="3200" b="1" u="sng" dirty="0">
                <a:solidFill>
                  <a:srgbClr val="002060"/>
                </a:solidFill>
                <a:effectLst/>
                <a:ea typeface="Times New Roman" panose="02020603050405020304" pitchFamily="18" charset="0"/>
              </a:rPr>
              <a:t>Thanks be to God through Jesus Christ our Lord! </a:t>
            </a:r>
            <a:r>
              <a:rPr lang="en-US" sz="3200" dirty="0">
                <a:solidFill>
                  <a:schemeClr val="tx1"/>
                </a:solidFill>
                <a:effectLst/>
                <a:ea typeface="Times New Roman" panose="02020603050405020304" pitchFamily="18" charset="0"/>
              </a:rPr>
              <a:t>So then, on the one hand I myself with my mind am serving the law of God, but on the other, with my flesh the law of sin.</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3" name="Rounded Rectangular Callout 14">
            <a:extLst>
              <a:ext uri="{FF2B5EF4-FFF2-40B4-BE49-F238E27FC236}">
                <a16:creationId xmlns:a16="http://schemas.microsoft.com/office/drawing/2014/main" xmlns="" id="{E19D4DAD-8A8D-17C3-C895-D65C0FBA9A8C}"/>
              </a:ext>
            </a:extLst>
          </p:cNvPr>
          <p:cNvSpPr/>
          <p:nvPr/>
        </p:nvSpPr>
        <p:spPr>
          <a:xfrm>
            <a:off x="6127679" y="762000"/>
            <a:ext cx="4495800" cy="1752600"/>
          </a:xfrm>
          <a:prstGeom prst="wedgeRoundRectCallout">
            <a:avLst>
              <a:gd name="adj1" fmla="val -34158"/>
              <a:gd name="adj2" fmla="val 750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Who will set me free?</a:t>
            </a:r>
          </a:p>
        </p:txBody>
      </p:sp>
    </p:spTree>
    <p:extLst>
      <p:ext uri="{BB962C8B-B14F-4D97-AF65-F5344CB8AC3E}">
        <p14:creationId xmlns:p14="http://schemas.microsoft.com/office/powerpoint/2010/main" val="2093268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15419C05-884F-6CFE-EFB7-4B78AE471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355" b="27906"/>
          <a:stretch/>
        </p:blipFill>
        <p:spPr bwMode="auto">
          <a:xfrm>
            <a:off x="0" y="0"/>
            <a:ext cx="12192000" cy="6387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oustb\Desktop\man-drowning.jpg">
            <a:extLst>
              <a:ext uri="{FF2B5EF4-FFF2-40B4-BE49-F238E27FC236}">
                <a16:creationId xmlns:a16="http://schemas.microsoft.com/office/drawing/2014/main" xmlns="" id="{B498F02D-6D07-598A-2E54-86B21C3E21BA}"/>
              </a:ext>
            </a:extLst>
          </p:cNvPr>
          <p:cNvPicPr>
            <a:picLocks noChangeAspect="1" noChangeArrowheads="1"/>
          </p:cNvPicPr>
          <p:nvPr/>
        </p:nvPicPr>
        <p:blipFill>
          <a:blip r:embed="rId3" cstate="print"/>
          <a:srcRect t="2656" b="14698"/>
          <a:stretch>
            <a:fillRect/>
          </a:stretch>
        </p:blipFill>
        <p:spPr bwMode="auto">
          <a:xfrm>
            <a:off x="0" y="0"/>
            <a:ext cx="12192000" cy="6705600"/>
          </a:xfrm>
          <a:prstGeom prst="rect">
            <a:avLst/>
          </a:prstGeom>
          <a:noFill/>
        </p:spPr>
      </p:pic>
      <p:sp>
        <p:nvSpPr>
          <p:cNvPr id="2" name="Rectangle 1">
            <a:extLst>
              <a:ext uri="{FF2B5EF4-FFF2-40B4-BE49-F238E27FC236}">
                <a16:creationId xmlns:a16="http://schemas.microsoft.com/office/drawing/2014/main" xmlns="" id="{7200D3F8-5A44-5F55-0F77-177BF027476A}"/>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7:24 </a:t>
            </a:r>
            <a:r>
              <a:rPr lang="en-US" sz="3200" dirty="0">
                <a:solidFill>
                  <a:srgbClr val="000000"/>
                </a:solidFill>
                <a:effectLst/>
                <a:ea typeface="Times New Roman" panose="02020603050405020304" pitchFamily="18" charset="0"/>
              </a:rPr>
              <a:t>Wretched man that I am! </a:t>
            </a:r>
            <a:r>
              <a:rPr lang="en-US" sz="3200" dirty="0">
                <a:solidFill>
                  <a:schemeClr val="tx1"/>
                </a:solidFill>
                <a:effectLst/>
                <a:ea typeface="Times New Roman" panose="02020603050405020304" pitchFamily="18" charset="0"/>
              </a:rPr>
              <a:t>Who will set me free </a:t>
            </a:r>
            <a:r>
              <a:rPr lang="en-US" sz="3200" dirty="0">
                <a:solidFill>
                  <a:srgbClr val="000000"/>
                </a:solidFill>
                <a:effectLst/>
                <a:ea typeface="Times New Roman" panose="02020603050405020304" pitchFamily="18" charset="0"/>
              </a:rPr>
              <a:t>from the body of this death? </a:t>
            </a:r>
            <a:r>
              <a:rPr lang="en-US" sz="3200" b="1" baseline="30000" dirty="0">
                <a:solidFill>
                  <a:srgbClr val="000000"/>
                </a:solidFill>
                <a:effectLst/>
                <a:ea typeface="Times New Roman" panose="02020603050405020304" pitchFamily="18" charset="0"/>
              </a:rPr>
              <a:t>25 </a:t>
            </a:r>
            <a:r>
              <a:rPr lang="en-US" sz="3200" b="1" u="sng" dirty="0">
                <a:solidFill>
                  <a:srgbClr val="002060"/>
                </a:solidFill>
                <a:effectLst/>
                <a:ea typeface="Times New Roman" panose="02020603050405020304" pitchFamily="18" charset="0"/>
              </a:rPr>
              <a:t>Thanks be to God through Jesus Christ our Lord! </a:t>
            </a:r>
            <a:r>
              <a:rPr lang="en-US" sz="3200" dirty="0">
                <a:solidFill>
                  <a:schemeClr val="tx1"/>
                </a:solidFill>
                <a:effectLst/>
                <a:ea typeface="Times New Roman" panose="02020603050405020304" pitchFamily="18" charset="0"/>
              </a:rPr>
              <a:t>So then, on the one hand I myself with my mind am serving the law of God, but on the other, with my flesh the law of sin.</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3" name="Rounded Rectangular Callout 14">
            <a:extLst>
              <a:ext uri="{FF2B5EF4-FFF2-40B4-BE49-F238E27FC236}">
                <a16:creationId xmlns:a16="http://schemas.microsoft.com/office/drawing/2014/main" xmlns="" id="{7F2EDE8D-4E9A-3069-C817-753E103B8003}"/>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Tree>
    <p:extLst>
      <p:ext uri="{BB962C8B-B14F-4D97-AF65-F5344CB8AC3E}">
        <p14:creationId xmlns:p14="http://schemas.microsoft.com/office/powerpoint/2010/main" val="23725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man-drowning.jpg">
            <a:extLst>
              <a:ext uri="{FF2B5EF4-FFF2-40B4-BE49-F238E27FC236}">
                <a16:creationId xmlns:a16="http://schemas.microsoft.com/office/drawing/2014/main" xmlns="" id="{3643D529-91BD-6BC1-8642-F62DFDF41707}"/>
              </a:ext>
            </a:extLst>
          </p:cNvPr>
          <p:cNvPicPr>
            <a:picLocks noChangeAspect="1" noChangeArrowheads="1"/>
          </p:cNvPicPr>
          <p:nvPr/>
        </p:nvPicPr>
        <p:blipFill>
          <a:blip r:embed="rId2" cstate="print"/>
          <a:srcRect t="2656" b="14698"/>
          <a:stretch>
            <a:fillRect/>
          </a:stretch>
        </p:blipFill>
        <p:spPr bwMode="auto">
          <a:xfrm>
            <a:off x="0" y="0"/>
            <a:ext cx="12192000" cy="6705600"/>
          </a:xfrm>
          <a:prstGeom prst="rect">
            <a:avLst/>
          </a:prstGeom>
          <a:noFill/>
        </p:spPr>
      </p:pic>
      <p:sp>
        <p:nvSpPr>
          <p:cNvPr id="4" name="Rectangle 3">
            <a:extLst>
              <a:ext uri="{FF2B5EF4-FFF2-40B4-BE49-F238E27FC236}">
                <a16:creationId xmlns:a16="http://schemas.microsoft.com/office/drawing/2014/main" xmlns="" id="{DC62FE66-6730-B50D-43CF-0B638008ECE5}"/>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3" name="Rounded Rectangular Callout 14">
            <a:extLst>
              <a:ext uri="{FF2B5EF4-FFF2-40B4-BE49-F238E27FC236}">
                <a16:creationId xmlns:a16="http://schemas.microsoft.com/office/drawing/2014/main" xmlns="" id="{86F17679-0E05-2535-7C85-2EE9BC36851E}"/>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Tree>
    <p:extLst>
      <p:ext uri="{BB962C8B-B14F-4D97-AF65-F5344CB8AC3E}">
        <p14:creationId xmlns:p14="http://schemas.microsoft.com/office/powerpoint/2010/main" val="160454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sp>
        <p:nvSpPr>
          <p:cNvPr id="5" name="Rectangle 4">
            <a:extLst>
              <a:ext uri="{FF2B5EF4-FFF2-40B4-BE49-F238E27FC236}">
                <a16:creationId xmlns:a16="http://schemas.microsoft.com/office/drawing/2014/main" xmlns="" id="{253178AF-B04E-D1BD-EA52-D9E9BB120AC2}"/>
              </a:ext>
            </a:extLst>
          </p:cNvPr>
          <p:cNvSpPr/>
          <p:nvPr/>
        </p:nvSpPr>
        <p:spPr>
          <a:xfrm>
            <a:off x="0" y="1714072"/>
            <a:ext cx="7630275" cy="48006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It was about this time I conceived the bold and arduous project of arriving at moral perfection. I wished to live without committing any fault at any time; I would conquer all that either natural inclination, custom, or company might lead me into. As I knew, or thought I knew, what was right and wrong, I did not see why I might not always do the one and avoid the other.</a:t>
            </a:r>
          </a:p>
        </p:txBody>
      </p:sp>
    </p:spTree>
    <p:extLst>
      <p:ext uri="{BB962C8B-B14F-4D97-AF65-F5344CB8AC3E}">
        <p14:creationId xmlns:p14="http://schemas.microsoft.com/office/powerpoint/2010/main" val="269555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foustb\Desktop\man-drowning.jpg">
            <a:extLst>
              <a:ext uri="{FF2B5EF4-FFF2-40B4-BE49-F238E27FC236}">
                <a16:creationId xmlns:a16="http://schemas.microsoft.com/office/drawing/2014/main" xmlns="" id="{8D4F3A6D-F791-2865-7095-0068D331926B}"/>
              </a:ext>
            </a:extLst>
          </p:cNvPr>
          <p:cNvPicPr>
            <a:picLocks noChangeAspect="1" noChangeArrowheads="1"/>
          </p:cNvPicPr>
          <p:nvPr/>
        </p:nvPicPr>
        <p:blipFill>
          <a:blip r:embed="rId2" cstate="print"/>
          <a:srcRect t="2656" b="14698"/>
          <a:stretch>
            <a:fillRect/>
          </a:stretch>
        </p:blipFill>
        <p:spPr bwMode="auto">
          <a:xfrm>
            <a:off x="0" y="0"/>
            <a:ext cx="12192000" cy="6705600"/>
          </a:xfrm>
          <a:prstGeom prst="rect">
            <a:avLst/>
          </a:prstGeom>
          <a:noFill/>
        </p:spPr>
      </p:pic>
      <p:sp>
        <p:nvSpPr>
          <p:cNvPr id="5" name="Rounded Rectangular Callout 14">
            <a:extLst>
              <a:ext uri="{FF2B5EF4-FFF2-40B4-BE49-F238E27FC236}">
                <a16:creationId xmlns:a16="http://schemas.microsoft.com/office/drawing/2014/main" xmlns="" id="{7303B8AA-DB05-93A7-A2A3-C9DFCCDAA93D}"/>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
        <p:nvSpPr>
          <p:cNvPr id="4" name="Rectangle 3">
            <a:extLst>
              <a:ext uri="{FF2B5EF4-FFF2-40B4-BE49-F238E27FC236}">
                <a16:creationId xmlns:a16="http://schemas.microsoft.com/office/drawing/2014/main" xmlns="" id="{DC62FE66-6730-B50D-43CF-0B638008ECE5}"/>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a:t>
            </a:r>
            <a:r>
              <a:rPr lang="en-US" sz="3200" b="1" u="sng" dirty="0">
                <a:solidFill>
                  <a:srgbClr val="002060"/>
                </a:solidFill>
              </a:rPr>
              <a:t>in  Christ Jesus</a:t>
            </a:r>
            <a:r>
              <a:rPr lang="en-US" sz="3200" dirty="0">
                <a:solidFill>
                  <a:schemeClr val="tx1"/>
                </a:solidFill>
              </a:rPr>
              <a:t>. </a:t>
            </a:r>
            <a:r>
              <a:rPr lang="en-US" sz="3200" b="1" baseline="30000" dirty="0">
                <a:solidFill>
                  <a:schemeClr val="tx1"/>
                </a:solidFill>
              </a:rPr>
              <a:t>2 </a:t>
            </a:r>
            <a:r>
              <a:rPr lang="en-US" sz="3200" dirty="0">
                <a:solidFill>
                  <a:schemeClr val="tx1"/>
                </a:solidFill>
              </a:rPr>
              <a:t>For the law of the Spirit of life </a:t>
            </a:r>
            <a:r>
              <a:rPr lang="en-US" sz="3200" b="1" u="sng" dirty="0">
                <a:solidFill>
                  <a:srgbClr val="002060"/>
                </a:solidFill>
              </a:rPr>
              <a:t>in Christ Jesus </a:t>
            </a:r>
            <a:r>
              <a:rPr lang="en-US" sz="3200" dirty="0">
                <a:solidFill>
                  <a:schemeClr val="tx1"/>
                </a:solidFill>
              </a:rPr>
              <a:t>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God did: sending His own Son in the likeness of sinful flesh and as an offering for sin, He condemned sin in the flesh, </a:t>
            </a:r>
            <a:r>
              <a:rPr lang="en-US" sz="3200" b="1" baseline="30000" dirty="0">
                <a:solidFill>
                  <a:schemeClr val="tx1"/>
                </a:solidFill>
              </a:rPr>
              <a:t>4 </a:t>
            </a:r>
            <a:r>
              <a:rPr lang="en-US" sz="3200" dirty="0">
                <a:solidFill>
                  <a:schemeClr val="tx1"/>
                </a:solidFill>
              </a:rPr>
              <a:t>so that the requirement of the Law might be fulfilled in us,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2045081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man-drowning.jpg">
            <a:extLst>
              <a:ext uri="{FF2B5EF4-FFF2-40B4-BE49-F238E27FC236}">
                <a16:creationId xmlns:a16="http://schemas.microsoft.com/office/drawing/2014/main" xmlns="" id="{85E6FD97-DD74-B4B1-61A6-65789E3733F0}"/>
              </a:ext>
            </a:extLst>
          </p:cNvPr>
          <p:cNvPicPr>
            <a:picLocks noChangeAspect="1" noChangeArrowheads="1"/>
          </p:cNvPicPr>
          <p:nvPr/>
        </p:nvPicPr>
        <p:blipFill>
          <a:blip r:embed="rId2" cstate="print"/>
          <a:srcRect t="2656" b="14698"/>
          <a:stretch>
            <a:fillRect/>
          </a:stretch>
        </p:blipFill>
        <p:spPr bwMode="auto">
          <a:xfrm>
            <a:off x="0" y="0"/>
            <a:ext cx="12192000" cy="6705600"/>
          </a:xfrm>
          <a:prstGeom prst="rect">
            <a:avLst/>
          </a:prstGeom>
          <a:noFill/>
        </p:spPr>
      </p:pic>
      <p:sp>
        <p:nvSpPr>
          <p:cNvPr id="6" name="Rounded Rectangular Callout 14">
            <a:extLst>
              <a:ext uri="{FF2B5EF4-FFF2-40B4-BE49-F238E27FC236}">
                <a16:creationId xmlns:a16="http://schemas.microsoft.com/office/drawing/2014/main" xmlns="" id="{CADF9252-A712-8FCE-B125-194A561C3F9B}"/>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
        <p:nvSpPr>
          <p:cNvPr id="4" name="Rectangle 3">
            <a:extLst>
              <a:ext uri="{FF2B5EF4-FFF2-40B4-BE49-F238E27FC236}">
                <a16:creationId xmlns:a16="http://schemas.microsoft.com/office/drawing/2014/main" xmlns="" id="{DC62FE66-6730-B50D-43CF-0B638008ECE5}"/>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a:t>
            </a:r>
            <a:r>
              <a:rPr lang="en-US" sz="3200" b="1" u="sng" dirty="0">
                <a:solidFill>
                  <a:srgbClr val="002060"/>
                </a:solidFill>
              </a:rPr>
              <a:t>set you free from the law of sin and of death</a:t>
            </a:r>
            <a:r>
              <a:rPr lang="en-US" sz="3200" dirty="0">
                <a:solidFill>
                  <a:schemeClr val="tx1"/>
                </a:solidFill>
              </a:rPr>
              <a:t>. </a:t>
            </a:r>
            <a:r>
              <a:rPr lang="en-US" sz="3200" b="1" baseline="30000" dirty="0">
                <a:solidFill>
                  <a:schemeClr val="tx1"/>
                </a:solidFill>
              </a:rPr>
              <a:t>3 </a:t>
            </a:r>
            <a:r>
              <a:rPr lang="en-US" sz="3200" dirty="0">
                <a:solidFill>
                  <a:schemeClr val="tx1"/>
                </a:solidFill>
              </a:rPr>
              <a:t>For what the Law could not do, weak as it was through the flesh, God did: sending His own Son in the likeness of sinful flesh and as an offering for sin, He condemned sin in the flesh, </a:t>
            </a:r>
            <a:r>
              <a:rPr lang="en-US" sz="3200" b="1" baseline="30000" dirty="0">
                <a:solidFill>
                  <a:schemeClr val="tx1"/>
                </a:solidFill>
              </a:rPr>
              <a:t>4 </a:t>
            </a:r>
            <a:r>
              <a:rPr lang="en-US" sz="3200" dirty="0">
                <a:solidFill>
                  <a:schemeClr val="tx1"/>
                </a:solidFill>
              </a:rPr>
              <a:t>so that the requirement of the Law might be fulfilled in us,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3" name="Rectangle 2">
            <a:extLst>
              <a:ext uri="{FF2B5EF4-FFF2-40B4-BE49-F238E27FC236}">
                <a16:creationId xmlns:a16="http://schemas.microsoft.com/office/drawing/2014/main" xmlns="" id="{C4692C8E-DF74-658E-99CE-EBA70C741FD7}"/>
              </a:ext>
            </a:extLst>
          </p:cNvPr>
          <p:cNvSpPr/>
          <p:nvPr/>
        </p:nvSpPr>
        <p:spPr>
          <a:xfrm>
            <a:off x="4229100" y="1524000"/>
            <a:ext cx="7086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tx1"/>
                </a:solidFill>
              </a:rPr>
              <a:t>Released from the law into a whole new dynamic</a:t>
            </a:r>
          </a:p>
        </p:txBody>
      </p:sp>
    </p:spTree>
    <p:extLst>
      <p:ext uri="{BB962C8B-B14F-4D97-AF65-F5344CB8AC3E}">
        <p14:creationId xmlns:p14="http://schemas.microsoft.com/office/powerpoint/2010/main" val="17947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man-drowning.jpg">
            <a:extLst>
              <a:ext uri="{FF2B5EF4-FFF2-40B4-BE49-F238E27FC236}">
                <a16:creationId xmlns:a16="http://schemas.microsoft.com/office/drawing/2014/main" xmlns="" id="{2804E4FB-F03C-CC8F-A88F-C507EFA0CBB1}"/>
              </a:ext>
            </a:extLst>
          </p:cNvPr>
          <p:cNvPicPr>
            <a:picLocks noChangeAspect="1" noChangeArrowheads="1"/>
          </p:cNvPicPr>
          <p:nvPr/>
        </p:nvPicPr>
        <p:blipFill>
          <a:blip r:embed="rId2" cstate="print"/>
          <a:srcRect t="2656" b="14698"/>
          <a:stretch>
            <a:fillRect/>
          </a:stretch>
        </p:blipFill>
        <p:spPr bwMode="auto">
          <a:xfrm>
            <a:off x="0" y="0"/>
            <a:ext cx="12192000" cy="6705600"/>
          </a:xfrm>
          <a:prstGeom prst="rect">
            <a:avLst/>
          </a:prstGeom>
          <a:noFill/>
        </p:spPr>
      </p:pic>
      <p:sp>
        <p:nvSpPr>
          <p:cNvPr id="3" name="Rounded Rectangular Callout 14">
            <a:extLst>
              <a:ext uri="{FF2B5EF4-FFF2-40B4-BE49-F238E27FC236}">
                <a16:creationId xmlns:a16="http://schemas.microsoft.com/office/drawing/2014/main" xmlns="" id="{982D2D4B-D03D-B5DB-993D-592C9135188E}"/>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
        <p:nvSpPr>
          <p:cNvPr id="4" name="Rectangle 3">
            <a:extLst>
              <a:ext uri="{FF2B5EF4-FFF2-40B4-BE49-F238E27FC236}">
                <a16:creationId xmlns:a16="http://schemas.microsoft.com/office/drawing/2014/main" xmlns="" id="{DC62FE66-6730-B50D-43CF-0B638008ECE5}"/>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b="1" u="sng" dirty="0">
                <a:solidFill>
                  <a:srgbClr val="002060"/>
                </a:solidFill>
              </a:rPr>
              <a:t>Therefore there is now no condemnation for those who are in  Christ Jesus</a:t>
            </a:r>
            <a:r>
              <a:rPr lang="en-US" sz="3200" dirty="0">
                <a:solidFill>
                  <a:schemeClr val="tx1"/>
                </a:solidFill>
              </a:rPr>
              <a:t>.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God did: sending His own Son in the likeness of sinful flesh and as an offering for sin, He condemned sin in the flesh, </a:t>
            </a:r>
            <a:r>
              <a:rPr lang="en-US" sz="3200" b="1" baseline="30000" dirty="0">
                <a:solidFill>
                  <a:schemeClr val="tx1"/>
                </a:solidFill>
              </a:rPr>
              <a:t>4 </a:t>
            </a:r>
            <a:r>
              <a:rPr lang="en-US" sz="3200" dirty="0">
                <a:solidFill>
                  <a:schemeClr val="tx1"/>
                </a:solidFill>
              </a:rPr>
              <a:t>so that the requirement of the Law might be fulfilled in us,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BF8A016E-194F-6D5E-262C-FB992DD9B41D}"/>
              </a:ext>
            </a:extLst>
          </p:cNvPr>
          <p:cNvSpPr/>
          <p:nvPr/>
        </p:nvSpPr>
        <p:spPr>
          <a:xfrm>
            <a:off x="4229100" y="1524000"/>
            <a:ext cx="7086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tx1"/>
                </a:solidFill>
              </a:rPr>
              <a:t>Released from the law into a whole new dynamic</a:t>
            </a:r>
          </a:p>
        </p:txBody>
      </p:sp>
    </p:spTree>
    <p:extLst>
      <p:ext uri="{BB962C8B-B14F-4D97-AF65-F5344CB8AC3E}">
        <p14:creationId xmlns:p14="http://schemas.microsoft.com/office/powerpoint/2010/main" val="3562561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foustb\Desktop\man-drowning.jpg">
            <a:extLst>
              <a:ext uri="{FF2B5EF4-FFF2-40B4-BE49-F238E27FC236}">
                <a16:creationId xmlns:a16="http://schemas.microsoft.com/office/drawing/2014/main" xmlns="" id="{EA74593D-DC5B-E5F7-7266-D06AF6C9A0EF}"/>
              </a:ext>
            </a:extLst>
          </p:cNvPr>
          <p:cNvPicPr>
            <a:picLocks noChangeAspect="1" noChangeArrowheads="1"/>
          </p:cNvPicPr>
          <p:nvPr/>
        </p:nvPicPr>
        <p:blipFill>
          <a:blip r:embed="rId2" cstate="print"/>
          <a:srcRect t="2656" b="14698"/>
          <a:stretch>
            <a:fillRect/>
          </a:stretch>
        </p:blipFill>
        <p:spPr bwMode="auto">
          <a:xfrm>
            <a:off x="0" y="0"/>
            <a:ext cx="12192000" cy="6705600"/>
          </a:xfrm>
          <a:prstGeom prst="rect">
            <a:avLst/>
          </a:prstGeom>
          <a:noFill/>
        </p:spPr>
      </p:pic>
      <p:sp>
        <p:nvSpPr>
          <p:cNvPr id="5" name="Rounded Rectangular Callout 14">
            <a:extLst>
              <a:ext uri="{FF2B5EF4-FFF2-40B4-BE49-F238E27FC236}">
                <a16:creationId xmlns:a16="http://schemas.microsoft.com/office/drawing/2014/main" xmlns="" id="{66C135BF-FF40-2DE5-8AB3-C36DCB7A92F5}"/>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
        <p:nvSpPr>
          <p:cNvPr id="6" name="Rectangle 5">
            <a:extLst>
              <a:ext uri="{FF2B5EF4-FFF2-40B4-BE49-F238E27FC236}">
                <a16:creationId xmlns:a16="http://schemas.microsoft.com/office/drawing/2014/main" xmlns="" id="{5CA95C65-2609-315C-6D8B-6CA6A4B7B631}"/>
              </a:ext>
            </a:extLst>
          </p:cNvPr>
          <p:cNvSpPr/>
          <p:nvPr/>
        </p:nvSpPr>
        <p:spPr>
          <a:xfrm>
            <a:off x="4229100" y="1524000"/>
            <a:ext cx="7086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tx1"/>
                </a:solidFill>
              </a:rPr>
              <a:t>Released from the law into a whole new dynamic</a:t>
            </a:r>
          </a:p>
        </p:txBody>
      </p:sp>
      <p:sp>
        <p:nvSpPr>
          <p:cNvPr id="4" name="Rectangle 3">
            <a:extLst>
              <a:ext uri="{FF2B5EF4-FFF2-40B4-BE49-F238E27FC236}">
                <a16:creationId xmlns:a16="http://schemas.microsoft.com/office/drawing/2014/main" xmlns="" id="{DC62FE66-6730-B50D-43CF-0B638008ECE5}"/>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b="1" u="sng" dirty="0">
                <a:solidFill>
                  <a:srgbClr val="002060"/>
                </a:solidFill>
              </a:rPr>
              <a:t>For what the Law could not do</a:t>
            </a:r>
            <a:r>
              <a:rPr lang="en-US" sz="3200" dirty="0">
                <a:solidFill>
                  <a:schemeClr val="tx1"/>
                </a:solidFill>
              </a:rPr>
              <a:t>, </a:t>
            </a:r>
            <a:r>
              <a:rPr lang="en-US" sz="3200" b="1" u="sng" dirty="0">
                <a:solidFill>
                  <a:srgbClr val="002060"/>
                </a:solidFill>
              </a:rPr>
              <a:t>weak as it was through the flesh</a:t>
            </a:r>
            <a:r>
              <a:rPr lang="en-US" sz="3200" dirty="0">
                <a:solidFill>
                  <a:schemeClr val="tx1"/>
                </a:solidFill>
              </a:rPr>
              <a:t>, God did: sending His own Son in the likeness of sinful flesh and as an offering for sin, He condemned sin in the flesh, </a:t>
            </a:r>
            <a:r>
              <a:rPr lang="en-US" sz="3200" b="1" baseline="30000" dirty="0">
                <a:solidFill>
                  <a:schemeClr val="tx1"/>
                </a:solidFill>
              </a:rPr>
              <a:t>4 </a:t>
            </a:r>
            <a:r>
              <a:rPr lang="en-US" sz="3200" dirty="0">
                <a:solidFill>
                  <a:schemeClr val="tx1"/>
                </a:solidFill>
              </a:rPr>
              <a:t>so that the requirement of the Law might be fulfilled in us,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2169289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oustb\Desktop\man-drowning.jpg">
            <a:extLst>
              <a:ext uri="{FF2B5EF4-FFF2-40B4-BE49-F238E27FC236}">
                <a16:creationId xmlns:a16="http://schemas.microsoft.com/office/drawing/2014/main" xmlns="" id="{9158B7E6-ACBB-2350-C40B-C7CFAE6DA697}"/>
              </a:ext>
            </a:extLst>
          </p:cNvPr>
          <p:cNvPicPr>
            <a:picLocks noChangeAspect="1" noChangeArrowheads="1"/>
          </p:cNvPicPr>
          <p:nvPr/>
        </p:nvPicPr>
        <p:blipFill>
          <a:blip r:embed="rId2" cstate="print"/>
          <a:srcRect t="2656" b="14698"/>
          <a:stretch>
            <a:fillRect/>
          </a:stretch>
        </p:blipFill>
        <p:spPr bwMode="auto">
          <a:xfrm>
            <a:off x="0" y="0"/>
            <a:ext cx="12192000" cy="6705600"/>
          </a:xfrm>
          <a:prstGeom prst="rect">
            <a:avLst/>
          </a:prstGeom>
          <a:noFill/>
        </p:spPr>
      </p:pic>
      <p:sp>
        <p:nvSpPr>
          <p:cNvPr id="7" name="Rounded Rectangular Callout 14">
            <a:extLst>
              <a:ext uri="{FF2B5EF4-FFF2-40B4-BE49-F238E27FC236}">
                <a16:creationId xmlns:a16="http://schemas.microsoft.com/office/drawing/2014/main" xmlns="" id="{421037B8-3CB3-ED59-D9CE-02D52905F9C4}"/>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
        <p:nvSpPr>
          <p:cNvPr id="8" name="Rectangle 7">
            <a:extLst>
              <a:ext uri="{FF2B5EF4-FFF2-40B4-BE49-F238E27FC236}">
                <a16:creationId xmlns:a16="http://schemas.microsoft.com/office/drawing/2014/main" xmlns="" id="{4B0DBEF8-16F3-F53C-3319-CA846AE8B09A}"/>
              </a:ext>
            </a:extLst>
          </p:cNvPr>
          <p:cNvSpPr/>
          <p:nvPr/>
        </p:nvSpPr>
        <p:spPr>
          <a:xfrm>
            <a:off x="4229100" y="1524000"/>
            <a:ext cx="7086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tx1"/>
                </a:solidFill>
              </a:rPr>
              <a:t>Released from the law into a whole new dynamic</a:t>
            </a:r>
          </a:p>
        </p:txBody>
      </p:sp>
      <p:sp>
        <p:nvSpPr>
          <p:cNvPr id="4" name="Rectangle 3">
            <a:extLst>
              <a:ext uri="{FF2B5EF4-FFF2-40B4-BE49-F238E27FC236}">
                <a16:creationId xmlns:a16="http://schemas.microsoft.com/office/drawing/2014/main" xmlns="" id="{DC62FE66-6730-B50D-43CF-0B638008ECE5}"/>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a:t>
            </a:r>
            <a:r>
              <a:rPr lang="en-US" sz="3200" b="1" u="sng" dirty="0">
                <a:solidFill>
                  <a:srgbClr val="002060"/>
                </a:solidFill>
              </a:rPr>
              <a:t>God did</a:t>
            </a:r>
            <a:r>
              <a:rPr lang="en-US" sz="3200" dirty="0">
                <a:solidFill>
                  <a:schemeClr val="tx1"/>
                </a:solidFill>
              </a:rPr>
              <a:t>: sending His own Son in the likeness of sinful flesh and as an offering for sin, He condemned sin in the flesh, </a:t>
            </a:r>
            <a:r>
              <a:rPr lang="en-US" sz="3200" b="1" baseline="30000" dirty="0">
                <a:solidFill>
                  <a:schemeClr val="tx1"/>
                </a:solidFill>
              </a:rPr>
              <a:t>4 </a:t>
            </a:r>
            <a:r>
              <a:rPr lang="en-US" sz="3200" dirty="0">
                <a:solidFill>
                  <a:schemeClr val="tx1"/>
                </a:solidFill>
              </a:rPr>
              <a:t>so that the requirement of the Law might be fulfilled in us,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1697858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man-drowning.jpg">
            <a:extLst>
              <a:ext uri="{FF2B5EF4-FFF2-40B4-BE49-F238E27FC236}">
                <a16:creationId xmlns:a16="http://schemas.microsoft.com/office/drawing/2014/main" xmlns="" id="{2804E4FB-F03C-CC8F-A88F-C507EFA0CBB1}"/>
              </a:ext>
            </a:extLst>
          </p:cNvPr>
          <p:cNvPicPr>
            <a:picLocks noChangeAspect="1" noChangeArrowheads="1"/>
          </p:cNvPicPr>
          <p:nvPr/>
        </p:nvPicPr>
        <p:blipFill>
          <a:blip r:embed="rId2" cstate="print"/>
          <a:srcRect t="2656" b="14698"/>
          <a:stretch>
            <a:fillRect/>
          </a:stretch>
        </p:blipFill>
        <p:spPr bwMode="auto">
          <a:xfrm>
            <a:off x="0" y="0"/>
            <a:ext cx="12192000" cy="6705600"/>
          </a:xfrm>
          <a:prstGeom prst="rect">
            <a:avLst/>
          </a:prstGeom>
          <a:noFill/>
        </p:spPr>
      </p:pic>
      <p:sp>
        <p:nvSpPr>
          <p:cNvPr id="3" name="Rounded Rectangular Callout 14">
            <a:extLst>
              <a:ext uri="{FF2B5EF4-FFF2-40B4-BE49-F238E27FC236}">
                <a16:creationId xmlns:a16="http://schemas.microsoft.com/office/drawing/2014/main" xmlns="" id="{982D2D4B-D03D-B5DB-993D-592C9135188E}"/>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
        <p:nvSpPr>
          <p:cNvPr id="5" name="Rectangle 4">
            <a:extLst>
              <a:ext uri="{FF2B5EF4-FFF2-40B4-BE49-F238E27FC236}">
                <a16:creationId xmlns:a16="http://schemas.microsoft.com/office/drawing/2014/main" xmlns="" id="{732931EE-2A76-3D62-A92B-12B36488A373}"/>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a:t>
            </a:r>
            <a:r>
              <a:rPr lang="en-US" sz="3200" b="1" u="sng" dirty="0">
                <a:solidFill>
                  <a:srgbClr val="002060"/>
                </a:solidFill>
              </a:rPr>
              <a:t>God did: sending His own Son in the likeness of sinful flesh </a:t>
            </a:r>
            <a:r>
              <a:rPr lang="en-US" sz="3200" dirty="0">
                <a:solidFill>
                  <a:schemeClr val="tx1"/>
                </a:solidFill>
              </a:rPr>
              <a:t>and as an offering for sin, He condemned sin in the flesh, </a:t>
            </a:r>
            <a:r>
              <a:rPr lang="en-US" sz="3200" b="1" baseline="30000" dirty="0">
                <a:solidFill>
                  <a:schemeClr val="tx1"/>
                </a:solidFill>
              </a:rPr>
              <a:t>4 </a:t>
            </a:r>
            <a:r>
              <a:rPr lang="en-US" sz="3200" dirty="0">
                <a:solidFill>
                  <a:schemeClr val="tx1"/>
                </a:solidFill>
              </a:rPr>
              <a:t>so that the requirement of the Law might be fulfilled in us,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6" name="Rectangle 5">
            <a:extLst>
              <a:ext uri="{FF2B5EF4-FFF2-40B4-BE49-F238E27FC236}">
                <a16:creationId xmlns:a16="http://schemas.microsoft.com/office/drawing/2014/main" xmlns="" id="{521653A6-355D-3B91-27BA-CA2EB37394ED}"/>
              </a:ext>
            </a:extLst>
          </p:cNvPr>
          <p:cNvSpPr/>
          <p:nvPr/>
        </p:nvSpPr>
        <p:spPr>
          <a:xfrm>
            <a:off x="4229100" y="1524000"/>
            <a:ext cx="7086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tx1"/>
                </a:solidFill>
              </a:rPr>
              <a:t>Released from the law into a whole new dynamic</a:t>
            </a:r>
          </a:p>
        </p:txBody>
      </p:sp>
    </p:spTree>
    <p:extLst>
      <p:ext uri="{BB962C8B-B14F-4D97-AF65-F5344CB8AC3E}">
        <p14:creationId xmlns:p14="http://schemas.microsoft.com/office/powerpoint/2010/main" val="3597308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man-drowning.jpg">
            <a:extLst>
              <a:ext uri="{FF2B5EF4-FFF2-40B4-BE49-F238E27FC236}">
                <a16:creationId xmlns:a16="http://schemas.microsoft.com/office/drawing/2014/main" xmlns="" id="{2804E4FB-F03C-CC8F-A88F-C507EFA0CBB1}"/>
              </a:ext>
            </a:extLst>
          </p:cNvPr>
          <p:cNvPicPr>
            <a:picLocks noChangeAspect="1" noChangeArrowheads="1"/>
          </p:cNvPicPr>
          <p:nvPr/>
        </p:nvPicPr>
        <p:blipFill>
          <a:blip r:embed="rId2" cstate="print"/>
          <a:srcRect t="2656" b="14698"/>
          <a:stretch>
            <a:fillRect/>
          </a:stretch>
        </p:blipFill>
        <p:spPr bwMode="auto">
          <a:xfrm>
            <a:off x="0" y="0"/>
            <a:ext cx="12192000" cy="6705600"/>
          </a:xfrm>
          <a:prstGeom prst="rect">
            <a:avLst/>
          </a:prstGeom>
          <a:noFill/>
        </p:spPr>
      </p:pic>
      <p:sp>
        <p:nvSpPr>
          <p:cNvPr id="3" name="Rounded Rectangular Callout 14">
            <a:extLst>
              <a:ext uri="{FF2B5EF4-FFF2-40B4-BE49-F238E27FC236}">
                <a16:creationId xmlns:a16="http://schemas.microsoft.com/office/drawing/2014/main" xmlns="" id="{982D2D4B-D03D-B5DB-993D-592C9135188E}"/>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
        <p:nvSpPr>
          <p:cNvPr id="5" name="Rectangle 4">
            <a:extLst>
              <a:ext uri="{FF2B5EF4-FFF2-40B4-BE49-F238E27FC236}">
                <a16:creationId xmlns:a16="http://schemas.microsoft.com/office/drawing/2014/main" xmlns="" id="{732931EE-2A76-3D62-A92B-12B36488A373}"/>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a:t>
            </a:r>
            <a:r>
              <a:rPr lang="en-US" sz="3200" b="1" u="sng" dirty="0">
                <a:solidFill>
                  <a:srgbClr val="002060"/>
                </a:solidFill>
              </a:rPr>
              <a:t>God did</a:t>
            </a:r>
            <a:r>
              <a:rPr lang="en-US" sz="3200" dirty="0">
                <a:solidFill>
                  <a:schemeClr val="tx1"/>
                </a:solidFill>
              </a:rPr>
              <a:t>: sending His own Son in the likeness of sinful flesh </a:t>
            </a:r>
            <a:r>
              <a:rPr lang="en-US" sz="3200" b="1" u="sng" dirty="0">
                <a:solidFill>
                  <a:srgbClr val="002060"/>
                </a:solidFill>
              </a:rPr>
              <a:t>and as an offering for sin</a:t>
            </a:r>
            <a:r>
              <a:rPr lang="en-US" sz="3200" dirty="0">
                <a:solidFill>
                  <a:schemeClr val="tx1"/>
                </a:solidFill>
              </a:rPr>
              <a:t>, He condemned sin in the flesh, </a:t>
            </a:r>
            <a:r>
              <a:rPr lang="en-US" sz="3200" b="1" baseline="30000" dirty="0">
                <a:solidFill>
                  <a:schemeClr val="tx1"/>
                </a:solidFill>
              </a:rPr>
              <a:t>4 </a:t>
            </a:r>
            <a:r>
              <a:rPr lang="en-US" sz="3200" dirty="0">
                <a:solidFill>
                  <a:schemeClr val="tx1"/>
                </a:solidFill>
              </a:rPr>
              <a:t>so that the requirement of the Law might be fulfilled in us,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4" name="Rectangle 3">
            <a:extLst>
              <a:ext uri="{FF2B5EF4-FFF2-40B4-BE49-F238E27FC236}">
                <a16:creationId xmlns:a16="http://schemas.microsoft.com/office/drawing/2014/main" xmlns="" id="{A5107396-4D89-5374-13D3-04CA82AC0025}"/>
              </a:ext>
            </a:extLst>
          </p:cNvPr>
          <p:cNvSpPr/>
          <p:nvPr/>
        </p:nvSpPr>
        <p:spPr>
          <a:xfrm>
            <a:off x="4229100" y="1524000"/>
            <a:ext cx="7086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tx1"/>
                </a:solidFill>
              </a:rPr>
              <a:t>Released from the law into a whole new dynamic</a:t>
            </a:r>
          </a:p>
        </p:txBody>
      </p:sp>
    </p:spTree>
    <p:extLst>
      <p:ext uri="{BB962C8B-B14F-4D97-AF65-F5344CB8AC3E}">
        <p14:creationId xmlns:p14="http://schemas.microsoft.com/office/powerpoint/2010/main" val="850432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man-drowning.jpg">
            <a:extLst>
              <a:ext uri="{FF2B5EF4-FFF2-40B4-BE49-F238E27FC236}">
                <a16:creationId xmlns:a16="http://schemas.microsoft.com/office/drawing/2014/main" xmlns="" id="{2804E4FB-F03C-CC8F-A88F-C507EFA0CBB1}"/>
              </a:ext>
            </a:extLst>
          </p:cNvPr>
          <p:cNvPicPr>
            <a:picLocks noChangeAspect="1" noChangeArrowheads="1"/>
          </p:cNvPicPr>
          <p:nvPr/>
        </p:nvPicPr>
        <p:blipFill>
          <a:blip r:embed="rId2" cstate="print"/>
          <a:srcRect t="2656" b="14698"/>
          <a:stretch>
            <a:fillRect/>
          </a:stretch>
        </p:blipFill>
        <p:spPr bwMode="auto">
          <a:xfrm>
            <a:off x="0" y="0"/>
            <a:ext cx="12192000" cy="6705600"/>
          </a:xfrm>
          <a:prstGeom prst="rect">
            <a:avLst/>
          </a:prstGeom>
          <a:noFill/>
        </p:spPr>
      </p:pic>
      <p:sp>
        <p:nvSpPr>
          <p:cNvPr id="3" name="Rounded Rectangular Callout 14">
            <a:extLst>
              <a:ext uri="{FF2B5EF4-FFF2-40B4-BE49-F238E27FC236}">
                <a16:creationId xmlns:a16="http://schemas.microsoft.com/office/drawing/2014/main" xmlns="" id="{982D2D4B-D03D-B5DB-993D-592C9135188E}"/>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
        <p:nvSpPr>
          <p:cNvPr id="5" name="Rectangle 4">
            <a:extLst>
              <a:ext uri="{FF2B5EF4-FFF2-40B4-BE49-F238E27FC236}">
                <a16:creationId xmlns:a16="http://schemas.microsoft.com/office/drawing/2014/main" xmlns="" id="{732931EE-2A76-3D62-A92B-12B36488A373}"/>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a:t>
            </a:r>
            <a:r>
              <a:rPr lang="en-US" sz="3200" b="1" u="sng" dirty="0">
                <a:solidFill>
                  <a:srgbClr val="002060"/>
                </a:solidFill>
              </a:rPr>
              <a:t>God did</a:t>
            </a:r>
            <a:r>
              <a:rPr lang="en-US" sz="3200" dirty="0">
                <a:solidFill>
                  <a:schemeClr val="tx1"/>
                </a:solidFill>
              </a:rPr>
              <a:t>: sending His own Son in the likeness of sinful flesh and as an offering for sin, </a:t>
            </a:r>
            <a:r>
              <a:rPr lang="en-US" sz="3200" b="1" u="sng" dirty="0">
                <a:solidFill>
                  <a:srgbClr val="002060"/>
                </a:solidFill>
              </a:rPr>
              <a:t>He condemned sin in the flesh</a:t>
            </a:r>
            <a:r>
              <a:rPr lang="en-US" sz="3200" dirty="0">
                <a:solidFill>
                  <a:schemeClr val="tx1"/>
                </a:solidFill>
              </a:rPr>
              <a:t>, </a:t>
            </a:r>
            <a:r>
              <a:rPr lang="en-US" sz="3200" b="1" baseline="30000" dirty="0">
                <a:solidFill>
                  <a:schemeClr val="tx1"/>
                </a:solidFill>
              </a:rPr>
              <a:t>4 </a:t>
            </a:r>
            <a:r>
              <a:rPr lang="en-US" sz="3200" dirty="0">
                <a:solidFill>
                  <a:schemeClr val="tx1"/>
                </a:solidFill>
              </a:rPr>
              <a:t>so that the requirement of the Law might be fulfilled in us,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4" name="Rectangle 3">
            <a:extLst>
              <a:ext uri="{FF2B5EF4-FFF2-40B4-BE49-F238E27FC236}">
                <a16:creationId xmlns:a16="http://schemas.microsoft.com/office/drawing/2014/main" xmlns="" id="{44AB1374-1B58-C97F-C031-EDDBC254A75A}"/>
              </a:ext>
            </a:extLst>
          </p:cNvPr>
          <p:cNvSpPr/>
          <p:nvPr/>
        </p:nvSpPr>
        <p:spPr>
          <a:xfrm>
            <a:off x="4229100" y="1524000"/>
            <a:ext cx="7086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tx1"/>
                </a:solidFill>
              </a:rPr>
              <a:t>Released from the law into a whole new dynamic</a:t>
            </a:r>
          </a:p>
        </p:txBody>
      </p:sp>
    </p:spTree>
    <p:extLst>
      <p:ext uri="{BB962C8B-B14F-4D97-AF65-F5344CB8AC3E}">
        <p14:creationId xmlns:p14="http://schemas.microsoft.com/office/powerpoint/2010/main" val="3121495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man-drowning.jpg">
            <a:extLst>
              <a:ext uri="{FF2B5EF4-FFF2-40B4-BE49-F238E27FC236}">
                <a16:creationId xmlns:a16="http://schemas.microsoft.com/office/drawing/2014/main" xmlns="" id="{2804E4FB-F03C-CC8F-A88F-C507EFA0CBB1}"/>
              </a:ext>
            </a:extLst>
          </p:cNvPr>
          <p:cNvPicPr>
            <a:picLocks noChangeAspect="1" noChangeArrowheads="1"/>
          </p:cNvPicPr>
          <p:nvPr/>
        </p:nvPicPr>
        <p:blipFill>
          <a:blip r:embed="rId2" cstate="print"/>
          <a:srcRect t="2656" b="14698"/>
          <a:stretch>
            <a:fillRect/>
          </a:stretch>
        </p:blipFill>
        <p:spPr bwMode="auto">
          <a:xfrm>
            <a:off x="0" y="0"/>
            <a:ext cx="12192000" cy="6705600"/>
          </a:xfrm>
          <a:prstGeom prst="rect">
            <a:avLst/>
          </a:prstGeom>
          <a:noFill/>
        </p:spPr>
      </p:pic>
      <p:sp>
        <p:nvSpPr>
          <p:cNvPr id="3" name="Rounded Rectangular Callout 14">
            <a:extLst>
              <a:ext uri="{FF2B5EF4-FFF2-40B4-BE49-F238E27FC236}">
                <a16:creationId xmlns:a16="http://schemas.microsoft.com/office/drawing/2014/main" xmlns="" id="{982D2D4B-D03D-B5DB-993D-592C9135188E}"/>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
        <p:nvSpPr>
          <p:cNvPr id="5" name="Rectangle 4">
            <a:extLst>
              <a:ext uri="{FF2B5EF4-FFF2-40B4-BE49-F238E27FC236}">
                <a16:creationId xmlns:a16="http://schemas.microsoft.com/office/drawing/2014/main" xmlns="" id="{732931EE-2A76-3D62-A92B-12B36488A373}"/>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a:t>
            </a:r>
            <a:r>
              <a:rPr lang="en-US" sz="3200" b="1" u="sng" dirty="0">
                <a:solidFill>
                  <a:srgbClr val="002060"/>
                </a:solidFill>
              </a:rPr>
              <a:t>God did</a:t>
            </a:r>
            <a:r>
              <a:rPr lang="en-US" sz="3200" dirty="0">
                <a:solidFill>
                  <a:schemeClr val="tx1"/>
                </a:solidFill>
              </a:rPr>
              <a:t>: sending His own Son in the likeness of sinful flesh and as an offering for sin, He condemned sin in the flesh, </a:t>
            </a:r>
            <a:r>
              <a:rPr lang="en-US" sz="3200" b="1" baseline="30000" dirty="0">
                <a:solidFill>
                  <a:schemeClr val="tx1"/>
                </a:solidFill>
              </a:rPr>
              <a:t>4 </a:t>
            </a:r>
            <a:r>
              <a:rPr lang="en-US" sz="3200" b="1" u="sng" dirty="0">
                <a:solidFill>
                  <a:srgbClr val="002060"/>
                </a:solidFill>
              </a:rPr>
              <a:t>so that the requirement of the Law might be fulfilled in us</a:t>
            </a:r>
            <a:r>
              <a:rPr lang="en-US" sz="3200" dirty="0">
                <a:solidFill>
                  <a:schemeClr val="tx1"/>
                </a:solidFill>
              </a:rPr>
              <a:t>,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4" name="Rectangle 3">
            <a:extLst>
              <a:ext uri="{FF2B5EF4-FFF2-40B4-BE49-F238E27FC236}">
                <a16:creationId xmlns:a16="http://schemas.microsoft.com/office/drawing/2014/main" xmlns="" id="{E80F9257-AF62-F894-985B-3178A253BF59}"/>
              </a:ext>
            </a:extLst>
          </p:cNvPr>
          <p:cNvSpPr/>
          <p:nvPr/>
        </p:nvSpPr>
        <p:spPr>
          <a:xfrm>
            <a:off x="4229100" y="1524000"/>
            <a:ext cx="7086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tx1"/>
                </a:solidFill>
              </a:rPr>
              <a:t>Released from the law into a whole new dynamic</a:t>
            </a:r>
          </a:p>
        </p:txBody>
      </p:sp>
    </p:spTree>
    <p:extLst>
      <p:ext uri="{BB962C8B-B14F-4D97-AF65-F5344CB8AC3E}">
        <p14:creationId xmlns:p14="http://schemas.microsoft.com/office/powerpoint/2010/main" val="3797093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oustb\Desktop\man-drowning.jpg">
            <a:extLst>
              <a:ext uri="{FF2B5EF4-FFF2-40B4-BE49-F238E27FC236}">
                <a16:creationId xmlns:a16="http://schemas.microsoft.com/office/drawing/2014/main" xmlns="" id="{F06B3283-10CD-3DAB-2DCB-B075150087D9}"/>
              </a:ext>
            </a:extLst>
          </p:cNvPr>
          <p:cNvPicPr>
            <a:picLocks noChangeAspect="1" noChangeArrowheads="1"/>
          </p:cNvPicPr>
          <p:nvPr/>
        </p:nvPicPr>
        <p:blipFill>
          <a:blip r:embed="rId2" cstate="print"/>
          <a:srcRect t="2656" b="14698"/>
          <a:stretch>
            <a:fillRect/>
          </a:stretch>
        </p:blipFill>
        <p:spPr bwMode="auto">
          <a:xfrm>
            <a:off x="0" y="0"/>
            <a:ext cx="12192000" cy="6705600"/>
          </a:xfrm>
          <a:prstGeom prst="rect">
            <a:avLst/>
          </a:prstGeom>
          <a:noFill/>
        </p:spPr>
      </p:pic>
      <p:sp>
        <p:nvSpPr>
          <p:cNvPr id="7" name="Rectangle 6">
            <a:extLst>
              <a:ext uri="{FF2B5EF4-FFF2-40B4-BE49-F238E27FC236}">
                <a16:creationId xmlns:a16="http://schemas.microsoft.com/office/drawing/2014/main" xmlns="" id="{8D6053E9-9E7E-1C49-D823-C2E45A2A50CF}"/>
              </a:ext>
            </a:extLst>
          </p:cNvPr>
          <p:cNvSpPr/>
          <p:nvPr/>
        </p:nvSpPr>
        <p:spPr>
          <a:xfrm>
            <a:off x="4229100" y="1524000"/>
            <a:ext cx="7086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tx1"/>
                </a:solidFill>
              </a:rPr>
              <a:t>Released from the law into a whole new dynamic</a:t>
            </a:r>
          </a:p>
        </p:txBody>
      </p:sp>
      <p:sp>
        <p:nvSpPr>
          <p:cNvPr id="4" name="Rectangle 3">
            <a:extLst>
              <a:ext uri="{FF2B5EF4-FFF2-40B4-BE49-F238E27FC236}">
                <a16:creationId xmlns:a16="http://schemas.microsoft.com/office/drawing/2014/main" xmlns="" id="{DC62FE66-6730-B50D-43CF-0B638008ECE5}"/>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God did: sending His own Son in the likeness of sinful flesh and as an offering for sin, He condemned sin in the flesh, </a:t>
            </a:r>
            <a:r>
              <a:rPr lang="en-US" sz="3200" b="1" baseline="30000" dirty="0">
                <a:solidFill>
                  <a:schemeClr val="tx1"/>
                </a:solidFill>
              </a:rPr>
              <a:t>4 </a:t>
            </a:r>
            <a:r>
              <a:rPr lang="en-US" sz="3200" dirty="0">
                <a:solidFill>
                  <a:schemeClr val="tx1"/>
                </a:solidFill>
              </a:rPr>
              <a:t>so that the requirement of the Law might be fulfilled in us, </a:t>
            </a:r>
            <a:r>
              <a:rPr lang="en-US" sz="3200" b="1" u="sng" dirty="0">
                <a:solidFill>
                  <a:srgbClr val="002060"/>
                </a:solidFill>
              </a:rPr>
              <a:t>who do not walk according to the flesh</a:t>
            </a:r>
            <a:r>
              <a:rPr lang="en-US" sz="3200" dirty="0">
                <a:solidFill>
                  <a:schemeClr val="tx1"/>
                </a:solidFill>
              </a:rPr>
              <a:t>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8" name="Rounded Rectangular Callout 14">
            <a:extLst>
              <a:ext uri="{FF2B5EF4-FFF2-40B4-BE49-F238E27FC236}">
                <a16:creationId xmlns:a16="http://schemas.microsoft.com/office/drawing/2014/main" xmlns="" id="{8E01BD3C-BE35-23C6-E132-5349FE7E81A0}"/>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Tree>
    <p:extLst>
      <p:ext uri="{BB962C8B-B14F-4D97-AF65-F5344CB8AC3E}">
        <p14:creationId xmlns:p14="http://schemas.microsoft.com/office/powerpoint/2010/main" val="171981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pic>
        <p:nvPicPr>
          <p:cNvPr id="2" name="Picture 2" descr="C:\Users\foustb\Desktop\13virtueschart.jpg">
            <a:extLst>
              <a:ext uri="{FF2B5EF4-FFF2-40B4-BE49-F238E27FC236}">
                <a16:creationId xmlns:a16="http://schemas.microsoft.com/office/drawing/2014/main" xmlns="" id="{E30F67E4-2E0A-35DA-845E-B58CA3888440}"/>
              </a:ext>
            </a:extLst>
          </p:cNvPr>
          <p:cNvPicPr>
            <a:picLocks noChangeAspect="1" noChangeArrowheads="1"/>
          </p:cNvPicPr>
          <p:nvPr/>
        </p:nvPicPr>
        <p:blipFill>
          <a:blip r:embed="rId2" cstate="print"/>
          <a:srcRect r="4082" b="2460"/>
          <a:stretch>
            <a:fillRect/>
          </a:stretch>
        </p:blipFill>
        <p:spPr bwMode="auto">
          <a:xfrm>
            <a:off x="2311520" y="1264999"/>
            <a:ext cx="3778487" cy="5868715"/>
          </a:xfrm>
          <a:prstGeom prst="rect">
            <a:avLst/>
          </a:prstGeom>
          <a:noFill/>
        </p:spPr>
      </p:pic>
    </p:spTree>
    <p:extLst>
      <p:ext uri="{BB962C8B-B14F-4D97-AF65-F5344CB8AC3E}">
        <p14:creationId xmlns:p14="http://schemas.microsoft.com/office/powerpoint/2010/main" val="722830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oustb\Desktop\man-drowning.jpg">
            <a:extLst>
              <a:ext uri="{FF2B5EF4-FFF2-40B4-BE49-F238E27FC236}">
                <a16:creationId xmlns:a16="http://schemas.microsoft.com/office/drawing/2014/main" xmlns="" id="{F06B3283-10CD-3DAB-2DCB-B075150087D9}"/>
              </a:ext>
            </a:extLst>
          </p:cNvPr>
          <p:cNvPicPr>
            <a:picLocks noChangeAspect="1" noChangeArrowheads="1"/>
          </p:cNvPicPr>
          <p:nvPr/>
        </p:nvPicPr>
        <p:blipFill>
          <a:blip r:embed="rId2" cstate="print"/>
          <a:srcRect t="2656" b="14698"/>
          <a:stretch>
            <a:fillRect/>
          </a:stretch>
        </p:blipFill>
        <p:spPr bwMode="auto">
          <a:xfrm>
            <a:off x="0" y="0"/>
            <a:ext cx="12192000" cy="6705600"/>
          </a:xfrm>
          <a:prstGeom prst="rect">
            <a:avLst/>
          </a:prstGeom>
          <a:noFill/>
        </p:spPr>
      </p:pic>
      <p:sp>
        <p:nvSpPr>
          <p:cNvPr id="7" name="Rectangle 6">
            <a:extLst>
              <a:ext uri="{FF2B5EF4-FFF2-40B4-BE49-F238E27FC236}">
                <a16:creationId xmlns:a16="http://schemas.microsoft.com/office/drawing/2014/main" xmlns="" id="{8D6053E9-9E7E-1C49-D823-C2E45A2A50CF}"/>
              </a:ext>
            </a:extLst>
          </p:cNvPr>
          <p:cNvSpPr/>
          <p:nvPr/>
        </p:nvSpPr>
        <p:spPr>
          <a:xfrm>
            <a:off x="4229100" y="1524000"/>
            <a:ext cx="7086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tx1"/>
                </a:solidFill>
              </a:rPr>
              <a:t>Released from the law into a whole new dynamic</a:t>
            </a:r>
          </a:p>
        </p:txBody>
      </p:sp>
      <p:sp>
        <p:nvSpPr>
          <p:cNvPr id="4" name="Rectangle 3">
            <a:extLst>
              <a:ext uri="{FF2B5EF4-FFF2-40B4-BE49-F238E27FC236}">
                <a16:creationId xmlns:a16="http://schemas.microsoft.com/office/drawing/2014/main" xmlns="" id="{DC62FE66-6730-B50D-43CF-0B638008ECE5}"/>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God did: sending His own Son in the likeness of sinful flesh and as an offering for sin, He condemned sin in the flesh, </a:t>
            </a:r>
            <a:r>
              <a:rPr lang="en-US" sz="3200" b="1" baseline="30000" dirty="0">
                <a:solidFill>
                  <a:schemeClr val="tx1"/>
                </a:solidFill>
              </a:rPr>
              <a:t>4 </a:t>
            </a:r>
            <a:r>
              <a:rPr lang="en-US" sz="3200" dirty="0">
                <a:solidFill>
                  <a:schemeClr val="tx1"/>
                </a:solidFill>
              </a:rPr>
              <a:t>so that the requirement of the Law might be fulfilled in us, </a:t>
            </a:r>
            <a:r>
              <a:rPr lang="en-US" sz="3200" b="1" u="sng" dirty="0">
                <a:solidFill>
                  <a:srgbClr val="002060"/>
                </a:solidFill>
              </a:rPr>
              <a:t>who do not walk according to the flesh but according to the Spirit</a:t>
            </a:r>
            <a:r>
              <a:rPr lang="en-US" sz="3200" dirty="0">
                <a:solidFill>
                  <a:schemeClr val="tx1"/>
                </a:solidFill>
              </a:rPr>
              <a: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3" name="Rectangle 2">
            <a:extLst>
              <a:ext uri="{FF2B5EF4-FFF2-40B4-BE49-F238E27FC236}">
                <a16:creationId xmlns:a16="http://schemas.microsoft.com/office/drawing/2014/main" xmlns="" id="{1C69196F-6EE3-2B29-DE5B-E20261590F34}"/>
              </a:ext>
            </a:extLst>
          </p:cNvPr>
          <p:cNvSpPr/>
          <p:nvPr/>
        </p:nvSpPr>
        <p:spPr>
          <a:xfrm>
            <a:off x="3771900" y="2741502"/>
            <a:ext cx="8001000" cy="8985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Walk According to the Spirit</a:t>
            </a:r>
          </a:p>
        </p:txBody>
      </p:sp>
      <p:sp>
        <p:nvSpPr>
          <p:cNvPr id="8" name="Rounded Rectangular Callout 14">
            <a:extLst>
              <a:ext uri="{FF2B5EF4-FFF2-40B4-BE49-F238E27FC236}">
                <a16:creationId xmlns:a16="http://schemas.microsoft.com/office/drawing/2014/main" xmlns="" id="{8E01BD3C-BE35-23C6-E132-5349FE7E81A0}"/>
              </a:ext>
            </a:extLst>
          </p:cNvPr>
          <p:cNvSpPr/>
          <p:nvPr/>
        </p:nvSpPr>
        <p:spPr>
          <a:xfrm>
            <a:off x="3352800" y="228600"/>
            <a:ext cx="8839200" cy="1181100"/>
          </a:xfrm>
          <a:prstGeom prst="wedgeRoundRectCallout">
            <a:avLst>
              <a:gd name="adj1" fmla="val -34158"/>
              <a:gd name="adj2" fmla="val 7509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tx1"/>
                </a:solidFill>
              </a:rPr>
              <a:t>How does God “set us free?”</a:t>
            </a:r>
          </a:p>
        </p:txBody>
      </p:sp>
    </p:spTree>
    <p:extLst>
      <p:ext uri="{BB962C8B-B14F-4D97-AF65-F5344CB8AC3E}">
        <p14:creationId xmlns:p14="http://schemas.microsoft.com/office/powerpoint/2010/main" val="21246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4" y="76200"/>
            <a:ext cx="7099443"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a:t>
            </a:r>
          </a:p>
        </p:txBody>
      </p:sp>
    </p:spTree>
    <p:extLst>
      <p:ext uri="{BB962C8B-B14F-4D97-AF65-F5344CB8AC3E}">
        <p14:creationId xmlns:p14="http://schemas.microsoft.com/office/powerpoint/2010/main" val="4068487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15E399E9-16F3-A816-2C17-A7C51EA17F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 t="23468" r="622"/>
          <a:stretch/>
        </p:blipFill>
        <p:spPr bwMode="auto">
          <a:xfrm>
            <a:off x="0" y="0"/>
            <a:ext cx="12192000" cy="70522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C3D8FFB5-9397-7F77-8229-F3240AAAB227}"/>
              </a:ext>
            </a:extLst>
          </p:cNvPr>
          <p:cNvSpPr/>
          <p:nvPr/>
        </p:nvSpPr>
        <p:spPr>
          <a:xfrm>
            <a:off x="-38100" y="5410200"/>
            <a:ext cx="12192000" cy="143576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John 14:1 </a:t>
            </a:r>
            <a:r>
              <a:rPr lang="en-US" sz="3200" dirty="0">
                <a:solidFill>
                  <a:schemeClr val="bg1"/>
                </a:solidFill>
              </a:rPr>
              <a:t>“Do not let your heart be troubled; believe in God, believe also in Me…. for I go to prepare a place for you.</a:t>
            </a:r>
            <a:br>
              <a:rPr lang="en-US" sz="3200" dirty="0">
                <a:solidFill>
                  <a:schemeClr val="bg1"/>
                </a:solidFill>
              </a:rPr>
            </a:br>
            <a:endParaRPr lang="en-US" sz="3200" dirty="0">
              <a:solidFill>
                <a:schemeClr val="bg1"/>
              </a:solidFill>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2E85BBC5-A3EE-E0B0-D885-5B64CDB360EB}"/>
              </a:ext>
            </a:extLst>
          </p:cNvPr>
          <p:cNvSpPr/>
          <p:nvPr/>
        </p:nvSpPr>
        <p:spPr>
          <a:xfrm>
            <a:off x="-12844" y="76200"/>
            <a:ext cx="7099443"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543EC0-1634-ABA5-8FB8-FE8C9B725F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 t="23468" r="622"/>
          <a:stretch/>
        </p:blipFill>
        <p:spPr bwMode="auto">
          <a:xfrm>
            <a:off x="0" y="0"/>
            <a:ext cx="12192000" cy="70522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C3D8FFB5-9397-7F77-8229-F3240AAAB227}"/>
              </a:ext>
            </a:extLst>
          </p:cNvPr>
          <p:cNvSpPr/>
          <p:nvPr/>
        </p:nvSpPr>
        <p:spPr>
          <a:xfrm>
            <a:off x="-38100" y="4648200"/>
            <a:ext cx="12192000" cy="219776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John 14:16 </a:t>
            </a:r>
            <a:r>
              <a:rPr lang="en-US" sz="3200" dirty="0">
                <a:solidFill>
                  <a:schemeClr val="bg1"/>
                </a:solidFill>
              </a:rPr>
              <a:t>I will ask the Father, and He will give you another </a:t>
            </a:r>
            <a:r>
              <a:rPr lang="en-US" sz="3200" b="1" u="sng" dirty="0">
                <a:solidFill>
                  <a:schemeClr val="bg1"/>
                </a:solidFill>
              </a:rPr>
              <a:t>Helper</a:t>
            </a:r>
            <a:r>
              <a:rPr lang="en-US" sz="3200" dirty="0">
                <a:solidFill>
                  <a:schemeClr val="bg1"/>
                </a:solidFill>
              </a:rPr>
              <a:t>, that He may be with you forever; </a:t>
            </a:r>
            <a:r>
              <a:rPr lang="en-US" sz="3200" b="1" baseline="30000" dirty="0">
                <a:solidFill>
                  <a:schemeClr val="bg1"/>
                </a:solidFill>
              </a:rPr>
              <a:t>17 </a:t>
            </a:r>
            <a:r>
              <a:rPr lang="en-US" sz="3200" dirty="0">
                <a:solidFill>
                  <a:schemeClr val="bg1"/>
                </a:solidFill>
              </a:rPr>
              <a:t>that is the </a:t>
            </a:r>
            <a:r>
              <a:rPr lang="en-US" sz="3200" b="1" u="sng" dirty="0">
                <a:solidFill>
                  <a:schemeClr val="bg1"/>
                </a:solidFill>
              </a:rPr>
              <a:t>Spirit of truth</a:t>
            </a:r>
            <a:r>
              <a:rPr lang="en-US" sz="3200" dirty="0">
                <a:solidFill>
                  <a:schemeClr val="bg1"/>
                </a:solidFill>
              </a:rPr>
              <a:t>, whom the world cannot receive, because it does not see Him or know Him, but you know Him because He abides with you and will be in you. </a:t>
            </a:r>
            <a:br>
              <a:rPr lang="en-US" sz="3200" dirty="0">
                <a:solidFill>
                  <a:schemeClr val="bg1"/>
                </a:solidFill>
              </a:rPr>
            </a:br>
            <a:r>
              <a:rPr lang="en-US" sz="3200" dirty="0">
                <a:solidFill>
                  <a:schemeClr val="bg1"/>
                </a:solidFill>
              </a:rPr>
              <a:t/>
            </a:r>
            <a:br>
              <a:rPr lang="en-US" sz="3200" dirty="0">
                <a:solidFill>
                  <a:schemeClr val="bg1"/>
                </a:solidFill>
              </a:rPr>
            </a:br>
            <a:endParaRPr lang="en-US" sz="3200" dirty="0">
              <a:solidFill>
                <a:schemeClr val="bg1"/>
              </a:solidFill>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4" name="Rectangle 3">
            <a:extLst>
              <a:ext uri="{FF2B5EF4-FFF2-40B4-BE49-F238E27FC236}">
                <a16:creationId xmlns:a16="http://schemas.microsoft.com/office/drawing/2014/main" xmlns="" id="{4573C31B-A9AD-AA88-E9DE-4519DA3F2442}"/>
              </a:ext>
            </a:extLst>
          </p:cNvPr>
          <p:cNvSpPr/>
          <p:nvPr/>
        </p:nvSpPr>
        <p:spPr>
          <a:xfrm>
            <a:off x="-12844" y="76200"/>
            <a:ext cx="7099443"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a:t>
            </a:r>
          </a:p>
        </p:txBody>
      </p:sp>
    </p:spTree>
    <p:extLst>
      <p:ext uri="{BB962C8B-B14F-4D97-AF65-F5344CB8AC3E}">
        <p14:creationId xmlns:p14="http://schemas.microsoft.com/office/powerpoint/2010/main" val="3009808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83A69F71-8A9B-E384-91FC-FAA3494A2A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1" t="23468" r="622"/>
          <a:stretch/>
        </p:blipFill>
        <p:spPr bwMode="auto">
          <a:xfrm>
            <a:off x="0" y="0"/>
            <a:ext cx="12192000" cy="70522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C3D8FFB5-9397-7F77-8229-F3240AAAB227}"/>
              </a:ext>
            </a:extLst>
          </p:cNvPr>
          <p:cNvSpPr/>
          <p:nvPr/>
        </p:nvSpPr>
        <p:spPr>
          <a:xfrm>
            <a:off x="-38100" y="4648200"/>
            <a:ext cx="12192000" cy="219776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John 14:16 </a:t>
            </a:r>
            <a:r>
              <a:rPr lang="en-US" sz="3200" dirty="0">
                <a:solidFill>
                  <a:schemeClr val="bg1"/>
                </a:solidFill>
              </a:rPr>
              <a:t>I will ask the Father, and He will give you another Helper, that </a:t>
            </a:r>
            <a:r>
              <a:rPr lang="en-US" sz="3200" b="1" u="sng" dirty="0">
                <a:solidFill>
                  <a:schemeClr val="bg1"/>
                </a:solidFill>
              </a:rPr>
              <a:t>He</a:t>
            </a:r>
            <a:r>
              <a:rPr lang="en-US" sz="3200" dirty="0">
                <a:solidFill>
                  <a:schemeClr val="bg1"/>
                </a:solidFill>
              </a:rPr>
              <a:t> may be with you forever; </a:t>
            </a:r>
            <a:r>
              <a:rPr lang="en-US" sz="3200" b="1" baseline="30000" dirty="0">
                <a:solidFill>
                  <a:schemeClr val="bg1"/>
                </a:solidFill>
              </a:rPr>
              <a:t>17 </a:t>
            </a:r>
            <a:r>
              <a:rPr lang="en-US" sz="3200" dirty="0">
                <a:solidFill>
                  <a:schemeClr val="bg1"/>
                </a:solidFill>
              </a:rPr>
              <a:t>that is the Spirit of truth, whom the world cannot receive, because it does not see </a:t>
            </a:r>
            <a:r>
              <a:rPr lang="en-US" sz="3200" b="1" u="sng" dirty="0">
                <a:solidFill>
                  <a:schemeClr val="bg1"/>
                </a:solidFill>
              </a:rPr>
              <a:t>Him</a:t>
            </a:r>
            <a:r>
              <a:rPr lang="en-US" sz="3200" dirty="0">
                <a:solidFill>
                  <a:schemeClr val="bg1"/>
                </a:solidFill>
              </a:rPr>
              <a:t> or know </a:t>
            </a:r>
            <a:r>
              <a:rPr lang="en-US" sz="3200" b="1" u="sng" dirty="0">
                <a:solidFill>
                  <a:schemeClr val="bg1"/>
                </a:solidFill>
              </a:rPr>
              <a:t>Him</a:t>
            </a:r>
            <a:r>
              <a:rPr lang="en-US" sz="3200" dirty="0">
                <a:solidFill>
                  <a:schemeClr val="bg1"/>
                </a:solidFill>
              </a:rPr>
              <a:t>, but you know </a:t>
            </a:r>
            <a:r>
              <a:rPr lang="en-US" sz="3200" b="1" u="sng" dirty="0">
                <a:solidFill>
                  <a:schemeClr val="bg1"/>
                </a:solidFill>
              </a:rPr>
              <a:t>Him</a:t>
            </a:r>
            <a:r>
              <a:rPr lang="en-US" sz="3200" dirty="0">
                <a:solidFill>
                  <a:schemeClr val="bg1"/>
                </a:solidFill>
              </a:rPr>
              <a:t> because </a:t>
            </a:r>
            <a:r>
              <a:rPr lang="en-US" sz="3200" b="1" u="sng" dirty="0">
                <a:solidFill>
                  <a:schemeClr val="bg1"/>
                </a:solidFill>
              </a:rPr>
              <a:t>He abides with you</a:t>
            </a:r>
            <a:r>
              <a:rPr lang="en-US" sz="3200" dirty="0">
                <a:solidFill>
                  <a:schemeClr val="bg1"/>
                </a:solidFill>
              </a:rPr>
              <a:t> and will be in you. </a:t>
            </a:r>
            <a:br>
              <a:rPr lang="en-US" sz="3200" dirty="0">
                <a:solidFill>
                  <a:schemeClr val="bg1"/>
                </a:solidFill>
              </a:rPr>
            </a:br>
            <a:r>
              <a:rPr lang="en-US" sz="3200" dirty="0">
                <a:solidFill>
                  <a:schemeClr val="bg1"/>
                </a:solidFill>
              </a:rPr>
              <a:t/>
            </a:r>
            <a:br>
              <a:rPr lang="en-US" sz="3200" dirty="0">
                <a:solidFill>
                  <a:schemeClr val="bg1"/>
                </a:solidFill>
              </a:rPr>
            </a:br>
            <a:endParaRPr lang="en-US" sz="3200" dirty="0">
              <a:solidFill>
                <a:schemeClr val="bg1"/>
              </a:solidFill>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A20D08B8-17DF-56A2-29B8-67A8400788CE}"/>
              </a:ext>
            </a:extLst>
          </p:cNvPr>
          <p:cNvSpPr/>
          <p:nvPr/>
        </p:nvSpPr>
        <p:spPr>
          <a:xfrm>
            <a:off x="-12844" y="76200"/>
            <a:ext cx="7099443"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a:t>
            </a:r>
          </a:p>
        </p:txBody>
      </p:sp>
    </p:spTree>
    <p:extLst>
      <p:ext uri="{BB962C8B-B14F-4D97-AF65-F5344CB8AC3E}">
        <p14:creationId xmlns:p14="http://schemas.microsoft.com/office/powerpoint/2010/main" val="2551245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E8696E-4E8E-FE2D-5595-9DDBA31BD8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 t="23468" r="622"/>
          <a:stretch/>
        </p:blipFill>
        <p:spPr bwMode="auto">
          <a:xfrm>
            <a:off x="0" y="0"/>
            <a:ext cx="12192000" cy="70522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C3D8FFB5-9397-7F77-8229-F3240AAAB227}"/>
              </a:ext>
            </a:extLst>
          </p:cNvPr>
          <p:cNvSpPr/>
          <p:nvPr/>
        </p:nvSpPr>
        <p:spPr>
          <a:xfrm>
            <a:off x="-38100" y="4648200"/>
            <a:ext cx="12192000" cy="219776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John 14:16 </a:t>
            </a:r>
            <a:r>
              <a:rPr lang="en-US" sz="3200" dirty="0">
                <a:solidFill>
                  <a:schemeClr val="bg1"/>
                </a:solidFill>
              </a:rPr>
              <a:t>I will ask the Father, and He will give you another Helper, that He may </a:t>
            </a:r>
            <a:r>
              <a:rPr lang="en-US" sz="3200" b="1" u="sng" dirty="0">
                <a:solidFill>
                  <a:schemeClr val="bg1"/>
                </a:solidFill>
              </a:rPr>
              <a:t>be with you forever</a:t>
            </a:r>
            <a:r>
              <a:rPr lang="en-US" sz="3200" dirty="0">
                <a:solidFill>
                  <a:schemeClr val="bg1"/>
                </a:solidFill>
              </a:rPr>
              <a:t>; </a:t>
            </a:r>
            <a:r>
              <a:rPr lang="en-US" sz="3200" b="1" baseline="30000" dirty="0">
                <a:solidFill>
                  <a:schemeClr val="bg1"/>
                </a:solidFill>
              </a:rPr>
              <a:t>17 </a:t>
            </a:r>
            <a:r>
              <a:rPr lang="en-US" sz="3200" dirty="0">
                <a:solidFill>
                  <a:schemeClr val="bg1"/>
                </a:solidFill>
              </a:rPr>
              <a:t>that is the Spirit of truth, whom the world cannot receive, because it does not see Him or know Him, but you know Him because He abides with you and </a:t>
            </a:r>
            <a:r>
              <a:rPr lang="en-US" sz="3200" b="1" u="sng" dirty="0">
                <a:solidFill>
                  <a:schemeClr val="bg1"/>
                </a:solidFill>
              </a:rPr>
              <a:t>will be in you</a:t>
            </a:r>
            <a:r>
              <a:rPr lang="en-US" sz="3200" dirty="0">
                <a:solidFill>
                  <a:schemeClr val="bg1"/>
                </a:solidFill>
              </a:rPr>
              <a:t>. </a:t>
            </a:r>
            <a:br>
              <a:rPr lang="en-US" sz="3200" dirty="0">
                <a:solidFill>
                  <a:schemeClr val="bg1"/>
                </a:solidFill>
              </a:rPr>
            </a:br>
            <a:r>
              <a:rPr lang="en-US" sz="3200" dirty="0">
                <a:solidFill>
                  <a:schemeClr val="bg1"/>
                </a:solidFill>
              </a:rPr>
              <a:t/>
            </a:r>
            <a:br>
              <a:rPr lang="en-US" sz="3200" dirty="0">
                <a:solidFill>
                  <a:schemeClr val="bg1"/>
                </a:solidFill>
              </a:rPr>
            </a:br>
            <a:endParaRPr lang="en-US" sz="3200" dirty="0">
              <a:solidFill>
                <a:schemeClr val="bg1"/>
              </a:solidFill>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4" name="Rectangle 3">
            <a:extLst>
              <a:ext uri="{FF2B5EF4-FFF2-40B4-BE49-F238E27FC236}">
                <a16:creationId xmlns:a16="http://schemas.microsoft.com/office/drawing/2014/main" xmlns="" id="{651365DD-5EFD-FAB8-482E-F63B5C6E04D9}"/>
              </a:ext>
            </a:extLst>
          </p:cNvPr>
          <p:cNvSpPr/>
          <p:nvPr/>
        </p:nvSpPr>
        <p:spPr>
          <a:xfrm>
            <a:off x="-12844" y="76200"/>
            <a:ext cx="7099443"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a:t>
            </a:r>
          </a:p>
        </p:txBody>
      </p:sp>
    </p:spTree>
    <p:extLst>
      <p:ext uri="{BB962C8B-B14F-4D97-AF65-F5344CB8AC3E}">
        <p14:creationId xmlns:p14="http://schemas.microsoft.com/office/powerpoint/2010/main" val="2301317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639EF97-3CD2-33AF-162E-D866C53097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 t="23468" r="622"/>
          <a:stretch/>
        </p:blipFill>
        <p:spPr bwMode="auto">
          <a:xfrm>
            <a:off x="0" y="0"/>
            <a:ext cx="12192000" cy="70522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C3D8FFB5-9397-7F77-8229-F3240AAAB227}"/>
              </a:ext>
            </a:extLst>
          </p:cNvPr>
          <p:cNvSpPr/>
          <p:nvPr/>
        </p:nvSpPr>
        <p:spPr>
          <a:xfrm>
            <a:off x="-38100" y="4800600"/>
            <a:ext cx="12192000" cy="204536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dirty="0">
                <a:solidFill>
                  <a:schemeClr val="bg1"/>
                </a:solidFill>
              </a:rPr>
              <a:t> </a:t>
            </a:r>
            <a:r>
              <a:rPr lang="en-US" sz="3200" b="1" baseline="30000" dirty="0">
                <a:solidFill>
                  <a:schemeClr val="bg1"/>
                </a:solidFill>
              </a:rPr>
              <a:t>John 14:25 </a:t>
            </a:r>
            <a:r>
              <a:rPr lang="en-US" sz="3200" dirty="0">
                <a:solidFill>
                  <a:schemeClr val="bg1"/>
                </a:solidFill>
              </a:rPr>
              <a:t>“These things I have spoken to you while abiding with you.   </a:t>
            </a:r>
            <a:r>
              <a:rPr lang="en-US" sz="3200" b="1" baseline="30000" dirty="0">
                <a:solidFill>
                  <a:schemeClr val="bg1"/>
                </a:solidFill>
              </a:rPr>
              <a:t>26 </a:t>
            </a:r>
            <a:r>
              <a:rPr lang="en-US" sz="3200" dirty="0">
                <a:solidFill>
                  <a:schemeClr val="bg1"/>
                </a:solidFill>
              </a:rPr>
              <a:t>But the Helper, the Holy Spirit, whom the Father will send in My name, He will teach you all things, and bring to your remembrance all that I said to you. </a:t>
            </a:r>
            <a:r>
              <a:rPr lang="en-US" sz="3200" dirty="0"/>
              <a:t> </a:t>
            </a:r>
            <a:r>
              <a:rPr lang="en-US" sz="3200" dirty="0">
                <a:solidFill>
                  <a:schemeClr val="bg1"/>
                </a:solidFill>
              </a:rPr>
              <a:t/>
            </a:r>
            <a:br>
              <a:rPr lang="en-US" sz="3200" dirty="0">
                <a:solidFill>
                  <a:schemeClr val="bg1"/>
                </a:solidFill>
              </a:rPr>
            </a:br>
            <a:endParaRPr lang="en-US" sz="3200" dirty="0">
              <a:solidFill>
                <a:schemeClr val="bg1"/>
              </a:solidFill>
            </a:endParaRPr>
          </a:p>
          <a:p>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endParaRPr lang="en-US" sz="3200" dirty="0">
              <a:solidFill>
                <a:schemeClr val="bg1"/>
              </a:solidFill>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4" name="Rectangle 3">
            <a:extLst>
              <a:ext uri="{FF2B5EF4-FFF2-40B4-BE49-F238E27FC236}">
                <a16:creationId xmlns:a16="http://schemas.microsoft.com/office/drawing/2014/main" xmlns="" id="{2BB266BE-6E9E-6D56-B8F7-ECC20AC5F1C3}"/>
              </a:ext>
            </a:extLst>
          </p:cNvPr>
          <p:cNvSpPr/>
          <p:nvPr/>
        </p:nvSpPr>
        <p:spPr>
          <a:xfrm>
            <a:off x="-12844" y="76200"/>
            <a:ext cx="7099443"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a:t>
            </a:r>
          </a:p>
        </p:txBody>
      </p:sp>
    </p:spTree>
    <p:extLst>
      <p:ext uri="{BB962C8B-B14F-4D97-AF65-F5344CB8AC3E}">
        <p14:creationId xmlns:p14="http://schemas.microsoft.com/office/powerpoint/2010/main" val="600522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934E1E2-A22D-2BE0-3EF0-286F5819C6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 t="23468" r="622"/>
          <a:stretch/>
        </p:blipFill>
        <p:spPr bwMode="auto">
          <a:xfrm>
            <a:off x="0" y="0"/>
            <a:ext cx="12192000" cy="70522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C3D8FFB5-9397-7F77-8229-F3240AAAB227}"/>
              </a:ext>
            </a:extLst>
          </p:cNvPr>
          <p:cNvSpPr/>
          <p:nvPr/>
        </p:nvSpPr>
        <p:spPr>
          <a:xfrm>
            <a:off x="-38100" y="4800600"/>
            <a:ext cx="12192000" cy="204536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dirty="0">
                <a:solidFill>
                  <a:schemeClr val="bg1"/>
                </a:solidFill>
              </a:rPr>
              <a:t> </a:t>
            </a:r>
            <a:r>
              <a:rPr lang="en-US" sz="3200" b="1" baseline="30000" dirty="0">
                <a:solidFill>
                  <a:schemeClr val="bg1"/>
                </a:solidFill>
              </a:rPr>
              <a:t>John 14:25 </a:t>
            </a:r>
            <a:r>
              <a:rPr lang="en-US" sz="3200" dirty="0">
                <a:solidFill>
                  <a:schemeClr val="bg1"/>
                </a:solidFill>
              </a:rPr>
              <a:t>“These things I have spoken to you while abiding with you.   </a:t>
            </a:r>
            <a:r>
              <a:rPr lang="en-US" sz="3200" b="1" baseline="30000" dirty="0">
                <a:solidFill>
                  <a:schemeClr val="bg1"/>
                </a:solidFill>
              </a:rPr>
              <a:t>26 </a:t>
            </a:r>
            <a:r>
              <a:rPr lang="en-US" sz="3200" dirty="0">
                <a:solidFill>
                  <a:schemeClr val="bg1"/>
                </a:solidFill>
              </a:rPr>
              <a:t>But the Helper, the </a:t>
            </a:r>
            <a:r>
              <a:rPr lang="en-US" sz="3200" b="1" u="sng" dirty="0">
                <a:solidFill>
                  <a:schemeClr val="bg1"/>
                </a:solidFill>
              </a:rPr>
              <a:t>Holy Spirit</a:t>
            </a:r>
            <a:r>
              <a:rPr lang="en-US" sz="3200" dirty="0">
                <a:solidFill>
                  <a:schemeClr val="bg1"/>
                </a:solidFill>
              </a:rPr>
              <a:t>, whom the </a:t>
            </a:r>
            <a:r>
              <a:rPr lang="en-US" sz="3200" b="1" u="sng" dirty="0">
                <a:solidFill>
                  <a:schemeClr val="bg1"/>
                </a:solidFill>
              </a:rPr>
              <a:t>Father</a:t>
            </a:r>
            <a:r>
              <a:rPr lang="en-US" sz="3200" dirty="0">
                <a:solidFill>
                  <a:schemeClr val="bg1"/>
                </a:solidFill>
              </a:rPr>
              <a:t> will send </a:t>
            </a:r>
            <a:r>
              <a:rPr lang="en-US" sz="3200" b="1" u="sng" dirty="0">
                <a:solidFill>
                  <a:schemeClr val="bg1"/>
                </a:solidFill>
              </a:rPr>
              <a:t>in My name</a:t>
            </a:r>
            <a:r>
              <a:rPr lang="en-US" sz="3200" dirty="0">
                <a:solidFill>
                  <a:schemeClr val="bg1"/>
                </a:solidFill>
              </a:rPr>
              <a:t>, He will teach you all things, and bring to your remembrance all that I said to you. </a:t>
            </a:r>
            <a:r>
              <a:rPr lang="en-US" sz="3200" dirty="0"/>
              <a:t> </a:t>
            </a:r>
            <a:r>
              <a:rPr lang="en-US" sz="3200" dirty="0">
                <a:solidFill>
                  <a:schemeClr val="bg1"/>
                </a:solidFill>
              </a:rPr>
              <a:t/>
            </a:r>
            <a:br>
              <a:rPr lang="en-US" sz="3200" dirty="0">
                <a:solidFill>
                  <a:schemeClr val="bg1"/>
                </a:solidFill>
              </a:rPr>
            </a:br>
            <a:endParaRPr lang="en-US" sz="3200" dirty="0">
              <a:solidFill>
                <a:schemeClr val="bg1"/>
              </a:solidFill>
            </a:endParaRPr>
          </a:p>
          <a:p>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endParaRPr lang="en-US" sz="3200" dirty="0">
              <a:solidFill>
                <a:schemeClr val="bg1"/>
              </a:solidFill>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4" name="Rectangle 3">
            <a:extLst>
              <a:ext uri="{FF2B5EF4-FFF2-40B4-BE49-F238E27FC236}">
                <a16:creationId xmlns:a16="http://schemas.microsoft.com/office/drawing/2014/main" xmlns="" id="{13376E5B-1A46-16AB-C4E0-907E23DF8625}"/>
              </a:ext>
            </a:extLst>
          </p:cNvPr>
          <p:cNvSpPr/>
          <p:nvPr/>
        </p:nvSpPr>
        <p:spPr>
          <a:xfrm>
            <a:off x="-12844" y="76200"/>
            <a:ext cx="7099443"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a:t>
            </a:r>
          </a:p>
        </p:txBody>
      </p:sp>
    </p:spTree>
    <p:extLst>
      <p:ext uri="{BB962C8B-B14F-4D97-AF65-F5344CB8AC3E}">
        <p14:creationId xmlns:p14="http://schemas.microsoft.com/office/powerpoint/2010/main" val="846203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3" y="76200"/>
            <a:ext cx="6261244"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“Trinity”</a:t>
            </a:r>
          </a:p>
        </p:txBody>
      </p:sp>
      <p:sp>
        <p:nvSpPr>
          <p:cNvPr id="2" name="Title 1">
            <a:extLst>
              <a:ext uri="{FF2B5EF4-FFF2-40B4-BE49-F238E27FC236}">
                <a16:creationId xmlns:a16="http://schemas.microsoft.com/office/drawing/2014/main" xmlns="" id="{9386D9E3-9DE3-5C22-76ED-19C6D88845C5}"/>
              </a:ext>
            </a:extLst>
          </p:cNvPr>
          <p:cNvSpPr txBox="1">
            <a:spLocks/>
          </p:cNvSpPr>
          <p:nvPr/>
        </p:nvSpPr>
        <p:spPr bwMode="auto">
          <a:xfrm>
            <a:off x="152400" y="1211263"/>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000" b="1" dirty="0">
                <a:solidFill>
                  <a:schemeClr val="bg1"/>
                </a:solidFill>
                <a:latin typeface="+mj-lt"/>
                <a:ea typeface="+mj-ea"/>
                <a:cs typeface="+mj-cs"/>
              </a:rPr>
              <a:t>God: 1 Essence, 3 distinct persons</a:t>
            </a:r>
          </a:p>
        </p:txBody>
      </p:sp>
      <p:sp>
        <p:nvSpPr>
          <p:cNvPr id="3" name="AutoShape 10" descr="Displaying photo.JPG">
            <a:extLst>
              <a:ext uri="{FF2B5EF4-FFF2-40B4-BE49-F238E27FC236}">
                <a16:creationId xmlns:a16="http://schemas.microsoft.com/office/drawing/2014/main" xmlns="" id="{3710A8C6-37A9-5B78-CF0B-96807B14D744}"/>
              </a:ext>
            </a:extLst>
          </p:cNvPr>
          <p:cNvSpPr>
            <a:spLocks noChangeAspect="1" noChangeArrowheads="1"/>
          </p:cNvSpPr>
          <p:nvPr/>
        </p:nvSpPr>
        <p:spPr bwMode="auto">
          <a:xfrm>
            <a:off x="3736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4" name="Straight Connector 3">
            <a:extLst>
              <a:ext uri="{FF2B5EF4-FFF2-40B4-BE49-F238E27FC236}">
                <a16:creationId xmlns:a16="http://schemas.microsoft.com/office/drawing/2014/main" xmlns="" id="{89E5A537-EE0B-B799-B4CD-ECD47C1F07E6}"/>
              </a:ext>
            </a:extLst>
          </p:cNvPr>
          <p:cNvCxnSpPr>
            <a:stCxn id="15" idx="2"/>
            <a:endCxn id="7" idx="0"/>
          </p:cNvCxnSpPr>
          <p:nvPr/>
        </p:nvCxnSpPr>
        <p:spPr>
          <a:xfrm>
            <a:off x="9029700" y="1676400"/>
            <a:ext cx="0" cy="12954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E8EDDE1F-8BC4-1443-AC0B-A91F30CED8F5}"/>
              </a:ext>
            </a:extLst>
          </p:cNvPr>
          <p:cNvCxnSpPr/>
          <p:nvPr/>
        </p:nvCxnSpPr>
        <p:spPr>
          <a:xfrm>
            <a:off x="9525000" y="4267200"/>
            <a:ext cx="1219200" cy="12192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xmlns="" id="{08C48FBA-3984-EF38-A93B-655805ACC592}"/>
              </a:ext>
            </a:extLst>
          </p:cNvPr>
          <p:cNvSpPr/>
          <p:nvPr/>
        </p:nvSpPr>
        <p:spPr>
          <a:xfrm>
            <a:off x="8153400" y="2971800"/>
            <a:ext cx="1752600" cy="152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GOD</a:t>
            </a:r>
          </a:p>
        </p:txBody>
      </p:sp>
      <p:cxnSp>
        <p:nvCxnSpPr>
          <p:cNvPr id="8" name="Straight Connector 7">
            <a:extLst>
              <a:ext uri="{FF2B5EF4-FFF2-40B4-BE49-F238E27FC236}">
                <a16:creationId xmlns:a16="http://schemas.microsoft.com/office/drawing/2014/main" xmlns="" id="{D77283EC-B2C6-E37F-C5A4-060E6D733829}"/>
              </a:ext>
            </a:extLst>
          </p:cNvPr>
          <p:cNvCxnSpPr/>
          <p:nvPr/>
        </p:nvCxnSpPr>
        <p:spPr>
          <a:xfrm flipH="1">
            <a:off x="7239000" y="4267200"/>
            <a:ext cx="1143000" cy="12192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3AAE61A6-A730-D13C-6F81-7958B4443A5A}"/>
              </a:ext>
            </a:extLst>
          </p:cNvPr>
          <p:cNvSpPr/>
          <p:nvPr/>
        </p:nvSpPr>
        <p:spPr>
          <a:xfrm>
            <a:off x="7467600" y="4572000"/>
            <a:ext cx="762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a:t>
            </a:r>
          </a:p>
        </p:txBody>
      </p:sp>
      <p:sp>
        <p:nvSpPr>
          <p:cNvPr id="10" name="Rectangle 9">
            <a:extLst>
              <a:ext uri="{FF2B5EF4-FFF2-40B4-BE49-F238E27FC236}">
                <a16:creationId xmlns:a16="http://schemas.microsoft.com/office/drawing/2014/main" xmlns="" id="{F4AEA0C1-D788-1ACF-FBF2-9F351BCECE6C}"/>
              </a:ext>
            </a:extLst>
          </p:cNvPr>
          <p:cNvSpPr/>
          <p:nvPr/>
        </p:nvSpPr>
        <p:spPr>
          <a:xfrm>
            <a:off x="8763000" y="2057400"/>
            <a:ext cx="609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a:t>
            </a:r>
          </a:p>
        </p:txBody>
      </p:sp>
      <p:sp>
        <p:nvSpPr>
          <p:cNvPr id="11" name="Rectangle 10">
            <a:extLst>
              <a:ext uri="{FF2B5EF4-FFF2-40B4-BE49-F238E27FC236}">
                <a16:creationId xmlns:a16="http://schemas.microsoft.com/office/drawing/2014/main" xmlns="" id="{61D05E12-98C7-649A-7CAD-8C0725627F76}"/>
              </a:ext>
            </a:extLst>
          </p:cNvPr>
          <p:cNvSpPr/>
          <p:nvPr/>
        </p:nvSpPr>
        <p:spPr>
          <a:xfrm>
            <a:off x="9677400" y="4572000"/>
            <a:ext cx="914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a:t>
            </a:r>
          </a:p>
        </p:txBody>
      </p:sp>
      <p:cxnSp>
        <p:nvCxnSpPr>
          <p:cNvPr id="12" name="Straight Connector 11">
            <a:extLst>
              <a:ext uri="{FF2B5EF4-FFF2-40B4-BE49-F238E27FC236}">
                <a16:creationId xmlns:a16="http://schemas.microsoft.com/office/drawing/2014/main" xmlns="" id="{94860DED-71D0-A11C-DF09-6C16FBFC06A2}"/>
              </a:ext>
            </a:extLst>
          </p:cNvPr>
          <p:cNvCxnSpPr/>
          <p:nvPr/>
        </p:nvCxnSpPr>
        <p:spPr>
          <a:xfrm flipH="1">
            <a:off x="6248400" y="1371600"/>
            <a:ext cx="2133600" cy="41148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7702FA4-A5D4-7DDA-E584-88BD97A3FBB4}"/>
              </a:ext>
            </a:extLst>
          </p:cNvPr>
          <p:cNvCxnSpPr>
            <a:stCxn id="17" idx="1"/>
            <a:endCxn id="16" idx="3"/>
          </p:cNvCxnSpPr>
          <p:nvPr/>
        </p:nvCxnSpPr>
        <p:spPr>
          <a:xfrm flipH="1">
            <a:off x="7772400" y="5715000"/>
            <a:ext cx="2286000" cy="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77DC901-3C24-4EEB-F48A-8F603C60F336}"/>
              </a:ext>
            </a:extLst>
          </p:cNvPr>
          <p:cNvCxnSpPr/>
          <p:nvPr/>
        </p:nvCxnSpPr>
        <p:spPr>
          <a:xfrm>
            <a:off x="9753600" y="1524000"/>
            <a:ext cx="1828800" cy="39624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04E3159D-FBFC-F8B8-0927-E20577B3F8AA}"/>
              </a:ext>
            </a:extLst>
          </p:cNvPr>
          <p:cNvSpPr/>
          <p:nvPr/>
        </p:nvSpPr>
        <p:spPr>
          <a:xfrm>
            <a:off x="8229600" y="1066800"/>
            <a:ext cx="1600200" cy="609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Father</a:t>
            </a:r>
          </a:p>
        </p:txBody>
      </p:sp>
      <p:sp>
        <p:nvSpPr>
          <p:cNvPr id="16" name="Rectangle 15">
            <a:extLst>
              <a:ext uri="{FF2B5EF4-FFF2-40B4-BE49-F238E27FC236}">
                <a16:creationId xmlns:a16="http://schemas.microsoft.com/office/drawing/2014/main" xmlns="" id="{CCEAF501-DC27-FDB8-DA4F-371E021BFF8D}"/>
              </a:ext>
            </a:extLst>
          </p:cNvPr>
          <p:cNvSpPr/>
          <p:nvPr/>
        </p:nvSpPr>
        <p:spPr>
          <a:xfrm>
            <a:off x="6172200" y="5410200"/>
            <a:ext cx="1600200" cy="609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Son</a:t>
            </a:r>
          </a:p>
        </p:txBody>
      </p:sp>
      <p:sp>
        <p:nvSpPr>
          <p:cNvPr id="17" name="Rectangle 16">
            <a:extLst>
              <a:ext uri="{FF2B5EF4-FFF2-40B4-BE49-F238E27FC236}">
                <a16:creationId xmlns:a16="http://schemas.microsoft.com/office/drawing/2014/main" xmlns="" id="{0218CBDF-7BB0-7D2F-8B32-6848929AFC47}"/>
              </a:ext>
            </a:extLst>
          </p:cNvPr>
          <p:cNvSpPr/>
          <p:nvPr/>
        </p:nvSpPr>
        <p:spPr>
          <a:xfrm>
            <a:off x="10058400" y="5410200"/>
            <a:ext cx="1600200" cy="609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Spirit</a:t>
            </a:r>
          </a:p>
        </p:txBody>
      </p:sp>
      <p:sp>
        <p:nvSpPr>
          <p:cNvPr id="18" name="Rectangle 17">
            <a:extLst>
              <a:ext uri="{FF2B5EF4-FFF2-40B4-BE49-F238E27FC236}">
                <a16:creationId xmlns:a16="http://schemas.microsoft.com/office/drawing/2014/main" xmlns="" id="{178DB966-E8A4-44DC-CA74-111FDDABFA2E}"/>
              </a:ext>
            </a:extLst>
          </p:cNvPr>
          <p:cNvSpPr/>
          <p:nvPr/>
        </p:nvSpPr>
        <p:spPr>
          <a:xfrm>
            <a:off x="6096000" y="2743200"/>
            <a:ext cx="19812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 NOT</a:t>
            </a:r>
          </a:p>
        </p:txBody>
      </p:sp>
      <p:sp>
        <p:nvSpPr>
          <p:cNvPr id="19" name="Rectangle 18">
            <a:extLst>
              <a:ext uri="{FF2B5EF4-FFF2-40B4-BE49-F238E27FC236}">
                <a16:creationId xmlns:a16="http://schemas.microsoft.com/office/drawing/2014/main" xmlns="" id="{77C71012-44BE-C544-6A1A-D0D3BBD48ED9}"/>
              </a:ext>
            </a:extLst>
          </p:cNvPr>
          <p:cNvSpPr/>
          <p:nvPr/>
        </p:nvSpPr>
        <p:spPr>
          <a:xfrm>
            <a:off x="7924800" y="5791200"/>
            <a:ext cx="19812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 NOT</a:t>
            </a:r>
          </a:p>
        </p:txBody>
      </p:sp>
      <p:sp>
        <p:nvSpPr>
          <p:cNvPr id="20" name="Rectangle 19">
            <a:extLst>
              <a:ext uri="{FF2B5EF4-FFF2-40B4-BE49-F238E27FC236}">
                <a16:creationId xmlns:a16="http://schemas.microsoft.com/office/drawing/2014/main" xmlns="" id="{CF1DF48D-113F-187D-5733-D8A865FEA5D1}"/>
              </a:ext>
            </a:extLst>
          </p:cNvPr>
          <p:cNvSpPr/>
          <p:nvPr/>
        </p:nvSpPr>
        <p:spPr>
          <a:xfrm>
            <a:off x="9982200" y="2819400"/>
            <a:ext cx="19812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 NOT</a:t>
            </a:r>
          </a:p>
        </p:txBody>
      </p:sp>
    </p:spTree>
    <p:extLst>
      <p:ext uri="{BB962C8B-B14F-4D97-AF65-F5344CB8AC3E}">
        <p14:creationId xmlns:p14="http://schemas.microsoft.com/office/powerpoint/2010/main" val="14467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P spid="9" grpId="0" animBg="1"/>
      <p:bldP spid="10" grpId="0" animBg="1"/>
      <p:bldP spid="11" grpId="0" animBg="1"/>
      <p:bldP spid="15" grpId="0" animBg="1"/>
      <p:bldP spid="16" grpId="0" animBg="1"/>
      <p:bldP spid="17" grpId="0" animBg="1"/>
      <p:bldP spid="18" grpId="0" animBg="1"/>
      <p:bldP spid="19" grpId="0" animBg="1"/>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3" y="76200"/>
            <a:ext cx="6261244"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“Trinity”</a:t>
            </a:r>
          </a:p>
        </p:txBody>
      </p:sp>
      <p:sp>
        <p:nvSpPr>
          <p:cNvPr id="2" name="Title 1">
            <a:extLst>
              <a:ext uri="{FF2B5EF4-FFF2-40B4-BE49-F238E27FC236}">
                <a16:creationId xmlns:a16="http://schemas.microsoft.com/office/drawing/2014/main" xmlns="" id="{9386D9E3-9DE3-5C22-76ED-19C6D88845C5}"/>
              </a:ext>
            </a:extLst>
          </p:cNvPr>
          <p:cNvSpPr txBox="1">
            <a:spLocks/>
          </p:cNvSpPr>
          <p:nvPr/>
        </p:nvSpPr>
        <p:spPr bwMode="auto">
          <a:xfrm>
            <a:off x="152400" y="1211263"/>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000" b="1" dirty="0">
                <a:solidFill>
                  <a:schemeClr val="bg1"/>
                </a:solidFill>
                <a:latin typeface="+mj-lt"/>
                <a:ea typeface="+mj-ea"/>
                <a:cs typeface="+mj-cs"/>
              </a:rPr>
              <a:t>God: 1 Essence, 3 distinct persons</a:t>
            </a:r>
          </a:p>
        </p:txBody>
      </p:sp>
      <p:sp>
        <p:nvSpPr>
          <p:cNvPr id="3" name="AutoShape 10" descr="Displaying photo.JPG">
            <a:extLst>
              <a:ext uri="{FF2B5EF4-FFF2-40B4-BE49-F238E27FC236}">
                <a16:creationId xmlns:a16="http://schemas.microsoft.com/office/drawing/2014/main" xmlns="" id="{3710A8C6-37A9-5B78-CF0B-96807B14D744}"/>
              </a:ext>
            </a:extLst>
          </p:cNvPr>
          <p:cNvSpPr>
            <a:spLocks noChangeAspect="1" noChangeArrowheads="1"/>
          </p:cNvSpPr>
          <p:nvPr/>
        </p:nvSpPr>
        <p:spPr bwMode="auto">
          <a:xfrm>
            <a:off x="3736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4" name="Straight Connector 3">
            <a:extLst>
              <a:ext uri="{FF2B5EF4-FFF2-40B4-BE49-F238E27FC236}">
                <a16:creationId xmlns:a16="http://schemas.microsoft.com/office/drawing/2014/main" xmlns="" id="{89E5A537-EE0B-B799-B4CD-ECD47C1F07E6}"/>
              </a:ext>
            </a:extLst>
          </p:cNvPr>
          <p:cNvCxnSpPr>
            <a:stCxn id="15" idx="2"/>
            <a:endCxn id="7" idx="0"/>
          </p:cNvCxnSpPr>
          <p:nvPr/>
        </p:nvCxnSpPr>
        <p:spPr>
          <a:xfrm>
            <a:off x="9029700" y="1676400"/>
            <a:ext cx="0" cy="12954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E8EDDE1F-8BC4-1443-AC0B-A91F30CED8F5}"/>
              </a:ext>
            </a:extLst>
          </p:cNvPr>
          <p:cNvCxnSpPr/>
          <p:nvPr/>
        </p:nvCxnSpPr>
        <p:spPr>
          <a:xfrm>
            <a:off x="9525000" y="4267200"/>
            <a:ext cx="1219200" cy="12192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xmlns="" id="{08C48FBA-3984-EF38-A93B-655805ACC592}"/>
              </a:ext>
            </a:extLst>
          </p:cNvPr>
          <p:cNvSpPr/>
          <p:nvPr/>
        </p:nvSpPr>
        <p:spPr>
          <a:xfrm>
            <a:off x="8153400" y="2971800"/>
            <a:ext cx="1752600" cy="152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GOD</a:t>
            </a:r>
          </a:p>
        </p:txBody>
      </p:sp>
      <p:cxnSp>
        <p:nvCxnSpPr>
          <p:cNvPr id="8" name="Straight Connector 7">
            <a:extLst>
              <a:ext uri="{FF2B5EF4-FFF2-40B4-BE49-F238E27FC236}">
                <a16:creationId xmlns:a16="http://schemas.microsoft.com/office/drawing/2014/main" xmlns="" id="{D77283EC-B2C6-E37F-C5A4-060E6D733829}"/>
              </a:ext>
            </a:extLst>
          </p:cNvPr>
          <p:cNvCxnSpPr/>
          <p:nvPr/>
        </p:nvCxnSpPr>
        <p:spPr>
          <a:xfrm flipH="1">
            <a:off x="7239000" y="4267200"/>
            <a:ext cx="1143000" cy="12192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3AAE61A6-A730-D13C-6F81-7958B4443A5A}"/>
              </a:ext>
            </a:extLst>
          </p:cNvPr>
          <p:cNvSpPr/>
          <p:nvPr/>
        </p:nvSpPr>
        <p:spPr>
          <a:xfrm>
            <a:off x="7467600" y="4572000"/>
            <a:ext cx="762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a:t>
            </a:r>
          </a:p>
        </p:txBody>
      </p:sp>
      <p:sp>
        <p:nvSpPr>
          <p:cNvPr id="10" name="Rectangle 9">
            <a:extLst>
              <a:ext uri="{FF2B5EF4-FFF2-40B4-BE49-F238E27FC236}">
                <a16:creationId xmlns:a16="http://schemas.microsoft.com/office/drawing/2014/main" xmlns="" id="{F4AEA0C1-D788-1ACF-FBF2-9F351BCECE6C}"/>
              </a:ext>
            </a:extLst>
          </p:cNvPr>
          <p:cNvSpPr/>
          <p:nvPr/>
        </p:nvSpPr>
        <p:spPr>
          <a:xfrm>
            <a:off x="8763000" y="2057400"/>
            <a:ext cx="609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a:t>
            </a:r>
          </a:p>
        </p:txBody>
      </p:sp>
      <p:sp>
        <p:nvSpPr>
          <p:cNvPr id="11" name="Rectangle 10">
            <a:extLst>
              <a:ext uri="{FF2B5EF4-FFF2-40B4-BE49-F238E27FC236}">
                <a16:creationId xmlns:a16="http://schemas.microsoft.com/office/drawing/2014/main" xmlns="" id="{61D05E12-98C7-649A-7CAD-8C0725627F76}"/>
              </a:ext>
            </a:extLst>
          </p:cNvPr>
          <p:cNvSpPr/>
          <p:nvPr/>
        </p:nvSpPr>
        <p:spPr>
          <a:xfrm>
            <a:off x="9677400" y="4572000"/>
            <a:ext cx="914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a:t>
            </a:r>
          </a:p>
        </p:txBody>
      </p:sp>
      <p:cxnSp>
        <p:nvCxnSpPr>
          <p:cNvPr id="12" name="Straight Connector 11">
            <a:extLst>
              <a:ext uri="{FF2B5EF4-FFF2-40B4-BE49-F238E27FC236}">
                <a16:creationId xmlns:a16="http://schemas.microsoft.com/office/drawing/2014/main" xmlns="" id="{94860DED-71D0-A11C-DF09-6C16FBFC06A2}"/>
              </a:ext>
            </a:extLst>
          </p:cNvPr>
          <p:cNvCxnSpPr/>
          <p:nvPr/>
        </p:nvCxnSpPr>
        <p:spPr>
          <a:xfrm flipH="1">
            <a:off x="6248400" y="1371600"/>
            <a:ext cx="2133600" cy="41148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7702FA4-A5D4-7DDA-E584-88BD97A3FBB4}"/>
              </a:ext>
            </a:extLst>
          </p:cNvPr>
          <p:cNvCxnSpPr>
            <a:stCxn id="17" idx="1"/>
            <a:endCxn id="16" idx="3"/>
          </p:cNvCxnSpPr>
          <p:nvPr/>
        </p:nvCxnSpPr>
        <p:spPr>
          <a:xfrm flipH="1">
            <a:off x="7772400" y="5715000"/>
            <a:ext cx="2286000" cy="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77DC901-3C24-4EEB-F48A-8F603C60F336}"/>
              </a:ext>
            </a:extLst>
          </p:cNvPr>
          <p:cNvCxnSpPr/>
          <p:nvPr/>
        </p:nvCxnSpPr>
        <p:spPr>
          <a:xfrm>
            <a:off x="9753600" y="1524000"/>
            <a:ext cx="1828800" cy="39624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04E3159D-FBFC-F8B8-0927-E20577B3F8AA}"/>
              </a:ext>
            </a:extLst>
          </p:cNvPr>
          <p:cNvSpPr/>
          <p:nvPr/>
        </p:nvSpPr>
        <p:spPr>
          <a:xfrm>
            <a:off x="8229600" y="1066800"/>
            <a:ext cx="1600200" cy="609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Father</a:t>
            </a:r>
          </a:p>
        </p:txBody>
      </p:sp>
      <p:sp>
        <p:nvSpPr>
          <p:cNvPr id="16" name="Rectangle 15">
            <a:extLst>
              <a:ext uri="{FF2B5EF4-FFF2-40B4-BE49-F238E27FC236}">
                <a16:creationId xmlns:a16="http://schemas.microsoft.com/office/drawing/2014/main" xmlns="" id="{CCEAF501-DC27-FDB8-DA4F-371E021BFF8D}"/>
              </a:ext>
            </a:extLst>
          </p:cNvPr>
          <p:cNvSpPr/>
          <p:nvPr/>
        </p:nvSpPr>
        <p:spPr>
          <a:xfrm>
            <a:off x="6172200" y="5410200"/>
            <a:ext cx="1600200" cy="609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Son</a:t>
            </a:r>
          </a:p>
        </p:txBody>
      </p:sp>
      <p:sp>
        <p:nvSpPr>
          <p:cNvPr id="17" name="Rectangle 16">
            <a:extLst>
              <a:ext uri="{FF2B5EF4-FFF2-40B4-BE49-F238E27FC236}">
                <a16:creationId xmlns:a16="http://schemas.microsoft.com/office/drawing/2014/main" xmlns="" id="{0218CBDF-7BB0-7D2F-8B32-6848929AFC47}"/>
              </a:ext>
            </a:extLst>
          </p:cNvPr>
          <p:cNvSpPr/>
          <p:nvPr/>
        </p:nvSpPr>
        <p:spPr>
          <a:xfrm>
            <a:off x="10058400" y="5410200"/>
            <a:ext cx="1600200" cy="609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Spirit</a:t>
            </a:r>
          </a:p>
        </p:txBody>
      </p:sp>
      <p:sp>
        <p:nvSpPr>
          <p:cNvPr id="18" name="Rectangle 17">
            <a:extLst>
              <a:ext uri="{FF2B5EF4-FFF2-40B4-BE49-F238E27FC236}">
                <a16:creationId xmlns:a16="http://schemas.microsoft.com/office/drawing/2014/main" xmlns="" id="{178DB966-E8A4-44DC-CA74-111FDDABFA2E}"/>
              </a:ext>
            </a:extLst>
          </p:cNvPr>
          <p:cNvSpPr/>
          <p:nvPr/>
        </p:nvSpPr>
        <p:spPr>
          <a:xfrm>
            <a:off x="6096000" y="2743200"/>
            <a:ext cx="19812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 NOT</a:t>
            </a:r>
          </a:p>
        </p:txBody>
      </p:sp>
      <p:sp>
        <p:nvSpPr>
          <p:cNvPr id="19" name="Rectangle 18">
            <a:extLst>
              <a:ext uri="{FF2B5EF4-FFF2-40B4-BE49-F238E27FC236}">
                <a16:creationId xmlns:a16="http://schemas.microsoft.com/office/drawing/2014/main" xmlns="" id="{77C71012-44BE-C544-6A1A-D0D3BBD48ED9}"/>
              </a:ext>
            </a:extLst>
          </p:cNvPr>
          <p:cNvSpPr/>
          <p:nvPr/>
        </p:nvSpPr>
        <p:spPr>
          <a:xfrm>
            <a:off x="7924800" y="5791200"/>
            <a:ext cx="19812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 NOT</a:t>
            </a:r>
          </a:p>
        </p:txBody>
      </p:sp>
      <p:sp>
        <p:nvSpPr>
          <p:cNvPr id="20" name="Rectangle 19">
            <a:extLst>
              <a:ext uri="{FF2B5EF4-FFF2-40B4-BE49-F238E27FC236}">
                <a16:creationId xmlns:a16="http://schemas.microsoft.com/office/drawing/2014/main" xmlns="" id="{CF1DF48D-113F-187D-5733-D8A865FEA5D1}"/>
              </a:ext>
            </a:extLst>
          </p:cNvPr>
          <p:cNvSpPr/>
          <p:nvPr/>
        </p:nvSpPr>
        <p:spPr>
          <a:xfrm>
            <a:off x="9982200" y="2819400"/>
            <a:ext cx="19812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 NOT</a:t>
            </a:r>
          </a:p>
        </p:txBody>
      </p:sp>
      <p:sp>
        <p:nvSpPr>
          <p:cNvPr id="21" name="Rounded Rectangular Callout 55">
            <a:extLst>
              <a:ext uri="{FF2B5EF4-FFF2-40B4-BE49-F238E27FC236}">
                <a16:creationId xmlns:a16="http://schemas.microsoft.com/office/drawing/2014/main" xmlns="" id="{219B68DA-6FD6-9622-F1AB-F3444CA8A0A9}"/>
              </a:ext>
            </a:extLst>
          </p:cNvPr>
          <p:cNvSpPr/>
          <p:nvPr/>
        </p:nvSpPr>
        <p:spPr>
          <a:xfrm>
            <a:off x="1089860" y="2224088"/>
            <a:ext cx="3954379" cy="17526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Does this hurt your mind?</a:t>
            </a:r>
          </a:p>
        </p:txBody>
      </p:sp>
      <p:sp>
        <p:nvSpPr>
          <p:cNvPr id="22" name="Rounded Rectangular Callout 56">
            <a:extLst>
              <a:ext uri="{FF2B5EF4-FFF2-40B4-BE49-F238E27FC236}">
                <a16:creationId xmlns:a16="http://schemas.microsoft.com/office/drawing/2014/main" xmlns="" id="{715BFB2A-3DC2-7EAF-9E63-D41E8451D8EA}"/>
              </a:ext>
            </a:extLst>
          </p:cNvPr>
          <p:cNvSpPr/>
          <p:nvPr/>
        </p:nvSpPr>
        <p:spPr>
          <a:xfrm>
            <a:off x="552450" y="4293268"/>
            <a:ext cx="5029200" cy="21336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Shouldn’t we expect some mystery when it comes to God?</a:t>
            </a:r>
          </a:p>
        </p:txBody>
      </p:sp>
    </p:spTree>
    <p:extLst>
      <p:ext uri="{BB962C8B-B14F-4D97-AF65-F5344CB8AC3E}">
        <p14:creationId xmlns:p14="http://schemas.microsoft.com/office/powerpoint/2010/main" val="237404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sp>
        <p:nvSpPr>
          <p:cNvPr id="4" name="Rectangle 3">
            <a:extLst>
              <a:ext uri="{FF2B5EF4-FFF2-40B4-BE49-F238E27FC236}">
                <a16:creationId xmlns:a16="http://schemas.microsoft.com/office/drawing/2014/main" xmlns="" id="{864BFF09-E70F-AA89-4628-C506F0F5A1B8}"/>
              </a:ext>
            </a:extLst>
          </p:cNvPr>
          <p:cNvSpPr/>
          <p:nvPr/>
        </p:nvSpPr>
        <p:spPr>
          <a:xfrm>
            <a:off x="1" y="1981200"/>
            <a:ext cx="7620000" cy="46482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rPr>
              <a:t>But I soon found I had undertaken a task of more difficulty than I had imagined. While my care was employed in guarding against one fault, I was often surprised by another; habit took the advantage of inattention; inclination was sometimes too strong for reason.</a:t>
            </a:r>
          </a:p>
        </p:txBody>
      </p:sp>
    </p:spTree>
    <p:extLst>
      <p:ext uri="{BB962C8B-B14F-4D97-AF65-F5344CB8AC3E}">
        <p14:creationId xmlns:p14="http://schemas.microsoft.com/office/powerpoint/2010/main" val="40560331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3" y="76200"/>
            <a:ext cx="6261244"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“Trinity”</a:t>
            </a:r>
          </a:p>
        </p:txBody>
      </p:sp>
      <p:sp>
        <p:nvSpPr>
          <p:cNvPr id="2" name="Title 1">
            <a:extLst>
              <a:ext uri="{FF2B5EF4-FFF2-40B4-BE49-F238E27FC236}">
                <a16:creationId xmlns:a16="http://schemas.microsoft.com/office/drawing/2014/main" xmlns="" id="{9386D9E3-9DE3-5C22-76ED-19C6D88845C5}"/>
              </a:ext>
            </a:extLst>
          </p:cNvPr>
          <p:cNvSpPr txBox="1">
            <a:spLocks/>
          </p:cNvSpPr>
          <p:nvPr/>
        </p:nvSpPr>
        <p:spPr bwMode="auto">
          <a:xfrm>
            <a:off x="152400" y="1211263"/>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000" b="1" dirty="0">
                <a:solidFill>
                  <a:schemeClr val="bg1"/>
                </a:solidFill>
                <a:latin typeface="+mj-lt"/>
                <a:ea typeface="+mj-ea"/>
                <a:cs typeface="+mj-cs"/>
              </a:rPr>
              <a:t>God: 1 Essence, 3 distinct persons</a:t>
            </a:r>
          </a:p>
        </p:txBody>
      </p:sp>
      <p:sp>
        <p:nvSpPr>
          <p:cNvPr id="3" name="AutoShape 10" descr="Displaying photo.JPG">
            <a:extLst>
              <a:ext uri="{FF2B5EF4-FFF2-40B4-BE49-F238E27FC236}">
                <a16:creationId xmlns:a16="http://schemas.microsoft.com/office/drawing/2014/main" xmlns="" id="{3710A8C6-37A9-5B78-CF0B-96807B14D744}"/>
              </a:ext>
            </a:extLst>
          </p:cNvPr>
          <p:cNvSpPr>
            <a:spLocks noChangeAspect="1" noChangeArrowheads="1"/>
          </p:cNvSpPr>
          <p:nvPr/>
        </p:nvSpPr>
        <p:spPr bwMode="auto">
          <a:xfrm>
            <a:off x="3736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4" name="Straight Connector 3">
            <a:extLst>
              <a:ext uri="{FF2B5EF4-FFF2-40B4-BE49-F238E27FC236}">
                <a16:creationId xmlns:a16="http://schemas.microsoft.com/office/drawing/2014/main" xmlns="" id="{89E5A537-EE0B-B799-B4CD-ECD47C1F07E6}"/>
              </a:ext>
            </a:extLst>
          </p:cNvPr>
          <p:cNvCxnSpPr>
            <a:stCxn id="15" idx="2"/>
            <a:endCxn id="7" idx="0"/>
          </p:cNvCxnSpPr>
          <p:nvPr/>
        </p:nvCxnSpPr>
        <p:spPr>
          <a:xfrm>
            <a:off x="9029700" y="1676400"/>
            <a:ext cx="0" cy="12954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E8EDDE1F-8BC4-1443-AC0B-A91F30CED8F5}"/>
              </a:ext>
            </a:extLst>
          </p:cNvPr>
          <p:cNvCxnSpPr/>
          <p:nvPr/>
        </p:nvCxnSpPr>
        <p:spPr>
          <a:xfrm>
            <a:off x="9525000" y="4267200"/>
            <a:ext cx="1219200" cy="12192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xmlns="" id="{08C48FBA-3984-EF38-A93B-655805ACC592}"/>
              </a:ext>
            </a:extLst>
          </p:cNvPr>
          <p:cNvSpPr/>
          <p:nvPr/>
        </p:nvSpPr>
        <p:spPr>
          <a:xfrm>
            <a:off x="8153400" y="2971800"/>
            <a:ext cx="1752600" cy="152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GOD</a:t>
            </a:r>
          </a:p>
        </p:txBody>
      </p:sp>
      <p:cxnSp>
        <p:nvCxnSpPr>
          <p:cNvPr id="8" name="Straight Connector 7">
            <a:extLst>
              <a:ext uri="{FF2B5EF4-FFF2-40B4-BE49-F238E27FC236}">
                <a16:creationId xmlns:a16="http://schemas.microsoft.com/office/drawing/2014/main" xmlns="" id="{D77283EC-B2C6-E37F-C5A4-060E6D733829}"/>
              </a:ext>
            </a:extLst>
          </p:cNvPr>
          <p:cNvCxnSpPr/>
          <p:nvPr/>
        </p:nvCxnSpPr>
        <p:spPr>
          <a:xfrm flipH="1">
            <a:off x="7239000" y="4267200"/>
            <a:ext cx="1143000" cy="12192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3AAE61A6-A730-D13C-6F81-7958B4443A5A}"/>
              </a:ext>
            </a:extLst>
          </p:cNvPr>
          <p:cNvSpPr/>
          <p:nvPr/>
        </p:nvSpPr>
        <p:spPr>
          <a:xfrm>
            <a:off x="7467600" y="4572000"/>
            <a:ext cx="762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a:t>
            </a:r>
          </a:p>
        </p:txBody>
      </p:sp>
      <p:sp>
        <p:nvSpPr>
          <p:cNvPr id="10" name="Rectangle 9">
            <a:extLst>
              <a:ext uri="{FF2B5EF4-FFF2-40B4-BE49-F238E27FC236}">
                <a16:creationId xmlns:a16="http://schemas.microsoft.com/office/drawing/2014/main" xmlns="" id="{F4AEA0C1-D788-1ACF-FBF2-9F351BCECE6C}"/>
              </a:ext>
            </a:extLst>
          </p:cNvPr>
          <p:cNvSpPr/>
          <p:nvPr/>
        </p:nvSpPr>
        <p:spPr>
          <a:xfrm>
            <a:off x="8763000" y="2057400"/>
            <a:ext cx="609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a:t>
            </a:r>
          </a:p>
        </p:txBody>
      </p:sp>
      <p:sp>
        <p:nvSpPr>
          <p:cNvPr id="11" name="Rectangle 10">
            <a:extLst>
              <a:ext uri="{FF2B5EF4-FFF2-40B4-BE49-F238E27FC236}">
                <a16:creationId xmlns:a16="http://schemas.microsoft.com/office/drawing/2014/main" xmlns="" id="{61D05E12-98C7-649A-7CAD-8C0725627F76}"/>
              </a:ext>
            </a:extLst>
          </p:cNvPr>
          <p:cNvSpPr/>
          <p:nvPr/>
        </p:nvSpPr>
        <p:spPr>
          <a:xfrm>
            <a:off x="9677400" y="4572000"/>
            <a:ext cx="914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a:t>
            </a:r>
          </a:p>
        </p:txBody>
      </p:sp>
      <p:cxnSp>
        <p:nvCxnSpPr>
          <p:cNvPr id="12" name="Straight Connector 11">
            <a:extLst>
              <a:ext uri="{FF2B5EF4-FFF2-40B4-BE49-F238E27FC236}">
                <a16:creationId xmlns:a16="http://schemas.microsoft.com/office/drawing/2014/main" xmlns="" id="{94860DED-71D0-A11C-DF09-6C16FBFC06A2}"/>
              </a:ext>
            </a:extLst>
          </p:cNvPr>
          <p:cNvCxnSpPr/>
          <p:nvPr/>
        </p:nvCxnSpPr>
        <p:spPr>
          <a:xfrm flipH="1">
            <a:off x="6248400" y="1371600"/>
            <a:ext cx="2133600" cy="41148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7702FA4-A5D4-7DDA-E584-88BD97A3FBB4}"/>
              </a:ext>
            </a:extLst>
          </p:cNvPr>
          <p:cNvCxnSpPr>
            <a:stCxn id="17" idx="1"/>
            <a:endCxn id="16" idx="3"/>
          </p:cNvCxnSpPr>
          <p:nvPr/>
        </p:nvCxnSpPr>
        <p:spPr>
          <a:xfrm flipH="1">
            <a:off x="7772400" y="5715000"/>
            <a:ext cx="2286000" cy="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77DC901-3C24-4EEB-F48A-8F603C60F336}"/>
              </a:ext>
            </a:extLst>
          </p:cNvPr>
          <p:cNvCxnSpPr/>
          <p:nvPr/>
        </p:nvCxnSpPr>
        <p:spPr>
          <a:xfrm>
            <a:off x="9753600" y="1524000"/>
            <a:ext cx="1828800" cy="39624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04E3159D-FBFC-F8B8-0927-E20577B3F8AA}"/>
              </a:ext>
            </a:extLst>
          </p:cNvPr>
          <p:cNvSpPr/>
          <p:nvPr/>
        </p:nvSpPr>
        <p:spPr>
          <a:xfrm>
            <a:off x="8229600" y="1066800"/>
            <a:ext cx="1600200" cy="609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Father</a:t>
            </a:r>
          </a:p>
        </p:txBody>
      </p:sp>
      <p:sp>
        <p:nvSpPr>
          <p:cNvPr id="16" name="Rectangle 15">
            <a:extLst>
              <a:ext uri="{FF2B5EF4-FFF2-40B4-BE49-F238E27FC236}">
                <a16:creationId xmlns:a16="http://schemas.microsoft.com/office/drawing/2014/main" xmlns="" id="{CCEAF501-DC27-FDB8-DA4F-371E021BFF8D}"/>
              </a:ext>
            </a:extLst>
          </p:cNvPr>
          <p:cNvSpPr/>
          <p:nvPr/>
        </p:nvSpPr>
        <p:spPr>
          <a:xfrm>
            <a:off x="6172200" y="5410200"/>
            <a:ext cx="1600200" cy="609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Son</a:t>
            </a:r>
          </a:p>
        </p:txBody>
      </p:sp>
      <p:sp>
        <p:nvSpPr>
          <p:cNvPr id="17" name="Rectangle 16">
            <a:extLst>
              <a:ext uri="{FF2B5EF4-FFF2-40B4-BE49-F238E27FC236}">
                <a16:creationId xmlns:a16="http://schemas.microsoft.com/office/drawing/2014/main" xmlns="" id="{0218CBDF-7BB0-7D2F-8B32-6848929AFC47}"/>
              </a:ext>
            </a:extLst>
          </p:cNvPr>
          <p:cNvSpPr/>
          <p:nvPr/>
        </p:nvSpPr>
        <p:spPr>
          <a:xfrm>
            <a:off x="10058400" y="5410200"/>
            <a:ext cx="1600200" cy="609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Spirit</a:t>
            </a:r>
          </a:p>
        </p:txBody>
      </p:sp>
      <p:sp>
        <p:nvSpPr>
          <p:cNvPr id="18" name="Rectangle 17">
            <a:extLst>
              <a:ext uri="{FF2B5EF4-FFF2-40B4-BE49-F238E27FC236}">
                <a16:creationId xmlns:a16="http://schemas.microsoft.com/office/drawing/2014/main" xmlns="" id="{178DB966-E8A4-44DC-CA74-111FDDABFA2E}"/>
              </a:ext>
            </a:extLst>
          </p:cNvPr>
          <p:cNvSpPr/>
          <p:nvPr/>
        </p:nvSpPr>
        <p:spPr>
          <a:xfrm>
            <a:off x="6096000" y="2743200"/>
            <a:ext cx="19812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 NOT</a:t>
            </a:r>
          </a:p>
        </p:txBody>
      </p:sp>
      <p:sp>
        <p:nvSpPr>
          <p:cNvPr id="19" name="Rectangle 18">
            <a:extLst>
              <a:ext uri="{FF2B5EF4-FFF2-40B4-BE49-F238E27FC236}">
                <a16:creationId xmlns:a16="http://schemas.microsoft.com/office/drawing/2014/main" xmlns="" id="{77C71012-44BE-C544-6A1A-D0D3BBD48ED9}"/>
              </a:ext>
            </a:extLst>
          </p:cNvPr>
          <p:cNvSpPr/>
          <p:nvPr/>
        </p:nvSpPr>
        <p:spPr>
          <a:xfrm>
            <a:off x="7924800" y="5791200"/>
            <a:ext cx="19812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 NOT</a:t>
            </a:r>
          </a:p>
        </p:txBody>
      </p:sp>
      <p:sp>
        <p:nvSpPr>
          <p:cNvPr id="20" name="Rectangle 19">
            <a:extLst>
              <a:ext uri="{FF2B5EF4-FFF2-40B4-BE49-F238E27FC236}">
                <a16:creationId xmlns:a16="http://schemas.microsoft.com/office/drawing/2014/main" xmlns="" id="{CF1DF48D-113F-187D-5733-D8A865FEA5D1}"/>
              </a:ext>
            </a:extLst>
          </p:cNvPr>
          <p:cNvSpPr/>
          <p:nvPr/>
        </p:nvSpPr>
        <p:spPr>
          <a:xfrm>
            <a:off x="9982200" y="2819400"/>
            <a:ext cx="19812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 NOT</a:t>
            </a:r>
          </a:p>
        </p:txBody>
      </p:sp>
      <p:sp>
        <p:nvSpPr>
          <p:cNvPr id="21" name="Rounded Rectangular Callout 55">
            <a:extLst>
              <a:ext uri="{FF2B5EF4-FFF2-40B4-BE49-F238E27FC236}">
                <a16:creationId xmlns:a16="http://schemas.microsoft.com/office/drawing/2014/main" xmlns="" id="{219B68DA-6FD6-9622-F1AB-F3444CA8A0A9}"/>
              </a:ext>
            </a:extLst>
          </p:cNvPr>
          <p:cNvSpPr/>
          <p:nvPr/>
        </p:nvSpPr>
        <p:spPr>
          <a:xfrm>
            <a:off x="1089860" y="2224088"/>
            <a:ext cx="3954379" cy="17526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Does this hurt your mind?</a:t>
            </a:r>
          </a:p>
        </p:txBody>
      </p:sp>
      <p:sp>
        <p:nvSpPr>
          <p:cNvPr id="23" name="Rounded Rectangular Callout 28">
            <a:extLst>
              <a:ext uri="{FF2B5EF4-FFF2-40B4-BE49-F238E27FC236}">
                <a16:creationId xmlns:a16="http://schemas.microsoft.com/office/drawing/2014/main" xmlns="" id="{6AF734A1-7583-E5BD-FC92-347494903F7F}"/>
              </a:ext>
            </a:extLst>
          </p:cNvPr>
          <p:cNvSpPr/>
          <p:nvPr/>
        </p:nvSpPr>
        <p:spPr>
          <a:xfrm>
            <a:off x="762000" y="4343400"/>
            <a:ext cx="4648200" cy="19812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stoops to reveal/explain Himself to us</a:t>
            </a:r>
          </a:p>
        </p:txBody>
      </p:sp>
    </p:spTree>
    <p:extLst>
      <p:ext uri="{BB962C8B-B14F-4D97-AF65-F5344CB8AC3E}">
        <p14:creationId xmlns:p14="http://schemas.microsoft.com/office/powerpoint/2010/main" val="252138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3" y="76200"/>
            <a:ext cx="6261244"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“Trinity”</a:t>
            </a:r>
          </a:p>
        </p:txBody>
      </p:sp>
      <p:sp>
        <p:nvSpPr>
          <p:cNvPr id="3" name="AutoShape 10" descr="Displaying photo.JPG">
            <a:extLst>
              <a:ext uri="{FF2B5EF4-FFF2-40B4-BE49-F238E27FC236}">
                <a16:creationId xmlns:a16="http://schemas.microsoft.com/office/drawing/2014/main" xmlns="" id="{3710A8C6-37A9-5B78-CF0B-96807B14D744}"/>
              </a:ext>
            </a:extLst>
          </p:cNvPr>
          <p:cNvSpPr>
            <a:spLocks noChangeAspect="1" noChangeArrowheads="1"/>
          </p:cNvSpPr>
          <p:nvPr/>
        </p:nvSpPr>
        <p:spPr bwMode="auto">
          <a:xfrm>
            <a:off x="3736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TextBox 21">
            <a:extLst>
              <a:ext uri="{FF2B5EF4-FFF2-40B4-BE49-F238E27FC236}">
                <a16:creationId xmlns:a16="http://schemas.microsoft.com/office/drawing/2014/main" xmlns="" id="{14097AFB-6F1A-B28A-1F20-8BACC9FDA5B4}"/>
              </a:ext>
            </a:extLst>
          </p:cNvPr>
          <p:cNvSpPr txBox="1"/>
          <p:nvPr/>
        </p:nvSpPr>
        <p:spPr>
          <a:xfrm>
            <a:off x="6248400" y="1"/>
            <a:ext cx="5943599" cy="4343400"/>
          </a:xfrm>
          <a:prstGeom prst="rect">
            <a:avLst/>
          </a:prstGeom>
          <a:solidFill>
            <a:schemeClr val="tx1">
              <a:lumMod val="75000"/>
              <a:lumOff val="25000"/>
            </a:schemeClr>
          </a:solidFill>
          <a:ln>
            <a:solidFill>
              <a:schemeClr val="bg2"/>
            </a:solidFill>
          </a:ln>
        </p:spPr>
        <p:txBody>
          <a:bodyPr wrap="square">
            <a:noAutofit/>
          </a:bodyPr>
          <a:lstStyle/>
          <a:p>
            <a:r>
              <a:rPr lang="en-US" sz="3400" b="1" baseline="30000" dirty="0">
                <a:solidFill>
                  <a:schemeClr val="bg1"/>
                </a:solidFill>
                <a:latin typeface="+mn-lt"/>
              </a:rPr>
              <a:t>CS Lewis: </a:t>
            </a:r>
            <a:r>
              <a:rPr lang="en-US" sz="3400" b="1" i="1" baseline="30000" dirty="0">
                <a:solidFill>
                  <a:schemeClr val="bg1"/>
                </a:solidFill>
                <a:latin typeface="+mn-lt"/>
              </a:rPr>
              <a:t>Mere Christianity</a:t>
            </a:r>
            <a:r>
              <a:rPr lang="en-US" sz="3400" b="1" i="1" dirty="0">
                <a:solidFill>
                  <a:schemeClr val="bg1"/>
                </a:solidFill>
                <a:latin typeface="+mn-lt"/>
              </a:rPr>
              <a:t>  </a:t>
            </a:r>
            <a:r>
              <a:rPr lang="en-US" sz="3400" dirty="0">
                <a:solidFill>
                  <a:schemeClr val="bg1"/>
                </a:solidFill>
                <a:latin typeface="+mn-lt"/>
              </a:rPr>
              <a:t>On the human level one person is one being, and any two persons are two separate beings - just as, in two dimensions (say on a flat sheet of paper) one square is one figure, and any two squares are two separate figures. </a:t>
            </a:r>
            <a:endParaRPr lang="en-US" sz="3400" u="sng" dirty="0">
              <a:solidFill>
                <a:schemeClr val="bg1"/>
              </a:solidFill>
              <a:latin typeface="+mn-lt"/>
            </a:endParaRPr>
          </a:p>
        </p:txBody>
      </p:sp>
      <p:sp>
        <p:nvSpPr>
          <p:cNvPr id="24" name="Rectangle 23">
            <a:extLst>
              <a:ext uri="{FF2B5EF4-FFF2-40B4-BE49-F238E27FC236}">
                <a16:creationId xmlns:a16="http://schemas.microsoft.com/office/drawing/2014/main" xmlns="" id="{F95B4260-2E10-0E80-0EF8-FD50B83A10DA}"/>
              </a:ext>
            </a:extLst>
          </p:cNvPr>
          <p:cNvSpPr/>
          <p:nvPr/>
        </p:nvSpPr>
        <p:spPr>
          <a:xfrm>
            <a:off x="1219200" y="4648200"/>
            <a:ext cx="1905000" cy="1905000"/>
          </a:xfrm>
          <a:prstGeom prst="rect">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3580197E-5801-6EDC-BD32-C480DBF9E588}"/>
              </a:ext>
            </a:extLst>
          </p:cNvPr>
          <p:cNvSpPr/>
          <p:nvPr/>
        </p:nvSpPr>
        <p:spPr>
          <a:xfrm>
            <a:off x="8153400" y="4648200"/>
            <a:ext cx="1905000" cy="1905000"/>
          </a:xfrm>
          <a:prstGeom prst="rect">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79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3" y="76200"/>
            <a:ext cx="6261244"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“Trinity”</a:t>
            </a:r>
          </a:p>
        </p:txBody>
      </p:sp>
      <p:sp>
        <p:nvSpPr>
          <p:cNvPr id="3" name="AutoShape 10" descr="Displaying photo.JPG">
            <a:extLst>
              <a:ext uri="{FF2B5EF4-FFF2-40B4-BE49-F238E27FC236}">
                <a16:creationId xmlns:a16="http://schemas.microsoft.com/office/drawing/2014/main" xmlns="" id="{3710A8C6-37A9-5B78-CF0B-96807B14D744}"/>
              </a:ext>
            </a:extLst>
          </p:cNvPr>
          <p:cNvSpPr>
            <a:spLocks noChangeAspect="1" noChangeArrowheads="1"/>
          </p:cNvSpPr>
          <p:nvPr/>
        </p:nvSpPr>
        <p:spPr bwMode="auto">
          <a:xfrm>
            <a:off x="3736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TextBox 21">
            <a:extLst>
              <a:ext uri="{FF2B5EF4-FFF2-40B4-BE49-F238E27FC236}">
                <a16:creationId xmlns:a16="http://schemas.microsoft.com/office/drawing/2014/main" xmlns="" id="{14097AFB-6F1A-B28A-1F20-8BACC9FDA5B4}"/>
              </a:ext>
            </a:extLst>
          </p:cNvPr>
          <p:cNvSpPr txBox="1"/>
          <p:nvPr/>
        </p:nvSpPr>
        <p:spPr>
          <a:xfrm>
            <a:off x="6248401" y="1"/>
            <a:ext cx="5943598" cy="3962400"/>
          </a:xfrm>
          <a:prstGeom prst="rect">
            <a:avLst/>
          </a:prstGeom>
          <a:solidFill>
            <a:schemeClr val="tx1">
              <a:lumMod val="75000"/>
              <a:lumOff val="25000"/>
            </a:schemeClr>
          </a:solidFill>
          <a:ln>
            <a:solidFill>
              <a:schemeClr val="bg2"/>
            </a:solidFill>
          </a:ln>
        </p:spPr>
        <p:txBody>
          <a:bodyPr wrap="square">
            <a:noAutofit/>
          </a:bodyPr>
          <a:lstStyle/>
          <a:p>
            <a:r>
              <a:rPr lang="en-US" sz="3600" dirty="0">
                <a:solidFill>
                  <a:schemeClr val="bg1"/>
                </a:solidFill>
                <a:latin typeface="+mn-lt"/>
              </a:rPr>
              <a:t>On the Divine level you still find personalities; but up there you find them combined in new ways which we, who do not live on that level, cannot imagine. </a:t>
            </a:r>
            <a:endParaRPr lang="en-US" sz="3600" u="sng" dirty="0">
              <a:solidFill>
                <a:schemeClr val="bg1"/>
              </a:solidFill>
              <a:latin typeface="+mn-lt"/>
            </a:endParaRPr>
          </a:p>
        </p:txBody>
      </p:sp>
      <p:sp>
        <p:nvSpPr>
          <p:cNvPr id="2" name="Rectangle 1">
            <a:extLst>
              <a:ext uri="{FF2B5EF4-FFF2-40B4-BE49-F238E27FC236}">
                <a16:creationId xmlns:a16="http://schemas.microsoft.com/office/drawing/2014/main" xmlns="" id="{F1B450B7-307D-11FC-1943-B589F821370D}"/>
              </a:ext>
            </a:extLst>
          </p:cNvPr>
          <p:cNvSpPr/>
          <p:nvPr/>
        </p:nvSpPr>
        <p:spPr>
          <a:xfrm>
            <a:off x="1219200" y="4648200"/>
            <a:ext cx="1905000" cy="1905000"/>
          </a:xfrm>
          <a:prstGeom prst="rect">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5AD1709E-A140-6159-9E6C-B16BA120EEF3}"/>
              </a:ext>
            </a:extLst>
          </p:cNvPr>
          <p:cNvSpPr/>
          <p:nvPr/>
        </p:nvSpPr>
        <p:spPr>
          <a:xfrm>
            <a:off x="8153400" y="4648200"/>
            <a:ext cx="1905000" cy="1905000"/>
          </a:xfrm>
          <a:prstGeom prst="rect">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278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3" y="76200"/>
            <a:ext cx="6261244"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“Trinity”</a:t>
            </a:r>
          </a:p>
        </p:txBody>
      </p:sp>
      <p:sp>
        <p:nvSpPr>
          <p:cNvPr id="3" name="AutoShape 10" descr="Displaying photo.JPG">
            <a:extLst>
              <a:ext uri="{FF2B5EF4-FFF2-40B4-BE49-F238E27FC236}">
                <a16:creationId xmlns:a16="http://schemas.microsoft.com/office/drawing/2014/main" xmlns="" id="{3710A8C6-37A9-5B78-CF0B-96807B14D744}"/>
              </a:ext>
            </a:extLst>
          </p:cNvPr>
          <p:cNvSpPr>
            <a:spLocks noChangeAspect="1" noChangeArrowheads="1"/>
          </p:cNvSpPr>
          <p:nvPr/>
        </p:nvSpPr>
        <p:spPr bwMode="auto">
          <a:xfrm>
            <a:off x="3736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TextBox 21">
            <a:extLst>
              <a:ext uri="{FF2B5EF4-FFF2-40B4-BE49-F238E27FC236}">
                <a16:creationId xmlns:a16="http://schemas.microsoft.com/office/drawing/2014/main" xmlns="" id="{14097AFB-6F1A-B28A-1F20-8BACC9FDA5B4}"/>
              </a:ext>
            </a:extLst>
          </p:cNvPr>
          <p:cNvSpPr txBox="1"/>
          <p:nvPr/>
        </p:nvSpPr>
        <p:spPr>
          <a:xfrm>
            <a:off x="6248401" y="1"/>
            <a:ext cx="5943598" cy="3657600"/>
          </a:xfrm>
          <a:prstGeom prst="rect">
            <a:avLst/>
          </a:prstGeom>
          <a:solidFill>
            <a:schemeClr val="tx1">
              <a:lumMod val="75000"/>
              <a:lumOff val="25000"/>
            </a:schemeClr>
          </a:solidFill>
          <a:ln>
            <a:solidFill>
              <a:schemeClr val="bg2"/>
            </a:solidFill>
          </a:ln>
        </p:spPr>
        <p:txBody>
          <a:bodyPr wrap="square">
            <a:noAutofit/>
          </a:bodyPr>
          <a:lstStyle/>
          <a:p>
            <a:r>
              <a:rPr lang="en-US" sz="3600" dirty="0">
                <a:solidFill>
                  <a:schemeClr val="bg1"/>
                </a:solidFill>
                <a:latin typeface="+mn-lt"/>
              </a:rPr>
              <a:t>In God's dimension, so to speak, you find a being who is three Persons while remaining one Being, just as a cube is six squares while remaining one cube. </a:t>
            </a:r>
            <a:endParaRPr lang="en-US" sz="3600" u="sng" dirty="0">
              <a:solidFill>
                <a:schemeClr val="bg1"/>
              </a:solidFill>
              <a:latin typeface="+mn-lt"/>
            </a:endParaRPr>
          </a:p>
        </p:txBody>
      </p:sp>
      <p:sp>
        <p:nvSpPr>
          <p:cNvPr id="2" name="Rectangle 1">
            <a:extLst>
              <a:ext uri="{FF2B5EF4-FFF2-40B4-BE49-F238E27FC236}">
                <a16:creationId xmlns:a16="http://schemas.microsoft.com/office/drawing/2014/main" xmlns="" id="{F1B450B7-307D-11FC-1943-B589F821370D}"/>
              </a:ext>
            </a:extLst>
          </p:cNvPr>
          <p:cNvSpPr/>
          <p:nvPr/>
        </p:nvSpPr>
        <p:spPr>
          <a:xfrm>
            <a:off x="1219200" y="4648200"/>
            <a:ext cx="1905000" cy="1905000"/>
          </a:xfrm>
          <a:prstGeom prst="rect">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5AD1709E-A140-6159-9E6C-B16BA120EEF3}"/>
              </a:ext>
            </a:extLst>
          </p:cNvPr>
          <p:cNvSpPr/>
          <p:nvPr/>
        </p:nvSpPr>
        <p:spPr>
          <a:xfrm>
            <a:off x="8153400" y="4648200"/>
            <a:ext cx="1905000" cy="1905000"/>
          </a:xfrm>
          <a:prstGeom prst="rect">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xmlns="" id="{DD4687D6-82F1-152D-085B-AAD7A85632A6}"/>
              </a:ext>
            </a:extLst>
          </p:cNvPr>
          <p:cNvSpPr/>
          <p:nvPr/>
        </p:nvSpPr>
        <p:spPr>
          <a:xfrm>
            <a:off x="4470040" y="4045342"/>
            <a:ext cx="2438400" cy="2438400"/>
          </a:xfrm>
          <a:prstGeom prst="cube">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776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3" y="76200"/>
            <a:ext cx="6261244"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“Trinity”</a:t>
            </a:r>
          </a:p>
        </p:txBody>
      </p:sp>
      <p:sp>
        <p:nvSpPr>
          <p:cNvPr id="3" name="AutoShape 10" descr="Displaying photo.JPG">
            <a:extLst>
              <a:ext uri="{FF2B5EF4-FFF2-40B4-BE49-F238E27FC236}">
                <a16:creationId xmlns:a16="http://schemas.microsoft.com/office/drawing/2014/main" xmlns="" id="{3710A8C6-37A9-5B78-CF0B-96807B14D744}"/>
              </a:ext>
            </a:extLst>
          </p:cNvPr>
          <p:cNvSpPr>
            <a:spLocks noChangeAspect="1" noChangeArrowheads="1"/>
          </p:cNvSpPr>
          <p:nvPr/>
        </p:nvSpPr>
        <p:spPr bwMode="auto">
          <a:xfrm>
            <a:off x="3736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TextBox 21">
            <a:extLst>
              <a:ext uri="{FF2B5EF4-FFF2-40B4-BE49-F238E27FC236}">
                <a16:creationId xmlns:a16="http://schemas.microsoft.com/office/drawing/2014/main" xmlns="" id="{14097AFB-6F1A-B28A-1F20-8BACC9FDA5B4}"/>
              </a:ext>
            </a:extLst>
          </p:cNvPr>
          <p:cNvSpPr txBox="1"/>
          <p:nvPr/>
        </p:nvSpPr>
        <p:spPr>
          <a:xfrm>
            <a:off x="6248400" y="1"/>
            <a:ext cx="5943599" cy="3580204"/>
          </a:xfrm>
          <a:prstGeom prst="rect">
            <a:avLst/>
          </a:prstGeom>
          <a:solidFill>
            <a:schemeClr val="tx1">
              <a:lumMod val="75000"/>
              <a:lumOff val="25000"/>
            </a:schemeClr>
          </a:solidFill>
          <a:ln>
            <a:solidFill>
              <a:schemeClr val="bg2"/>
            </a:solidFill>
          </a:ln>
        </p:spPr>
        <p:txBody>
          <a:bodyPr wrap="square">
            <a:noAutofit/>
          </a:bodyPr>
          <a:lstStyle/>
          <a:p>
            <a:r>
              <a:rPr lang="en-US" sz="3600" dirty="0">
                <a:solidFill>
                  <a:schemeClr val="bg1"/>
                </a:solidFill>
                <a:latin typeface="+mn-lt"/>
              </a:rPr>
              <a:t>Of course we cannot fully conceive a Being like that: just as, if we were so made that we perceived only two dimensions in space we could never properly imagine a cube. </a:t>
            </a:r>
            <a:endParaRPr lang="en-US" sz="3600" u="sng" dirty="0">
              <a:solidFill>
                <a:schemeClr val="bg1"/>
              </a:solidFill>
              <a:latin typeface="+mn-lt"/>
            </a:endParaRPr>
          </a:p>
        </p:txBody>
      </p:sp>
      <p:sp>
        <p:nvSpPr>
          <p:cNvPr id="2" name="Cube 1">
            <a:extLst>
              <a:ext uri="{FF2B5EF4-FFF2-40B4-BE49-F238E27FC236}">
                <a16:creationId xmlns:a16="http://schemas.microsoft.com/office/drawing/2014/main" xmlns="" id="{240088E3-B468-DD43-C15D-1FF7FB004B0E}"/>
              </a:ext>
            </a:extLst>
          </p:cNvPr>
          <p:cNvSpPr/>
          <p:nvPr/>
        </p:nvSpPr>
        <p:spPr>
          <a:xfrm>
            <a:off x="4470040" y="4045342"/>
            <a:ext cx="2438400" cy="2438400"/>
          </a:xfrm>
          <a:prstGeom prst="cube">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xmlns="" id="{D2829BDC-961A-FA56-39F3-71FFD31B140B}"/>
              </a:ext>
            </a:extLst>
          </p:cNvPr>
          <p:cNvSpPr/>
          <p:nvPr/>
        </p:nvSpPr>
        <p:spPr>
          <a:xfrm rot="1331367">
            <a:off x="9679421" y="3579379"/>
            <a:ext cx="990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a:t>
            </a:r>
          </a:p>
        </p:txBody>
      </p:sp>
      <p:sp>
        <p:nvSpPr>
          <p:cNvPr id="6" name="Rectangle 5">
            <a:extLst>
              <a:ext uri="{FF2B5EF4-FFF2-40B4-BE49-F238E27FC236}">
                <a16:creationId xmlns:a16="http://schemas.microsoft.com/office/drawing/2014/main" xmlns="" id="{65D59BF9-3F52-0446-A663-1269D133E74E}"/>
              </a:ext>
            </a:extLst>
          </p:cNvPr>
          <p:cNvSpPr/>
          <p:nvPr/>
        </p:nvSpPr>
        <p:spPr>
          <a:xfrm rot="21060143">
            <a:off x="2204967" y="3424167"/>
            <a:ext cx="990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a:t>
            </a:r>
          </a:p>
        </p:txBody>
      </p:sp>
      <p:sp>
        <p:nvSpPr>
          <p:cNvPr id="7" name="Rectangle 6">
            <a:extLst>
              <a:ext uri="{FF2B5EF4-FFF2-40B4-BE49-F238E27FC236}">
                <a16:creationId xmlns:a16="http://schemas.microsoft.com/office/drawing/2014/main" xmlns="" id="{0B1C464F-4688-60AC-1D77-C21F59B2430A}"/>
              </a:ext>
            </a:extLst>
          </p:cNvPr>
          <p:cNvSpPr/>
          <p:nvPr/>
        </p:nvSpPr>
        <p:spPr>
          <a:xfrm rot="1189182">
            <a:off x="9081602" y="3567598"/>
            <a:ext cx="990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a:t>
            </a:r>
          </a:p>
        </p:txBody>
      </p:sp>
      <p:sp>
        <p:nvSpPr>
          <p:cNvPr id="8" name="Rectangle 7">
            <a:extLst>
              <a:ext uri="{FF2B5EF4-FFF2-40B4-BE49-F238E27FC236}">
                <a16:creationId xmlns:a16="http://schemas.microsoft.com/office/drawing/2014/main" xmlns="" id="{589564C4-4B24-5557-4C13-7495C3C3857B}"/>
              </a:ext>
            </a:extLst>
          </p:cNvPr>
          <p:cNvSpPr/>
          <p:nvPr/>
        </p:nvSpPr>
        <p:spPr>
          <a:xfrm rot="20424551">
            <a:off x="1737603" y="3566403"/>
            <a:ext cx="990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a:t>
            </a:r>
          </a:p>
        </p:txBody>
      </p:sp>
      <p:sp>
        <p:nvSpPr>
          <p:cNvPr id="9" name="Rectangle 8">
            <a:extLst>
              <a:ext uri="{FF2B5EF4-FFF2-40B4-BE49-F238E27FC236}">
                <a16:creationId xmlns:a16="http://schemas.microsoft.com/office/drawing/2014/main" xmlns="" id="{4BADD838-873C-D5E9-8F22-03DDE3775595}"/>
              </a:ext>
            </a:extLst>
          </p:cNvPr>
          <p:cNvSpPr/>
          <p:nvPr/>
        </p:nvSpPr>
        <p:spPr>
          <a:xfrm>
            <a:off x="1219200" y="4648200"/>
            <a:ext cx="1905000" cy="1905000"/>
          </a:xfrm>
          <a:prstGeom prst="rect">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43DCD73-A3FF-9E3E-EC04-66358E53FD20}"/>
              </a:ext>
            </a:extLst>
          </p:cNvPr>
          <p:cNvSpPr/>
          <p:nvPr/>
        </p:nvSpPr>
        <p:spPr>
          <a:xfrm>
            <a:off x="8153400" y="4648200"/>
            <a:ext cx="1905000" cy="1905000"/>
          </a:xfrm>
          <a:prstGeom prst="rect">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10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3" y="76200"/>
            <a:ext cx="6261244"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“Trinity”</a:t>
            </a:r>
          </a:p>
        </p:txBody>
      </p:sp>
      <p:sp>
        <p:nvSpPr>
          <p:cNvPr id="3" name="AutoShape 10" descr="Displaying photo.JPG">
            <a:extLst>
              <a:ext uri="{FF2B5EF4-FFF2-40B4-BE49-F238E27FC236}">
                <a16:creationId xmlns:a16="http://schemas.microsoft.com/office/drawing/2014/main" xmlns="" id="{3710A8C6-37A9-5B78-CF0B-96807B14D744}"/>
              </a:ext>
            </a:extLst>
          </p:cNvPr>
          <p:cNvSpPr>
            <a:spLocks noChangeAspect="1" noChangeArrowheads="1"/>
          </p:cNvSpPr>
          <p:nvPr/>
        </p:nvSpPr>
        <p:spPr bwMode="auto">
          <a:xfrm>
            <a:off x="3736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TextBox 21">
            <a:extLst>
              <a:ext uri="{FF2B5EF4-FFF2-40B4-BE49-F238E27FC236}">
                <a16:creationId xmlns:a16="http://schemas.microsoft.com/office/drawing/2014/main" xmlns="" id="{14097AFB-6F1A-B28A-1F20-8BACC9FDA5B4}"/>
              </a:ext>
            </a:extLst>
          </p:cNvPr>
          <p:cNvSpPr txBox="1"/>
          <p:nvPr/>
        </p:nvSpPr>
        <p:spPr>
          <a:xfrm>
            <a:off x="-12842" y="1981200"/>
            <a:ext cx="12204842" cy="4190999"/>
          </a:xfrm>
          <a:prstGeom prst="rect">
            <a:avLst/>
          </a:prstGeom>
          <a:solidFill>
            <a:schemeClr val="tx1">
              <a:lumMod val="75000"/>
              <a:lumOff val="25000"/>
            </a:schemeClr>
          </a:solidFill>
          <a:ln>
            <a:solidFill>
              <a:schemeClr val="bg2"/>
            </a:solidFill>
          </a:ln>
        </p:spPr>
        <p:txBody>
          <a:bodyPr wrap="square">
            <a:noAutofit/>
          </a:bodyPr>
          <a:lstStyle/>
          <a:p>
            <a:r>
              <a:rPr lang="en-US" sz="3600" dirty="0">
                <a:solidFill>
                  <a:schemeClr val="bg1"/>
                </a:solidFill>
                <a:latin typeface="+mn-lt"/>
              </a:rPr>
              <a:t>But we can get a sort of faint notion of it. And when we do, we are then, for the first time in our lives, getting some positive idea, however faint, of something super-personal - something more than a person. It is something we could never have guessed, and yet, once we have been told, one almost feels one ought to have been able to guess it because it fits in so well with all the things we know already.</a:t>
            </a:r>
          </a:p>
        </p:txBody>
      </p:sp>
    </p:spTree>
    <p:extLst>
      <p:ext uri="{BB962C8B-B14F-4D97-AF65-F5344CB8AC3E}">
        <p14:creationId xmlns:p14="http://schemas.microsoft.com/office/powerpoint/2010/main" val="3369423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3" y="76200"/>
            <a:ext cx="6261244"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“Trinity”</a:t>
            </a:r>
          </a:p>
        </p:txBody>
      </p:sp>
      <p:sp>
        <p:nvSpPr>
          <p:cNvPr id="2" name="Title 1">
            <a:extLst>
              <a:ext uri="{FF2B5EF4-FFF2-40B4-BE49-F238E27FC236}">
                <a16:creationId xmlns:a16="http://schemas.microsoft.com/office/drawing/2014/main" xmlns="" id="{9386D9E3-9DE3-5C22-76ED-19C6D88845C5}"/>
              </a:ext>
            </a:extLst>
          </p:cNvPr>
          <p:cNvSpPr txBox="1">
            <a:spLocks/>
          </p:cNvSpPr>
          <p:nvPr/>
        </p:nvSpPr>
        <p:spPr bwMode="auto">
          <a:xfrm>
            <a:off x="152400" y="1211263"/>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000" b="1" dirty="0">
                <a:solidFill>
                  <a:schemeClr val="bg1"/>
                </a:solidFill>
                <a:latin typeface="+mj-lt"/>
                <a:ea typeface="+mj-ea"/>
                <a:cs typeface="+mj-cs"/>
              </a:rPr>
              <a:t>God: 1 Essence, 3 distinct persons</a:t>
            </a:r>
          </a:p>
        </p:txBody>
      </p:sp>
      <p:sp>
        <p:nvSpPr>
          <p:cNvPr id="3" name="AutoShape 10" descr="Displaying photo.JPG">
            <a:extLst>
              <a:ext uri="{FF2B5EF4-FFF2-40B4-BE49-F238E27FC236}">
                <a16:creationId xmlns:a16="http://schemas.microsoft.com/office/drawing/2014/main" xmlns="" id="{3710A8C6-37A9-5B78-CF0B-96807B14D744}"/>
              </a:ext>
            </a:extLst>
          </p:cNvPr>
          <p:cNvSpPr>
            <a:spLocks noChangeAspect="1" noChangeArrowheads="1"/>
          </p:cNvSpPr>
          <p:nvPr/>
        </p:nvSpPr>
        <p:spPr bwMode="auto">
          <a:xfrm>
            <a:off x="3736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4" name="Straight Connector 3">
            <a:extLst>
              <a:ext uri="{FF2B5EF4-FFF2-40B4-BE49-F238E27FC236}">
                <a16:creationId xmlns:a16="http://schemas.microsoft.com/office/drawing/2014/main" xmlns="" id="{89E5A537-EE0B-B799-B4CD-ECD47C1F07E6}"/>
              </a:ext>
            </a:extLst>
          </p:cNvPr>
          <p:cNvCxnSpPr>
            <a:stCxn id="15" idx="2"/>
            <a:endCxn id="7" idx="0"/>
          </p:cNvCxnSpPr>
          <p:nvPr/>
        </p:nvCxnSpPr>
        <p:spPr>
          <a:xfrm>
            <a:off x="9029700" y="1676400"/>
            <a:ext cx="0" cy="12954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E8EDDE1F-8BC4-1443-AC0B-A91F30CED8F5}"/>
              </a:ext>
            </a:extLst>
          </p:cNvPr>
          <p:cNvCxnSpPr/>
          <p:nvPr/>
        </p:nvCxnSpPr>
        <p:spPr>
          <a:xfrm>
            <a:off x="9525000" y="4267200"/>
            <a:ext cx="1219200" cy="12192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xmlns="" id="{08C48FBA-3984-EF38-A93B-655805ACC592}"/>
              </a:ext>
            </a:extLst>
          </p:cNvPr>
          <p:cNvSpPr/>
          <p:nvPr/>
        </p:nvSpPr>
        <p:spPr>
          <a:xfrm>
            <a:off x="8153400" y="2971800"/>
            <a:ext cx="1752600" cy="152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GOD</a:t>
            </a:r>
          </a:p>
        </p:txBody>
      </p:sp>
      <p:cxnSp>
        <p:nvCxnSpPr>
          <p:cNvPr id="8" name="Straight Connector 7">
            <a:extLst>
              <a:ext uri="{FF2B5EF4-FFF2-40B4-BE49-F238E27FC236}">
                <a16:creationId xmlns:a16="http://schemas.microsoft.com/office/drawing/2014/main" xmlns="" id="{D77283EC-B2C6-E37F-C5A4-060E6D733829}"/>
              </a:ext>
            </a:extLst>
          </p:cNvPr>
          <p:cNvCxnSpPr/>
          <p:nvPr/>
        </p:nvCxnSpPr>
        <p:spPr>
          <a:xfrm flipH="1">
            <a:off x="7239000" y="4267200"/>
            <a:ext cx="1143000" cy="12192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3AAE61A6-A730-D13C-6F81-7958B4443A5A}"/>
              </a:ext>
            </a:extLst>
          </p:cNvPr>
          <p:cNvSpPr/>
          <p:nvPr/>
        </p:nvSpPr>
        <p:spPr>
          <a:xfrm>
            <a:off x="7467600" y="4572000"/>
            <a:ext cx="762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a:t>
            </a:r>
          </a:p>
        </p:txBody>
      </p:sp>
      <p:sp>
        <p:nvSpPr>
          <p:cNvPr id="10" name="Rectangle 9">
            <a:extLst>
              <a:ext uri="{FF2B5EF4-FFF2-40B4-BE49-F238E27FC236}">
                <a16:creationId xmlns:a16="http://schemas.microsoft.com/office/drawing/2014/main" xmlns="" id="{F4AEA0C1-D788-1ACF-FBF2-9F351BCECE6C}"/>
              </a:ext>
            </a:extLst>
          </p:cNvPr>
          <p:cNvSpPr/>
          <p:nvPr/>
        </p:nvSpPr>
        <p:spPr>
          <a:xfrm>
            <a:off x="8763000" y="2057400"/>
            <a:ext cx="609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a:t>
            </a:r>
          </a:p>
        </p:txBody>
      </p:sp>
      <p:sp>
        <p:nvSpPr>
          <p:cNvPr id="11" name="Rectangle 10">
            <a:extLst>
              <a:ext uri="{FF2B5EF4-FFF2-40B4-BE49-F238E27FC236}">
                <a16:creationId xmlns:a16="http://schemas.microsoft.com/office/drawing/2014/main" xmlns="" id="{61D05E12-98C7-649A-7CAD-8C0725627F76}"/>
              </a:ext>
            </a:extLst>
          </p:cNvPr>
          <p:cNvSpPr/>
          <p:nvPr/>
        </p:nvSpPr>
        <p:spPr>
          <a:xfrm>
            <a:off x="9677400" y="4572000"/>
            <a:ext cx="914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a:t>
            </a:r>
          </a:p>
        </p:txBody>
      </p:sp>
      <p:cxnSp>
        <p:nvCxnSpPr>
          <p:cNvPr id="12" name="Straight Connector 11">
            <a:extLst>
              <a:ext uri="{FF2B5EF4-FFF2-40B4-BE49-F238E27FC236}">
                <a16:creationId xmlns:a16="http://schemas.microsoft.com/office/drawing/2014/main" xmlns="" id="{94860DED-71D0-A11C-DF09-6C16FBFC06A2}"/>
              </a:ext>
            </a:extLst>
          </p:cNvPr>
          <p:cNvCxnSpPr/>
          <p:nvPr/>
        </p:nvCxnSpPr>
        <p:spPr>
          <a:xfrm flipH="1">
            <a:off x="6248400" y="1371600"/>
            <a:ext cx="2133600" cy="41148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7702FA4-A5D4-7DDA-E584-88BD97A3FBB4}"/>
              </a:ext>
            </a:extLst>
          </p:cNvPr>
          <p:cNvCxnSpPr>
            <a:stCxn id="17" idx="1"/>
            <a:endCxn id="16" idx="3"/>
          </p:cNvCxnSpPr>
          <p:nvPr/>
        </p:nvCxnSpPr>
        <p:spPr>
          <a:xfrm flipH="1">
            <a:off x="7772400" y="5715000"/>
            <a:ext cx="2286000" cy="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77DC901-3C24-4EEB-F48A-8F603C60F336}"/>
              </a:ext>
            </a:extLst>
          </p:cNvPr>
          <p:cNvCxnSpPr/>
          <p:nvPr/>
        </p:nvCxnSpPr>
        <p:spPr>
          <a:xfrm>
            <a:off x="9753600" y="1524000"/>
            <a:ext cx="1828800" cy="3962400"/>
          </a:xfrm>
          <a:prstGeom prst="line">
            <a:avLst/>
          </a:prstGeom>
          <a:ln w="1587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04E3159D-FBFC-F8B8-0927-E20577B3F8AA}"/>
              </a:ext>
            </a:extLst>
          </p:cNvPr>
          <p:cNvSpPr/>
          <p:nvPr/>
        </p:nvSpPr>
        <p:spPr>
          <a:xfrm>
            <a:off x="8229600" y="1066800"/>
            <a:ext cx="1600200" cy="609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Father</a:t>
            </a:r>
          </a:p>
        </p:txBody>
      </p:sp>
      <p:sp>
        <p:nvSpPr>
          <p:cNvPr id="16" name="Rectangle 15">
            <a:extLst>
              <a:ext uri="{FF2B5EF4-FFF2-40B4-BE49-F238E27FC236}">
                <a16:creationId xmlns:a16="http://schemas.microsoft.com/office/drawing/2014/main" xmlns="" id="{CCEAF501-DC27-FDB8-DA4F-371E021BFF8D}"/>
              </a:ext>
            </a:extLst>
          </p:cNvPr>
          <p:cNvSpPr/>
          <p:nvPr/>
        </p:nvSpPr>
        <p:spPr>
          <a:xfrm>
            <a:off x="6172200" y="5410200"/>
            <a:ext cx="1600200" cy="609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Son</a:t>
            </a:r>
          </a:p>
        </p:txBody>
      </p:sp>
      <p:sp>
        <p:nvSpPr>
          <p:cNvPr id="17" name="Rectangle 16">
            <a:extLst>
              <a:ext uri="{FF2B5EF4-FFF2-40B4-BE49-F238E27FC236}">
                <a16:creationId xmlns:a16="http://schemas.microsoft.com/office/drawing/2014/main" xmlns="" id="{0218CBDF-7BB0-7D2F-8B32-6848929AFC47}"/>
              </a:ext>
            </a:extLst>
          </p:cNvPr>
          <p:cNvSpPr/>
          <p:nvPr/>
        </p:nvSpPr>
        <p:spPr>
          <a:xfrm>
            <a:off x="10058400" y="5410200"/>
            <a:ext cx="1600200" cy="609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Spirit</a:t>
            </a:r>
          </a:p>
        </p:txBody>
      </p:sp>
      <p:sp>
        <p:nvSpPr>
          <p:cNvPr id="18" name="Rectangle 17">
            <a:extLst>
              <a:ext uri="{FF2B5EF4-FFF2-40B4-BE49-F238E27FC236}">
                <a16:creationId xmlns:a16="http://schemas.microsoft.com/office/drawing/2014/main" xmlns="" id="{178DB966-E8A4-44DC-CA74-111FDDABFA2E}"/>
              </a:ext>
            </a:extLst>
          </p:cNvPr>
          <p:cNvSpPr/>
          <p:nvPr/>
        </p:nvSpPr>
        <p:spPr>
          <a:xfrm>
            <a:off x="6096000" y="2743200"/>
            <a:ext cx="19812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 NOT</a:t>
            </a:r>
          </a:p>
        </p:txBody>
      </p:sp>
      <p:sp>
        <p:nvSpPr>
          <p:cNvPr id="19" name="Rectangle 18">
            <a:extLst>
              <a:ext uri="{FF2B5EF4-FFF2-40B4-BE49-F238E27FC236}">
                <a16:creationId xmlns:a16="http://schemas.microsoft.com/office/drawing/2014/main" xmlns="" id="{77C71012-44BE-C544-6A1A-D0D3BBD48ED9}"/>
              </a:ext>
            </a:extLst>
          </p:cNvPr>
          <p:cNvSpPr/>
          <p:nvPr/>
        </p:nvSpPr>
        <p:spPr>
          <a:xfrm>
            <a:off x="7924800" y="5791200"/>
            <a:ext cx="19812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 NOT</a:t>
            </a:r>
          </a:p>
        </p:txBody>
      </p:sp>
      <p:sp>
        <p:nvSpPr>
          <p:cNvPr id="20" name="Rectangle 19">
            <a:extLst>
              <a:ext uri="{FF2B5EF4-FFF2-40B4-BE49-F238E27FC236}">
                <a16:creationId xmlns:a16="http://schemas.microsoft.com/office/drawing/2014/main" xmlns="" id="{CF1DF48D-113F-187D-5733-D8A865FEA5D1}"/>
              </a:ext>
            </a:extLst>
          </p:cNvPr>
          <p:cNvSpPr/>
          <p:nvPr/>
        </p:nvSpPr>
        <p:spPr>
          <a:xfrm>
            <a:off x="9982200" y="2819400"/>
            <a:ext cx="19812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IS NOT</a:t>
            </a:r>
          </a:p>
        </p:txBody>
      </p:sp>
      <p:sp>
        <p:nvSpPr>
          <p:cNvPr id="21" name="Rounded Rectangular Callout 55">
            <a:extLst>
              <a:ext uri="{FF2B5EF4-FFF2-40B4-BE49-F238E27FC236}">
                <a16:creationId xmlns:a16="http://schemas.microsoft.com/office/drawing/2014/main" xmlns="" id="{219B68DA-6FD6-9622-F1AB-F3444CA8A0A9}"/>
              </a:ext>
            </a:extLst>
          </p:cNvPr>
          <p:cNvSpPr/>
          <p:nvPr/>
        </p:nvSpPr>
        <p:spPr>
          <a:xfrm>
            <a:off x="899359" y="3312695"/>
            <a:ext cx="4663241" cy="17526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All 3 are involved in sanctification!</a:t>
            </a:r>
          </a:p>
        </p:txBody>
      </p:sp>
    </p:spTree>
    <p:extLst>
      <p:ext uri="{BB962C8B-B14F-4D97-AF65-F5344CB8AC3E}">
        <p14:creationId xmlns:p14="http://schemas.microsoft.com/office/powerpoint/2010/main" val="3622727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4CBD997-B35A-E96D-BC1B-ED1362FD38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 t="23468" r="622"/>
          <a:stretch/>
        </p:blipFill>
        <p:spPr bwMode="auto">
          <a:xfrm>
            <a:off x="0" y="0"/>
            <a:ext cx="12192000" cy="70522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DC62FE66-6730-B50D-43CF-0B638008ECE5}"/>
              </a:ext>
            </a:extLst>
          </p:cNvPr>
          <p:cNvSpPr/>
          <p:nvPr/>
        </p:nvSpPr>
        <p:spPr>
          <a:xfrm>
            <a:off x="0" y="3124200"/>
            <a:ext cx="12192000" cy="3733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8:</a:t>
            </a:r>
            <a:r>
              <a:rPr lang="en-US" sz="3200" b="1" baseline="30000" dirty="0">
                <a:solidFill>
                  <a:srgbClr val="000000"/>
                </a:solidFill>
                <a:effectLst/>
                <a:ea typeface="Calibri" panose="020F0502020204030204" pitchFamily="34" charset="0"/>
                <a:cs typeface="Calibri" panose="020F0502020204030204" pitchFamily="34" charset="0"/>
              </a:rPr>
              <a:t>9 </a:t>
            </a:r>
            <a:r>
              <a:rPr lang="en-US" sz="3200" dirty="0">
                <a:solidFill>
                  <a:srgbClr val="000000"/>
                </a:solidFill>
                <a:effectLst/>
                <a:ea typeface="Calibri" panose="020F0502020204030204" pitchFamily="34" charset="0"/>
                <a:cs typeface="Calibri" panose="020F0502020204030204" pitchFamily="34" charset="0"/>
              </a:rPr>
              <a:t>However, you are not in the flesh but in the Spirit, </a:t>
            </a:r>
            <a:r>
              <a:rPr lang="en-US" sz="3200" b="1" u="sng" dirty="0">
                <a:solidFill>
                  <a:srgbClr val="002060"/>
                </a:solidFill>
                <a:effectLst/>
                <a:ea typeface="Calibri" panose="020F0502020204030204" pitchFamily="34" charset="0"/>
                <a:cs typeface="Calibri" panose="020F0502020204030204" pitchFamily="34" charset="0"/>
              </a:rPr>
              <a:t>if indeed the Spirit of God dwells in you</a:t>
            </a:r>
            <a:r>
              <a:rPr lang="en-US" sz="3200" dirty="0">
                <a:solidFill>
                  <a:srgbClr val="000000"/>
                </a:solidFill>
                <a:effectLst/>
                <a:ea typeface="Calibri" panose="020F0502020204030204" pitchFamily="34" charset="0"/>
                <a:cs typeface="Calibri" panose="020F0502020204030204" pitchFamily="34" charset="0"/>
              </a:rPr>
              <a:t>. But if anyone does not have the Spirit of Christ, he does not belong to Him. </a:t>
            </a:r>
            <a:r>
              <a:rPr lang="en-US" sz="3200" b="1" baseline="30000" dirty="0">
                <a:solidFill>
                  <a:srgbClr val="000000"/>
                </a:solidFill>
                <a:effectLst/>
                <a:ea typeface="Calibri" panose="020F0502020204030204" pitchFamily="34" charset="0"/>
                <a:cs typeface="Calibri" panose="020F0502020204030204" pitchFamily="34" charset="0"/>
              </a:rPr>
              <a:t>10 </a:t>
            </a:r>
            <a:r>
              <a:rPr lang="en-US" sz="3200" dirty="0">
                <a:solidFill>
                  <a:srgbClr val="000000"/>
                </a:solidFill>
                <a:effectLst/>
                <a:ea typeface="Calibri" panose="020F0502020204030204" pitchFamily="34" charset="0"/>
                <a:cs typeface="Calibri" panose="020F0502020204030204" pitchFamily="34" charset="0"/>
              </a:rPr>
              <a:t>If Christ is in you, though the body is dead because of sin, yet the spirit is alive because of righteousness.   </a:t>
            </a:r>
            <a:r>
              <a:rPr lang="en-US" sz="3200" b="1" baseline="30000" dirty="0">
                <a:solidFill>
                  <a:srgbClr val="000000"/>
                </a:solidFill>
                <a:effectLst/>
                <a:ea typeface="Calibri" panose="020F0502020204030204" pitchFamily="34" charset="0"/>
                <a:cs typeface="Calibri" panose="020F0502020204030204" pitchFamily="34" charset="0"/>
              </a:rPr>
              <a:t>11 </a:t>
            </a:r>
            <a:r>
              <a:rPr lang="en-US" sz="3200" dirty="0">
                <a:solidFill>
                  <a:srgbClr val="000000"/>
                </a:solidFill>
                <a:effectLst/>
                <a:ea typeface="Calibri" panose="020F0502020204030204" pitchFamily="34" charset="0"/>
                <a:cs typeface="Calibri" panose="020F0502020204030204" pitchFamily="34" charset="0"/>
              </a:rPr>
              <a:t>But if the Spirit of Him who raised Jesus from the dead dwells in you,  He who raised Christ Jesus from the dead will also give life to your mortal bodies through His Spirit who dwells in you.</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CF55A332-09EA-821D-D434-763DA6822256}"/>
              </a:ext>
            </a:extLst>
          </p:cNvPr>
          <p:cNvSpPr/>
          <p:nvPr/>
        </p:nvSpPr>
        <p:spPr>
          <a:xfrm>
            <a:off x="-12844" y="76200"/>
            <a:ext cx="7099443"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a:t>
            </a:r>
          </a:p>
        </p:txBody>
      </p:sp>
    </p:spTree>
    <p:extLst>
      <p:ext uri="{BB962C8B-B14F-4D97-AF65-F5344CB8AC3E}">
        <p14:creationId xmlns:p14="http://schemas.microsoft.com/office/powerpoint/2010/main" val="29524871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92C4E69-23A4-B807-CAA1-23BFE4328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 t="23468" r="622"/>
          <a:stretch/>
        </p:blipFill>
        <p:spPr bwMode="auto">
          <a:xfrm>
            <a:off x="0" y="0"/>
            <a:ext cx="12192000" cy="70522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DC62FE66-6730-B50D-43CF-0B638008ECE5}"/>
              </a:ext>
            </a:extLst>
          </p:cNvPr>
          <p:cNvSpPr/>
          <p:nvPr/>
        </p:nvSpPr>
        <p:spPr>
          <a:xfrm>
            <a:off x="0" y="3124200"/>
            <a:ext cx="12192000" cy="3733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8:</a:t>
            </a:r>
            <a:r>
              <a:rPr lang="en-US" sz="3200" b="1" baseline="30000" dirty="0">
                <a:solidFill>
                  <a:srgbClr val="000000"/>
                </a:solidFill>
                <a:effectLst/>
                <a:ea typeface="Calibri" panose="020F0502020204030204" pitchFamily="34" charset="0"/>
                <a:cs typeface="Calibri" panose="020F0502020204030204" pitchFamily="34" charset="0"/>
              </a:rPr>
              <a:t>9 </a:t>
            </a:r>
            <a:r>
              <a:rPr lang="en-US" sz="3200" dirty="0">
                <a:solidFill>
                  <a:srgbClr val="000000"/>
                </a:solidFill>
                <a:effectLst/>
                <a:ea typeface="Calibri" panose="020F0502020204030204" pitchFamily="34" charset="0"/>
                <a:cs typeface="Calibri" panose="020F0502020204030204" pitchFamily="34" charset="0"/>
              </a:rPr>
              <a:t>However, you are not in the flesh but in the Spirit, </a:t>
            </a:r>
            <a:r>
              <a:rPr lang="en-US" sz="3200" dirty="0">
                <a:solidFill>
                  <a:schemeClr val="tx1"/>
                </a:solidFill>
                <a:effectLst/>
                <a:ea typeface="Calibri" panose="020F0502020204030204" pitchFamily="34" charset="0"/>
                <a:cs typeface="Calibri" panose="020F0502020204030204" pitchFamily="34" charset="0"/>
              </a:rPr>
              <a:t>if indeed the Spirit of God dwells in you</a:t>
            </a:r>
            <a:r>
              <a:rPr lang="en-US" sz="3200" dirty="0">
                <a:solidFill>
                  <a:srgbClr val="000000"/>
                </a:solidFill>
                <a:effectLst/>
                <a:ea typeface="Calibri" panose="020F0502020204030204" pitchFamily="34" charset="0"/>
                <a:cs typeface="Calibri" panose="020F0502020204030204" pitchFamily="34" charset="0"/>
              </a:rPr>
              <a:t>. </a:t>
            </a:r>
            <a:r>
              <a:rPr lang="en-US" sz="3200" b="1" u="sng" dirty="0">
                <a:solidFill>
                  <a:srgbClr val="002060"/>
                </a:solidFill>
                <a:effectLst/>
                <a:ea typeface="Calibri" panose="020F0502020204030204" pitchFamily="34" charset="0"/>
                <a:cs typeface="Calibri" panose="020F0502020204030204" pitchFamily="34" charset="0"/>
              </a:rPr>
              <a:t>But if anyone does not have the Spirit of Christ, he does not belong to Him</a:t>
            </a:r>
            <a:r>
              <a:rPr lang="en-US" sz="3200" dirty="0">
                <a:solidFill>
                  <a:srgbClr val="000000"/>
                </a:solidFill>
                <a:effectLst/>
                <a:ea typeface="Calibri" panose="020F0502020204030204" pitchFamily="34" charset="0"/>
                <a:cs typeface="Calibri" panose="020F0502020204030204" pitchFamily="34" charset="0"/>
              </a:rPr>
              <a:t>. </a:t>
            </a:r>
            <a:r>
              <a:rPr lang="en-US" sz="3200" b="1" baseline="30000" dirty="0">
                <a:solidFill>
                  <a:srgbClr val="000000"/>
                </a:solidFill>
                <a:effectLst/>
                <a:ea typeface="Calibri" panose="020F0502020204030204" pitchFamily="34" charset="0"/>
                <a:cs typeface="Calibri" panose="020F0502020204030204" pitchFamily="34" charset="0"/>
              </a:rPr>
              <a:t>10 </a:t>
            </a:r>
            <a:r>
              <a:rPr lang="en-US" sz="3200" dirty="0">
                <a:solidFill>
                  <a:srgbClr val="000000"/>
                </a:solidFill>
                <a:effectLst/>
                <a:ea typeface="Calibri" panose="020F0502020204030204" pitchFamily="34" charset="0"/>
                <a:cs typeface="Calibri" panose="020F0502020204030204" pitchFamily="34" charset="0"/>
              </a:rPr>
              <a:t>If Christ is in you, though the body is dead because of sin, yet the spirit is alive because of righteousness.   </a:t>
            </a:r>
            <a:r>
              <a:rPr lang="en-US" sz="3200" b="1" baseline="30000" dirty="0">
                <a:solidFill>
                  <a:srgbClr val="000000"/>
                </a:solidFill>
                <a:effectLst/>
                <a:ea typeface="Calibri" panose="020F0502020204030204" pitchFamily="34" charset="0"/>
                <a:cs typeface="Calibri" panose="020F0502020204030204" pitchFamily="34" charset="0"/>
              </a:rPr>
              <a:t>11 </a:t>
            </a:r>
            <a:r>
              <a:rPr lang="en-US" sz="3200" dirty="0">
                <a:solidFill>
                  <a:srgbClr val="000000"/>
                </a:solidFill>
                <a:effectLst/>
                <a:ea typeface="Calibri" panose="020F0502020204030204" pitchFamily="34" charset="0"/>
                <a:cs typeface="Calibri" panose="020F0502020204030204" pitchFamily="34" charset="0"/>
              </a:rPr>
              <a:t>But if the Spirit of Him who raised Jesus from the dead dwells in you,  He who raised Christ Jesus from the dead will also give life to your mortal bodies through His Spirit who dwells in you.</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CF55A332-09EA-821D-D434-763DA6822256}"/>
              </a:ext>
            </a:extLst>
          </p:cNvPr>
          <p:cNvSpPr/>
          <p:nvPr/>
        </p:nvSpPr>
        <p:spPr>
          <a:xfrm>
            <a:off x="-12844" y="76200"/>
            <a:ext cx="7099443"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a:t>
            </a:r>
          </a:p>
        </p:txBody>
      </p:sp>
    </p:spTree>
    <p:extLst>
      <p:ext uri="{BB962C8B-B14F-4D97-AF65-F5344CB8AC3E}">
        <p14:creationId xmlns:p14="http://schemas.microsoft.com/office/powerpoint/2010/main" val="15758411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8F0D785-0DE8-0AB4-4282-DAB554FD13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 t="23468" r="622"/>
          <a:stretch/>
        </p:blipFill>
        <p:spPr bwMode="auto">
          <a:xfrm>
            <a:off x="0" y="0"/>
            <a:ext cx="12192000" cy="70522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DC62FE66-6730-B50D-43CF-0B638008ECE5}"/>
              </a:ext>
            </a:extLst>
          </p:cNvPr>
          <p:cNvSpPr/>
          <p:nvPr/>
        </p:nvSpPr>
        <p:spPr>
          <a:xfrm>
            <a:off x="0" y="3124200"/>
            <a:ext cx="12192000" cy="3733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8:</a:t>
            </a:r>
            <a:r>
              <a:rPr lang="en-US" sz="3200" b="1" baseline="30000" dirty="0">
                <a:solidFill>
                  <a:srgbClr val="000000"/>
                </a:solidFill>
                <a:effectLst/>
                <a:ea typeface="Calibri" panose="020F0502020204030204" pitchFamily="34" charset="0"/>
                <a:cs typeface="Calibri" panose="020F0502020204030204" pitchFamily="34" charset="0"/>
              </a:rPr>
              <a:t>9 </a:t>
            </a:r>
            <a:r>
              <a:rPr lang="en-US" sz="3200" dirty="0">
                <a:solidFill>
                  <a:srgbClr val="000000"/>
                </a:solidFill>
                <a:effectLst/>
                <a:ea typeface="Calibri" panose="020F0502020204030204" pitchFamily="34" charset="0"/>
                <a:cs typeface="Calibri" panose="020F0502020204030204" pitchFamily="34" charset="0"/>
              </a:rPr>
              <a:t>However, you are not in the flesh but in the Spirit, </a:t>
            </a:r>
            <a:r>
              <a:rPr lang="en-US" sz="3200" dirty="0">
                <a:solidFill>
                  <a:schemeClr val="tx1"/>
                </a:solidFill>
                <a:effectLst/>
                <a:ea typeface="Calibri" panose="020F0502020204030204" pitchFamily="34" charset="0"/>
                <a:cs typeface="Calibri" panose="020F0502020204030204" pitchFamily="34" charset="0"/>
              </a:rPr>
              <a:t>if indeed the Spirit of God dwells in you</a:t>
            </a:r>
            <a:r>
              <a:rPr lang="en-US" sz="3200" dirty="0">
                <a:solidFill>
                  <a:srgbClr val="000000"/>
                </a:solidFill>
                <a:effectLst/>
                <a:ea typeface="Calibri" panose="020F0502020204030204" pitchFamily="34" charset="0"/>
                <a:cs typeface="Calibri" panose="020F0502020204030204" pitchFamily="34" charset="0"/>
              </a:rPr>
              <a:t>. </a:t>
            </a:r>
            <a:r>
              <a:rPr lang="en-US" sz="3200" dirty="0">
                <a:solidFill>
                  <a:schemeClr val="tx1"/>
                </a:solidFill>
                <a:effectLst/>
                <a:ea typeface="Calibri" panose="020F0502020204030204" pitchFamily="34" charset="0"/>
                <a:cs typeface="Calibri" panose="020F0502020204030204" pitchFamily="34" charset="0"/>
              </a:rPr>
              <a:t>But if anyone does not have the Spirit of Christ, he does not belong to Him</a:t>
            </a:r>
            <a:r>
              <a:rPr lang="en-US" sz="3200" dirty="0">
                <a:solidFill>
                  <a:srgbClr val="000000"/>
                </a:solidFill>
                <a:effectLst/>
                <a:ea typeface="Calibri" panose="020F0502020204030204" pitchFamily="34" charset="0"/>
                <a:cs typeface="Calibri" panose="020F0502020204030204" pitchFamily="34" charset="0"/>
              </a:rPr>
              <a:t>. </a:t>
            </a:r>
            <a:r>
              <a:rPr lang="en-US" sz="3200" b="1" baseline="30000" dirty="0">
                <a:solidFill>
                  <a:srgbClr val="000000"/>
                </a:solidFill>
                <a:effectLst/>
                <a:ea typeface="Calibri" panose="020F0502020204030204" pitchFamily="34" charset="0"/>
                <a:cs typeface="Calibri" panose="020F0502020204030204" pitchFamily="34" charset="0"/>
              </a:rPr>
              <a:t>10 </a:t>
            </a:r>
            <a:r>
              <a:rPr lang="en-US" sz="3200" b="1" u="sng" dirty="0">
                <a:solidFill>
                  <a:srgbClr val="002060"/>
                </a:solidFill>
                <a:effectLst/>
                <a:ea typeface="Calibri" panose="020F0502020204030204" pitchFamily="34" charset="0"/>
                <a:cs typeface="Calibri" panose="020F0502020204030204" pitchFamily="34" charset="0"/>
              </a:rPr>
              <a:t>If Christ is in you, though the body is dead because of sin, yet the spirit is alive because of righteousness.   </a:t>
            </a:r>
            <a:r>
              <a:rPr lang="en-US" sz="3200" b="1" baseline="30000" dirty="0">
                <a:solidFill>
                  <a:srgbClr val="000000"/>
                </a:solidFill>
                <a:effectLst/>
                <a:ea typeface="Calibri" panose="020F0502020204030204" pitchFamily="34" charset="0"/>
                <a:cs typeface="Calibri" panose="020F0502020204030204" pitchFamily="34" charset="0"/>
              </a:rPr>
              <a:t>11 </a:t>
            </a:r>
            <a:r>
              <a:rPr lang="en-US" sz="3200" dirty="0">
                <a:solidFill>
                  <a:srgbClr val="000000"/>
                </a:solidFill>
                <a:effectLst/>
                <a:ea typeface="Calibri" panose="020F0502020204030204" pitchFamily="34" charset="0"/>
                <a:cs typeface="Calibri" panose="020F0502020204030204" pitchFamily="34" charset="0"/>
              </a:rPr>
              <a:t>But if the Spirit of Him who raised Jesus from the dead dwells in you,  He who raised Christ Jesus from the dead will also give life to your mortal bodies through His Spirit who dwells in you.</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CF55A332-09EA-821D-D434-763DA6822256}"/>
              </a:ext>
            </a:extLst>
          </p:cNvPr>
          <p:cNvSpPr/>
          <p:nvPr/>
        </p:nvSpPr>
        <p:spPr>
          <a:xfrm>
            <a:off x="-12844" y="76200"/>
            <a:ext cx="7099443"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a:t>
            </a:r>
          </a:p>
        </p:txBody>
      </p:sp>
    </p:spTree>
    <p:extLst>
      <p:ext uri="{BB962C8B-B14F-4D97-AF65-F5344CB8AC3E}">
        <p14:creationId xmlns:p14="http://schemas.microsoft.com/office/powerpoint/2010/main" val="1493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sp>
        <p:nvSpPr>
          <p:cNvPr id="2" name="Rectangle 1">
            <a:extLst>
              <a:ext uri="{FF2B5EF4-FFF2-40B4-BE49-F238E27FC236}">
                <a16:creationId xmlns:a16="http://schemas.microsoft.com/office/drawing/2014/main" xmlns="" id="{1781D14F-CEE0-9CBA-2AB0-5A9ECE89E963}"/>
              </a:ext>
            </a:extLst>
          </p:cNvPr>
          <p:cNvSpPr/>
          <p:nvPr/>
        </p:nvSpPr>
        <p:spPr>
          <a:xfrm>
            <a:off x="-1" y="1981200"/>
            <a:ext cx="7620001" cy="37338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In truth, I myself incorrigible with respect to Order; and now I am grown old, and my memory bad, I feel very sensibly the want of it. But, on the whole … I never arrived at the perfection I had been so ambitious of obtaining, but fell far short of it…</a:t>
            </a:r>
          </a:p>
        </p:txBody>
      </p:sp>
      <p:sp>
        <p:nvSpPr>
          <p:cNvPr id="5" name="Rounded Rectangular Callout 15">
            <a:extLst>
              <a:ext uri="{FF2B5EF4-FFF2-40B4-BE49-F238E27FC236}">
                <a16:creationId xmlns:a16="http://schemas.microsoft.com/office/drawing/2014/main" xmlns="" id="{444E72F5-4BCD-8BB9-5AA0-93EF1036353C}"/>
              </a:ext>
            </a:extLst>
          </p:cNvPr>
          <p:cNvSpPr/>
          <p:nvPr/>
        </p:nvSpPr>
        <p:spPr>
          <a:xfrm>
            <a:off x="381000" y="5505308"/>
            <a:ext cx="11277600" cy="897276"/>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And how much more challenging is </a:t>
            </a:r>
            <a:r>
              <a:rPr lang="en-US" sz="3600" b="1" i="1" dirty="0"/>
              <a:t>real</a:t>
            </a:r>
            <a:r>
              <a:rPr lang="en-US" sz="3600" b="1" dirty="0"/>
              <a:t> spiritual growth?</a:t>
            </a:r>
            <a:endParaRPr lang="en-US" sz="3600" i="1" dirty="0"/>
          </a:p>
        </p:txBody>
      </p:sp>
    </p:spTree>
    <p:extLst>
      <p:ext uri="{BB962C8B-B14F-4D97-AF65-F5344CB8AC3E}">
        <p14:creationId xmlns:p14="http://schemas.microsoft.com/office/powerpoint/2010/main" val="12757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2ACA0F6-EF58-54FB-47E2-0488AEAC71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 t="23468" r="622"/>
          <a:stretch/>
        </p:blipFill>
        <p:spPr bwMode="auto">
          <a:xfrm>
            <a:off x="0" y="0"/>
            <a:ext cx="12192000" cy="70522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DC62FE66-6730-B50D-43CF-0B638008ECE5}"/>
              </a:ext>
            </a:extLst>
          </p:cNvPr>
          <p:cNvSpPr/>
          <p:nvPr/>
        </p:nvSpPr>
        <p:spPr>
          <a:xfrm>
            <a:off x="0" y="3124200"/>
            <a:ext cx="12192000" cy="3733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8:</a:t>
            </a:r>
            <a:r>
              <a:rPr lang="en-US" sz="3200" b="1" baseline="30000" dirty="0">
                <a:solidFill>
                  <a:srgbClr val="000000"/>
                </a:solidFill>
                <a:effectLst/>
                <a:ea typeface="Calibri" panose="020F0502020204030204" pitchFamily="34" charset="0"/>
                <a:cs typeface="Calibri" panose="020F0502020204030204" pitchFamily="34" charset="0"/>
              </a:rPr>
              <a:t>9 </a:t>
            </a:r>
            <a:r>
              <a:rPr lang="en-US" sz="3200" dirty="0">
                <a:solidFill>
                  <a:srgbClr val="000000"/>
                </a:solidFill>
                <a:effectLst/>
                <a:ea typeface="Calibri" panose="020F0502020204030204" pitchFamily="34" charset="0"/>
                <a:cs typeface="Calibri" panose="020F0502020204030204" pitchFamily="34" charset="0"/>
              </a:rPr>
              <a:t>However, you are not in the flesh but in the Spirit, </a:t>
            </a:r>
            <a:r>
              <a:rPr lang="en-US" sz="3200" dirty="0">
                <a:solidFill>
                  <a:schemeClr val="tx1"/>
                </a:solidFill>
                <a:effectLst/>
                <a:ea typeface="Calibri" panose="020F0502020204030204" pitchFamily="34" charset="0"/>
                <a:cs typeface="Calibri" panose="020F0502020204030204" pitchFamily="34" charset="0"/>
              </a:rPr>
              <a:t>if indeed the Spirit of God dwells in you</a:t>
            </a:r>
            <a:r>
              <a:rPr lang="en-US" sz="3200" dirty="0">
                <a:solidFill>
                  <a:srgbClr val="000000"/>
                </a:solidFill>
                <a:effectLst/>
                <a:ea typeface="Calibri" panose="020F0502020204030204" pitchFamily="34" charset="0"/>
                <a:cs typeface="Calibri" panose="020F0502020204030204" pitchFamily="34" charset="0"/>
              </a:rPr>
              <a:t>. </a:t>
            </a:r>
            <a:r>
              <a:rPr lang="en-US" sz="3200" dirty="0">
                <a:solidFill>
                  <a:schemeClr val="tx1"/>
                </a:solidFill>
                <a:effectLst/>
                <a:ea typeface="Calibri" panose="020F0502020204030204" pitchFamily="34" charset="0"/>
                <a:cs typeface="Calibri" panose="020F0502020204030204" pitchFamily="34" charset="0"/>
              </a:rPr>
              <a:t>But if anyone does not have the Spirit of Christ, he does not belong to Him</a:t>
            </a:r>
            <a:r>
              <a:rPr lang="en-US" sz="3200" dirty="0">
                <a:solidFill>
                  <a:srgbClr val="000000"/>
                </a:solidFill>
                <a:effectLst/>
                <a:ea typeface="Calibri" panose="020F0502020204030204" pitchFamily="34" charset="0"/>
                <a:cs typeface="Calibri" panose="020F0502020204030204" pitchFamily="34" charset="0"/>
              </a:rPr>
              <a:t>. </a:t>
            </a:r>
            <a:r>
              <a:rPr lang="en-US" sz="3200" b="1" baseline="30000" dirty="0">
                <a:solidFill>
                  <a:srgbClr val="000000"/>
                </a:solidFill>
                <a:effectLst/>
                <a:ea typeface="Calibri" panose="020F0502020204030204" pitchFamily="34" charset="0"/>
                <a:cs typeface="Calibri" panose="020F0502020204030204" pitchFamily="34" charset="0"/>
              </a:rPr>
              <a:t>10 </a:t>
            </a:r>
            <a:r>
              <a:rPr lang="en-US" sz="3200" dirty="0">
                <a:solidFill>
                  <a:schemeClr val="tx1"/>
                </a:solidFill>
                <a:effectLst/>
                <a:ea typeface="Calibri" panose="020F0502020204030204" pitchFamily="34" charset="0"/>
                <a:cs typeface="Calibri" panose="020F0502020204030204" pitchFamily="34" charset="0"/>
              </a:rPr>
              <a:t>If Christ is in you, though the body is dead because of sin, yet the spirit is alive because of righteousness.   </a:t>
            </a:r>
            <a:r>
              <a:rPr lang="en-US" sz="3200" b="1" baseline="30000" dirty="0">
                <a:solidFill>
                  <a:srgbClr val="000000"/>
                </a:solidFill>
                <a:effectLst/>
                <a:ea typeface="Calibri" panose="020F0502020204030204" pitchFamily="34" charset="0"/>
                <a:cs typeface="Calibri" panose="020F0502020204030204" pitchFamily="34" charset="0"/>
              </a:rPr>
              <a:t>11 </a:t>
            </a:r>
            <a:r>
              <a:rPr lang="en-US" sz="3200" b="1" u="sng" dirty="0">
                <a:solidFill>
                  <a:srgbClr val="002060"/>
                </a:solidFill>
                <a:effectLst/>
                <a:ea typeface="Calibri" panose="020F0502020204030204" pitchFamily="34" charset="0"/>
                <a:cs typeface="Calibri" panose="020F0502020204030204" pitchFamily="34" charset="0"/>
              </a:rPr>
              <a:t>But if the Spirit of Him who raised Jesus from the dead dwells in you,  He who raised Christ Jesus from the dead will also give life to your mortal bodies through His Spirit who dwells in you.</a:t>
            </a:r>
            <a:endParaRPr lang="en-US" sz="3200" b="1" u="sng" dirty="0">
              <a:solidFill>
                <a:srgbClr val="00206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CF55A332-09EA-821D-D434-763DA6822256}"/>
              </a:ext>
            </a:extLst>
          </p:cNvPr>
          <p:cNvSpPr/>
          <p:nvPr/>
        </p:nvSpPr>
        <p:spPr>
          <a:xfrm>
            <a:off x="-12844" y="76200"/>
            <a:ext cx="7099443"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a:t>
            </a:r>
          </a:p>
        </p:txBody>
      </p:sp>
    </p:spTree>
    <p:extLst>
      <p:ext uri="{BB962C8B-B14F-4D97-AF65-F5344CB8AC3E}">
        <p14:creationId xmlns:p14="http://schemas.microsoft.com/office/powerpoint/2010/main" val="24289222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C62FE66-6730-B50D-43CF-0B638008ECE5}"/>
              </a:ext>
            </a:extLst>
          </p:cNvPr>
          <p:cNvSpPr/>
          <p:nvPr/>
        </p:nvSpPr>
        <p:spPr>
          <a:xfrm>
            <a:off x="0" y="3124200"/>
            <a:ext cx="12192000" cy="3733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8:</a:t>
            </a:r>
            <a:r>
              <a:rPr lang="en-US" sz="3200" b="1" baseline="30000" dirty="0">
                <a:solidFill>
                  <a:srgbClr val="000000"/>
                </a:solidFill>
                <a:effectLst/>
                <a:ea typeface="Calibri" panose="020F0502020204030204" pitchFamily="34" charset="0"/>
                <a:cs typeface="Calibri" panose="020F0502020204030204" pitchFamily="34" charset="0"/>
              </a:rPr>
              <a:t>9 </a:t>
            </a:r>
            <a:r>
              <a:rPr lang="en-US" sz="3200" dirty="0">
                <a:solidFill>
                  <a:srgbClr val="000000"/>
                </a:solidFill>
                <a:effectLst/>
                <a:ea typeface="Calibri" panose="020F0502020204030204" pitchFamily="34" charset="0"/>
                <a:cs typeface="Calibri" panose="020F0502020204030204" pitchFamily="34" charset="0"/>
              </a:rPr>
              <a:t>However, you are not in the flesh but in the Spirit, </a:t>
            </a:r>
            <a:r>
              <a:rPr lang="en-US" sz="3200" dirty="0">
                <a:solidFill>
                  <a:schemeClr val="tx1"/>
                </a:solidFill>
                <a:effectLst/>
                <a:ea typeface="Calibri" panose="020F0502020204030204" pitchFamily="34" charset="0"/>
                <a:cs typeface="Calibri" panose="020F0502020204030204" pitchFamily="34" charset="0"/>
              </a:rPr>
              <a:t>if indeed the Spirit of God dwells in you</a:t>
            </a:r>
            <a:r>
              <a:rPr lang="en-US" sz="3200" dirty="0">
                <a:solidFill>
                  <a:srgbClr val="000000"/>
                </a:solidFill>
                <a:effectLst/>
                <a:ea typeface="Calibri" panose="020F0502020204030204" pitchFamily="34" charset="0"/>
                <a:cs typeface="Calibri" panose="020F0502020204030204" pitchFamily="34" charset="0"/>
              </a:rPr>
              <a:t>. </a:t>
            </a:r>
            <a:r>
              <a:rPr lang="en-US" sz="3200" dirty="0">
                <a:solidFill>
                  <a:schemeClr val="tx1"/>
                </a:solidFill>
                <a:effectLst/>
                <a:ea typeface="Calibri" panose="020F0502020204030204" pitchFamily="34" charset="0"/>
                <a:cs typeface="Calibri" panose="020F0502020204030204" pitchFamily="34" charset="0"/>
              </a:rPr>
              <a:t>But if anyone does not have the Spirit of Christ, he does not belong to Him</a:t>
            </a:r>
            <a:r>
              <a:rPr lang="en-US" sz="3200" dirty="0">
                <a:solidFill>
                  <a:srgbClr val="000000"/>
                </a:solidFill>
                <a:effectLst/>
                <a:ea typeface="Calibri" panose="020F0502020204030204" pitchFamily="34" charset="0"/>
                <a:cs typeface="Calibri" panose="020F0502020204030204" pitchFamily="34" charset="0"/>
              </a:rPr>
              <a:t>. </a:t>
            </a:r>
            <a:r>
              <a:rPr lang="en-US" sz="3200" b="1" baseline="30000" dirty="0">
                <a:solidFill>
                  <a:srgbClr val="000000"/>
                </a:solidFill>
                <a:effectLst/>
                <a:ea typeface="Calibri" panose="020F0502020204030204" pitchFamily="34" charset="0"/>
                <a:cs typeface="Calibri" panose="020F0502020204030204" pitchFamily="34" charset="0"/>
              </a:rPr>
              <a:t>10 </a:t>
            </a:r>
            <a:r>
              <a:rPr lang="en-US" sz="3200" dirty="0">
                <a:solidFill>
                  <a:schemeClr val="tx1"/>
                </a:solidFill>
                <a:effectLst/>
                <a:ea typeface="Calibri" panose="020F0502020204030204" pitchFamily="34" charset="0"/>
                <a:cs typeface="Calibri" panose="020F0502020204030204" pitchFamily="34" charset="0"/>
              </a:rPr>
              <a:t>If Christ is in you, though the body is dead because of sin, yet the spirit is alive because of righteousness.   </a:t>
            </a:r>
            <a:r>
              <a:rPr lang="en-US" sz="3200" b="1" baseline="30000" dirty="0">
                <a:solidFill>
                  <a:srgbClr val="000000"/>
                </a:solidFill>
                <a:effectLst/>
                <a:ea typeface="Calibri" panose="020F0502020204030204" pitchFamily="34" charset="0"/>
                <a:cs typeface="Calibri" panose="020F0502020204030204" pitchFamily="34" charset="0"/>
              </a:rPr>
              <a:t>11 </a:t>
            </a:r>
            <a:r>
              <a:rPr lang="en-US" sz="3200" b="1" u="sng" dirty="0">
                <a:solidFill>
                  <a:srgbClr val="002060"/>
                </a:solidFill>
                <a:effectLst/>
                <a:ea typeface="Calibri" panose="020F0502020204030204" pitchFamily="34" charset="0"/>
                <a:cs typeface="Calibri" panose="020F0502020204030204" pitchFamily="34" charset="0"/>
              </a:rPr>
              <a:t>But if the Spirit of Him who raised Jesus from the dead dwells in you,  He who raised Christ Jesus from the dead will also give life to your mortal bodies through His Spirit who dwells in you.</a:t>
            </a:r>
            <a:endParaRPr lang="en-US" sz="3200" b="1" u="sng" dirty="0">
              <a:solidFill>
                <a:srgbClr val="00206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2" name="Rectangle 1">
            <a:extLst>
              <a:ext uri="{FF2B5EF4-FFF2-40B4-BE49-F238E27FC236}">
                <a16:creationId xmlns:a16="http://schemas.microsoft.com/office/drawing/2014/main" xmlns="" id="{75E4F943-7DE3-E0D4-28A3-53D02470EC11}"/>
              </a:ext>
            </a:extLst>
          </p:cNvPr>
          <p:cNvSpPr/>
          <p:nvPr/>
        </p:nvSpPr>
        <p:spPr>
          <a:xfrm>
            <a:off x="533400" y="1447800"/>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sp>
        <p:nvSpPr>
          <p:cNvPr id="3" name="Rectangle 2">
            <a:extLst>
              <a:ext uri="{FF2B5EF4-FFF2-40B4-BE49-F238E27FC236}">
                <a16:creationId xmlns:a16="http://schemas.microsoft.com/office/drawing/2014/main" xmlns="" id="{EED2A12C-F8DB-5606-39E7-333600DBA323}"/>
              </a:ext>
            </a:extLst>
          </p:cNvPr>
          <p:cNvSpPr/>
          <p:nvPr/>
        </p:nvSpPr>
        <p:spPr>
          <a:xfrm>
            <a:off x="-12844" y="76200"/>
            <a:ext cx="7099443"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a:t>
            </a:r>
          </a:p>
        </p:txBody>
      </p:sp>
    </p:spTree>
    <p:extLst>
      <p:ext uri="{BB962C8B-B14F-4D97-AF65-F5344CB8AC3E}">
        <p14:creationId xmlns:p14="http://schemas.microsoft.com/office/powerpoint/2010/main" val="385535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C62FE66-6730-B50D-43CF-0B638008ECE5}"/>
              </a:ext>
            </a:extLst>
          </p:cNvPr>
          <p:cNvSpPr/>
          <p:nvPr/>
        </p:nvSpPr>
        <p:spPr>
          <a:xfrm>
            <a:off x="0" y="3124200"/>
            <a:ext cx="12192000" cy="3733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8:</a:t>
            </a:r>
            <a:r>
              <a:rPr lang="en-US" sz="3200" b="1" baseline="30000" dirty="0">
                <a:solidFill>
                  <a:srgbClr val="000000"/>
                </a:solidFill>
                <a:effectLst/>
                <a:ea typeface="Calibri" panose="020F0502020204030204" pitchFamily="34" charset="0"/>
                <a:cs typeface="Calibri" panose="020F0502020204030204" pitchFamily="34" charset="0"/>
              </a:rPr>
              <a:t>9 </a:t>
            </a:r>
            <a:r>
              <a:rPr lang="en-US" sz="3200" dirty="0">
                <a:solidFill>
                  <a:srgbClr val="000000"/>
                </a:solidFill>
                <a:effectLst/>
                <a:ea typeface="Calibri" panose="020F0502020204030204" pitchFamily="34" charset="0"/>
                <a:cs typeface="Calibri" panose="020F0502020204030204" pitchFamily="34" charset="0"/>
              </a:rPr>
              <a:t>However, you are not in the flesh but in the Spirit, </a:t>
            </a:r>
            <a:r>
              <a:rPr lang="en-US" sz="3200" dirty="0">
                <a:solidFill>
                  <a:schemeClr val="tx1"/>
                </a:solidFill>
                <a:effectLst/>
                <a:ea typeface="Calibri" panose="020F0502020204030204" pitchFamily="34" charset="0"/>
                <a:cs typeface="Calibri" panose="020F0502020204030204" pitchFamily="34" charset="0"/>
              </a:rPr>
              <a:t>if indeed the Spirit of God dwells in you</a:t>
            </a:r>
            <a:r>
              <a:rPr lang="en-US" sz="3200" dirty="0">
                <a:solidFill>
                  <a:srgbClr val="000000"/>
                </a:solidFill>
                <a:effectLst/>
                <a:ea typeface="Calibri" panose="020F0502020204030204" pitchFamily="34" charset="0"/>
                <a:cs typeface="Calibri" panose="020F0502020204030204" pitchFamily="34" charset="0"/>
              </a:rPr>
              <a:t>. </a:t>
            </a:r>
            <a:r>
              <a:rPr lang="en-US" sz="3200" dirty="0">
                <a:solidFill>
                  <a:schemeClr val="tx1"/>
                </a:solidFill>
                <a:effectLst/>
                <a:ea typeface="Calibri" panose="020F0502020204030204" pitchFamily="34" charset="0"/>
                <a:cs typeface="Calibri" panose="020F0502020204030204" pitchFamily="34" charset="0"/>
              </a:rPr>
              <a:t>But if anyone does not have the Spirit of Christ, he does not belong to Him</a:t>
            </a:r>
            <a:r>
              <a:rPr lang="en-US" sz="3200" dirty="0">
                <a:solidFill>
                  <a:srgbClr val="000000"/>
                </a:solidFill>
                <a:effectLst/>
                <a:ea typeface="Calibri" panose="020F0502020204030204" pitchFamily="34" charset="0"/>
                <a:cs typeface="Calibri" panose="020F0502020204030204" pitchFamily="34" charset="0"/>
              </a:rPr>
              <a:t>. </a:t>
            </a:r>
            <a:r>
              <a:rPr lang="en-US" sz="3200" b="1" baseline="30000" dirty="0">
                <a:solidFill>
                  <a:srgbClr val="000000"/>
                </a:solidFill>
                <a:effectLst/>
                <a:ea typeface="Calibri" panose="020F0502020204030204" pitchFamily="34" charset="0"/>
                <a:cs typeface="Calibri" panose="020F0502020204030204" pitchFamily="34" charset="0"/>
              </a:rPr>
              <a:t>10 </a:t>
            </a:r>
            <a:r>
              <a:rPr lang="en-US" sz="3200" dirty="0">
                <a:solidFill>
                  <a:schemeClr val="tx1"/>
                </a:solidFill>
                <a:effectLst/>
                <a:ea typeface="Calibri" panose="020F0502020204030204" pitchFamily="34" charset="0"/>
                <a:cs typeface="Calibri" panose="020F0502020204030204" pitchFamily="34" charset="0"/>
              </a:rPr>
              <a:t>If Christ is in you, though the body is dead because of sin, yet the spirit is alive because of righteousness.   </a:t>
            </a:r>
            <a:r>
              <a:rPr lang="en-US" sz="3200" b="1" baseline="30000" dirty="0">
                <a:solidFill>
                  <a:srgbClr val="000000"/>
                </a:solidFill>
                <a:effectLst/>
                <a:ea typeface="Calibri" panose="020F0502020204030204" pitchFamily="34" charset="0"/>
                <a:cs typeface="Calibri" panose="020F0502020204030204" pitchFamily="34" charset="0"/>
              </a:rPr>
              <a:t>11 </a:t>
            </a:r>
            <a:r>
              <a:rPr lang="en-US" sz="3200" b="1" u="sng" dirty="0">
                <a:solidFill>
                  <a:srgbClr val="002060"/>
                </a:solidFill>
                <a:effectLst/>
                <a:ea typeface="Calibri" panose="020F0502020204030204" pitchFamily="34" charset="0"/>
                <a:cs typeface="Calibri" panose="020F0502020204030204" pitchFamily="34" charset="0"/>
              </a:rPr>
              <a:t>But if the Spirit of Him who raised Jesus from the dead dwells in you,  He who raised Christ Jesus from the dead will also give life to your mortal bodies through His Spirit who dwells in you.</a:t>
            </a:r>
            <a:endParaRPr lang="en-US" sz="3200" b="1" u="sng" dirty="0">
              <a:solidFill>
                <a:srgbClr val="00206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CF55A332-09EA-821D-D434-763DA6822256}"/>
              </a:ext>
            </a:extLst>
          </p:cNvPr>
          <p:cNvSpPr/>
          <p:nvPr/>
        </p:nvSpPr>
        <p:spPr>
          <a:xfrm>
            <a:off x="-12844" y="76200"/>
            <a:ext cx="121920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Sanctification: </a:t>
            </a:r>
          </a:p>
          <a:p>
            <a:pPr algn="ctr"/>
            <a:r>
              <a:rPr lang="en-US" sz="7200" b="1" dirty="0">
                <a:solidFill>
                  <a:schemeClr val="bg1"/>
                </a:solidFill>
              </a:rPr>
              <a:t>A Relationship not a Method</a:t>
            </a:r>
            <a:endParaRPr lang="en-US" sz="8000" b="1" dirty="0">
              <a:solidFill>
                <a:schemeClr val="bg1"/>
              </a:solidFill>
            </a:endParaRPr>
          </a:p>
        </p:txBody>
      </p:sp>
    </p:spTree>
    <p:extLst>
      <p:ext uri="{BB962C8B-B14F-4D97-AF65-F5344CB8AC3E}">
        <p14:creationId xmlns:p14="http://schemas.microsoft.com/office/powerpoint/2010/main" val="157702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4" y="76200"/>
            <a:ext cx="121920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Sanctification: </a:t>
            </a:r>
          </a:p>
          <a:p>
            <a:pPr algn="ctr"/>
            <a:r>
              <a:rPr lang="en-US" sz="7200" b="1" dirty="0">
                <a:solidFill>
                  <a:schemeClr val="bg1"/>
                </a:solidFill>
              </a:rPr>
              <a:t>A Relationship not a Method</a:t>
            </a:r>
            <a:endParaRPr lang="en-US" sz="8000" b="1" dirty="0">
              <a:solidFill>
                <a:schemeClr val="bg1"/>
              </a:solidFill>
            </a:endParaRPr>
          </a:p>
        </p:txBody>
      </p:sp>
      <p:sp>
        <p:nvSpPr>
          <p:cNvPr id="2" name="Rectangle 1">
            <a:extLst>
              <a:ext uri="{FF2B5EF4-FFF2-40B4-BE49-F238E27FC236}">
                <a16:creationId xmlns:a16="http://schemas.microsoft.com/office/drawing/2014/main" xmlns="" id="{45621209-6AA4-0DFB-E79E-96198713A641}"/>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God did: sending His own Son in the likeness of sinful flesh and as an offering for sin, He condemned sin in the flesh, </a:t>
            </a:r>
            <a:r>
              <a:rPr lang="en-US" sz="3200" b="1" baseline="30000" dirty="0">
                <a:solidFill>
                  <a:schemeClr val="tx1"/>
                </a:solidFill>
              </a:rPr>
              <a:t>4 </a:t>
            </a:r>
            <a:r>
              <a:rPr lang="en-US" sz="3200" dirty="0">
                <a:solidFill>
                  <a:schemeClr val="tx1"/>
                </a:solidFill>
              </a:rPr>
              <a:t>so that the requirement of the Law might be fulfilled in us, </a:t>
            </a:r>
            <a:r>
              <a:rPr lang="en-US" sz="3200" b="1" u="sng" dirty="0">
                <a:solidFill>
                  <a:srgbClr val="002060"/>
                </a:solidFill>
              </a:rPr>
              <a:t>who do not walk according to the flesh but according to the Spirit</a:t>
            </a:r>
            <a:r>
              <a:rPr lang="en-US" sz="3200" dirty="0">
                <a:solidFill>
                  <a:schemeClr val="tx1"/>
                </a:solidFill>
              </a:rPr>
              <a: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304099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4" y="76200"/>
            <a:ext cx="121920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Sanctification: </a:t>
            </a:r>
          </a:p>
          <a:p>
            <a:pPr algn="ctr"/>
            <a:r>
              <a:rPr lang="en-US" sz="7200" b="1" dirty="0">
                <a:solidFill>
                  <a:schemeClr val="bg1"/>
                </a:solidFill>
              </a:rPr>
              <a:t>A Relationship not a Method</a:t>
            </a:r>
            <a:endParaRPr lang="en-US" sz="8000" b="1" dirty="0">
              <a:solidFill>
                <a:schemeClr val="bg1"/>
              </a:solidFill>
            </a:endParaRPr>
          </a:p>
        </p:txBody>
      </p:sp>
      <p:sp>
        <p:nvSpPr>
          <p:cNvPr id="2" name="Rectangle 1">
            <a:extLst>
              <a:ext uri="{FF2B5EF4-FFF2-40B4-BE49-F238E27FC236}">
                <a16:creationId xmlns:a16="http://schemas.microsoft.com/office/drawing/2014/main" xmlns="" id="{45621209-6AA4-0DFB-E79E-96198713A641}"/>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b="1" u="sng" dirty="0">
                <a:solidFill>
                  <a:srgbClr val="002060"/>
                </a:solidFill>
              </a:rPr>
              <a:t>For the law of the Spirit of life in Christ Jesus has set you free from the law of sin and of death</a:t>
            </a:r>
            <a:r>
              <a:rPr lang="en-US" sz="3200" dirty="0">
                <a:solidFill>
                  <a:schemeClr val="tx1"/>
                </a:solidFill>
              </a:rPr>
              <a:t>. </a:t>
            </a:r>
            <a:r>
              <a:rPr lang="en-US" sz="3200" b="1" baseline="30000" dirty="0">
                <a:solidFill>
                  <a:schemeClr val="tx1"/>
                </a:solidFill>
              </a:rPr>
              <a:t>3 </a:t>
            </a:r>
            <a:r>
              <a:rPr lang="en-US" sz="3200" dirty="0">
                <a:solidFill>
                  <a:schemeClr val="tx1"/>
                </a:solidFill>
              </a:rPr>
              <a:t>For what the Law could not do, weak as it was through the flesh, God did: sending His own Son in the likeness of sinful flesh and as an offering for sin, He condemned sin in the flesh, </a:t>
            </a:r>
            <a:r>
              <a:rPr lang="en-US" sz="3200" b="1" baseline="30000" dirty="0">
                <a:solidFill>
                  <a:schemeClr val="tx1"/>
                </a:solidFill>
              </a:rPr>
              <a:t>4 </a:t>
            </a:r>
            <a:r>
              <a:rPr lang="en-US" sz="3200" dirty="0">
                <a:solidFill>
                  <a:schemeClr val="tx1"/>
                </a:solidFill>
              </a:rPr>
              <a:t>so that the requirement of the Law might be fulfilled in us,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9963850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4" y="76200"/>
            <a:ext cx="121920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Sanctification: </a:t>
            </a:r>
          </a:p>
          <a:p>
            <a:pPr algn="ctr"/>
            <a:r>
              <a:rPr lang="en-US" sz="7200" b="1" dirty="0">
                <a:solidFill>
                  <a:schemeClr val="bg1"/>
                </a:solidFill>
              </a:rPr>
              <a:t>A Relationship not a Method</a:t>
            </a:r>
            <a:endParaRPr lang="en-US" sz="8000" b="1" dirty="0">
              <a:solidFill>
                <a:schemeClr val="bg1"/>
              </a:solidFill>
            </a:endParaRPr>
          </a:p>
        </p:txBody>
      </p:sp>
      <p:sp>
        <p:nvSpPr>
          <p:cNvPr id="2" name="Rectangle 1">
            <a:extLst>
              <a:ext uri="{FF2B5EF4-FFF2-40B4-BE49-F238E27FC236}">
                <a16:creationId xmlns:a16="http://schemas.microsoft.com/office/drawing/2014/main" xmlns="" id="{45621209-6AA4-0DFB-E79E-96198713A641}"/>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God did: sending His own Son in the likeness of sinful flesh and as an offering for sin, He condemned sin in the flesh, </a:t>
            </a:r>
            <a:r>
              <a:rPr lang="en-US" sz="3200" b="1" baseline="30000" dirty="0">
                <a:solidFill>
                  <a:schemeClr val="tx1"/>
                </a:solidFill>
              </a:rPr>
              <a:t>4 </a:t>
            </a:r>
            <a:r>
              <a:rPr lang="en-US" sz="3200" b="1" u="sng" dirty="0">
                <a:solidFill>
                  <a:srgbClr val="002060"/>
                </a:solidFill>
              </a:rPr>
              <a:t>so that the requirement of the Law might be fulfilled in us</a:t>
            </a:r>
            <a:r>
              <a:rPr lang="en-US" sz="3200" dirty="0">
                <a:solidFill>
                  <a:schemeClr val="tx1"/>
                </a:solidFill>
              </a:rPr>
              <a:t>,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2304111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4" y="76200"/>
            <a:ext cx="121920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Sanctification: </a:t>
            </a:r>
          </a:p>
          <a:p>
            <a:pPr algn="ctr"/>
            <a:r>
              <a:rPr lang="en-US" sz="7200" b="1" dirty="0">
                <a:solidFill>
                  <a:schemeClr val="bg1"/>
                </a:solidFill>
              </a:rPr>
              <a:t>A Relationship not a Method</a:t>
            </a:r>
            <a:endParaRPr lang="en-US" sz="8000" b="1" dirty="0">
              <a:solidFill>
                <a:schemeClr val="bg1"/>
              </a:solidFill>
            </a:endParaRPr>
          </a:p>
        </p:txBody>
      </p:sp>
      <p:sp>
        <p:nvSpPr>
          <p:cNvPr id="2" name="Rectangle 1">
            <a:extLst>
              <a:ext uri="{FF2B5EF4-FFF2-40B4-BE49-F238E27FC236}">
                <a16:creationId xmlns:a16="http://schemas.microsoft.com/office/drawing/2014/main" xmlns="" id="{45621209-6AA4-0DFB-E79E-96198713A641}"/>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God did: sending His own Son in the likeness of sinful flesh and as an offering for sin, He condemned sin in the flesh, </a:t>
            </a:r>
            <a:r>
              <a:rPr lang="en-US" sz="3200" b="1" baseline="30000" dirty="0">
                <a:solidFill>
                  <a:schemeClr val="tx1"/>
                </a:solidFill>
              </a:rPr>
              <a:t>4 </a:t>
            </a:r>
            <a:r>
              <a:rPr lang="en-US" sz="3200" b="1" u="sng" dirty="0">
                <a:solidFill>
                  <a:srgbClr val="002060"/>
                </a:solidFill>
              </a:rPr>
              <a:t>so that the requirement of the Law might be fulfilled in us</a:t>
            </a:r>
            <a:r>
              <a:rPr lang="en-US" sz="3200" dirty="0">
                <a:solidFill>
                  <a:schemeClr val="tx1"/>
                </a:solidFill>
              </a:rPr>
              <a:t>,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3" name="Rounded Rectangular Callout 7">
            <a:extLst>
              <a:ext uri="{FF2B5EF4-FFF2-40B4-BE49-F238E27FC236}">
                <a16:creationId xmlns:a16="http://schemas.microsoft.com/office/drawing/2014/main" xmlns="" id="{0F2020BA-5050-CFB0-B591-AB627587FCC0}"/>
              </a:ext>
            </a:extLst>
          </p:cNvPr>
          <p:cNvSpPr/>
          <p:nvPr/>
        </p:nvSpPr>
        <p:spPr>
          <a:xfrm>
            <a:off x="762000" y="2286000"/>
            <a:ext cx="3276600" cy="647983"/>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r>
              <a:rPr lang="en-US" sz="4000" b="1" dirty="0"/>
              <a:t>The irony… </a:t>
            </a:r>
          </a:p>
        </p:txBody>
      </p:sp>
    </p:spTree>
    <p:extLst>
      <p:ext uri="{BB962C8B-B14F-4D97-AF65-F5344CB8AC3E}">
        <p14:creationId xmlns:p14="http://schemas.microsoft.com/office/powerpoint/2010/main" val="117747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4" y="76200"/>
            <a:ext cx="121920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Sanctification: </a:t>
            </a:r>
          </a:p>
          <a:p>
            <a:pPr algn="ctr"/>
            <a:r>
              <a:rPr lang="en-US" sz="7200" b="1" dirty="0">
                <a:solidFill>
                  <a:schemeClr val="bg1"/>
                </a:solidFill>
              </a:rPr>
              <a:t>A Relationship not a Method</a:t>
            </a:r>
            <a:endParaRPr lang="en-US" sz="8000" b="1" dirty="0">
              <a:solidFill>
                <a:schemeClr val="bg1"/>
              </a:solidFill>
            </a:endParaRPr>
          </a:p>
        </p:txBody>
      </p:sp>
      <p:sp>
        <p:nvSpPr>
          <p:cNvPr id="2" name="Rectangle 1">
            <a:extLst>
              <a:ext uri="{FF2B5EF4-FFF2-40B4-BE49-F238E27FC236}">
                <a16:creationId xmlns:a16="http://schemas.microsoft.com/office/drawing/2014/main" xmlns="" id="{45621209-6AA4-0DFB-E79E-96198713A641}"/>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God did: sending His own Son in the likeness of sinful flesh and as an offering for sin, He condemned sin in the flesh, </a:t>
            </a:r>
            <a:r>
              <a:rPr lang="en-US" sz="3200" b="1" baseline="30000" dirty="0">
                <a:solidFill>
                  <a:schemeClr val="tx1"/>
                </a:solidFill>
              </a:rPr>
              <a:t>4 </a:t>
            </a:r>
            <a:r>
              <a:rPr lang="en-US" sz="3200" b="1" u="sng" dirty="0">
                <a:solidFill>
                  <a:srgbClr val="002060"/>
                </a:solidFill>
              </a:rPr>
              <a:t>so that the requirement of the Law might be fulfilled in us</a:t>
            </a:r>
            <a:r>
              <a:rPr lang="en-US" sz="3200" dirty="0">
                <a:solidFill>
                  <a:schemeClr val="tx1"/>
                </a:solidFill>
              </a:rPr>
              <a:t>,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3" name="Rounded Rectangular Callout 7">
            <a:extLst>
              <a:ext uri="{FF2B5EF4-FFF2-40B4-BE49-F238E27FC236}">
                <a16:creationId xmlns:a16="http://schemas.microsoft.com/office/drawing/2014/main" xmlns="" id="{0F2020BA-5050-CFB0-B591-AB627587FCC0}"/>
              </a:ext>
            </a:extLst>
          </p:cNvPr>
          <p:cNvSpPr/>
          <p:nvPr/>
        </p:nvSpPr>
        <p:spPr>
          <a:xfrm>
            <a:off x="762000" y="2286000"/>
            <a:ext cx="3276600" cy="647983"/>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r>
              <a:rPr lang="en-US" sz="4000" b="1" dirty="0"/>
              <a:t>The irony… </a:t>
            </a:r>
          </a:p>
        </p:txBody>
      </p:sp>
      <p:sp>
        <p:nvSpPr>
          <p:cNvPr id="6" name="Rectangle 5">
            <a:extLst>
              <a:ext uri="{FF2B5EF4-FFF2-40B4-BE49-F238E27FC236}">
                <a16:creationId xmlns:a16="http://schemas.microsoft.com/office/drawing/2014/main" xmlns="" id="{3BD468C0-584C-1052-2D81-730656A697A1}"/>
              </a:ext>
            </a:extLst>
          </p:cNvPr>
          <p:cNvSpPr/>
          <p:nvPr/>
        </p:nvSpPr>
        <p:spPr>
          <a:xfrm>
            <a:off x="0" y="3276599"/>
            <a:ext cx="12192000" cy="359066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effectLst/>
                <a:latin typeface="Calibri" panose="020F0502020204030204" pitchFamily="34" charset="0"/>
                <a:ea typeface="Calibri" panose="020F0502020204030204" pitchFamily="34" charset="0"/>
                <a:cs typeface="Times New Roman" panose="02020603050405020304" pitchFamily="18" charset="0"/>
              </a:rPr>
              <a:t>Jeremiah 31:</a:t>
            </a:r>
            <a:r>
              <a:rPr lang="en-US" sz="3200" b="1" baseline="30000" dirty="0"/>
              <a:t>33 </a:t>
            </a:r>
            <a:r>
              <a:rPr lang="en-US" sz="3200" dirty="0"/>
              <a:t>“But this is the covenant which I will make with the house of Israel after those days,” declares the </a:t>
            </a:r>
            <a:r>
              <a:rPr lang="en-US" sz="3200" cap="small" dirty="0"/>
              <a:t>Lord</a:t>
            </a:r>
            <a:r>
              <a:rPr lang="en-US" sz="3200" dirty="0"/>
              <a:t>, “I will put My law within them and on their heart I will write it; and I will be their God, and they shall be My people. </a:t>
            </a:r>
            <a:r>
              <a:rPr lang="en-US" sz="3200" b="1" baseline="30000" dirty="0"/>
              <a:t>34 </a:t>
            </a:r>
            <a:r>
              <a:rPr lang="en-US" sz="3200" dirty="0"/>
              <a:t>They will not teach again, each man his neighbor and each man his brother, saying, ‘Know the </a:t>
            </a:r>
            <a:r>
              <a:rPr lang="en-US" sz="3200" cap="small" dirty="0"/>
              <a:t>Lord</a:t>
            </a:r>
            <a:r>
              <a:rPr lang="en-US" sz="3200" dirty="0"/>
              <a:t>,’ for they will all know Me, from the least of them to the greatest of them,” declares the </a:t>
            </a:r>
            <a:r>
              <a:rPr lang="en-US" sz="3200" cap="small" dirty="0"/>
              <a:t>Lord</a:t>
            </a:r>
            <a:r>
              <a:rPr lang="en-US" sz="3200" dirty="0"/>
              <a:t>, “for I will forgive their iniquity, and their sin I will remember no more.”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25997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4" y="76200"/>
            <a:ext cx="121920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Sanctification: </a:t>
            </a:r>
          </a:p>
          <a:p>
            <a:pPr algn="ctr"/>
            <a:r>
              <a:rPr lang="en-US" sz="7200" b="1" dirty="0">
                <a:solidFill>
                  <a:schemeClr val="bg1"/>
                </a:solidFill>
              </a:rPr>
              <a:t>A Relationship not a Method</a:t>
            </a:r>
            <a:endParaRPr lang="en-US" sz="8000" b="1" dirty="0">
              <a:solidFill>
                <a:schemeClr val="bg1"/>
              </a:solidFill>
            </a:endParaRPr>
          </a:p>
        </p:txBody>
      </p:sp>
      <p:sp>
        <p:nvSpPr>
          <p:cNvPr id="2" name="Rectangle 1">
            <a:extLst>
              <a:ext uri="{FF2B5EF4-FFF2-40B4-BE49-F238E27FC236}">
                <a16:creationId xmlns:a16="http://schemas.microsoft.com/office/drawing/2014/main" xmlns="" id="{45621209-6AA4-0DFB-E79E-96198713A641}"/>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God did: sending His own Son in the likeness of sinful flesh and as an offering for sin, He condemned sin in the flesh, </a:t>
            </a:r>
            <a:r>
              <a:rPr lang="en-US" sz="3200" b="1" baseline="30000" dirty="0">
                <a:solidFill>
                  <a:schemeClr val="tx1"/>
                </a:solidFill>
              </a:rPr>
              <a:t>4 </a:t>
            </a:r>
            <a:r>
              <a:rPr lang="en-US" sz="3200" b="1" u="sng" dirty="0">
                <a:solidFill>
                  <a:srgbClr val="002060"/>
                </a:solidFill>
              </a:rPr>
              <a:t>so that the requirement of the Law might be fulfilled in us</a:t>
            </a:r>
            <a:r>
              <a:rPr lang="en-US" sz="3200" dirty="0">
                <a:solidFill>
                  <a:schemeClr val="tx1"/>
                </a:solidFill>
              </a:rPr>
              <a:t>,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3" name="Rounded Rectangular Callout 7">
            <a:extLst>
              <a:ext uri="{FF2B5EF4-FFF2-40B4-BE49-F238E27FC236}">
                <a16:creationId xmlns:a16="http://schemas.microsoft.com/office/drawing/2014/main" xmlns="" id="{0F2020BA-5050-CFB0-B591-AB627587FCC0}"/>
              </a:ext>
            </a:extLst>
          </p:cNvPr>
          <p:cNvSpPr/>
          <p:nvPr/>
        </p:nvSpPr>
        <p:spPr>
          <a:xfrm>
            <a:off x="762000" y="2286000"/>
            <a:ext cx="3276600" cy="647983"/>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r>
              <a:rPr lang="en-US" sz="4000" b="1" dirty="0"/>
              <a:t>The irony… </a:t>
            </a:r>
          </a:p>
        </p:txBody>
      </p:sp>
      <p:sp>
        <p:nvSpPr>
          <p:cNvPr id="4" name="Rectangle 3">
            <a:extLst>
              <a:ext uri="{FF2B5EF4-FFF2-40B4-BE49-F238E27FC236}">
                <a16:creationId xmlns:a16="http://schemas.microsoft.com/office/drawing/2014/main" xmlns="" id="{0EB842D1-B088-5E10-802C-29D142640BCD}"/>
              </a:ext>
            </a:extLst>
          </p:cNvPr>
          <p:cNvSpPr/>
          <p:nvPr/>
        </p:nvSpPr>
        <p:spPr>
          <a:xfrm>
            <a:off x="0" y="3398178"/>
            <a:ext cx="12192000" cy="31242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3200" b="1" baseline="30000" dirty="0">
                <a:solidFill>
                  <a:schemeClr val="bg1"/>
                </a:solidFill>
                <a:effectLst/>
                <a:latin typeface="+mj-lt"/>
                <a:ea typeface="Calibri" panose="020F0502020204030204" pitchFamily="34" charset="0"/>
                <a:cs typeface="Times New Roman" panose="02020603050405020304" pitchFamily="18" charset="0"/>
              </a:rPr>
              <a:t>Matt 22:</a:t>
            </a:r>
            <a:r>
              <a:rPr lang="en-US" sz="3200" b="1" i="0" baseline="30000" dirty="0">
                <a:solidFill>
                  <a:schemeClr val="bg1"/>
                </a:solidFill>
                <a:effectLst/>
                <a:latin typeface="+mj-lt"/>
              </a:rPr>
              <a:t>36 </a:t>
            </a:r>
            <a:r>
              <a:rPr lang="en-US" sz="3200" b="0" i="0" dirty="0">
                <a:solidFill>
                  <a:schemeClr val="bg1"/>
                </a:solidFill>
                <a:effectLst/>
                <a:latin typeface="+mj-lt"/>
              </a:rPr>
              <a:t>“Teacher, which is the most important commandment in the law of Moses?” </a:t>
            </a:r>
            <a:r>
              <a:rPr lang="en-US" sz="3200" b="1" i="0" baseline="30000" dirty="0">
                <a:solidFill>
                  <a:schemeClr val="bg1"/>
                </a:solidFill>
                <a:effectLst/>
                <a:latin typeface="+mj-lt"/>
              </a:rPr>
              <a:t>37 </a:t>
            </a:r>
            <a:r>
              <a:rPr lang="en-US" sz="3200" b="0" i="0" dirty="0">
                <a:solidFill>
                  <a:schemeClr val="bg1"/>
                </a:solidFill>
                <a:effectLst/>
                <a:latin typeface="+mj-lt"/>
              </a:rPr>
              <a:t>Jesus replied, “‘You must love the </a:t>
            </a:r>
            <a:r>
              <a:rPr lang="en-US" sz="3200" b="0" i="0" cap="small" dirty="0">
                <a:solidFill>
                  <a:schemeClr val="bg1"/>
                </a:solidFill>
                <a:effectLst/>
                <a:latin typeface="+mj-lt"/>
              </a:rPr>
              <a:t>Lord</a:t>
            </a:r>
            <a:r>
              <a:rPr lang="en-US" sz="3200" b="0" i="0" dirty="0">
                <a:solidFill>
                  <a:schemeClr val="bg1"/>
                </a:solidFill>
                <a:effectLst/>
                <a:latin typeface="+mj-lt"/>
              </a:rPr>
              <a:t> your God with all your heart, all your soul, and all your mind.’</a:t>
            </a:r>
            <a:r>
              <a:rPr lang="en-US" sz="3200" baseline="30000" dirty="0">
                <a:solidFill>
                  <a:schemeClr val="bg1"/>
                </a:solidFill>
                <a:latin typeface="+mj-lt"/>
              </a:rPr>
              <a:t> </a:t>
            </a:r>
            <a:r>
              <a:rPr lang="en-US" sz="3200" b="1" i="0" baseline="30000" dirty="0">
                <a:solidFill>
                  <a:schemeClr val="bg1"/>
                </a:solidFill>
                <a:effectLst/>
                <a:latin typeface="+mj-lt"/>
              </a:rPr>
              <a:t>38 </a:t>
            </a:r>
            <a:r>
              <a:rPr lang="en-US" sz="3200" b="0" i="0" dirty="0">
                <a:solidFill>
                  <a:schemeClr val="bg1"/>
                </a:solidFill>
                <a:effectLst/>
                <a:latin typeface="+mj-lt"/>
              </a:rPr>
              <a:t>This is the first and greatest commandment. </a:t>
            </a:r>
            <a:r>
              <a:rPr lang="en-US" sz="3200" b="1" i="0" baseline="30000" dirty="0">
                <a:solidFill>
                  <a:schemeClr val="bg1"/>
                </a:solidFill>
                <a:effectLst/>
                <a:latin typeface="+mj-lt"/>
              </a:rPr>
              <a:t>39 </a:t>
            </a:r>
            <a:r>
              <a:rPr lang="en-US" sz="3200" b="0" i="0" dirty="0">
                <a:solidFill>
                  <a:schemeClr val="bg1"/>
                </a:solidFill>
                <a:effectLst/>
                <a:latin typeface="+mj-lt"/>
              </a:rPr>
              <a:t>A second is equally important: ‘Love your neighbor as yourself.’</a:t>
            </a:r>
            <a:r>
              <a:rPr lang="en-US" sz="3200" baseline="30000" dirty="0">
                <a:solidFill>
                  <a:schemeClr val="bg1"/>
                </a:solidFill>
                <a:latin typeface="+mj-lt"/>
              </a:rPr>
              <a:t> </a:t>
            </a:r>
            <a:r>
              <a:rPr lang="en-US" sz="3200" b="1" i="0" baseline="30000" dirty="0">
                <a:solidFill>
                  <a:schemeClr val="bg1"/>
                </a:solidFill>
                <a:effectLst/>
                <a:latin typeface="+mj-lt"/>
              </a:rPr>
              <a:t>40 </a:t>
            </a:r>
            <a:r>
              <a:rPr lang="en-US" sz="3200" b="0" i="0" dirty="0">
                <a:solidFill>
                  <a:schemeClr val="bg1"/>
                </a:solidFill>
                <a:effectLst/>
                <a:latin typeface="+mj-lt"/>
              </a:rPr>
              <a:t>The entire law and all the demands of the prophets are based on these two commandments.”</a:t>
            </a:r>
          </a:p>
          <a:p>
            <a:pPr marL="0" marR="0">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0950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55A332-09EA-821D-D434-763DA6822256}"/>
              </a:ext>
            </a:extLst>
          </p:cNvPr>
          <p:cNvSpPr/>
          <p:nvPr/>
        </p:nvSpPr>
        <p:spPr>
          <a:xfrm>
            <a:off x="-12844" y="76200"/>
            <a:ext cx="121920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Sanctification: </a:t>
            </a:r>
          </a:p>
          <a:p>
            <a:pPr algn="ctr"/>
            <a:r>
              <a:rPr lang="en-US" sz="7200" b="1" dirty="0">
                <a:solidFill>
                  <a:schemeClr val="bg1"/>
                </a:solidFill>
              </a:rPr>
              <a:t>A Relationship not a Method</a:t>
            </a:r>
            <a:endParaRPr lang="en-US" sz="8000" b="1" dirty="0">
              <a:solidFill>
                <a:schemeClr val="bg1"/>
              </a:solidFill>
            </a:endParaRPr>
          </a:p>
        </p:txBody>
      </p:sp>
      <p:sp>
        <p:nvSpPr>
          <p:cNvPr id="2" name="Rectangle 1">
            <a:extLst>
              <a:ext uri="{FF2B5EF4-FFF2-40B4-BE49-F238E27FC236}">
                <a16:creationId xmlns:a16="http://schemas.microsoft.com/office/drawing/2014/main" xmlns="" id="{45621209-6AA4-0DFB-E79E-96198713A641}"/>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8:1 </a:t>
            </a:r>
            <a:r>
              <a:rPr lang="en-US" sz="3200" dirty="0">
                <a:solidFill>
                  <a:schemeClr val="tx1"/>
                </a:solidFill>
              </a:rPr>
              <a:t>Therefore there is now no condemnation for those who are in  Christ Jesus. </a:t>
            </a:r>
            <a:r>
              <a:rPr lang="en-US" sz="3200" b="1" baseline="30000" dirty="0">
                <a:solidFill>
                  <a:schemeClr val="tx1"/>
                </a:solidFill>
              </a:rPr>
              <a:t>2 </a:t>
            </a:r>
            <a:r>
              <a:rPr lang="en-US" sz="3200" dirty="0">
                <a:solidFill>
                  <a:schemeClr val="tx1"/>
                </a:solidFill>
              </a:rPr>
              <a:t>For the law of the Spirit of life in Christ Jesus has set you free from the law of sin and of death. </a:t>
            </a:r>
            <a:r>
              <a:rPr lang="en-US" sz="3200" b="1" baseline="30000" dirty="0">
                <a:solidFill>
                  <a:schemeClr val="tx1"/>
                </a:solidFill>
              </a:rPr>
              <a:t>3 </a:t>
            </a:r>
            <a:r>
              <a:rPr lang="en-US" sz="3200" dirty="0">
                <a:solidFill>
                  <a:schemeClr val="tx1"/>
                </a:solidFill>
              </a:rPr>
              <a:t>For what the Law could not do, weak as it was through the flesh, God did: sending His own Son in the likeness of sinful flesh and as an offering for sin, He condemned sin in the flesh, </a:t>
            </a:r>
            <a:r>
              <a:rPr lang="en-US" sz="3200" b="1" baseline="30000" dirty="0">
                <a:solidFill>
                  <a:schemeClr val="tx1"/>
                </a:solidFill>
              </a:rPr>
              <a:t>4 </a:t>
            </a:r>
            <a:r>
              <a:rPr lang="en-US" sz="3200" b="1" u="sng" dirty="0">
                <a:solidFill>
                  <a:srgbClr val="002060"/>
                </a:solidFill>
              </a:rPr>
              <a:t>so that the requirement of the Law might be fulfilled in us</a:t>
            </a:r>
            <a:r>
              <a:rPr lang="en-US" sz="3200" dirty="0">
                <a:solidFill>
                  <a:schemeClr val="tx1"/>
                </a:solidFill>
              </a:rPr>
              <a:t>, who do not walk according to the flesh but according to the Spirit.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0"/>
              </a:spcAft>
            </a:pPr>
            <a:endParaRPr lang="en-US" sz="3200" dirty="0">
              <a:solidFill>
                <a:schemeClr val="tx1"/>
              </a:solidFill>
            </a:endParaRPr>
          </a:p>
        </p:txBody>
      </p:sp>
      <p:sp>
        <p:nvSpPr>
          <p:cNvPr id="3" name="Rounded Rectangular Callout 7">
            <a:extLst>
              <a:ext uri="{FF2B5EF4-FFF2-40B4-BE49-F238E27FC236}">
                <a16:creationId xmlns:a16="http://schemas.microsoft.com/office/drawing/2014/main" xmlns="" id="{0F2020BA-5050-CFB0-B591-AB627587FCC0}"/>
              </a:ext>
            </a:extLst>
          </p:cNvPr>
          <p:cNvSpPr/>
          <p:nvPr/>
        </p:nvSpPr>
        <p:spPr>
          <a:xfrm>
            <a:off x="762000" y="2286000"/>
            <a:ext cx="3276600" cy="647983"/>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r>
              <a:rPr lang="en-US" sz="4000" b="1" dirty="0"/>
              <a:t>The irony… </a:t>
            </a:r>
          </a:p>
        </p:txBody>
      </p:sp>
      <p:sp>
        <p:nvSpPr>
          <p:cNvPr id="4" name="Rectangle 3">
            <a:extLst>
              <a:ext uri="{FF2B5EF4-FFF2-40B4-BE49-F238E27FC236}">
                <a16:creationId xmlns:a16="http://schemas.microsoft.com/office/drawing/2014/main" xmlns="" id="{0EB842D1-B088-5E10-802C-29D142640BCD}"/>
              </a:ext>
            </a:extLst>
          </p:cNvPr>
          <p:cNvSpPr/>
          <p:nvPr/>
        </p:nvSpPr>
        <p:spPr>
          <a:xfrm>
            <a:off x="0" y="3398178"/>
            <a:ext cx="12192000" cy="2393022"/>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3000" b="1" baseline="30000" dirty="0">
                <a:solidFill>
                  <a:schemeClr val="bg1"/>
                </a:solidFill>
                <a:cs typeface="Times New Roman" panose="02020603050405020304" pitchFamily="18" charset="0"/>
              </a:rPr>
              <a:t>Romans 13:</a:t>
            </a:r>
            <a:r>
              <a:rPr lang="en-US" sz="3000" b="1" baseline="30000" dirty="0">
                <a:solidFill>
                  <a:schemeClr val="bg1"/>
                </a:solidFill>
                <a:effectLst/>
              </a:rPr>
              <a:t>8 </a:t>
            </a:r>
            <a:r>
              <a:rPr lang="en-US" sz="3000" b="0" dirty="0">
                <a:solidFill>
                  <a:schemeClr val="bg1"/>
                </a:solidFill>
                <a:effectLst/>
              </a:rPr>
              <a:t>…for he who loves his neighbor has fulfilled the law. </a:t>
            </a:r>
            <a:r>
              <a:rPr lang="en-US" sz="3000" b="1" baseline="30000" dirty="0">
                <a:solidFill>
                  <a:schemeClr val="bg1"/>
                </a:solidFill>
                <a:effectLst/>
              </a:rPr>
              <a:t>9 </a:t>
            </a:r>
            <a:r>
              <a:rPr lang="en-US" sz="3000" b="0" dirty="0">
                <a:solidFill>
                  <a:schemeClr val="bg1"/>
                </a:solidFill>
                <a:effectLst/>
              </a:rPr>
              <a:t>For this, “</a:t>
            </a:r>
            <a:r>
              <a:rPr lang="en-US" sz="3000" b="0" cap="small" dirty="0">
                <a:solidFill>
                  <a:schemeClr val="bg1"/>
                </a:solidFill>
                <a:effectLst/>
              </a:rPr>
              <a:t>You shall not commit adultery, You shall not murder, You shall not steal, You shall not covet</a:t>
            </a:r>
            <a:r>
              <a:rPr lang="en-US" sz="3000" b="0" dirty="0">
                <a:solidFill>
                  <a:schemeClr val="bg1"/>
                </a:solidFill>
                <a:effectLst/>
              </a:rPr>
              <a:t>,” and if there is any other commandment, it is summed up in this saying, “</a:t>
            </a:r>
            <a:r>
              <a:rPr lang="en-US" sz="3000" b="0" cap="small" dirty="0">
                <a:solidFill>
                  <a:schemeClr val="bg1"/>
                </a:solidFill>
                <a:effectLst/>
              </a:rPr>
              <a:t>You shall love your neighbor as yourself.”  </a:t>
            </a:r>
            <a:r>
              <a:rPr lang="en-US" sz="3000" b="1" baseline="30000" dirty="0">
                <a:solidFill>
                  <a:schemeClr val="bg1"/>
                </a:solidFill>
                <a:effectLst/>
              </a:rPr>
              <a:t>10 </a:t>
            </a:r>
            <a:r>
              <a:rPr lang="en-US" sz="3000" b="0" dirty="0">
                <a:solidFill>
                  <a:schemeClr val="bg1"/>
                </a:solidFill>
                <a:effectLst/>
              </a:rPr>
              <a:t>Love does no wrong to a neighbor; therefore love is the fulfillment of the law.</a:t>
            </a:r>
            <a:endParaRPr lang="en-US" sz="30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072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sp>
        <p:nvSpPr>
          <p:cNvPr id="4" name="Rectangle 3">
            <a:extLst>
              <a:ext uri="{FF2B5EF4-FFF2-40B4-BE49-F238E27FC236}">
                <a16:creationId xmlns:a16="http://schemas.microsoft.com/office/drawing/2014/main" xmlns="" id="{202CAF90-5514-8ED5-3B4B-122B51E80397}"/>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7:14 </a:t>
            </a:r>
            <a:r>
              <a:rPr lang="en-US" sz="3200" dirty="0">
                <a:solidFill>
                  <a:srgbClr val="000000"/>
                </a:solidFill>
                <a:effectLst/>
                <a:ea typeface="Times New Roman" panose="02020603050405020304" pitchFamily="18" charset="0"/>
              </a:rPr>
              <a:t>For we know that the Law is spiritual, but I am of flesh, sold into bondage to sin. </a:t>
            </a:r>
            <a:r>
              <a:rPr lang="en-US" sz="3200" b="1" baseline="30000" dirty="0">
                <a:solidFill>
                  <a:srgbClr val="000000"/>
                </a:solidFill>
                <a:effectLst/>
                <a:ea typeface="Times New Roman" panose="02020603050405020304" pitchFamily="18" charset="0"/>
              </a:rPr>
              <a:t>15 </a:t>
            </a:r>
            <a:r>
              <a:rPr lang="en-US" sz="3200" dirty="0">
                <a:solidFill>
                  <a:srgbClr val="000000"/>
                </a:solidFill>
                <a:effectLst/>
                <a:ea typeface="Times New Roman" panose="02020603050405020304" pitchFamily="18" charset="0"/>
              </a:rPr>
              <a:t>For what I am doing, I do not understand; for I am not practicing what I would like to do, but I am doing the very thing I hate. </a:t>
            </a:r>
            <a:r>
              <a:rPr lang="en-US" sz="3200" b="1" baseline="30000" dirty="0">
                <a:solidFill>
                  <a:srgbClr val="000000"/>
                </a:solidFill>
                <a:effectLst/>
                <a:ea typeface="Times New Roman" panose="02020603050405020304" pitchFamily="18" charset="0"/>
              </a:rPr>
              <a:t>16 </a:t>
            </a:r>
            <a:r>
              <a:rPr lang="en-US" sz="3200" dirty="0">
                <a:solidFill>
                  <a:srgbClr val="000000"/>
                </a:solidFill>
                <a:effectLst/>
                <a:ea typeface="Times New Roman" panose="02020603050405020304" pitchFamily="18" charset="0"/>
              </a:rPr>
              <a:t>But if I do the very thing I do not want to do, I agree with the Law, confessing that the Law is good.</a:t>
            </a:r>
            <a:endParaRPr lang="en-US" sz="3200" dirty="0">
              <a:effectLst/>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02C6C5D3-1AC5-64E7-86F7-24EB9B31E0F1}"/>
              </a:ext>
            </a:extLst>
          </p:cNvPr>
          <p:cNvSpPr/>
          <p:nvPr/>
        </p:nvSpPr>
        <p:spPr>
          <a:xfrm>
            <a:off x="304800" y="1577974"/>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“legalism”</a:t>
            </a:r>
          </a:p>
        </p:txBody>
      </p:sp>
    </p:spTree>
    <p:extLst>
      <p:ext uri="{BB962C8B-B14F-4D97-AF65-F5344CB8AC3E}">
        <p14:creationId xmlns:p14="http://schemas.microsoft.com/office/powerpoint/2010/main" val="45042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152400" y="1676400"/>
            <a:ext cx="11734800" cy="1904999"/>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So if we want to grow spiritually, we should focus on “walking according to the Spirit” (the rest of </a:t>
            </a:r>
            <a:r>
              <a:rPr lang="en-US" sz="4000" b="1" dirty="0" err="1">
                <a:solidFill>
                  <a:schemeClr val="bg1"/>
                </a:solidFill>
              </a:rPr>
              <a:t>ch</a:t>
            </a:r>
            <a:r>
              <a:rPr lang="en-US" sz="4000" b="1" dirty="0">
                <a:solidFill>
                  <a:schemeClr val="bg1"/>
                </a:solidFill>
              </a:rPr>
              <a:t> 8) </a:t>
            </a:r>
            <a:endParaRPr lang="en-US" sz="4000" b="1" i="1" dirty="0">
              <a:solidFill>
                <a:schemeClr val="bg1"/>
              </a:solidFill>
            </a:endParaRPr>
          </a:p>
        </p:txBody>
      </p:sp>
      <p:sp>
        <p:nvSpPr>
          <p:cNvPr id="3" name="Rounded Rectangular Callout 11">
            <a:extLst>
              <a:ext uri="{FF2B5EF4-FFF2-40B4-BE49-F238E27FC236}">
                <a16:creationId xmlns:a16="http://schemas.microsoft.com/office/drawing/2014/main" xmlns="" id="{0E6BADA2-9A0A-2BD8-3E23-63088B53361C}"/>
              </a:ext>
            </a:extLst>
          </p:cNvPr>
          <p:cNvSpPr/>
          <p:nvPr/>
        </p:nvSpPr>
        <p:spPr>
          <a:xfrm>
            <a:off x="457200" y="3733801"/>
            <a:ext cx="7848600" cy="1142999"/>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Afterall, what </a:t>
            </a:r>
            <a:r>
              <a:rPr lang="en-US" sz="4000" b="1" i="1" dirty="0">
                <a:solidFill>
                  <a:schemeClr val="bg1"/>
                </a:solidFill>
              </a:rPr>
              <a:t>is</a:t>
            </a:r>
            <a:r>
              <a:rPr lang="en-US" sz="4000" b="1" dirty="0">
                <a:solidFill>
                  <a:schemeClr val="bg1"/>
                </a:solidFill>
              </a:rPr>
              <a:t> spiritual growth? </a:t>
            </a:r>
            <a:endParaRPr lang="en-US" sz="4000" b="1" i="1" dirty="0">
              <a:solidFill>
                <a:schemeClr val="bg1"/>
              </a:solidFill>
            </a:endParaRPr>
          </a:p>
        </p:txBody>
      </p:sp>
    </p:spTree>
    <p:extLst>
      <p:ext uri="{BB962C8B-B14F-4D97-AF65-F5344CB8AC3E}">
        <p14:creationId xmlns:p14="http://schemas.microsoft.com/office/powerpoint/2010/main" val="149948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152400" y="1676400"/>
            <a:ext cx="11734800" cy="1904999"/>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So if we want to grow spiritually, we should focus on “walking according to the Spirit” (the rest of </a:t>
            </a:r>
            <a:r>
              <a:rPr lang="en-US" sz="4000" b="1" dirty="0" err="1">
                <a:solidFill>
                  <a:schemeClr val="bg1"/>
                </a:solidFill>
              </a:rPr>
              <a:t>ch</a:t>
            </a:r>
            <a:r>
              <a:rPr lang="en-US" sz="4000" b="1" dirty="0">
                <a:solidFill>
                  <a:schemeClr val="bg1"/>
                </a:solidFill>
              </a:rPr>
              <a:t> 8) </a:t>
            </a:r>
            <a:endParaRPr lang="en-US" sz="4000" b="1" i="1" dirty="0">
              <a:solidFill>
                <a:schemeClr val="bg1"/>
              </a:solidFill>
            </a:endParaRPr>
          </a:p>
        </p:txBody>
      </p:sp>
      <p:sp>
        <p:nvSpPr>
          <p:cNvPr id="2" name="Rounded Rectangular Callout 11">
            <a:extLst>
              <a:ext uri="{FF2B5EF4-FFF2-40B4-BE49-F238E27FC236}">
                <a16:creationId xmlns:a16="http://schemas.microsoft.com/office/drawing/2014/main" xmlns="" id="{1FC50C81-9B70-CAAA-4A56-0786FA32CCC6}"/>
              </a:ext>
            </a:extLst>
          </p:cNvPr>
          <p:cNvSpPr/>
          <p:nvPr/>
        </p:nvSpPr>
        <p:spPr>
          <a:xfrm>
            <a:off x="1549400" y="5465763"/>
            <a:ext cx="10337800" cy="10255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“Sowing to the spirit” (The means of growth)</a:t>
            </a:r>
            <a:endParaRPr lang="en-US" sz="4000" b="1" i="1" dirty="0">
              <a:solidFill>
                <a:schemeClr val="bg1"/>
              </a:solidFill>
            </a:endParaRPr>
          </a:p>
        </p:txBody>
      </p:sp>
      <p:sp>
        <p:nvSpPr>
          <p:cNvPr id="3" name="Rounded Rectangular Callout 11">
            <a:extLst>
              <a:ext uri="{FF2B5EF4-FFF2-40B4-BE49-F238E27FC236}">
                <a16:creationId xmlns:a16="http://schemas.microsoft.com/office/drawing/2014/main" xmlns="" id="{0E6BADA2-9A0A-2BD8-3E23-63088B53361C}"/>
              </a:ext>
            </a:extLst>
          </p:cNvPr>
          <p:cNvSpPr/>
          <p:nvPr/>
        </p:nvSpPr>
        <p:spPr>
          <a:xfrm>
            <a:off x="457200" y="3733801"/>
            <a:ext cx="7899400" cy="1482726"/>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What does it look like to invest in my relationship with God? </a:t>
            </a:r>
            <a:endParaRPr lang="en-US" sz="4000" b="1" i="1" dirty="0">
              <a:solidFill>
                <a:schemeClr val="bg1"/>
              </a:solidFill>
            </a:endParaRPr>
          </a:p>
        </p:txBody>
      </p:sp>
    </p:spTree>
    <p:extLst>
      <p:ext uri="{BB962C8B-B14F-4D97-AF65-F5344CB8AC3E}">
        <p14:creationId xmlns:p14="http://schemas.microsoft.com/office/powerpoint/2010/main" val="31604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0" y="0"/>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152400" y="1676400"/>
            <a:ext cx="11734800" cy="1904999"/>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So if we want to grow spiritually, we should focus on “walking according to the Spirit” (the rest of </a:t>
            </a:r>
            <a:r>
              <a:rPr lang="en-US" sz="4000" b="1" dirty="0" err="1">
                <a:solidFill>
                  <a:schemeClr val="bg1"/>
                </a:solidFill>
              </a:rPr>
              <a:t>ch</a:t>
            </a:r>
            <a:r>
              <a:rPr lang="en-US" sz="4000" b="1" dirty="0">
                <a:solidFill>
                  <a:schemeClr val="bg1"/>
                </a:solidFill>
              </a:rPr>
              <a:t> 8) </a:t>
            </a:r>
            <a:endParaRPr lang="en-US" sz="4000" b="1" i="1" dirty="0">
              <a:solidFill>
                <a:schemeClr val="bg1"/>
              </a:solidFill>
            </a:endParaRPr>
          </a:p>
        </p:txBody>
      </p:sp>
      <p:sp>
        <p:nvSpPr>
          <p:cNvPr id="2" name="Rounded Rectangular Callout 11">
            <a:extLst>
              <a:ext uri="{FF2B5EF4-FFF2-40B4-BE49-F238E27FC236}">
                <a16:creationId xmlns:a16="http://schemas.microsoft.com/office/drawing/2014/main" xmlns="" id="{1FC50C81-9B70-CAAA-4A56-0786FA32CCC6}"/>
              </a:ext>
            </a:extLst>
          </p:cNvPr>
          <p:cNvSpPr/>
          <p:nvPr/>
        </p:nvSpPr>
        <p:spPr>
          <a:xfrm>
            <a:off x="1549400" y="5465763"/>
            <a:ext cx="10337800" cy="10255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“Sowing to the spirit” (The means of growth)</a:t>
            </a:r>
            <a:endParaRPr lang="en-US" sz="4000" b="1" i="1" dirty="0">
              <a:solidFill>
                <a:schemeClr val="bg1"/>
              </a:solidFill>
            </a:endParaRPr>
          </a:p>
        </p:txBody>
      </p:sp>
      <p:sp>
        <p:nvSpPr>
          <p:cNvPr id="3" name="Rounded Rectangular Callout 11">
            <a:extLst>
              <a:ext uri="{FF2B5EF4-FFF2-40B4-BE49-F238E27FC236}">
                <a16:creationId xmlns:a16="http://schemas.microsoft.com/office/drawing/2014/main" xmlns="" id="{0E6BADA2-9A0A-2BD8-3E23-63088B53361C}"/>
              </a:ext>
            </a:extLst>
          </p:cNvPr>
          <p:cNvSpPr/>
          <p:nvPr/>
        </p:nvSpPr>
        <p:spPr>
          <a:xfrm>
            <a:off x="457200" y="3733801"/>
            <a:ext cx="7899400" cy="1482726"/>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What does it look like to invest in my relationship with God? </a:t>
            </a:r>
            <a:endParaRPr lang="en-US" sz="4000" b="1" i="1" dirty="0">
              <a:solidFill>
                <a:schemeClr val="bg1"/>
              </a:solidFill>
            </a:endParaRPr>
          </a:p>
        </p:txBody>
      </p:sp>
      <p:sp>
        <p:nvSpPr>
          <p:cNvPr id="5" name="Cloud Callout 13">
            <a:extLst>
              <a:ext uri="{FF2B5EF4-FFF2-40B4-BE49-F238E27FC236}">
                <a16:creationId xmlns:a16="http://schemas.microsoft.com/office/drawing/2014/main" xmlns="" id="{884F3CC5-73C5-A24F-9823-355D5FDC5E69}"/>
              </a:ext>
            </a:extLst>
          </p:cNvPr>
          <p:cNvSpPr/>
          <p:nvPr/>
        </p:nvSpPr>
        <p:spPr>
          <a:xfrm>
            <a:off x="7429500" y="3124199"/>
            <a:ext cx="4953000" cy="2743200"/>
          </a:xfrm>
          <a:prstGeom prst="cloudCallout">
            <a:avLst>
              <a:gd name="adj1" fmla="val 41899"/>
              <a:gd name="adj2" fmla="val 617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Ah HA! Aren’t those </a:t>
            </a:r>
            <a:r>
              <a:rPr lang="en-US" sz="3600" b="1" i="1" dirty="0">
                <a:solidFill>
                  <a:schemeClr val="tx1"/>
                </a:solidFill>
              </a:rPr>
              <a:t>WORKS</a:t>
            </a:r>
            <a:r>
              <a:rPr lang="en-US" sz="3600" b="1" dirty="0">
                <a:solidFill>
                  <a:schemeClr val="tx1"/>
                </a:solidFill>
              </a:rPr>
              <a:t>??</a:t>
            </a:r>
          </a:p>
        </p:txBody>
      </p:sp>
    </p:spTree>
    <p:extLst>
      <p:ext uri="{BB962C8B-B14F-4D97-AF65-F5344CB8AC3E}">
        <p14:creationId xmlns:p14="http://schemas.microsoft.com/office/powerpoint/2010/main" val="16133010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240587" y="4968874"/>
            <a:ext cx="117348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Do you want to grow this year? </a:t>
            </a:r>
            <a:endParaRPr lang="en-US" sz="6000" b="1" i="1" dirty="0">
              <a:solidFill>
                <a:schemeClr val="bg1"/>
              </a:solidFill>
            </a:endParaRPr>
          </a:p>
        </p:txBody>
      </p:sp>
    </p:spTree>
    <p:extLst>
      <p:ext uri="{BB962C8B-B14F-4D97-AF65-F5344CB8AC3E}">
        <p14:creationId xmlns:p14="http://schemas.microsoft.com/office/powerpoint/2010/main" val="107267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6858000" y="5257800"/>
            <a:ext cx="5181600" cy="1315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Next Week… </a:t>
            </a:r>
            <a:endParaRPr lang="en-US" sz="6000" b="1" i="1" dirty="0">
              <a:solidFill>
                <a:schemeClr val="bg1"/>
              </a:solidFill>
            </a:endParaRPr>
          </a:p>
        </p:txBody>
      </p:sp>
    </p:spTree>
    <p:extLst>
      <p:ext uri="{BB962C8B-B14F-4D97-AF65-F5344CB8AC3E}">
        <p14:creationId xmlns:p14="http://schemas.microsoft.com/office/powerpoint/2010/main" val="40184316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76200" y="92075"/>
            <a:ext cx="1135380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 what method do we use to change? </a:t>
            </a:r>
          </a:p>
        </p:txBody>
      </p:sp>
      <p:sp>
        <p:nvSpPr>
          <p:cNvPr id="4" name="Rectangle 3">
            <a:extLst>
              <a:ext uri="{FF2B5EF4-FFF2-40B4-BE49-F238E27FC236}">
                <a16:creationId xmlns:a16="http://schemas.microsoft.com/office/drawing/2014/main" xmlns="" id="{202CAF90-5514-8ED5-3B4B-122B51E80397}"/>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7:14 </a:t>
            </a:r>
            <a:r>
              <a:rPr lang="en-US" sz="3200" b="1" u="sng" dirty="0">
                <a:solidFill>
                  <a:srgbClr val="002060"/>
                </a:solidFill>
                <a:effectLst/>
                <a:ea typeface="Times New Roman" panose="02020603050405020304" pitchFamily="18" charset="0"/>
              </a:rPr>
              <a:t>For we know that the Law is spiritual</a:t>
            </a:r>
            <a:r>
              <a:rPr lang="en-US" sz="3200" dirty="0">
                <a:solidFill>
                  <a:srgbClr val="000000"/>
                </a:solidFill>
                <a:effectLst/>
                <a:ea typeface="Times New Roman" panose="02020603050405020304" pitchFamily="18" charset="0"/>
              </a:rPr>
              <a:t>, but I am of flesh, sold into bondage to sin. </a:t>
            </a:r>
            <a:r>
              <a:rPr lang="en-US" sz="3200" b="1" baseline="30000" dirty="0">
                <a:solidFill>
                  <a:srgbClr val="000000"/>
                </a:solidFill>
                <a:effectLst/>
                <a:ea typeface="Times New Roman" panose="02020603050405020304" pitchFamily="18" charset="0"/>
              </a:rPr>
              <a:t>15 </a:t>
            </a:r>
            <a:r>
              <a:rPr lang="en-US" sz="3200" dirty="0">
                <a:solidFill>
                  <a:srgbClr val="000000"/>
                </a:solidFill>
                <a:effectLst/>
                <a:ea typeface="Times New Roman" panose="02020603050405020304" pitchFamily="18" charset="0"/>
              </a:rPr>
              <a:t>For what I am doing, I do not understand; for I am not practicing what I would like to do, but I am doing the very thing I hate. </a:t>
            </a:r>
            <a:r>
              <a:rPr lang="en-US" sz="3200" b="1" baseline="30000" dirty="0">
                <a:solidFill>
                  <a:srgbClr val="000000"/>
                </a:solidFill>
                <a:effectLst/>
                <a:ea typeface="Times New Roman" panose="02020603050405020304" pitchFamily="18" charset="0"/>
              </a:rPr>
              <a:t>16 </a:t>
            </a:r>
            <a:r>
              <a:rPr lang="en-US" sz="3200" dirty="0">
                <a:solidFill>
                  <a:srgbClr val="000000"/>
                </a:solidFill>
                <a:effectLst/>
                <a:ea typeface="Times New Roman" panose="02020603050405020304" pitchFamily="18" charset="0"/>
              </a:rPr>
              <a:t>But if I do the very thing I do not want to do, I agree with the Law, confessing that the Law is good.</a:t>
            </a:r>
            <a:endParaRPr lang="en-US" sz="3200" dirty="0">
              <a:effectLst/>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248820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20468</TotalTime>
  <Words>2072</Words>
  <Application>Microsoft Office PowerPoint</Application>
  <PresentationFormat>Widescreen</PresentationFormat>
  <Paragraphs>410</Paragraphs>
  <Slides>85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DoddH</cp:lastModifiedBy>
  <cp:revision>780</cp:revision>
  <dcterms:created xsi:type="dcterms:W3CDTF">2010-12-28T16:51:17Z</dcterms:created>
  <dcterms:modified xsi:type="dcterms:W3CDTF">2023-02-20T15:05:02Z</dcterms:modified>
</cp:coreProperties>
</file>