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50"/>
  </p:notesMasterIdLst>
  <p:sldIdLst>
    <p:sldId id="1561" r:id="rId3"/>
    <p:sldId id="2207" r:id="rId4"/>
    <p:sldId id="1900" r:id="rId5"/>
    <p:sldId id="2188" r:id="rId6"/>
    <p:sldId id="2189" r:id="rId7"/>
    <p:sldId id="2184" r:id="rId8"/>
    <p:sldId id="2185" r:id="rId9"/>
    <p:sldId id="2186" r:id="rId10"/>
    <p:sldId id="2187" r:id="rId11"/>
    <p:sldId id="2190" r:id="rId12"/>
    <p:sldId id="2183" r:id="rId13"/>
    <p:sldId id="2158" r:id="rId14"/>
    <p:sldId id="2170" r:id="rId15"/>
    <p:sldId id="2174" r:id="rId16"/>
    <p:sldId id="2175" r:id="rId17"/>
    <p:sldId id="2176" r:id="rId18"/>
    <p:sldId id="2195" r:id="rId19"/>
    <p:sldId id="2208" r:id="rId20"/>
    <p:sldId id="2219" r:id="rId21"/>
    <p:sldId id="2214" r:id="rId22"/>
    <p:sldId id="2215" r:id="rId23"/>
    <p:sldId id="2216" r:id="rId24"/>
    <p:sldId id="2217" r:id="rId25"/>
    <p:sldId id="2220" r:id="rId26"/>
    <p:sldId id="2218" r:id="rId27"/>
    <p:sldId id="2213" r:id="rId28"/>
    <p:sldId id="2161" r:id="rId29"/>
    <p:sldId id="2221" r:id="rId30"/>
    <p:sldId id="2162" r:id="rId31"/>
    <p:sldId id="2193" r:id="rId32"/>
    <p:sldId id="2222" r:id="rId33"/>
    <p:sldId id="2210" r:id="rId34"/>
    <p:sldId id="2211" r:id="rId35"/>
    <p:sldId id="2209" r:id="rId36"/>
    <p:sldId id="2163" r:id="rId37"/>
    <p:sldId id="2164" r:id="rId38"/>
    <p:sldId id="2182" r:id="rId39"/>
    <p:sldId id="2223" r:id="rId40"/>
    <p:sldId id="2165" r:id="rId41"/>
    <p:sldId id="2212" r:id="rId42"/>
    <p:sldId id="1301" r:id="rId43"/>
    <p:sldId id="2204" r:id="rId44"/>
    <p:sldId id="2205" r:id="rId45"/>
    <p:sldId id="2206" r:id="rId46"/>
    <p:sldId id="1523" r:id="rId47"/>
    <p:sldId id="1897" r:id="rId48"/>
    <p:sldId id="189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8BA0"/>
    <a:srgbClr val="FFFFCC"/>
    <a:srgbClr val="FEF1CE"/>
    <a:srgbClr val="819DA3"/>
    <a:srgbClr val="6A959E"/>
    <a:srgbClr val="966636"/>
    <a:srgbClr val="957C61"/>
    <a:srgbClr val="928364"/>
    <a:srgbClr val="777359"/>
    <a:srgbClr val="878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924" autoAdjust="0"/>
    <p:restoredTop sz="87297" autoAdjust="0"/>
  </p:normalViewPr>
  <p:slideViewPr>
    <p:cSldViewPr>
      <p:cViewPr varScale="1">
        <p:scale>
          <a:sx n="58" d="100"/>
          <a:sy n="58" d="100"/>
        </p:scale>
        <p:origin x="80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6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355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9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0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9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4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8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2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7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32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35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63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046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353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037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5248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77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12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4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4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31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392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79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946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0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5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6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78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0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77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89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133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GB" sz="900" b="1" spc="0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9517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8569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834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6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7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14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60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7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5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Historical Background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Authorship: Paul wrote this letter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Colossians 1:1, 23; 4:18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Irenaeus,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Heresies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3.14.1; Tertullian,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Heretics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7; Clement of Alexandria,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Stromata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1:1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Date: Written from prison in AD 60-61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“Aristarchus, who is in prison with me, sends you his greetings” (Colossians 4:10; cf. Acts 27:2).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Colossae was a small city in decline.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Formerly “a great city” (Herodotus,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7.30.1).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AD 60, it was a “small town” (Strabo,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Geography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12.8.13).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2,000 Jewish families (Josephus,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Antiquities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12.147-53).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Colossian Heresy.”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Some form of Jewish proto-Gnosticism.</a:t>
            </a:r>
          </a:p>
        </p:txBody>
      </p:sp>
    </p:spTree>
    <p:extLst>
      <p:ext uri="{BB962C8B-B14F-4D97-AF65-F5344CB8AC3E}">
        <p14:creationId xmlns:p14="http://schemas.microsoft.com/office/powerpoint/2010/main" val="7202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letter is from Paul, chosen by the will of God to be an apostle of Christ Jesus, and from our brother Timothy.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are writing to God’s holy people in the city of Colossae, who are faithful brothers and sisters in Christ.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God our Father give you grace and peace.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3917E182-A511-4003-9EDB-F8BCBF7A4832}"/>
              </a:ext>
            </a:extLst>
          </p:cNvPr>
          <p:cNvSpPr/>
          <p:nvPr/>
        </p:nvSpPr>
        <p:spPr>
          <a:xfrm>
            <a:off x="3429000" y="5072073"/>
            <a:ext cx="834535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Paul had never met these people, and he was sitting in prison when he heard about them.</a:t>
            </a:r>
          </a:p>
          <a:p>
            <a:pPr lvl="0"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Those who have not personally seen my face”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Colossians 2:1; 4:18).</a:t>
            </a:r>
          </a:p>
        </p:txBody>
      </p:sp>
    </p:spTree>
    <p:extLst>
      <p:ext uri="{BB962C8B-B14F-4D97-AF65-F5344CB8AC3E}">
        <p14:creationId xmlns:p14="http://schemas.microsoft.com/office/powerpoint/2010/main" val="8986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1:3)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always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you,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give thanks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God, the Father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9376216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1:4)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we have heard of your faith in Christ Jesus and your love for all of God’s people,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come from your confident hope of what God has reserved for you in heaven.</a:t>
            </a:r>
          </a:p>
        </p:txBody>
      </p:sp>
    </p:spTree>
    <p:extLst>
      <p:ext uri="{BB962C8B-B14F-4D97-AF65-F5344CB8AC3E}">
        <p14:creationId xmlns:p14="http://schemas.microsoft.com/office/powerpoint/2010/main" val="398802602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1:4)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we have heard of your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faith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Christ Jesus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your love for all of God’s people,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come from your confident hope of what God has reserved for you in heaven.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had this expectation ever since you first heard the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truth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Good News.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6A521A0-063E-4A5A-840D-E44F1834AA47}"/>
              </a:ext>
            </a:extLst>
          </p:cNvPr>
          <p:cNvSpPr/>
          <p:nvPr/>
        </p:nvSpPr>
        <p:spPr>
          <a:xfrm>
            <a:off x="4953000" y="1154199"/>
            <a:ext cx="6952525" cy="24499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“Faith”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pistis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“Trust… Reliability…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Confidence.”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(Chicago: University of Chicago Press, 2000), 818.</a:t>
            </a:r>
          </a:p>
        </p:txBody>
      </p:sp>
    </p:spTree>
    <p:extLst>
      <p:ext uri="{BB962C8B-B14F-4D97-AF65-F5344CB8AC3E}">
        <p14:creationId xmlns:p14="http://schemas.microsoft.com/office/powerpoint/2010/main" val="22475355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1:4)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we have heard of your faith in Christ Jesus and your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all of God’s people,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come from your confident hope of what God has reserved for you in heaven.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had this expectation ever since you first heard the truth of the Good News.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F865BD59-D230-4651-A220-0CDFCF54771A}"/>
              </a:ext>
            </a:extLst>
          </p:cNvPr>
          <p:cNvSpPr/>
          <p:nvPr/>
        </p:nvSpPr>
        <p:spPr>
          <a:xfrm>
            <a:off x="5791200" y="1447800"/>
            <a:ext cx="5943600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“God will not forget how hard you have worked for him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how you have shown your love to Him</a:t>
            </a:r>
          </a:p>
          <a:p>
            <a:pPr lvl="0" algn="ctr">
              <a:defRPr/>
            </a:pPr>
            <a:r>
              <a:rPr lang="en-GB" sz="36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caring for other believers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Hebrews 6:10</a:t>
            </a:r>
          </a:p>
        </p:txBody>
      </p:sp>
    </p:spTree>
    <p:extLst>
      <p:ext uri="{BB962C8B-B14F-4D97-AF65-F5344CB8AC3E}">
        <p14:creationId xmlns:p14="http://schemas.microsoft.com/office/powerpoint/2010/main" val="31398298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1:4)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we have heard of your faith in Christ Jesus and your love for all of God’s people,</a:t>
            </a:r>
          </a:p>
          <a:p>
            <a:r>
              <a:rPr lang="en-GB" sz="4000" b="1" spc="-150" baseline="3000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come from your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confident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hope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what God has reserved for you in heaven.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had this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expectation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ever since you first heard the truth of the Good News.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AEEF7C51-64A1-4615-AD3F-A0CFF24D172A}"/>
              </a:ext>
            </a:extLst>
          </p:cNvPr>
          <p:cNvSpPr/>
          <p:nvPr/>
        </p:nvSpPr>
        <p:spPr>
          <a:xfrm>
            <a:off x="3048000" y="3276600"/>
            <a:ext cx="8915400" cy="2747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“Hope” (</a:t>
            </a:r>
            <a:r>
              <a:rPr lang="en-US" sz="4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elpis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Looking forward to something with some reason for confidence… Expectation.”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Arndt et al., </a:t>
            </a:r>
            <a:r>
              <a:rPr lang="en-GB" sz="20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Greek-English Lexicon of the New Testament and Other Early Christian Literature</a:t>
            </a: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(Chicago: University of Chicago Press, 2000), 319.</a:t>
            </a:r>
          </a:p>
        </p:txBody>
      </p:sp>
    </p:spTree>
    <p:extLst>
      <p:ext uri="{BB962C8B-B14F-4D97-AF65-F5344CB8AC3E}">
        <p14:creationId xmlns:p14="http://schemas.microsoft.com/office/powerpoint/2010/main" val="2648697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1:6)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same Good News that came to you is going out all over the world.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bearing fruit everywhere by changing lives,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as it changed your lives from the day you first heard and understood the truth about God’s wonderful grace.</a:t>
            </a:r>
          </a:p>
        </p:txBody>
      </p:sp>
    </p:spTree>
    <p:extLst>
      <p:ext uri="{BB962C8B-B14F-4D97-AF65-F5344CB8AC3E}">
        <p14:creationId xmlns:p14="http://schemas.microsoft.com/office/powerpoint/2010/main" val="12652761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same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News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came to you is going out all over the world.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bearing fruit everywhere by changing lives,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as it changed your lives from the day you first heard and understood the truth about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wonderful grace.</a:t>
            </a:r>
          </a:p>
        </p:txBody>
      </p:sp>
    </p:spTree>
    <p:extLst>
      <p:ext uri="{BB962C8B-B14F-4D97-AF65-F5344CB8AC3E}">
        <p14:creationId xmlns:p14="http://schemas.microsoft.com/office/powerpoint/2010/main" val="19034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same Good News that came to you is going out all over the world.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bearing fruit everywhere by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changing lives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as it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changed your lives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a message </a:t>
            </a:r>
            <a:r>
              <a:rPr lang="en-GB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change someone’s life?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24480238-FC29-415E-886B-6839D54DB3EB}"/>
              </a:ext>
            </a:extLst>
          </p:cNvPr>
          <p:cNvSpPr/>
          <p:nvPr/>
        </p:nvSpPr>
        <p:spPr>
          <a:xfrm>
            <a:off x="1066800" y="4068124"/>
            <a:ext cx="6629400" cy="26374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Infanticide</a:t>
            </a:r>
            <a:endParaRPr lang="en-GB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Cicero (106-43 BC) stated that “deformed infants shall be killed” (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GB" sz="2400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Legibus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3.8).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Seneca (4 BC-AD 65) wrote, “We drown children who at birth are weakly and abnormal” (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Ira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1.15).</a:t>
            </a:r>
          </a:p>
        </p:txBody>
      </p:sp>
    </p:spTree>
    <p:extLst>
      <p:ext uri="{BB962C8B-B14F-4D97-AF65-F5344CB8AC3E}">
        <p14:creationId xmlns:p14="http://schemas.microsoft.com/office/powerpoint/2010/main" val="10945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9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same Good News that came to you is going out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bearing fruit everywhere by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changing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it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changed your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a message </a:t>
            </a:r>
            <a:r>
              <a:rPr kumimoji="0" lang="en-GB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really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change someone’s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CB63131-239B-4CD0-8A6A-F7BD3A62FEF7}"/>
              </a:ext>
            </a:extLst>
          </p:cNvPr>
          <p:cNvSpPr/>
          <p:nvPr/>
        </p:nvSpPr>
        <p:spPr>
          <a:xfrm>
            <a:off x="304800" y="3886200"/>
            <a:ext cx="6629400" cy="26374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Aberrant sexual practices</a:t>
            </a:r>
            <a:endParaRPr kumimoji="0" lang="en-GB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Naked waitresses 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and orgies during dinner (Suetonius, </a:t>
            </a:r>
            <a:r>
              <a:rPr kumimoji="0" lang="en-GB" sz="2400" b="1" i="1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Tiberius</a:t>
            </a:r>
            <a:r>
              <a:rPr kumimoji="0" lang="en-GB" sz="2400" b="1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42-43).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Caligula engaged in sex with his sisters, and he ate food and had people tortured during sex (Suetonius, 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Gaius Caligula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24, 32).</a:t>
            </a:r>
          </a:p>
        </p:txBody>
      </p:sp>
    </p:spTree>
    <p:extLst>
      <p:ext uri="{BB962C8B-B14F-4D97-AF65-F5344CB8AC3E}">
        <p14:creationId xmlns:p14="http://schemas.microsoft.com/office/powerpoint/2010/main" val="27758359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same Good News that came to you is going out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bearing fruit everywhere by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changing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it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changed your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a message </a:t>
            </a:r>
            <a:r>
              <a:rPr kumimoji="0" lang="en-GB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really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change someone’s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CB63131-239B-4CD0-8A6A-F7BD3A62FEF7}"/>
              </a:ext>
            </a:extLst>
          </p:cNvPr>
          <p:cNvSpPr/>
          <p:nvPr/>
        </p:nvSpPr>
        <p:spPr>
          <a:xfrm>
            <a:off x="304800" y="3886200"/>
            <a:ext cx="6629400" cy="26374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Pedophilia</a:t>
            </a:r>
            <a:endParaRPr kumimoji="0" lang="en-GB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Martial (the Roman poet) wrote to Phaedrus, “You sleep with well-endowed boys” (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Epigrams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3.72). To another man, he wrote, “You do it with long-haired boys whom you have procured for yourself” (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Epigrams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7.97). </a:t>
            </a:r>
          </a:p>
        </p:txBody>
      </p:sp>
    </p:spTree>
    <p:extLst>
      <p:ext uri="{BB962C8B-B14F-4D97-AF65-F5344CB8AC3E}">
        <p14:creationId xmlns:p14="http://schemas.microsoft.com/office/powerpoint/2010/main" val="38271514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same Good News that came to you is going out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bearing fruit everywhere by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changing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it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changed your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a message </a:t>
            </a:r>
            <a:r>
              <a:rPr kumimoji="0" lang="en-GB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really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change someone’s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CB63131-239B-4CD0-8A6A-F7BD3A62FEF7}"/>
              </a:ext>
            </a:extLst>
          </p:cNvPr>
          <p:cNvSpPr/>
          <p:nvPr/>
        </p:nvSpPr>
        <p:spPr>
          <a:xfrm>
            <a:off x="304800" y="3886200"/>
            <a:ext cx="6629400" cy="26374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Slavery</a:t>
            </a:r>
            <a:endParaRPr kumimoji="0" lang="en-GB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Aristotle (4</a:t>
            </a:r>
            <a:r>
              <a:rPr lang="en-GB" sz="2400" b="1" baseline="300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century BC) described slaves as human property (Aristotle, 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Nicomachean Ethics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5.6.8) and equivalent to a lifeless tool in the hands of a slave master (Aristotle, 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1.2.4-6; 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Nicomachean Ethics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8.11.6).</a:t>
            </a:r>
          </a:p>
        </p:txBody>
      </p:sp>
    </p:spTree>
    <p:extLst>
      <p:ext uri="{BB962C8B-B14F-4D97-AF65-F5344CB8AC3E}">
        <p14:creationId xmlns:p14="http://schemas.microsoft.com/office/powerpoint/2010/main" val="38744172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same Good News that came to you is going out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bearing fruit everywhere by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changing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it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changed your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a message </a:t>
            </a:r>
            <a:r>
              <a:rPr kumimoji="0" lang="en-GB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really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change someone’s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CB63131-239B-4CD0-8A6A-F7BD3A62FEF7}"/>
              </a:ext>
            </a:extLst>
          </p:cNvPr>
          <p:cNvSpPr/>
          <p:nvPr/>
        </p:nvSpPr>
        <p:spPr>
          <a:xfrm>
            <a:off x="304800" y="3886200"/>
            <a:ext cx="6629400" cy="26374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</a:t>
            </a:r>
            <a:endParaRPr lang="en-GB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Demosthenes stated, “Men have concubines for pleasure, female slaves for sex, and wives to give us legitimate children and to be guardians of our households” (</a:t>
            </a:r>
            <a:r>
              <a:rPr lang="en-GB" sz="2400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Apollodorus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Against </a:t>
            </a:r>
            <a:r>
              <a:rPr lang="en-GB" sz="2400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Neaera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3.122).</a:t>
            </a:r>
          </a:p>
        </p:txBody>
      </p:sp>
    </p:spTree>
    <p:extLst>
      <p:ext uri="{BB962C8B-B14F-4D97-AF65-F5344CB8AC3E}">
        <p14:creationId xmlns:p14="http://schemas.microsoft.com/office/powerpoint/2010/main" val="9711011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same Good News that came to you is going out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bearing fruit everywhere by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changing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it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changed your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a message </a:t>
            </a:r>
            <a:r>
              <a:rPr kumimoji="0" lang="en-GB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really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change someone’s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CB63131-239B-4CD0-8A6A-F7BD3A62FEF7}"/>
              </a:ext>
            </a:extLst>
          </p:cNvPr>
          <p:cNvSpPr/>
          <p:nvPr/>
        </p:nvSpPr>
        <p:spPr>
          <a:xfrm>
            <a:off x="304800" y="3886200"/>
            <a:ext cx="6629400" cy="263747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Women’s Rights</a:t>
            </a:r>
            <a:endParaRPr lang="en-GB" sz="48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Demosthenes stated, “Men have concubines for pleasure, female slaves for sex, and wives to give us legitimate children and to be guardians of our households” (</a:t>
            </a:r>
            <a:r>
              <a:rPr lang="en-GB" sz="2400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Apollodorus</a:t>
            </a:r>
            <a:r>
              <a:rPr lang="en-GB" sz="2400" b="1" i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Against </a:t>
            </a:r>
            <a:r>
              <a:rPr lang="en-GB" sz="2400" b="1" i="1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Neaera</a:t>
            </a:r>
            <a:r>
              <a:rPr lang="en-GB" sz="2400" b="1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3.122).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ED771A7-1B7F-43C4-981D-CDB8CDE0F049}"/>
              </a:ext>
            </a:extLst>
          </p:cNvPr>
          <p:cNvSpPr/>
          <p:nvPr/>
        </p:nvSpPr>
        <p:spPr>
          <a:xfrm>
            <a:off x="3276600" y="1137213"/>
            <a:ext cx="8695146" cy="54632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God’s work of art.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Psalm 139:14; Ephesians 2:10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have inherent dignity and equality.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3:11; Genesis 1:26-27; Galatians 3:28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God’s child—more loved than you can intellectually comprehend.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Galatians 4:6-7; Ephesians 3:19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life has significance and purpose that you can’t possibly grasp.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Peter 1:7-8; Matthew 25:21</a:t>
            </a:r>
          </a:p>
        </p:txBody>
      </p:sp>
    </p:spTree>
    <p:extLst>
      <p:ext uri="{BB962C8B-B14F-4D97-AF65-F5344CB8AC3E}">
        <p14:creationId xmlns:p14="http://schemas.microsoft.com/office/powerpoint/2010/main" val="41964635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(Col. 1:6)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This same Good News that came to you is going out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It is bearing fruit everywhere by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changing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just as it 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changed your lives</a:t>
            </a: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from the day you first heard and 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a message </a:t>
            </a:r>
            <a:r>
              <a:rPr kumimoji="0" lang="en-GB" sz="48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really</a:t>
            </a: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change someone’s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Ideas change our lives and behavior.</a:t>
            </a:r>
          </a:p>
        </p:txBody>
      </p:sp>
    </p:spTree>
    <p:extLst>
      <p:ext uri="{BB962C8B-B14F-4D97-AF65-F5344CB8AC3E}">
        <p14:creationId xmlns:p14="http://schemas.microsoft.com/office/powerpoint/2010/main" val="688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1:6)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same Good News that came to you is going out all over the world.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bearing fruit everywhere by changing lives,</a:t>
            </a:r>
          </a:p>
          <a:p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as it changed your lives from the day you first heard and 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understood the truth about God’s wonderful grace.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97423D7-5C1A-4D52-8A3B-BCEF8CEF6094}"/>
              </a:ext>
            </a:extLst>
          </p:cNvPr>
          <p:cNvSpPr/>
          <p:nvPr/>
        </p:nvSpPr>
        <p:spPr>
          <a:xfrm>
            <a:off x="3006525" y="152400"/>
            <a:ext cx="6155408" cy="19812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a message </a:t>
            </a:r>
            <a:r>
              <a:rPr lang="en-GB" sz="4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en-GB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change someone’s life?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Ideas change our lives and behavior.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7CFBF-61A9-49B3-A36A-F827111E3F9D}"/>
              </a:ext>
            </a:extLst>
          </p:cNvPr>
          <p:cNvSpPr/>
          <p:nvPr/>
        </p:nvSpPr>
        <p:spPr>
          <a:xfrm>
            <a:off x="63271" y="4419600"/>
            <a:ext cx="1273604" cy="668648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5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1:7)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learned about the Good News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Epaphras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our beloved co-worker. He is Christ’s faithful servant, and he is helping us on your behalf.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told us about the love for others that the Holy Spirit has given you.</a:t>
            </a:r>
          </a:p>
        </p:txBody>
      </p:sp>
    </p:spTree>
    <p:extLst>
      <p:ext uri="{BB962C8B-B14F-4D97-AF65-F5344CB8AC3E}">
        <p14:creationId xmlns:p14="http://schemas.microsoft.com/office/powerpoint/2010/main" val="9910191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1:7)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learned about the Good News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Epaphras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our beloved co-worker. He is Christ’s faithful servant, and he is helping us on your behalf.</a:t>
            </a:r>
          </a:p>
          <a:p>
            <a:r>
              <a:rPr lang="en-GB" sz="4000" b="1" spc="-150" baseline="300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told us about the love for others that the Holy Spirit has given you.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F920F7B-2370-4EFB-9587-C74DB4CC6AC9}"/>
              </a:ext>
            </a:extLst>
          </p:cNvPr>
          <p:cNvSpPr/>
          <p:nvPr/>
        </p:nvSpPr>
        <p:spPr>
          <a:xfrm>
            <a:off x="3921057" y="1592090"/>
            <a:ext cx="8153400" cy="526591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was Epaphras?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likely came to faith when Paul was in Ephesus.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Acts 19:10</a:t>
            </a:r>
          </a:p>
          <a:p>
            <a:pPr lvl="0" algn="ctr">
              <a:defRPr/>
            </a:pPr>
            <a:r>
              <a:rPr lang="en-GB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a “nobody” who was powerful in prayer and started this church back home.</a:t>
            </a:r>
          </a:p>
          <a:p>
            <a:pPr lvl="0" algn="ctr">
              <a:defRPr/>
            </a:pPr>
            <a:r>
              <a:rPr lang="en-GB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Epaphras wasn’t qualified because he was particularly gifted, ordained, educated, etc. (Colossians 4:12)</a:t>
            </a:r>
            <a:endParaRPr lang="en-GB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09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1:9)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we have not stopped praying for you since we first heard about you.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894EBEE-2A81-4B6C-AE7C-9A7AA0EEA7AC}"/>
              </a:ext>
            </a:extLst>
          </p:cNvPr>
          <p:cNvSpPr/>
          <p:nvPr/>
        </p:nvSpPr>
        <p:spPr>
          <a:xfrm>
            <a:off x="2438400" y="1447801"/>
            <a:ext cx="518160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do you pray for people you’ve never met??</a:t>
            </a:r>
            <a:endParaRPr lang="en-GB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228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Historical Background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Authorship: Paul wrote this letter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1:1, 23; 4:18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Irenaeus, </a:t>
            </a:r>
            <a:r>
              <a:rPr lang="en-GB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Heresies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3.14.1; Tertullian, </a:t>
            </a:r>
            <a:r>
              <a:rPr lang="en-GB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Heretics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7; Clement of Alexandria, </a:t>
            </a:r>
            <a:r>
              <a:rPr lang="en-GB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Stromata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1:1</a:t>
            </a:r>
          </a:p>
        </p:txBody>
      </p:sp>
    </p:spTree>
    <p:extLst>
      <p:ext uri="{BB962C8B-B14F-4D97-AF65-F5344CB8AC3E}">
        <p14:creationId xmlns:p14="http://schemas.microsoft.com/office/powerpoint/2010/main" val="702482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1:9)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we have not stopped praying for you since we first heard about you.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ask God to give you complete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his will and to give you spiritual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32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1:9)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we have not stopped praying for you since we first heard about you.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ask God to give you complete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his will and to give you spiritual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C3F0034D-B59C-4D19-BC68-0C9CADD52315}"/>
              </a:ext>
            </a:extLst>
          </p:cNvPr>
          <p:cNvSpPr/>
          <p:nvPr/>
        </p:nvSpPr>
        <p:spPr>
          <a:xfrm>
            <a:off x="5880282" y="674643"/>
            <a:ext cx="6316308" cy="61072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refuse to learn…</a:t>
            </a:r>
            <a:endParaRPr lang="en-US" sz="4400" b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relationship with God will be distorted.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“Your dad was abusive, unfaithful, and had a notorious drinking problem!”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 will fill the vacuum.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our fathers?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church leaders?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stand-up comedians?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Movies and music?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Sunday school teachings?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will forfeit the opportunity of a lifetime!</a:t>
            </a:r>
          </a:p>
        </p:txBody>
      </p:sp>
    </p:spTree>
    <p:extLst>
      <p:ext uri="{BB962C8B-B14F-4D97-AF65-F5344CB8AC3E}">
        <p14:creationId xmlns:p14="http://schemas.microsoft.com/office/powerpoint/2010/main" val="33680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32F82-B181-4CAB-AC79-8737FD3C5E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75" y="339903"/>
            <a:ext cx="5105400" cy="617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60F93-359C-4388-BD9B-E4ABF00F2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898" y="339903"/>
            <a:ext cx="4943248" cy="617819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74185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1:9)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we have not stopped praying for you since we first heard about you.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ask God to give you complete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his will and to give you spiritual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C3F0034D-B59C-4D19-BC68-0C9CADD52315}"/>
              </a:ext>
            </a:extLst>
          </p:cNvPr>
          <p:cNvSpPr/>
          <p:nvPr/>
        </p:nvSpPr>
        <p:spPr>
          <a:xfrm>
            <a:off x="5791200" y="304800"/>
            <a:ext cx="6316308" cy="61072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you refuse to learn…</a:t>
            </a:r>
            <a:endParaRPr lang="en-US" sz="4400" b="1" spc="-15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relationship with God will be distorted.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“Your dad was abusive, unfaithful, and had a notorious drinking problem!”</a:t>
            </a:r>
          </a:p>
          <a:p>
            <a:pPr lvl="0" algn="ctr">
              <a:defRPr/>
            </a:pPr>
            <a:r>
              <a:rPr 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Something will fill the vacuum.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our fathers?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church leaders?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stand-up comedians?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Movies and music?</a:t>
            </a:r>
          </a:p>
          <a:p>
            <a:pPr lvl="0" algn="ctr">
              <a:defRPr/>
            </a:pPr>
            <a:r>
              <a:rPr lang="en-GB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Sunday school teachings?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 will forfeit the opportunity of a lifetime!</a:t>
            </a:r>
          </a:p>
        </p:txBody>
      </p:sp>
    </p:spTree>
    <p:extLst>
      <p:ext uri="{BB962C8B-B14F-4D97-AF65-F5344CB8AC3E}">
        <p14:creationId xmlns:p14="http://schemas.microsoft.com/office/powerpoint/2010/main" val="4106311378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1:9)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we have not stopped praying for you since we first heard about you.</a:t>
            </a:r>
          </a:p>
          <a:p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ask God to give you complete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his will and to give you spiritual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wisdom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C3F0034D-B59C-4D19-BC68-0C9CADD52315}"/>
              </a:ext>
            </a:extLst>
          </p:cNvPr>
          <p:cNvSpPr/>
          <p:nvPr/>
        </p:nvSpPr>
        <p:spPr>
          <a:xfrm>
            <a:off x="5791200" y="304800"/>
            <a:ext cx="6316308" cy="610727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72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Order is Important!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Encounter God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him.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Follow God</a:t>
            </a:r>
          </a:p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him.</a:t>
            </a:r>
            <a:endParaRPr lang="en-US" sz="4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1:10)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way you live will always honor and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 the Lord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lives will produce every kind of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 fruit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grow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you learn to know God better and better.</a:t>
            </a: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636C2156-57B5-4F9C-AED5-974ECAEE1565}"/>
              </a:ext>
            </a:extLst>
          </p:cNvPr>
          <p:cNvSpPr/>
          <p:nvPr/>
        </p:nvSpPr>
        <p:spPr>
          <a:xfrm>
            <a:off x="4800600" y="3276600"/>
            <a:ext cx="5105400" cy="2209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Fruit takes time to grow…</a:t>
            </a:r>
          </a:p>
        </p:txBody>
      </p:sp>
    </p:spTree>
    <p:extLst>
      <p:ext uri="{BB962C8B-B14F-4D97-AF65-F5344CB8AC3E}">
        <p14:creationId xmlns:p14="http://schemas.microsoft.com/office/powerpoint/2010/main" val="24284354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1:11)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also pray that you will be strengthened with all his glorious power</a:t>
            </a:r>
          </a:p>
        </p:txBody>
      </p:sp>
    </p:spTree>
    <p:extLst>
      <p:ext uri="{BB962C8B-B14F-4D97-AF65-F5344CB8AC3E}">
        <p14:creationId xmlns:p14="http://schemas.microsoft.com/office/powerpoint/2010/main" val="574013142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1:11)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also pray that you will be strengthened with all his glorious power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you will have all the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endurance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patience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need.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B1577BA-CDB0-4812-B670-27A6924450D3}"/>
              </a:ext>
            </a:extLst>
          </p:cNvPr>
          <p:cNvSpPr/>
          <p:nvPr/>
        </p:nvSpPr>
        <p:spPr>
          <a:xfrm>
            <a:off x="4682925" y="1881850"/>
            <a:ext cx="7391400" cy="487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Patience and Endurance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you currently waiting for in your spiritual growth?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Helping someone come to faith in Christ?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Mentoring a friend in his faith?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opportunity to teach or lead in some capacity?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Marriage, family, career, etc.?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component steps can you take while you wait for the outcome?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Relational love, listening, prayer, etc.</a:t>
            </a:r>
          </a:p>
        </p:txBody>
      </p:sp>
    </p:spTree>
    <p:extLst>
      <p:ext uri="{BB962C8B-B14F-4D97-AF65-F5344CB8AC3E}">
        <p14:creationId xmlns:p14="http://schemas.microsoft.com/office/powerpoint/2010/main" val="19447608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1:11) </a:t>
            </a:r>
            <a:r>
              <a:rPr lang="en-GB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also pray that you will be strengthened with all his glorious power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you will have all the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endurance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patience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 need.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6B1577BA-CDB0-4812-B670-27A6924450D3}"/>
              </a:ext>
            </a:extLst>
          </p:cNvPr>
          <p:cNvSpPr/>
          <p:nvPr/>
        </p:nvSpPr>
        <p:spPr>
          <a:xfrm>
            <a:off x="4682925" y="1881850"/>
            <a:ext cx="7391400" cy="4876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4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Patience and Endurance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you currently waiting for in your spiritual growth?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Helping someone come to faith in Christ?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Mentoring a friend in his faith?</a:t>
            </a:r>
          </a:p>
          <a:p>
            <a:pPr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opportunity to teach or lead in some capacity?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Marriage, family, career, etc.?</a:t>
            </a:r>
          </a:p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component steps can you take while you wait for the outcome?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Relational love, listening, prayer, etc.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2904E65-669D-4021-A239-32DD1E084669}"/>
              </a:ext>
            </a:extLst>
          </p:cNvPr>
          <p:cNvSpPr/>
          <p:nvPr/>
        </p:nvSpPr>
        <p:spPr>
          <a:xfrm>
            <a:off x="228600" y="3170953"/>
            <a:ext cx="7543800" cy="212202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the outcome of patience and endurance?</a:t>
            </a:r>
            <a:endParaRPr lang="en-GB" sz="4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937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(Col. 1:12) 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you be filled with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always </a:t>
            </a:r>
            <a:r>
              <a:rPr lang="en-GB" sz="4000" b="1" u="sng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thanking</a:t>
            </a:r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Father.</a:t>
            </a:r>
          </a:p>
          <a:p>
            <a:r>
              <a:rPr lang="en-GB" sz="4000" b="1" spc="-15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enabled you to share in the inheritance that belongs to his people, who live in the light.</a:t>
            </a:r>
          </a:p>
        </p:txBody>
      </p:sp>
    </p:spTree>
    <p:extLst>
      <p:ext uri="{BB962C8B-B14F-4D97-AF65-F5344CB8AC3E}">
        <p14:creationId xmlns:p14="http://schemas.microsoft.com/office/powerpoint/2010/main" val="28661039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Historical Background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Authorship: Paul wrote this letter</a:t>
            </a:r>
          </a:p>
          <a:p>
            <a:pPr algn="ctr"/>
            <a:r>
              <a:rPr lang="en-US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1:1, 23; 4:18</a:t>
            </a:r>
          </a:p>
          <a:p>
            <a:pPr algn="ctr"/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Irenaeus,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Heresies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3.14.1; Tertullian,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Heretics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7; Clement of Alexandria,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Stromata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1:1</a:t>
            </a:r>
          </a:p>
          <a:p>
            <a:pPr algn="ctr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Date: Written from prison in AD 60-61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Aristarchus, who is in prison with me, sends you his greetings</a:t>
            </a: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 (Colossians 4:10; cf. Acts 27:2).</a:t>
            </a:r>
          </a:p>
        </p:txBody>
      </p:sp>
    </p:spTree>
    <p:extLst>
      <p:ext uri="{BB962C8B-B14F-4D97-AF65-F5344CB8AC3E}">
        <p14:creationId xmlns:p14="http://schemas.microsoft.com/office/powerpoint/2010/main" val="17374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024050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9C5D5-6873-45E3-966B-95173766075B}"/>
              </a:ext>
            </a:extLst>
          </p:cNvPr>
          <p:cNvSpPr/>
          <p:nvPr/>
        </p:nvSpPr>
        <p:spPr>
          <a:xfrm>
            <a:off x="198438" y="152400"/>
            <a:ext cx="118064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6600" b="1" kern="0" spc="-15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  <a:r>
              <a:rPr lang="en-GB" sz="6600" b="1" i="1" kern="0" spc="-15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practical ways</a:t>
            </a:r>
            <a:r>
              <a:rPr lang="en-GB" sz="6600" b="1" kern="0" spc="-15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grow in each of these areas?</a:t>
            </a:r>
          </a:p>
          <a:p>
            <a:pPr lvl="0" algn="ctr">
              <a:defRPr/>
            </a:pPr>
            <a:endParaRPr lang="en-GB" sz="1000" b="1" kern="0" spc="-15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5400" b="1" kern="0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#1. Learning, study, and knowledge?</a:t>
            </a:r>
          </a:p>
          <a:p>
            <a:pPr lvl="0" algn="ctr">
              <a:defRPr/>
            </a:pPr>
            <a:endParaRPr lang="en-GB" sz="1000" b="1" kern="0" spc="-15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5400" b="1" kern="0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#2. Patience and endurance?</a:t>
            </a:r>
          </a:p>
          <a:p>
            <a:pPr lvl="0" algn="ctr">
              <a:defRPr/>
            </a:pPr>
            <a:endParaRPr lang="en-GB" sz="1000" b="1" kern="0" spc="-15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GB" sz="5400" b="1" kern="0" spc="-15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#3. Joy?</a:t>
            </a:r>
          </a:p>
        </p:txBody>
      </p:sp>
    </p:spTree>
    <p:extLst>
      <p:ext uri="{BB962C8B-B14F-4D97-AF65-F5344CB8AC3E}">
        <p14:creationId xmlns:p14="http://schemas.microsoft.com/office/powerpoint/2010/main" val="202755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9C5D5-6873-45E3-966B-95173766075B}"/>
              </a:ext>
            </a:extLst>
          </p:cNvPr>
          <p:cNvSpPr/>
          <p:nvPr/>
        </p:nvSpPr>
        <p:spPr>
          <a:xfrm>
            <a:off x="198438" y="152400"/>
            <a:ext cx="118064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GB" sz="6600" b="1" i="1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practical ways</a:t>
            </a:r>
            <a:r>
              <a:rPr kumimoji="0" lang="en-GB" sz="66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grow in each of these areas?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Learning, study, and knowledge?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Patience and endurance?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#3. Joy?</a:t>
            </a:r>
          </a:p>
        </p:txBody>
      </p:sp>
    </p:spTree>
    <p:extLst>
      <p:ext uri="{BB962C8B-B14F-4D97-AF65-F5344CB8AC3E}">
        <p14:creationId xmlns:p14="http://schemas.microsoft.com/office/powerpoint/2010/main" val="8135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9C5D5-6873-45E3-966B-95173766075B}"/>
              </a:ext>
            </a:extLst>
          </p:cNvPr>
          <p:cNvSpPr/>
          <p:nvPr/>
        </p:nvSpPr>
        <p:spPr>
          <a:xfrm>
            <a:off x="198438" y="152400"/>
            <a:ext cx="118064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GB" sz="6600" b="1" i="1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practical ways</a:t>
            </a:r>
            <a:r>
              <a:rPr kumimoji="0" lang="en-GB" sz="66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grow in each of these areas?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Learning, study, and knowledge?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Patience and endurance?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#3. Joy?</a:t>
            </a:r>
          </a:p>
        </p:txBody>
      </p:sp>
    </p:spTree>
    <p:extLst>
      <p:ext uri="{BB962C8B-B14F-4D97-AF65-F5344CB8AC3E}">
        <p14:creationId xmlns:p14="http://schemas.microsoft.com/office/powerpoint/2010/main" val="8847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59C5D5-6873-45E3-966B-95173766075B}"/>
              </a:ext>
            </a:extLst>
          </p:cNvPr>
          <p:cNvSpPr/>
          <p:nvPr/>
        </p:nvSpPr>
        <p:spPr>
          <a:xfrm>
            <a:off x="198438" y="152400"/>
            <a:ext cx="118064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</a:t>
            </a:r>
            <a:r>
              <a:rPr kumimoji="0" lang="en-GB" sz="6600" b="1" i="1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practical ways</a:t>
            </a:r>
            <a:r>
              <a:rPr kumimoji="0" lang="en-GB" sz="66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grow in each of these areas?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#1. Learning, study, and knowledge?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#2. Patience and endurance?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-15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-15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#3. Joy?</a:t>
            </a:r>
          </a:p>
        </p:txBody>
      </p:sp>
    </p:spTree>
    <p:extLst>
      <p:ext uri="{BB962C8B-B14F-4D97-AF65-F5344CB8AC3E}">
        <p14:creationId xmlns:p14="http://schemas.microsoft.com/office/powerpoint/2010/main" val="39620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144DCA-61E9-41AF-B54D-027FB6581C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19100"/>
            <a:ext cx="664102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spc="-150" dirty="0"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Historical Background</a:t>
            </a:r>
            <a:endParaRPr lang="en-US" sz="4800" b="1" spc="-150" dirty="0"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Authorship: Paul wrote this letter</a:t>
            </a:r>
          </a:p>
          <a:p>
            <a:pPr algn="ctr"/>
            <a:r>
              <a:rPr lang="en-US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Colossians 1:1, 23; 4:18</a:t>
            </a:r>
          </a:p>
          <a:p>
            <a:pPr algn="ctr"/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Irenaeus,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Heresies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3.14.1; Tertullian,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Against Heretics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7; Clement of Alexandria, </a:t>
            </a:r>
            <a:r>
              <a:rPr lang="en-GB" sz="2400" b="1" i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Stromata</a:t>
            </a: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1:1</a:t>
            </a:r>
          </a:p>
          <a:p>
            <a:pPr algn="ctr"/>
            <a:r>
              <a:rPr lang="en-US" sz="4000" b="1" spc="-150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Date: Written from prison in AD 60-61</a:t>
            </a:r>
          </a:p>
          <a:p>
            <a:pPr algn="ctr"/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“Aristarchus, who is in prison with me, sends you his greetings” (Colossians 4:10; cf. Acts 27:2).</a:t>
            </a:r>
            <a:endParaRPr lang="en-US" sz="2400" b="1" dirty="0"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Colossae was a small city in decline.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Formerly “a great city” (Herodotus, </a:t>
            </a:r>
            <a:r>
              <a:rPr lang="en-GB" sz="2400" b="1" i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7.30.1).</a:t>
            </a:r>
          </a:p>
          <a:p>
            <a:pPr lvl="0" algn="ctr"/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AD 60, it was a “small town” (Strabo, </a:t>
            </a:r>
            <a:r>
              <a:rPr lang="en-GB" sz="2400" b="1" i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Geography</a:t>
            </a:r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12.8.13).</a:t>
            </a:r>
          </a:p>
          <a:p>
            <a:pPr lvl="0" algn="ctr"/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2,000 Jewish families (Josephus, </a:t>
            </a:r>
            <a:r>
              <a:rPr lang="en-GB" sz="2400" b="1" i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Antiquities</a:t>
            </a:r>
            <a:r>
              <a:rPr lang="en-GB" sz="2400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12.147-53).</a:t>
            </a:r>
          </a:p>
        </p:txBody>
      </p:sp>
    </p:spTree>
    <p:extLst>
      <p:ext uri="{BB962C8B-B14F-4D97-AF65-F5344CB8AC3E}">
        <p14:creationId xmlns:p14="http://schemas.microsoft.com/office/powerpoint/2010/main" val="12019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22397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480-7EAB-48F0-ABD9-4B64DB346D5F}"/>
              </a:ext>
            </a:extLst>
          </p:cNvPr>
          <p:cNvSpPr/>
          <p:nvPr/>
        </p:nvSpPr>
        <p:spPr>
          <a:xfrm>
            <a:off x="6705600" y="2971800"/>
            <a:ext cx="2286000" cy="1219200"/>
          </a:xfrm>
          <a:prstGeom prst="rect">
            <a:avLst/>
          </a:prstGeom>
          <a:noFill/>
          <a:ln w="76200">
            <a:solidFill>
              <a:srgbClr val="FF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FB841980-55C4-4D3A-A95B-37CE46AFD832}"/>
              </a:ext>
            </a:extLst>
          </p:cNvPr>
          <p:cNvSpPr/>
          <p:nvPr/>
        </p:nvSpPr>
        <p:spPr>
          <a:xfrm>
            <a:off x="129250" y="140825"/>
            <a:ext cx="6172200" cy="533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Epaphras 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prays hard for you and also for the believers in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Laodicea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Hierapolis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you have read this letter, pass it on to the church at </a:t>
            </a:r>
            <a:r>
              <a:rPr lang="en-GB" sz="3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Laodicea</a:t>
            </a: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they can read it.</a:t>
            </a:r>
          </a:p>
          <a:p>
            <a:pPr lvl="0" algn="ctr">
              <a:defRPr/>
            </a:pPr>
            <a:r>
              <a:rPr lang="en-GB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you should read the letter I wrote to them. </a:t>
            </a:r>
          </a:p>
          <a:p>
            <a:pPr lvl="0" algn="ctr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Colossians 4:13, 16</a:t>
            </a:r>
          </a:p>
        </p:txBody>
      </p:sp>
    </p:spTree>
    <p:extLst>
      <p:ext uri="{BB962C8B-B14F-4D97-AF65-F5344CB8AC3E}">
        <p14:creationId xmlns:p14="http://schemas.microsoft.com/office/powerpoint/2010/main" val="33014925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84492" y="71490"/>
            <a:ext cx="824505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-150" normalizeH="0" baseline="0" noProof="0" dirty="0">
                <a:ln>
                  <a:noFill/>
                </a:ln>
                <a:solidFill>
                  <a:srgbClr val="FEF1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Historical Background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FEF1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Authorship: Paul wrote this letter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Colossians 1:1, 23; 4:18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Irenaeus,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Heresies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3.14.1; Tertullian,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Against Heretics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7; Clement of Alexandria,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Stromata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1:1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Date: Written from prison in AD 60-61</a:t>
            </a:r>
          </a:p>
          <a:p>
            <a:pPr lvl="0" algn="ctr">
              <a:defRPr/>
            </a:pPr>
            <a:r>
              <a:rPr lang="en-GB" sz="2400" b="1" dirty="0"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“Aristarchus, who is in prison with me, sends you his greetings” (Colossians 4:10; cf. Acts 27:2).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15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Colossae was a small city in decline.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6C8B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Formerly “a great city” (Herodotus,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History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7.30.1).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By AD 60, it was a “small town” (Strabo,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Geography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12.8.13).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2,000 Jewish families (Josephus,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Antiquities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6C8B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12.147-53).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Colossian Heresy.”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Some form of Jewish proto-Gnosticism.</a:t>
            </a:r>
          </a:p>
        </p:txBody>
      </p:sp>
    </p:spTree>
    <p:extLst>
      <p:ext uri="{BB962C8B-B14F-4D97-AF65-F5344CB8AC3E}">
        <p14:creationId xmlns:p14="http://schemas.microsoft.com/office/powerpoint/2010/main" val="39969186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2919</Words>
  <Application>Microsoft Office PowerPoint</Application>
  <PresentationFormat>Widescreen</PresentationFormat>
  <Paragraphs>289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Lao UI</vt:lpstr>
      <vt:lpstr>Times New Roman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2025-04-07T17:40:31Z</dcterms:created>
  <dcterms:modified xsi:type="dcterms:W3CDTF">2025-04-07T17:40:38Z</dcterms:modified>
</cp:coreProperties>
</file>