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9"/>
  </p:notesMasterIdLst>
  <p:sldIdLst>
    <p:sldId id="256" r:id="rId2"/>
    <p:sldId id="263" r:id="rId3"/>
    <p:sldId id="298" r:id="rId4"/>
    <p:sldId id="337" r:id="rId5"/>
    <p:sldId id="299" r:id="rId6"/>
    <p:sldId id="338" r:id="rId7"/>
    <p:sldId id="303" r:id="rId8"/>
    <p:sldId id="300" r:id="rId9"/>
    <p:sldId id="340" r:id="rId10"/>
    <p:sldId id="339" r:id="rId11"/>
    <p:sldId id="301" r:id="rId12"/>
    <p:sldId id="341" r:id="rId13"/>
    <p:sldId id="304" r:id="rId14"/>
    <p:sldId id="284" r:id="rId15"/>
    <p:sldId id="305" r:id="rId16"/>
    <p:sldId id="302" r:id="rId17"/>
    <p:sldId id="306" r:id="rId18"/>
    <p:sldId id="307" r:id="rId19"/>
    <p:sldId id="308" r:id="rId20"/>
    <p:sldId id="310" r:id="rId21"/>
    <p:sldId id="309" r:id="rId22"/>
    <p:sldId id="311" r:id="rId23"/>
    <p:sldId id="342" r:id="rId24"/>
    <p:sldId id="332" r:id="rId25"/>
    <p:sldId id="327" r:id="rId26"/>
    <p:sldId id="273" r:id="rId27"/>
    <p:sldId id="344" r:id="rId28"/>
    <p:sldId id="343" r:id="rId29"/>
    <p:sldId id="329" r:id="rId30"/>
    <p:sldId id="330" r:id="rId31"/>
    <p:sldId id="312" r:id="rId32"/>
    <p:sldId id="291" r:id="rId33"/>
    <p:sldId id="314" r:id="rId34"/>
    <p:sldId id="315" r:id="rId35"/>
    <p:sldId id="313" r:id="rId36"/>
    <p:sldId id="295" r:id="rId37"/>
    <p:sldId id="317" r:id="rId38"/>
    <p:sldId id="319" r:id="rId39"/>
    <p:sldId id="318" r:id="rId40"/>
    <p:sldId id="322" r:id="rId41"/>
    <p:sldId id="325" r:id="rId42"/>
    <p:sldId id="326" r:id="rId43"/>
    <p:sldId id="296" r:id="rId44"/>
    <p:sldId id="336" r:id="rId45"/>
    <p:sldId id="282" r:id="rId46"/>
    <p:sldId id="334" r:id="rId47"/>
    <p:sldId id="33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9"/>
    <a:srgbClr val="3C5A62"/>
    <a:srgbClr val="59858F"/>
    <a:srgbClr val="B9A04F"/>
    <a:srgbClr val="C3E2D3"/>
    <a:srgbClr val="E8DDC4"/>
    <a:srgbClr val="A29B0F"/>
    <a:srgbClr val="86A0EA"/>
    <a:srgbClr val="306E5E"/>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51" autoAdjust="0"/>
    <p:restoredTop sz="73723" autoAdjust="0"/>
  </p:normalViewPr>
  <p:slideViewPr>
    <p:cSldViewPr snapToGrid="0" snapToObjects="1">
      <p:cViewPr varScale="1">
        <p:scale>
          <a:sx n="54" d="100"/>
          <a:sy n="54" d="100"/>
        </p:scale>
        <p:origin x="76"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CC86C-F2C0-412E-98EF-BCC346F1F9C4}"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15DE8-03CF-448C-A448-16EFDE306880}" type="slidenum">
              <a:rPr lang="en-US" smtClean="0"/>
              <a:t>‹#›</a:t>
            </a:fld>
            <a:endParaRPr lang="en-US"/>
          </a:p>
        </p:txBody>
      </p:sp>
    </p:spTree>
    <p:extLst>
      <p:ext uri="{BB962C8B-B14F-4D97-AF65-F5344CB8AC3E}">
        <p14:creationId xmlns:p14="http://schemas.microsoft.com/office/powerpoint/2010/main" val="187784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1</a:t>
            </a:fld>
            <a:endParaRPr lang="en-US"/>
          </a:p>
        </p:txBody>
      </p:sp>
    </p:spTree>
    <p:extLst>
      <p:ext uri="{BB962C8B-B14F-4D97-AF65-F5344CB8AC3E}">
        <p14:creationId xmlns:p14="http://schemas.microsoft.com/office/powerpoint/2010/main" val="56034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5675-7208-1411-0558-DB1FB390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04CB5-AEA3-C533-B41C-421DABCD8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B899C-ABBE-9CF1-FD05-68E55A32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94035-7BB1-D363-4BC7-88E6FA90631E}"/>
              </a:ext>
            </a:extLst>
          </p:cNvPr>
          <p:cNvSpPr>
            <a:spLocks noGrp="1"/>
          </p:cNvSpPr>
          <p:nvPr>
            <p:ph type="sldNum" sz="quarter" idx="5"/>
          </p:nvPr>
        </p:nvSpPr>
        <p:spPr/>
        <p:txBody>
          <a:bodyPr/>
          <a:lstStyle/>
          <a:p>
            <a:fld id="{67C15DE8-03CF-448C-A448-16EFDE306880}" type="slidenum">
              <a:rPr lang="en-US" smtClean="0"/>
              <a:t>10</a:t>
            </a:fld>
            <a:endParaRPr lang="en-US"/>
          </a:p>
        </p:txBody>
      </p:sp>
    </p:spTree>
    <p:extLst>
      <p:ext uri="{BB962C8B-B14F-4D97-AF65-F5344CB8AC3E}">
        <p14:creationId xmlns:p14="http://schemas.microsoft.com/office/powerpoint/2010/main" val="40263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D5A-4651-4106-44FB-9C7FEED5E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1EB4-D6A1-E973-557E-EFD1A01C2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7B5E9-6896-3B8B-82EE-200A565596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376DDD-CBAC-D813-E4F5-4BA3E27C40FD}"/>
              </a:ext>
            </a:extLst>
          </p:cNvPr>
          <p:cNvSpPr>
            <a:spLocks noGrp="1"/>
          </p:cNvSpPr>
          <p:nvPr>
            <p:ph type="sldNum" sz="quarter" idx="5"/>
          </p:nvPr>
        </p:nvSpPr>
        <p:spPr/>
        <p:txBody>
          <a:bodyPr/>
          <a:lstStyle/>
          <a:p>
            <a:fld id="{67C15DE8-03CF-448C-A448-16EFDE306880}" type="slidenum">
              <a:rPr lang="en-US" smtClean="0"/>
              <a:t>11</a:t>
            </a:fld>
            <a:endParaRPr lang="en-US"/>
          </a:p>
        </p:txBody>
      </p:sp>
    </p:spTree>
    <p:extLst>
      <p:ext uri="{BB962C8B-B14F-4D97-AF65-F5344CB8AC3E}">
        <p14:creationId xmlns:p14="http://schemas.microsoft.com/office/powerpoint/2010/main" val="420293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D5A-4651-4106-44FB-9C7FEED5E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1EB4-D6A1-E973-557E-EFD1A01C2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7B5E9-6896-3B8B-82EE-200A565596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376DDD-CBAC-D813-E4F5-4BA3E27C40FD}"/>
              </a:ext>
            </a:extLst>
          </p:cNvPr>
          <p:cNvSpPr>
            <a:spLocks noGrp="1"/>
          </p:cNvSpPr>
          <p:nvPr>
            <p:ph type="sldNum" sz="quarter" idx="5"/>
          </p:nvPr>
        </p:nvSpPr>
        <p:spPr/>
        <p:txBody>
          <a:bodyPr/>
          <a:lstStyle/>
          <a:p>
            <a:fld id="{67C15DE8-03CF-448C-A448-16EFDE306880}" type="slidenum">
              <a:rPr lang="en-US" smtClean="0"/>
              <a:t>12</a:t>
            </a:fld>
            <a:endParaRPr lang="en-US"/>
          </a:p>
        </p:txBody>
      </p:sp>
    </p:spTree>
    <p:extLst>
      <p:ext uri="{BB962C8B-B14F-4D97-AF65-F5344CB8AC3E}">
        <p14:creationId xmlns:p14="http://schemas.microsoft.com/office/powerpoint/2010/main" val="234583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7B674-6C68-7D78-415F-590BBC269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833CD-062F-759F-89A0-3735C4097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138CF-E916-5EA1-9C61-054E250FE6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DA36EA-5D3E-82A3-50D6-B58E59A2F86B}"/>
              </a:ext>
            </a:extLst>
          </p:cNvPr>
          <p:cNvSpPr>
            <a:spLocks noGrp="1"/>
          </p:cNvSpPr>
          <p:nvPr>
            <p:ph type="sldNum" sz="quarter" idx="5"/>
          </p:nvPr>
        </p:nvSpPr>
        <p:spPr/>
        <p:txBody>
          <a:bodyPr/>
          <a:lstStyle/>
          <a:p>
            <a:fld id="{67C15DE8-03CF-448C-A448-16EFDE306880}" type="slidenum">
              <a:rPr lang="en-US" smtClean="0"/>
              <a:t>13</a:t>
            </a:fld>
            <a:endParaRPr lang="en-US"/>
          </a:p>
        </p:txBody>
      </p:sp>
    </p:spTree>
    <p:extLst>
      <p:ext uri="{BB962C8B-B14F-4D97-AF65-F5344CB8AC3E}">
        <p14:creationId xmlns:p14="http://schemas.microsoft.com/office/powerpoint/2010/main" val="223597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14</a:t>
            </a:fld>
            <a:endParaRPr lang="en-US"/>
          </a:p>
        </p:txBody>
      </p:sp>
    </p:spTree>
    <p:extLst>
      <p:ext uri="{BB962C8B-B14F-4D97-AF65-F5344CB8AC3E}">
        <p14:creationId xmlns:p14="http://schemas.microsoft.com/office/powerpoint/2010/main" val="406187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4F5A7-4AC7-B521-EB3E-10BC543D8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1FBAE-1038-5AE4-62E9-11D3443D0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E86B4-12BB-5AD5-A0C9-FB46488A83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B17245E-ABAB-139C-4E48-9CB2F9C73AC8}"/>
              </a:ext>
            </a:extLst>
          </p:cNvPr>
          <p:cNvSpPr>
            <a:spLocks noGrp="1"/>
          </p:cNvSpPr>
          <p:nvPr>
            <p:ph type="sldNum" sz="quarter" idx="5"/>
          </p:nvPr>
        </p:nvSpPr>
        <p:spPr/>
        <p:txBody>
          <a:bodyPr/>
          <a:lstStyle/>
          <a:p>
            <a:fld id="{67C15DE8-03CF-448C-A448-16EFDE306880}" type="slidenum">
              <a:rPr lang="en-US" smtClean="0"/>
              <a:t>15</a:t>
            </a:fld>
            <a:endParaRPr lang="en-US"/>
          </a:p>
        </p:txBody>
      </p:sp>
    </p:spTree>
    <p:extLst>
      <p:ext uri="{BB962C8B-B14F-4D97-AF65-F5344CB8AC3E}">
        <p14:creationId xmlns:p14="http://schemas.microsoft.com/office/powerpoint/2010/main" val="351815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2FEA-0E62-4F9B-E0D0-549ED7A4B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CCE60-363F-B497-3555-4EBEBBE66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352AF-03AC-75BE-268E-E19CC1908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4F2B0-FB83-2856-5F60-98ABE97DCA54}"/>
              </a:ext>
            </a:extLst>
          </p:cNvPr>
          <p:cNvSpPr>
            <a:spLocks noGrp="1"/>
          </p:cNvSpPr>
          <p:nvPr>
            <p:ph type="sldNum" sz="quarter" idx="5"/>
          </p:nvPr>
        </p:nvSpPr>
        <p:spPr/>
        <p:txBody>
          <a:bodyPr/>
          <a:lstStyle/>
          <a:p>
            <a:fld id="{67C15DE8-03CF-448C-A448-16EFDE306880}" type="slidenum">
              <a:rPr lang="en-US" smtClean="0"/>
              <a:t>16</a:t>
            </a:fld>
            <a:endParaRPr lang="en-US"/>
          </a:p>
        </p:txBody>
      </p:sp>
    </p:spTree>
    <p:extLst>
      <p:ext uri="{BB962C8B-B14F-4D97-AF65-F5344CB8AC3E}">
        <p14:creationId xmlns:p14="http://schemas.microsoft.com/office/powerpoint/2010/main" val="268016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3750-9539-4B1A-0D05-19661CC92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7A4F2-C02A-E044-74AF-C8E52A561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229AD-E707-7D33-8617-5570F11211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20EA2B-B835-2B37-1297-F5C00EA8AF17}"/>
              </a:ext>
            </a:extLst>
          </p:cNvPr>
          <p:cNvSpPr>
            <a:spLocks noGrp="1"/>
          </p:cNvSpPr>
          <p:nvPr>
            <p:ph type="sldNum" sz="quarter" idx="5"/>
          </p:nvPr>
        </p:nvSpPr>
        <p:spPr/>
        <p:txBody>
          <a:bodyPr/>
          <a:lstStyle/>
          <a:p>
            <a:fld id="{67C15DE8-03CF-448C-A448-16EFDE306880}" type="slidenum">
              <a:rPr lang="en-US" smtClean="0"/>
              <a:t>17</a:t>
            </a:fld>
            <a:endParaRPr lang="en-US"/>
          </a:p>
        </p:txBody>
      </p:sp>
    </p:spTree>
    <p:extLst>
      <p:ext uri="{BB962C8B-B14F-4D97-AF65-F5344CB8AC3E}">
        <p14:creationId xmlns:p14="http://schemas.microsoft.com/office/powerpoint/2010/main" val="28834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6F25-C1F2-F9FD-8D50-42810C075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586EF-E17A-4D33-D9F2-A9EC4DC80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E7E9E-DFBD-600B-6AD6-9FC0668E28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E9C48-BFA0-26CF-2A3B-7E816DB127CC}"/>
              </a:ext>
            </a:extLst>
          </p:cNvPr>
          <p:cNvSpPr>
            <a:spLocks noGrp="1"/>
          </p:cNvSpPr>
          <p:nvPr>
            <p:ph type="sldNum" sz="quarter" idx="5"/>
          </p:nvPr>
        </p:nvSpPr>
        <p:spPr/>
        <p:txBody>
          <a:bodyPr/>
          <a:lstStyle/>
          <a:p>
            <a:fld id="{67C15DE8-03CF-448C-A448-16EFDE306880}" type="slidenum">
              <a:rPr lang="en-US" smtClean="0"/>
              <a:t>18</a:t>
            </a:fld>
            <a:endParaRPr lang="en-US"/>
          </a:p>
        </p:txBody>
      </p:sp>
    </p:spTree>
    <p:extLst>
      <p:ext uri="{BB962C8B-B14F-4D97-AF65-F5344CB8AC3E}">
        <p14:creationId xmlns:p14="http://schemas.microsoft.com/office/powerpoint/2010/main" val="91460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474D-D82F-5A6F-7CC2-C9E7C13B0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944FD-7D59-1507-539E-03C07537B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31BBA-7C47-C640-D6BD-E72E99330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BEBEE-ABDC-AB83-5388-AB9BF92EC4AC}"/>
              </a:ext>
            </a:extLst>
          </p:cNvPr>
          <p:cNvSpPr>
            <a:spLocks noGrp="1"/>
          </p:cNvSpPr>
          <p:nvPr>
            <p:ph type="sldNum" sz="quarter" idx="5"/>
          </p:nvPr>
        </p:nvSpPr>
        <p:spPr/>
        <p:txBody>
          <a:bodyPr/>
          <a:lstStyle/>
          <a:p>
            <a:fld id="{67C15DE8-03CF-448C-A448-16EFDE306880}" type="slidenum">
              <a:rPr lang="en-US" smtClean="0"/>
              <a:t>19</a:t>
            </a:fld>
            <a:endParaRPr lang="en-US"/>
          </a:p>
        </p:txBody>
      </p:sp>
    </p:spTree>
    <p:extLst>
      <p:ext uri="{BB962C8B-B14F-4D97-AF65-F5344CB8AC3E}">
        <p14:creationId xmlns:p14="http://schemas.microsoft.com/office/powerpoint/2010/main" val="85883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2</a:t>
            </a:fld>
            <a:endParaRPr lang="en-US"/>
          </a:p>
        </p:txBody>
      </p:sp>
    </p:spTree>
    <p:extLst>
      <p:ext uri="{BB962C8B-B14F-4D97-AF65-F5344CB8AC3E}">
        <p14:creationId xmlns:p14="http://schemas.microsoft.com/office/powerpoint/2010/main" val="2754113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E247-BB49-C0B7-8DB6-B2B818277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FD8E6-8D0A-0E95-2BFF-E3F62C376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34DE7-3169-E374-E03A-98F204D76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6C4B41-3F7D-14AC-E2A6-A934B5818D4F}"/>
              </a:ext>
            </a:extLst>
          </p:cNvPr>
          <p:cNvSpPr>
            <a:spLocks noGrp="1"/>
          </p:cNvSpPr>
          <p:nvPr>
            <p:ph type="sldNum" sz="quarter" idx="5"/>
          </p:nvPr>
        </p:nvSpPr>
        <p:spPr/>
        <p:txBody>
          <a:bodyPr/>
          <a:lstStyle/>
          <a:p>
            <a:fld id="{67C15DE8-03CF-448C-A448-16EFDE306880}" type="slidenum">
              <a:rPr lang="en-US" smtClean="0"/>
              <a:t>20</a:t>
            </a:fld>
            <a:endParaRPr lang="en-US"/>
          </a:p>
        </p:txBody>
      </p:sp>
    </p:spTree>
    <p:extLst>
      <p:ext uri="{BB962C8B-B14F-4D97-AF65-F5344CB8AC3E}">
        <p14:creationId xmlns:p14="http://schemas.microsoft.com/office/powerpoint/2010/main" val="19766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E55C3-8721-9BEF-B564-E25F6EAFD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8F0EA-63A8-27AD-CD0D-072C0E675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0F8B7-2CAA-3014-2297-41DB620948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EC56C-9565-F1F3-B9DC-C3EC28366472}"/>
              </a:ext>
            </a:extLst>
          </p:cNvPr>
          <p:cNvSpPr>
            <a:spLocks noGrp="1"/>
          </p:cNvSpPr>
          <p:nvPr>
            <p:ph type="sldNum" sz="quarter" idx="5"/>
          </p:nvPr>
        </p:nvSpPr>
        <p:spPr/>
        <p:txBody>
          <a:bodyPr/>
          <a:lstStyle/>
          <a:p>
            <a:fld id="{67C15DE8-03CF-448C-A448-16EFDE306880}" type="slidenum">
              <a:rPr lang="en-US" smtClean="0"/>
              <a:t>21</a:t>
            </a:fld>
            <a:endParaRPr lang="en-US"/>
          </a:p>
        </p:txBody>
      </p:sp>
    </p:spTree>
    <p:extLst>
      <p:ext uri="{BB962C8B-B14F-4D97-AF65-F5344CB8AC3E}">
        <p14:creationId xmlns:p14="http://schemas.microsoft.com/office/powerpoint/2010/main" val="20930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BECF-40B4-56FF-EC6D-5D321FAC0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13260-DDDA-03B6-16AF-6BC48C30B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6288A-71BF-657D-978E-94710A752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79D03-509B-755B-340E-3107D6066E49}"/>
              </a:ext>
            </a:extLst>
          </p:cNvPr>
          <p:cNvSpPr>
            <a:spLocks noGrp="1"/>
          </p:cNvSpPr>
          <p:nvPr>
            <p:ph type="sldNum" sz="quarter" idx="5"/>
          </p:nvPr>
        </p:nvSpPr>
        <p:spPr/>
        <p:txBody>
          <a:bodyPr/>
          <a:lstStyle/>
          <a:p>
            <a:fld id="{67C15DE8-03CF-448C-A448-16EFDE306880}" type="slidenum">
              <a:rPr lang="en-US" smtClean="0"/>
              <a:t>22</a:t>
            </a:fld>
            <a:endParaRPr lang="en-US"/>
          </a:p>
        </p:txBody>
      </p:sp>
    </p:spTree>
    <p:extLst>
      <p:ext uri="{BB962C8B-B14F-4D97-AF65-F5344CB8AC3E}">
        <p14:creationId xmlns:p14="http://schemas.microsoft.com/office/powerpoint/2010/main" val="80020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BECF-40B4-56FF-EC6D-5D321FAC0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13260-DDDA-03B6-16AF-6BC48C30B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6288A-71BF-657D-978E-94710A752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79D03-509B-755B-340E-3107D6066E49}"/>
              </a:ext>
            </a:extLst>
          </p:cNvPr>
          <p:cNvSpPr>
            <a:spLocks noGrp="1"/>
          </p:cNvSpPr>
          <p:nvPr>
            <p:ph type="sldNum" sz="quarter" idx="5"/>
          </p:nvPr>
        </p:nvSpPr>
        <p:spPr/>
        <p:txBody>
          <a:bodyPr/>
          <a:lstStyle/>
          <a:p>
            <a:fld id="{67C15DE8-03CF-448C-A448-16EFDE306880}" type="slidenum">
              <a:rPr lang="en-US" smtClean="0"/>
              <a:t>23</a:t>
            </a:fld>
            <a:endParaRPr lang="en-US"/>
          </a:p>
        </p:txBody>
      </p:sp>
    </p:spTree>
    <p:extLst>
      <p:ext uri="{BB962C8B-B14F-4D97-AF65-F5344CB8AC3E}">
        <p14:creationId xmlns:p14="http://schemas.microsoft.com/office/powerpoint/2010/main" val="295179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B8A9-3D01-94F4-C793-E89D56D1E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09F95-F507-0B87-8F1E-C003EE8E8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8041-849F-ABF9-CBEE-B2C9A9654E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0554C-F097-A559-70AF-8B706A97E54F}"/>
              </a:ext>
            </a:extLst>
          </p:cNvPr>
          <p:cNvSpPr>
            <a:spLocks noGrp="1"/>
          </p:cNvSpPr>
          <p:nvPr>
            <p:ph type="sldNum" sz="quarter" idx="5"/>
          </p:nvPr>
        </p:nvSpPr>
        <p:spPr/>
        <p:txBody>
          <a:bodyPr/>
          <a:lstStyle/>
          <a:p>
            <a:fld id="{67C15DE8-03CF-448C-A448-16EFDE306880}" type="slidenum">
              <a:rPr lang="en-US" smtClean="0"/>
              <a:t>24</a:t>
            </a:fld>
            <a:endParaRPr lang="en-US"/>
          </a:p>
        </p:txBody>
      </p:sp>
    </p:spTree>
    <p:extLst>
      <p:ext uri="{BB962C8B-B14F-4D97-AF65-F5344CB8AC3E}">
        <p14:creationId xmlns:p14="http://schemas.microsoft.com/office/powerpoint/2010/main" val="3364373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C5A0-5C87-2FE7-0D44-BA1A03697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48FE7-1220-351B-F511-1175E957A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687FA-79F1-4E30-A333-71773A5308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AAB9DF-A0F1-B854-83AB-334BC3D9FF0B}"/>
              </a:ext>
            </a:extLst>
          </p:cNvPr>
          <p:cNvSpPr>
            <a:spLocks noGrp="1"/>
          </p:cNvSpPr>
          <p:nvPr>
            <p:ph type="sldNum" sz="quarter" idx="5"/>
          </p:nvPr>
        </p:nvSpPr>
        <p:spPr/>
        <p:txBody>
          <a:bodyPr/>
          <a:lstStyle/>
          <a:p>
            <a:fld id="{67C15DE8-03CF-448C-A448-16EFDE306880}" type="slidenum">
              <a:rPr lang="en-US" smtClean="0"/>
              <a:t>25</a:t>
            </a:fld>
            <a:endParaRPr lang="en-US"/>
          </a:p>
        </p:txBody>
      </p:sp>
    </p:spTree>
    <p:extLst>
      <p:ext uri="{BB962C8B-B14F-4D97-AF65-F5344CB8AC3E}">
        <p14:creationId xmlns:p14="http://schemas.microsoft.com/office/powerpoint/2010/main" val="150017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26</a:t>
            </a:fld>
            <a:endParaRPr lang="en-US"/>
          </a:p>
        </p:txBody>
      </p:sp>
    </p:spTree>
    <p:extLst>
      <p:ext uri="{BB962C8B-B14F-4D97-AF65-F5344CB8AC3E}">
        <p14:creationId xmlns:p14="http://schemas.microsoft.com/office/powerpoint/2010/main" val="334139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27</a:t>
            </a:fld>
            <a:endParaRPr lang="en-US"/>
          </a:p>
        </p:txBody>
      </p:sp>
    </p:spTree>
    <p:extLst>
      <p:ext uri="{BB962C8B-B14F-4D97-AF65-F5344CB8AC3E}">
        <p14:creationId xmlns:p14="http://schemas.microsoft.com/office/powerpoint/2010/main" val="36750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15DE8-03CF-448C-A448-16EFDE306880}" type="slidenum">
              <a:rPr lang="en-US" smtClean="0"/>
              <a:t>28</a:t>
            </a:fld>
            <a:endParaRPr lang="en-US"/>
          </a:p>
        </p:txBody>
      </p:sp>
    </p:spTree>
    <p:extLst>
      <p:ext uri="{BB962C8B-B14F-4D97-AF65-F5344CB8AC3E}">
        <p14:creationId xmlns:p14="http://schemas.microsoft.com/office/powerpoint/2010/main" val="1549502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547D-64C2-C17B-462E-E349B5A52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D2984-6F65-745F-8787-B5B1289F0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72B1C-1E6D-AD8B-082A-C01C5F03B0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47D009-5923-8E86-9F42-186FE9B253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157B-4DE7-874E-21D5-4AA2874B8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29847-DC19-D20F-F859-C14135030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34F1C-9E3E-EC53-75E8-70B6823273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2BF90-5998-3472-6F75-8DBBE1BA593D}"/>
              </a:ext>
            </a:extLst>
          </p:cNvPr>
          <p:cNvSpPr>
            <a:spLocks noGrp="1"/>
          </p:cNvSpPr>
          <p:nvPr>
            <p:ph type="sldNum" sz="quarter" idx="5"/>
          </p:nvPr>
        </p:nvSpPr>
        <p:spPr/>
        <p:txBody>
          <a:bodyPr/>
          <a:lstStyle/>
          <a:p>
            <a:fld id="{67C15DE8-03CF-448C-A448-16EFDE306880}" type="slidenum">
              <a:rPr lang="en-US" smtClean="0"/>
              <a:t>3</a:t>
            </a:fld>
            <a:endParaRPr lang="en-US"/>
          </a:p>
        </p:txBody>
      </p:sp>
    </p:spTree>
    <p:extLst>
      <p:ext uri="{BB962C8B-B14F-4D97-AF65-F5344CB8AC3E}">
        <p14:creationId xmlns:p14="http://schemas.microsoft.com/office/powerpoint/2010/main" val="2937203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56B5-E530-32C2-2A00-6CE004F1A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C455B-2D89-CEFB-F3EE-28415AF2C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7CDBC-29A2-2ACE-3FF7-945140BCC1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15E4302-0F65-F5D5-D9A5-B9A64DF313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67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49B62-4D11-0D0E-A827-B69377789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0E7E8-0FAF-151A-5E56-5C56595D6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44E49-60B7-2498-8171-E367CF2A55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B9835-31F6-0B40-19C5-85DCEC4CCF78}"/>
              </a:ext>
            </a:extLst>
          </p:cNvPr>
          <p:cNvSpPr>
            <a:spLocks noGrp="1"/>
          </p:cNvSpPr>
          <p:nvPr>
            <p:ph type="sldNum" sz="quarter" idx="5"/>
          </p:nvPr>
        </p:nvSpPr>
        <p:spPr/>
        <p:txBody>
          <a:bodyPr/>
          <a:lstStyle/>
          <a:p>
            <a:fld id="{67C15DE8-03CF-448C-A448-16EFDE306880}" type="slidenum">
              <a:rPr lang="en-US" smtClean="0"/>
              <a:t>31</a:t>
            </a:fld>
            <a:endParaRPr lang="en-US"/>
          </a:p>
        </p:txBody>
      </p:sp>
    </p:spTree>
    <p:extLst>
      <p:ext uri="{BB962C8B-B14F-4D97-AF65-F5344CB8AC3E}">
        <p14:creationId xmlns:p14="http://schemas.microsoft.com/office/powerpoint/2010/main" val="2757104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25BF-35F5-6653-5BDB-475BB636E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3CCFB-7332-F719-08F6-0DEA9495D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7EC51-1072-52C9-33C6-B61F53CAB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ECCCF-BF55-18C6-5B28-888E8C55E1F1}"/>
              </a:ext>
            </a:extLst>
          </p:cNvPr>
          <p:cNvSpPr>
            <a:spLocks noGrp="1"/>
          </p:cNvSpPr>
          <p:nvPr>
            <p:ph type="sldNum" sz="quarter" idx="5"/>
          </p:nvPr>
        </p:nvSpPr>
        <p:spPr/>
        <p:txBody>
          <a:bodyPr/>
          <a:lstStyle/>
          <a:p>
            <a:fld id="{67C15DE8-03CF-448C-A448-16EFDE306880}" type="slidenum">
              <a:rPr lang="en-US" smtClean="0"/>
              <a:t>32</a:t>
            </a:fld>
            <a:endParaRPr lang="en-US"/>
          </a:p>
        </p:txBody>
      </p:sp>
    </p:spTree>
    <p:extLst>
      <p:ext uri="{BB962C8B-B14F-4D97-AF65-F5344CB8AC3E}">
        <p14:creationId xmlns:p14="http://schemas.microsoft.com/office/powerpoint/2010/main" val="116334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27F8-CA52-C5B8-141E-BD70B93B0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2643-A3EE-C1FF-1EE0-E1B7976B6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32B28-C45B-FEB1-6F43-8BC3474CBC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9ADA76A-DB05-1850-3D55-DA8F54ED54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320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5BC49-D14A-4270-E98D-CED97E446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D9041-F024-F40C-199F-434F05A4F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30B49-4ACD-1DEF-EACF-4024F2FD6A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375DED1-994F-D912-0AF9-4838FC0712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1951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BF3E-362A-0698-9B49-4349BA8F6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23614-4BA1-BF4D-5086-DA284AF3B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8DD37-83BF-1187-8664-E20CDB19B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E6F3FB-87E5-E923-9BC9-D092D51A5732}"/>
              </a:ext>
            </a:extLst>
          </p:cNvPr>
          <p:cNvSpPr>
            <a:spLocks noGrp="1"/>
          </p:cNvSpPr>
          <p:nvPr>
            <p:ph type="sldNum" sz="quarter" idx="5"/>
          </p:nvPr>
        </p:nvSpPr>
        <p:spPr/>
        <p:txBody>
          <a:bodyPr/>
          <a:lstStyle/>
          <a:p>
            <a:fld id="{67C15DE8-03CF-448C-A448-16EFDE306880}" type="slidenum">
              <a:rPr lang="en-US" smtClean="0"/>
              <a:t>35</a:t>
            </a:fld>
            <a:endParaRPr lang="en-US"/>
          </a:p>
        </p:txBody>
      </p:sp>
    </p:spTree>
    <p:extLst>
      <p:ext uri="{BB962C8B-B14F-4D97-AF65-F5344CB8AC3E}">
        <p14:creationId xmlns:p14="http://schemas.microsoft.com/office/powerpoint/2010/main" val="1286399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EE4F-092C-3DEB-5A5D-22933FFF0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E394-0E2B-313B-351D-D33746941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48F4A-0195-5D45-B957-F6675FA18C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8E60A2-9CE5-BF2F-5C3A-880695F10B10}"/>
              </a:ext>
            </a:extLst>
          </p:cNvPr>
          <p:cNvSpPr>
            <a:spLocks noGrp="1"/>
          </p:cNvSpPr>
          <p:nvPr>
            <p:ph type="sldNum" sz="quarter" idx="5"/>
          </p:nvPr>
        </p:nvSpPr>
        <p:spPr/>
        <p:txBody>
          <a:bodyPr/>
          <a:lstStyle/>
          <a:p>
            <a:fld id="{67C15DE8-03CF-448C-A448-16EFDE306880}" type="slidenum">
              <a:rPr lang="en-US" smtClean="0"/>
              <a:t>36</a:t>
            </a:fld>
            <a:endParaRPr lang="en-US"/>
          </a:p>
        </p:txBody>
      </p:sp>
    </p:spTree>
    <p:extLst>
      <p:ext uri="{BB962C8B-B14F-4D97-AF65-F5344CB8AC3E}">
        <p14:creationId xmlns:p14="http://schemas.microsoft.com/office/powerpoint/2010/main" val="3751035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D5D79-E0CC-67A2-B032-0471B52BE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D38A6-F916-4132-7EA3-5DAF2265D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6CCE7-527D-9858-5886-850BB5005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BAECC12-0E56-906D-6695-E64DEE1E0E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130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4C5F-80FE-DA7C-0820-BD89C0E40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CFE43-1EB7-F8B5-4E01-0AB0665CE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5381D-CB84-65DB-49E8-67B0B61874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30548C2-84E9-5794-1202-E2DA252F7B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165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AD96-9204-C1FE-0892-0CC4B48D8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3945C-272A-2917-F953-6E0FC0B35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6BED5-14DB-C5A1-53EC-34507A87C7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D98FB1C-4622-7E5B-604D-796117CB4C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934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157B-4DE7-874E-21D5-4AA2874B8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29847-DC19-D20F-F859-C14135030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34F1C-9E3E-EC53-75E8-70B6823273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2BF90-5998-3472-6F75-8DBBE1BA593D}"/>
              </a:ext>
            </a:extLst>
          </p:cNvPr>
          <p:cNvSpPr>
            <a:spLocks noGrp="1"/>
          </p:cNvSpPr>
          <p:nvPr>
            <p:ph type="sldNum" sz="quarter" idx="5"/>
          </p:nvPr>
        </p:nvSpPr>
        <p:spPr/>
        <p:txBody>
          <a:bodyPr/>
          <a:lstStyle/>
          <a:p>
            <a:fld id="{67C15DE8-03CF-448C-A448-16EFDE306880}" type="slidenum">
              <a:rPr lang="en-US" smtClean="0"/>
              <a:t>4</a:t>
            </a:fld>
            <a:endParaRPr lang="en-US"/>
          </a:p>
        </p:txBody>
      </p:sp>
    </p:spTree>
    <p:extLst>
      <p:ext uri="{BB962C8B-B14F-4D97-AF65-F5344CB8AC3E}">
        <p14:creationId xmlns:p14="http://schemas.microsoft.com/office/powerpoint/2010/main" val="1626552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9EB44-3EEE-B928-FF3C-026CE40EE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CFC1D-3590-B978-C940-573A14407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69E58-EE75-73E8-132E-96096BBE52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2A506F3-5F80-C564-3968-2C24B6C054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4680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6163-D1D0-9362-E2C2-8440163CB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4283B-FCA1-391F-B037-584BAAD0D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C30E2-8AC3-D1E2-50E2-47925757FD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C30637E-3B08-EBC1-6AC2-CBE2AE9D6D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6265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3DD6-D1DA-6ADB-85D2-B8EDF22C1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4A42D-73CD-7FFE-15DE-194D99EE5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7F5D9-D452-DD6C-51A2-2E742D3CE5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3743187-CB38-488B-EAC4-67E6C8199E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5DE8-03CF-448C-A448-16EFDE3068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515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543B0-E936-47BB-4AD6-453FE0F57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5838F-F5F4-C54B-45C0-109730D84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B488-17B5-9B09-BA44-0F4323D0DF05}"/>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2DEE3216-C487-E16F-1FBB-E7F510A74537}"/>
              </a:ext>
            </a:extLst>
          </p:cNvPr>
          <p:cNvSpPr>
            <a:spLocks noGrp="1"/>
          </p:cNvSpPr>
          <p:nvPr>
            <p:ph type="sldNum" sz="quarter" idx="5"/>
          </p:nvPr>
        </p:nvSpPr>
        <p:spPr/>
        <p:txBody>
          <a:bodyPr/>
          <a:lstStyle/>
          <a:p>
            <a:fld id="{67C15DE8-03CF-448C-A448-16EFDE306880}" type="slidenum">
              <a:rPr lang="en-US" smtClean="0"/>
              <a:t>43</a:t>
            </a:fld>
            <a:endParaRPr lang="en-US"/>
          </a:p>
        </p:txBody>
      </p:sp>
    </p:spTree>
    <p:extLst>
      <p:ext uri="{BB962C8B-B14F-4D97-AF65-F5344CB8AC3E}">
        <p14:creationId xmlns:p14="http://schemas.microsoft.com/office/powerpoint/2010/main" val="517089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FDA7-AFF1-8BF7-420F-8784F4076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24AD4-2297-842E-ACD0-D5DC1A43B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18DC9-1675-ACEC-D007-507CFE1B248D}"/>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4EF1C93B-E59B-7621-7096-9C010E955C33}"/>
              </a:ext>
            </a:extLst>
          </p:cNvPr>
          <p:cNvSpPr>
            <a:spLocks noGrp="1"/>
          </p:cNvSpPr>
          <p:nvPr>
            <p:ph type="sldNum" sz="quarter" idx="5"/>
          </p:nvPr>
        </p:nvSpPr>
        <p:spPr/>
        <p:txBody>
          <a:bodyPr/>
          <a:lstStyle/>
          <a:p>
            <a:fld id="{67C15DE8-03CF-448C-A448-16EFDE306880}" type="slidenum">
              <a:rPr lang="en-US" smtClean="0"/>
              <a:t>44</a:t>
            </a:fld>
            <a:endParaRPr lang="en-US"/>
          </a:p>
        </p:txBody>
      </p:sp>
    </p:spTree>
    <p:extLst>
      <p:ext uri="{BB962C8B-B14F-4D97-AF65-F5344CB8AC3E}">
        <p14:creationId xmlns:p14="http://schemas.microsoft.com/office/powerpoint/2010/main" val="4248991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6C6E-F179-7707-C8F0-A849C4CD7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BF70-F75F-75C6-24CD-EDAC1DA34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EE814-D712-5715-22FC-308B8DA06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487659-CFEA-3A7B-A793-F84605012A96}"/>
              </a:ext>
            </a:extLst>
          </p:cNvPr>
          <p:cNvSpPr>
            <a:spLocks noGrp="1"/>
          </p:cNvSpPr>
          <p:nvPr>
            <p:ph type="sldNum" sz="quarter" idx="5"/>
          </p:nvPr>
        </p:nvSpPr>
        <p:spPr/>
        <p:txBody>
          <a:bodyPr/>
          <a:lstStyle/>
          <a:p>
            <a:fld id="{67C15DE8-03CF-448C-A448-16EFDE306880}" type="slidenum">
              <a:rPr lang="en-US" smtClean="0"/>
              <a:t>45</a:t>
            </a:fld>
            <a:endParaRPr lang="en-US"/>
          </a:p>
        </p:txBody>
      </p:sp>
    </p:spTree>
    <p:extLst>
      <p:ext uri="{BB962C8B-B14F-4D97-AF65-F5344CB8AC3E}">
        <p14:creationId xmlns:p14="http://schemas.microsoft.com/office/powerpoint/2010/main" val="1099025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1E32-0661-17BF-B7F9-DE43FDECF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33491-125F-7988-80F3-0D01D4BE0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E329C-CB9B-BA18-8E62-8C714DF67C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8D0EB0-66AC-1FEE-AE44-6206568A3660}"/>
              </a:ext>
            </a:extLst>
          </p:cNvPr>
          <p:cNvSpPr>
            <a:spLocks noGrp="1"/>
          </p:cNvSpPr>
          <p:nvPr>
            <p:ph type="sldNum" sz="quarter" idx="5"/>
          </p:nvPr>
        </p:nvSpPr>
        <p:spPr/>
        <p:txBody>
          <a:bodyPr/>
          <a:lstStyle/>
          <a:p>
            <a:fld id="{67C15DE8-03CF-448C-A448-16EFDE306880}" type="slidenum">
              <a:rPr lang="en-US" smtClean="0"/>
              <a:t>46</a:t>
            </a:fld>
            <a:endParaRPr lang="en-US"/>
          </a:p>
        </p:txBody>
      </p:sp>
    </p:spTree>
    <p:extLst>
      <p:ext uri="{BB962C8B-B14F-4D97-AF65-F5344CB8AC3E}">
        <p14:creationId xmlns:p14="http://schemas.microsoft.com/office/powerpoint/2010/main" val="2273501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4BEC8-0753-F093-85DF-42A7D775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7F52A-ABF5-604C-3B4B-9EBDADDB2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C14BE-08EF-C131-F202-EC946050C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A7C4AB-12CA-4B69-60E9-254648F04665}"/>
              </a:ext>
            </a:extLst>
          </p:cNvPr>
          <p:cNvSpPr>
            <a:spLocks noGrp="1"/>
          </p:cNvSpPr>
          <p:nvPr>
            <p:ph type="sldNum" sz="quarter" idx="5"/>
          </p:nvPr>
        </p:nvSpPr>
        <p:spPr/>
        <p:txBody>
          <a:bodyPr/>
          <a:lstStyle/>
          <a:p>
            <a:fld id="{67C15DE8-03CF-448C-A448-16EFDE306880}" type="slidenum">
              <a:rPr lang="en-US" smtClean="0"/>
              <a:t>47</a:t>
            </a:fld>
            <a:endParaRPr lang="en-US"/>
          </a:p>
        </p:txBody>
      </p:sp>
    </p:spTree>
    <p:extLst>
      <p:ext uri="{BB962C8B-B14F-4D97-AF65-F5344CB8AC3E}">
        <p14:creationId xmlns:p14="http://schemas.microsoft.com/office/powerpoint/2010/main" val="146672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EEAE-FE52-D87D-1B5D-7586A74C3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7D19E-C8DF-9EB4-CB4E-72AC18EB8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17099-F317-B199-76CF-4A5E06D34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3A58C-15FD-4B59-0A1F-E2ED9F40D169}"/>
              </a:ext>
            </a:extLst>
          </p:cNvPr>
          <p:cNvSpPr>
            <a:spLocks noGrp="1"/>
          </p:cNvSpPr>
          <p:nvPr>
            <p:ph type="sldNum" sz="quarter" idx="5"/>
          </p:nvPr>
        </p:nvSpPr>
        <p:spPr/>
        <p:txBody>
          <a:bodyPr/>
          <a:lstStyle/>
          <a:p>
            <a:fld id="{67C15DE8-03CF-448C-A448-16EFDE306880}" type="slidenum">
              <a:rPr lang="en-US" smtClean="0"/>
              <a:t>5</a:t>
            </a:fld>
            <a:endParaRPr lang="en-US"/>
          </a:p>
        </p:txBody>
      </p:sp>
    </p:spTree>
    <p:extLst>
      <p:ext uri="{BB962C8B-B14F-4D97-AF65-F5344CB8AC3E}">
        <p14:creationId xmlns:p14="http://schemas.microsoft.com/office/powerpoint/2010/main" val="330398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EEAE-FE52-D87D-1B5D-7586A74C3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7D19E-C8DF-9EB4-CB4E-72AC18EB8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17099-F317-B199-76CF-4A5E06D34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3A58C-15FD-4B59-0A1F-E2ED9F40D169}"/>
              </a:ext>
            </a:extLst>
          </p:cNvPr>
          <p:cNvSpPr>
            <a:spLocks noGrp="1"/>
          </p:cNvSpPr>
          <p:nvPr>
            <p:ph type="sldNum" sz="quarter" idx="5"/>
          </p:nvPr>
        </p:nvSpPr>
        <p:spPr/>
        <p:txBody>
          <a:bodyPr/>
          <a:lstStyle/>
          <a:p>
            <a:fld id="{67C15DE8-03CF-448C-A448-16EFDE306880}" type="slidenum">
              <a:rPr lang="en-US" smtClean="0"/>
              <a:t>6</a:t>
            </a:fld>
            <a:endParaRPr lang="en-US"/>
          </a:p>
        </p:txBody>
      </p:sp>
    </p:spTree>
    <p:extLst>
      <p:ext uri="{BB962C8B-B14F-4D97-AF65-F5344CB8AC3E}">
        <p14:creationId xmlns:p14="http://schemas.microsoft.com/office/powerpoint/2010/main" val="134329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39FBD-83E1-FB4F-332B-B75F42D9A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6404D-EEB3-6B61-9C8F-6CF59BF8F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4A791-060E-85E8-BA8E-E4D3DDFB8E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4DCBA-9438-FFB0-DF78-BC915E964D7C}"/>
              </a:ext>
            </a:extLst>
          </p:cNvPr>
          <p:cNvSpPr>
            <a:spLocks noGrp="1"/>
          </p:cNvSpPr>
          <p:nvPr>
            <p:ph type="sldNum" sz="quarter" idx="5"/>
          </p:nvPr>
        </p:nvSpPr>
        <p:spPr/>
        <p:txBody>
          <a:bodyPr/>
          <a:lstStyle/>
          <a:p>
            <a:fld id="{67C15DE8-03CF-448C-A448-16EFDE306880}" type="slidenum">
              <a:rPr lang="en-US" smtClean="0"/>
              <a:t>7</a:t>
            </a:fld>
            <a:endParaRPr lang="en-US"/>
          </a:p>
        </p:txBody>
      </p:sp>
    </p:spTree>
    <p:extLst>
      <p:ext uri="{BB962C8B-B14F-4D97-AF65-F5344CB8AC3E}">
        <p14:creationId xmlns:p14="http://schemas.microsoft.com/office/powerpoint/2010/main" val="91329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5675-7208-1411-0558-DB1FB390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04CB5-AEA3-C533-B41C-421DABCD8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B899C-ABBE-9CF1-FD05-68E55A32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94035-7BB1-D363-4BC7-88E6FA90631E}"/>
              </a:ext>
            </a:extLst>
          </p:cNvPr>
          <p:cNvSpPr>
            <a:spLocks noGrp="1"/>
          </p:cNvSpPr>
          <p:nvPr>
            <p:ph type="sldNum" sz="quarter" idx="5"/>
          </p:nvPr>
        </p:nvSpPr>
        <p:spPr/>
        <p:txBody>
          <a:bodyPr/>
          <a:lstStyle/>
          <a:p>
            <a:fld id="{67C15DE8-03CF-448C-A448-16EFDE306880}" type="slidenum">
              <a:rPr lang="en-US" smtClean="0"/>
              <a:t>8</a:t>
            </a:fld>
            <a:endParaRPr lang="en-US"/>
          </a:p>
        </p:txBody>
      </p:sp>
    </p:spTree>
    <p:extLst>
      <p:ext uri="{BB962C8B-B14F-4D97-AF65-F5344CB8AC3E}">
        <p14:creationId xmlns:p14="http://schemas.microsoft.com/office/powerpoint/2010/main" val="415927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5675-7208-1411-0558-DB1FB390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04CB5-AEA3-C533-B41C-421DABCD8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B899C-ABBE-9CF1-FD05-68E55A32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94035-7BB1-D363-4BC7-88E6FA90631E}"/>
              </a:ext>
            </a:extLst>
          </p:cNvPr>
          <p:cNvSpPr>
            <a:spLocks noGrp="1"/>
          </p:cNvSpPr>
          <p:nvPr>
            <p:ph type="sldNum" sz="quarter" idx="5"/>
          </p:nvPr>
        </p:nvSpPr>
        <p:spPr/>
        <p:txBody>
          <a:bodyPr/>
          <a:lstStyle/>
          <a:p>
            <a:fld id="{67C15DE8-03CF-448C-A448-16EFDE306880}" type="slidenum">
              <a:rPr lang="en-US" smtClean="0"/>
              <a:t>9</a:t>
            </a:fld>
            <a:endParaRPr lang="en-US"/>
          </a:p>
        </p:txBody>
      </p:sp>
    </p:spTree>
    <p:extLst>
      <p:ext uri="{BB962C8B-B14F-4D97-AF65-F5344CB8AC3E}">
        <p14:creationId xmlns:p14="http://schemas.microsoft.com/office/powerpoint/2010/main" val="194667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A2CD-60E8-10CE-A9DA-3A5FD3286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C44EE1-981A-54A7-EBB5-4AD65748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F6995-51B9-1575-6820-90B3AF8B2E4A}"/>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395040A6-17F9-444F-839E-11FA7EF8C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3BB14-9237-9972-3A62-E3E893085492}"/>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1110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022B-9CCA-E53D-5D74-4D9229AE2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638C1-E0BE-A573-1DB1-9D2273842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A7A67-6146-3685-1DF8-5FB77B6BAC82}"/>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88C1634F-42ED-CDF9-39AF-DB5CA519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FD0A9-295A-67C2-2F62-609F2671A0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74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9044-1EDD-71C6-F053-BCA27651C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31E89-6927-1616-104C-4308E72315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12BDD-D8DE-0200-CA7D-5533FE14A32C}"/>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100721BE-45F0-E61A-25A5-FB58B774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9C04C-C3FA-1E2F-13BE-45D0072F56F5}"/>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80374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60E8-F1DC-E40E-4E66-AD2F7551E07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15273B-E230-C2E3-A0E9-F60BABFC1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27AFA-0D21-02F0-0D15-885E23CE6D10}"/>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84AD602A-7ED7-4820-1A37-8BC9CC0A2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958A5-9041-28F6-50BC-900B79FD18C1}"/>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7773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7E7C-B264-54CE-7283-12848D15F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9A03B-6100-695B-ECAA-8B8A45288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4C9B2-4574-C5B7-3D50-210B35D6BB27}"/>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16EE9924-72C1-03A0-27D6-031F5FA2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4555E-D6A6-B803-88BF-97B2550FB57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51752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A3A6-B919-B33E-9BB8-E9DDE559A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02D4B-AB14-6837-55D0-16E049A7E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5746EE-036F-07B0-C5D4-A786F10EE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6D322-D725-F14D-C5FE-06B6763C8DF7}"/>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6" name="Footer Placeholder 5">
            <a:extLst>
              <a:ext uri="{FF2B5EF4-FFF2-40B4-BE49-F238E27FC236}">
                <a16:creationId xmlns:a16="http://schemas.microsoft.com/office/drawing/2014/main" id="{7409452D-A9B5-4F8D-6ABE-55F2A1729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65513-8C52-DB43-4D50-A87A5A0B10FA}"/>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93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B010-6B6E-67E7-F717-00135152B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02254-0EEF-BCFF-5CC8-20834963E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330B8-E8A6-ED36-ED52-FA7432377E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D4789-B026-79DA-A56C-121B656A7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B546FC-FFDE-2E8E-EEF5-995896864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A0AF3-57D7-3BEA-7672-5B09286275B8}"/>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8" name="Footer Placeholder 7">
            <a:extLst>
              <a:ext uri="{FF2B5EF4-FFF2-40B4-BE49-F238E27FC236}">
                <a16:creationId xmlns:a16="http://schemas.microsoft.com/office/drawing/2014/main" id="{926EDF5D-3926-C2AA-00B5-B9267FABB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9B8FB-FD3F-3336-7E38-1A68DF722E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02890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7F90-1B38-4254-4242-B15296FCC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ADF55E-B32B-D814-7992-0ED641156086}"/>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4" name="Footer Placeholder 3">
            <a:extLst>
              <a:ext uri="{FF2B5EF4-FFF2-40B4-BE49-F238E27FC236}">
                <a16:creationId xmlns:a16="http://schemas.microsoft.com/office/drawing/2014/main" id="{FD06C5E2-404E-EEC5-4430-8AC34C3B3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B60A2-58CE-2597-8238-3C250D7B53F0}"/>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9967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4708B-3059-1586-092F-ABDDBBEBB8F5}"/>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3" name="Footer Placeholder 2">
            <a:extLst>
              <a:ext uri="{FF2B5EF4-FFF2-40B4-BE49-F238E27FC236}">
                <a16:creationId xmlns:a16="http://schemas.microsoft.com/office/drawing/2014/main" id="{51543E23-0EB2-D7AB-DCF5-7400D2BE5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854EE-1693-D045-1E06-F5DD2A35C2CF}"/>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757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D69B-6288-B15B-00FF-F61255F59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A90F7D-5C6E-ADF5-DF3A-DC32F2884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D00FBC-5A5B-A798-104B-2A8FCD791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41C57-AEB9-6D74-B4A5-8DED5BAC3991}"/>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6" name="Footer Placeholder 5">
            <a:extLst>
              <a:ext uri="{FF2B5EF4-FFF2-40B4-BE49-F238E27FC236}">
                <a16:creationId xmlns:a16="http://schemas.microsoft.com/office/drawing/2014/main" id="{3BCADA58-ACC3-EA66-7326-0FC5BE3DE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1BCD8-2C6B-3667-A692-686AC8A21C89}"/>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38974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8B71-D5DB-EFD0-A775-56BD6A6C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FCA35-847D-71A0-E76A-2DAC23181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BD08CF4-57E3-1682-8736-1138FD5BB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D7534-40CA-6B27-FC53-83F8E1047EC1}"/>
              </a:ext>
            </a:extLst>
          </p:cNvPr>
          <p:cNvSpPr>
            <a:spLocks noGrp="1"/>
          </p:cNvSpPr>
          <p:nvPr>
            <p:ph type="dt" sz="half" idx="10"/>
          </p:nvPr>
        </p:nvSpPr>
        <p:spPr/>
        <p:txBody>
          <a:bodyPr/>
          <a:lstStyle/>
          <a:p>
            <a:fld id="{B0A6680C-1D95-3641-B6EF-D21198086764}" type="datetimeFigureOut">
              <a:rPr lang="en-US" smtClean="0"/>
              <a:t>7/18/2025</a:t>
            </a:fld>
            <a:endParaRPr lang="en-US"/>
          </a:p>
        </p:txBody>
      </p:sp>
      <p:sp>
        <p:nvSpPr>
          <p:cNvPr id="6" name="Footer Placeholder 5">
            <a:extLst>
              <a:ext uri="{FF2B5EF4-FFF2-40B4-BE49-F238E27FC236}">
                <a16:creationId xmlns:a16="http://schemas.microsoft.com/office/drawing/2014/main" id="{54043509-2350-6B88-C892-2312D54D9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D4CDA-A8CC-D776-408B-FB63937FDC34}"/>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68281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82E74-26F8-6A2D-3AAF-161CEA634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C978BA-6482-CCD8-BEB4-7D89753C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1029-6C39-A688-1E4D-B24680456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6680C-1D95-3641-B6EF-D21198086764}" type="datetimeFigureOut">
              <a:rPr lang="en-US" smtClean="0"/>
              <a:t>7/18/2025</a:t>
            </a:fld>
            <a:endParaRPr lang="en-US"/>
          </a:p>
        </p:txBody>
      </p:sp>
      <p:sp>
        <p:nvSpPr>
          <p:cNvPr id="5" name="Footer Placeholder 4">
            <a:extLst>
              <a:ext uri="{FF2B5EF4-FFF2-40B4-BE49-F238E27FC236}">
                <a16:creationId xmlns:a16="http://schemas.microsoft.com/office/drawing/2014/main" id="{FB076DA8-E877-203B-D00C-2730DF5A4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6187E-89CC-F5E4-15CF-BF3DFE1DE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04BD5-0D07-0E4F-A272-4F8716001949}" type="slidenum">
              <a:rPr lang="en-US" smtClean="0"/>
              <a:t>‹#›</a:t>
            </a:fld>
            <a:endParaRPr lang="en-US"/>
          </a:p>
        </p:txBody>
      </p:sp>
    </p:spTree>
    <p:extLst>
      <p:ext uri="{BB962C8B-B14F-4D97-AF65-F5344CB8AC3E}">
        <p14:creationId xmlns:p14="http://schemas.microsoft.com/office/powerpoint/2010/main" val="8183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C542-939A-90BE-158B-331A68651D67}"/>
              </a:ext>
            </a:extLst>
          </p:cNvPr>
          <p:cNvSpPr>
            <a:spLocks noGrp="1"/>
          </p:cNvSpPr>
          <p:nvPr>
            <p:ph type="ctrTitle"/>
          </p:nvPr>
        </p:nvSpPr>
        <p:spPr>
          <a:xfrm>
            <a:off x="826563" y="1122363"/>
            <a:ext cx="10796232" cy="2306637"/>
          </a:xfrm>
        </p:spPr>
        <p:txBody>
          <a:bodyPr>
            <a:normAutofit/>
          </a:bodyPr>
          <a:lstStyle/>
          <a:p>
            <a:pPr algn="l"/>
            <a:r>
              <a:rPr lang="en-US" sz="7000" spc="-150" dirty="0">
                <a:solidFill>
                  <a:srgbClr val="FFF4D9"/>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3" name="Subtitle 2">
            <a:extLst>
              <a:ext uri="{FF2B5EF4-FFF2-40B4-BE49-F238E27FC236}">
                <a16:creationId xmlns:a16="http://schemas.microsoft.com/office/drawing/2014/main" id="{5A5F1472-13C6-0FDD-9F61-8CD510A049D9}"/>
              </a:ext>
            </a:extLst>
          </p:cNvPr>
          <p:cNvSpPr>
            <a:spLocks noGrp="1"/>
          </p:cNvSpPr>
          <p:nvPr>
            <p:ph type="subTitle" idx="1"/>
          </p:nvPr>
        </p:nvSpPr>
        <p:spPr>
          <a:xfrm>
            <a:off x="2273708" y="3602038"/>
            <a:ext cx="7901941" cy="1655762"/>
          </a:xfrm>
          <a:ln>
            <a:noFill/>
          </a:ln>
        </p:spPr>
        <p:txBody>
          <a:bodyPr>
            <a:normAutofit/>
          </a:bodyPr>
          <a:lstStyle/>
          <a:p>
            <a:r>
              <a:rPr lang="en-US" sz="4500" dirty="0">
                <a:solidFill>
                  <a:srgbClr val="FFF4D9"/>
                </a:solidFill>
                <a:latin typeface="Garamond" panose="02020404030301010803" pitchFamily="18" charset="0"/>
                <a:ea typeface="Aktiv Grotesk" panose="020B0504020202020204" pitchFamily="34" charset="0"/>
                <a:cs typeface="Aktiv Grotesk" panose="020B0504020202020204" pitchFamily="34" charset="0"/>
              </a:rPr>
              <a:t>XSI 2025</a:t>
            </a:r>
          </a:p>
        </p:txBody>
      </p:sp>
    </p:spTree>
    <p:extLst>
      <p:ext uri="{BB962C8B-B14F-4D97-AF65-F5344CB8AC3E}">
        <p14:creationId xmlns:p14="http://schemas.microsoft.com/office/powerpoint/2010/main" val="183029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E81CCA0E-0792-B59D-60A1-2DA9457AB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54AB0-B754-BA56-9153-00A4E649F815}"/>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E690DEDE-0C49-A393-1FA7-BFB155FB8EBC}"/>
              </a:ext>
            </a:extLst>
          </p:cNvPr>
          <p:cNvSpPr>
            <a:spLocks noGrp="1"/>
          </p:cNvSpPr>
          <p:nvPr>
            <p:ph idx="1"/>
          </p:nvPr>
        </p:nvSpPr>
        <p:spPr/>
        <p:txBody>
          <a:bodyPr>
            <a:normAutofit lnSpcReduction="10000"/>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a:buFontTx/>
              <a:buChar char="-"/>
            </a:pPr>
            <a:r>
              <a:rPr lang="en-US" sz="4500" dirty="0">
                <a:solidFill>
                  <a:srgbClr val="3C5A62"/>
                </a:solidFill>
                <a:latin typeface="Garamond" panose="02020404030301010803" pitchFamily="18" charset="0"/>
              </a:rPr>
              <a:t> What we do</a:t>
            </a:r>
          </a:p>
          <a:p>
            <a:pPr>
              <a:buFontTx/>
              <a:buChar char="-"/>
            </a:pPr>
            <a:r>
              <a:rPr lang="en-US" sz="4500" dirty="0">
                <a:solidFill>
                  <a:srgbClr val="3C5A62"/>
                </a:solidFill>
                <a:latin typeface="Garamond" panose="02020404030301010803" pitchFamily="18" charset="0"/>
              </a:rPr>
              <a:t> The outcome of faith</a:t>
            </a:r>
          </a:p>
          <a:p>
            <a:pPr>
              <a:buFontTx/>
              <a:buChar char="-"/>
            </a:pPr>
            <a:r>
              <a:rPr lang="en-US" sz="4500" dirty="0">
                <a:solidFill>
                  <a:srgbClr val="3C5A62"/>
                </a:solidFill>
                <a:latin typeface="Garamond" panose="02020404030301010803" pitchFamily="18" charset="0"/>
              </a:rPr>
              <a:t> Impact on society or those around us</a:t>
            </a:r>
          </a:p>
          <a:p>
            <a:pPr marL="0" indent="0">
              <a:buNone/>
            </a:pPr>
            <a:endParaRPr lang="en-US" sz="4500" dirty="0">
              <a:solidFill>
                <a:srgbClr val="3C5A62"/>
              </a:solidFill>
              <a:latin typeface="Garamond" panose="02020404030301010803" pitchFamily="18" charset="0"/>
            </a:endParaRPr>
          </a:p>
        </p:txBody>
      </p:sp>
      <p:sp>
        <p:nvSpPr>
          <p:cNvPr id="2" name="Rounded Rectangle 7">
            <a:extLst>
              <a:ext uri="{FF2B5EF4-FFF2-40B4-BE49-F238E27FC236}">
                <a16:creationId xmlns:a16="http://schemas.microsoft.com/office/drawing/2014/main" id="{67CE6F04-0E34-97B8-B1CF-347057FB3BDA}"/>
              </a:ext>
            </a:extLst>
          </p:cNvPr>
          <p:cNvSpPr/>
          <p:nvPr/>
        </p:nvSpPr>
        <p:spPr>
          <a:xfrm>
            <a:off x="298432" y="1825625"/>
            <a:ext cx="10868024" cy="207940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14A778AF-8D5F-5D00-AFB2-C2C21EBB64AC}"/>
              </a:ext>
            </a:extLst>
          </p:cNvPr>
          <p:cNvSpPr txBox="1"/>
          <p:nvPr/>
        </p:nvSpPr>
        <p:spPr>
          <a:xfrm>
            <a:off x="474644" y="2007184"/>
            <a:ext cx="10515600" cy="1708160"/>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(Galatians 5:6) For in Christ Jesus neither circumcision nor uncircumcision has any value. The only thing that counts is faith expressing itself through love.</a:t>
            </a:r>
          </a:p>
        </p:txBody>
      </p:sp>
      <p:sp>
        <p:nvSpPr>
          <p:cNvPr id="6" name="Rounded Rectangle 7">
            <a:extLst>
              <a:ext uri="{FF2B5EF4-FFF2-40B4-BE49-F238E27FC236}">
                <a16:creationId xmlns:a16="http://schemas.microsoft.com/office/drawing/2014/main" id="{BCAC2DD7-CDCF-6B5B-420D-0086838C54A4}"/>
              </a:ext>
            </a:extLst>
          </p:cNvPr>
          <p:cNvSpPr/>
          <p:nvPr/>
        </p:nvSpPr>
        <p:spPr>
          <a:xfrm>
            <a:off x="295736" y="1803591"/>
            <a:ext cx="10868024" cy="207940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64BDD280-9F12-E5DC-1159-569F9C3B7BB2}"/>
              </a:ext>
            </a:extLst>
          </p:cNvPr>
          <p:cNvSpPr txBox="1"/>
          <p:nvPr/>
        </p:nvSpPr>
        <p:spPr>
          <a:xfrm>
            <a:off x="471948" y="2007184"/>
            <a:ext cx="10515600" cy="2246769"/>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(1 Tim. 1:5) The purpose of my instruction is that all believers would be filled with love that comes from a pure heart, a clear conscience, and genuine faith.</a:t>
            </a:r>
          </a:p>
          <a:p>
            <a:endPar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
        <p:nvSpPr>
          <p:cNvPr id="8" name="Rounded Rectangle 7">
            <a:extLst>
              <a:ext uri="{FF2B5EF4-FFF2-40B4-BE49-F238E27FC236}">
                <a16:creationId xmlns:a16="http://schemas.microsoft.com/office/drawing/2014/main" id="{ABAEB197-8EA9-9707-B561-50C5E5F8E666}"/>
              </a:ext>
            </a:extLst>
          </p:cNvPr>
          <p:cNvSpPr/>
          <p:nvPr/>
        </p:nvSpPr>
        <p:spPr>
          <a:xfrm>
            <a:off x="5636964" y="118849"/>
            <a:ext cx="6194175" cy="1571839"/>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82E4B192-5217-2F19-97CD-25EE700EAF23}"/>
              </a:ext>
            </a:extLst>
          </p:cNvPr>
          <p:cNvSpPr txBox="1"/>
          <p:nvPr/>
        </p:nvSpPr>
        <p:spPr>
          <a:xfrm>
            <a:off x="5775425" y="227393"/>
            <a:ext cx="6354146"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“Love” needs a source to be definable and effectual </a:t>
            </a:r>
          </a:p>
        </p:txBody>
      </p:sp>
    </p:spTree>
    <p:extLst>
      <p:ext uri="{BB962C8B-B14F-4D97-AF65-F5344CB8AC3E}">
        <p14:creationId xmlns:p14="http://schemas.microsoft.com/office/powerpoint/2010/main" val="1566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6F8475F8-A44E-3CFC-247B-86CD64D58A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08D27F-D7D0-57A2-62E2-63C9FAF4F0DA}"/>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E9FF7D20-6484-54D7-25CC-663CE1BAE6B9}"/>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marL="914400" indent="-914400">
              <a:buAutoNum type="arabicPeriod"/>
            </a:pPr>
            <a:r>
              <a:rPr lang="en-US" sz="4500" dirty="0">
                <a:solidFill>
                  <a:srgbClr val="3C5A62"/>
                </a:solidFill>
                <a:latin typeface="Garamond" panose="02020404030301010803" pitchFamily="18" charset="0"/>
              </a:rPr>
              <a:t>Jesus</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46980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6F8475F8-A44E-3CFC-247B-86CD64D58A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08D27F-D7D0-57A2-62E2-63C9FAF4F0DA}"/>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E9FF7D20-6484-54D7-25CC-663CE1BAE6B9}"/>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marL="914400" indent="-914400">
              <a:buAutoNum type="arabicPeriod"/>
            </a:pPr>
            <a:r>
              <a:rPr lang="en-US" sz="4500" dirty="0">
                <a:solidFill>
                  <a:srgbClr val="3C5A62"/>
                </a:solidFill>
                <a:latin typeface="Garamond" panose="02020404030301010803" pitchFamily="18" charset="0"/>
              </a:rPr>
              <a:t>Jesus</a:t>
            </a:r>
          </a:p>
          <a:p>
            <a:pPr marL="0" indent="0">
              <a:buNone/>
            </a:pPr>
            <a:endParaRPr lang="en-US" sz="4500" dirty="0">
              <a:solidFill>
                <a:srgbClr val="3C5A62"/>
              </a:solidFill>
              <a:latin typeface="Garamond" panose="02020404030301010803" pitchFamily="18" charset="0"/>
            </a:endParaRPr>
          </a:p>
        </p:txBody>
      </p:sp>
      <p:sp>
        <p:nvSpPr>
          <p:cNvPr id="2" name="Rounded Rectangle 7">
            <a:extLst>
              <a:ext uri="{FF2B5EF4-FFF2-40B4-BE49-F238E27FC236}">
                <a16:creationId xmlns:a16="http://schemas.microsoft.com/office/drawing/2014/main" id="{DF714EB8-8804-949F-DF39-8BB1FD2D8067}"/>
              </a:ext>
            </a:extLst>
          </p:cNvPr>
          <p:cNvSpPr/>
          <p:nvPr/>
        </p:nvSpPr>
        <p:spPr>
          <a:xfrm>
            <a:off x="331569" y="365125"/>
            <a:ext cx="10255670" cy="2543328"/>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53416ADF-A810-C8A7-6298-1CDA73869707}"/>
              </a:ext>
            </a:extLst>
          </p:cNvPr>
          <p:cNvSpPr txBox="1"/>
          <p:nvPr/>
        </p:nvSpPr>
        <p:spPr>
          <a:xfrm>
            <a:off x="485776" y="532040"/>
            <a:ext cx="9969260" cy="2246769"/>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(Hebrews 12:2) fixing our eyes on Jesus, the author and perfecter of faith, who for the joy set before Him endured the cross, despising the shame, and has sat down at the right hand of the throne of God.</a:t>
            </a:r>
          </a:p>
        </p:txBody>
      </p:sp>
      <p:sp>
        <p:nvSpPr>
          <p:cNvPr id="6" name="Rounded Rectangle 7">
            <a:extLst>
              <a:ext uri="{FF2B5EF4-FFF2-40B4-BE49-F238E27FC236}">
                <a16:creationId xmlns:a16="http://schemas.microsoft.com/office/drawing/2014/main" id="{1BEA75A2-E31C-01DB-5DCE-90C5ABDA16D7}"/>
              </a:ext>
            </a:extLst>
          </p:cNvPr>
          <p:cNvSpPr/>
          <p:nvPr/>
        </p:nvSpPr>
        <p:spPr>
          <a:xfrm>
            <a:off x="342571" y="3525504"/>
            <a:ext cx="10630243" cy="2543328"/>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408760F5-89A4-7EC7-8DD9-DFD1C357832C}"/>
              </a:ext>
            </a:extLst>
          </p:cNvPr>
          <p:cNvSpPr txBox="1"/>
          <p:nvPr/>
        </p:nvSpPr>
        <p:spPr>
          <a:xfrm>
            <a:off x="533064" y="3560593"/>
            <a:ext cx="10630243" cy="2785378"/>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(Eph. 2:20-21) Together, we are his house, built on the foundation of the apostles and the prophets. And the cornerstone is Christ Jesus himself. We are carefully joined together in him, becoming a holy temple for the Lord.</a:t>
            </a:r>
          </a:p>
          <a:p>
            <a:endPar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104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A5A912E7-8D11-47EA-4661-041CC0111C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3810A0-C007-0956-C72A-6D19689201F1}"/>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566CA703-EFEE-35B9-C16C-CFE31698D2CF}"/>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marL="914400" indent="-914400">
              <a:buAutoNum type="arabicPeriod"/>
            </a:pPr>
            <a:r>
              <a:rPr lang="en-US" sz="4500" dirty="0">
                <a:solidFill>
                  <a:srgbClr val="3C5A62"/>
                </a:solidFill>
                <a:latin typeface="Garamond" panose="02020404030301010803" pitchFamily="18" charset="0"/>
              </a:rPr>
              <a:t>Jesus</a:t>
            </a:r>
          </a:p>
          <a:p>
            <a:pPr marL="0" indent="0">
              <a:buNone/>
            </a:pPr>
            <a:endParaRPr lang="en-US" sz="4500" dirty="0">
              <a:solidFill>
                <a:srgbClr val="3C5A62"/>
              </a:solidFill>
              <a:latin typeface="Garamond" panose="02020404030301010803" pitchFamily="18" charset="0"/>
            </a:endParaRPr>
          </a:p>
        </p:txBody>
      </p:sp>
      <p:sp>
        <p:nvSpPr>
          <p:cNvPr id="8" name="Rounded Rectangle 7">
            <a:extLst>
              <a:ext uri="{FF2B5EF4-FFF2-40B4-BE49-F238E27FC236}">
                <a16:creationId xmlns:a16="http://schemas.microsoft.com/office/drawing/2014/main" id="{5C9FC3AC-C70C-97E8-9EF7-ACD3EE80A70F}"/>
              </a:ext>
            </a:extLst>
          </p:cNvPr>
          <p:cNvSpPr/>
          <p:nvPr/>
        </p:nvSpPr>
        <p:spPr>
          <a:xfrm>
            <a:off x="4970528" y="1717081"/>
            <a:ext cx="6194175" cy="1571839"/>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B8BC2C25-9F53-FD5F-8A83-E509023BD7F7}"/>
              </a:ext>
            </a:extLst>
          </p:cNvPr>
          <p:cNvSpPr txBox="1"/>
          <p:nvPr/>
        </p:nvSpPr>
        <p:spPr>
          <a:xfrm>
            <a:off x="5108989" y="1825625"/>
            <a:ext cx="6354146"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Can a church community be founded purely on Jesus?</a:t>
            </a:r>
          </a:p>
        </p:txBody>
      </p:sp>
      <p:sp>
        <p:nvSpPr>
          <p:cNvPr id="10" name="Rounded Rectangle 7">
            <a:extLst>
              <a:ext uri="{FF2B5EF4-FFF2-40B4-BE49-F238E27FC236}">
                <a16:creationId xmlns:a16="http://schemas.microsoft.com/office/drawing/2014/main" id="{B1BD20D9-240C-34DB-F35E-CD166842AA48}"/>
              </a:ext>
            </a:extLst>
          </p:cNvPr>
          <p:cNvSpPr/>
          <p:nvPr/>
        </p:nvSpPr>
        <p:spPr>
          <a:xfrm>
            <a:off x="4508653" y="4175107"/>
            <a:ext cx="7202277" cy="1571840"/>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858F"/>
              </a:solidFill>
            </a:endParaRPr>
          </a:p>
        </p:txBody>
      </p:sp>
      <p:sp>
        <p:nvSpPr>
          <p:cNvPr id="11" name="TextBox 10">
            <a:extLst>
              <a:ext uri="{FF2B5EF4-FFF2-40B4-BE49-F238E27FC236}">
                <a16:creationId xmlns:a16="http://schemas.microsoft.com/office/drawing/2014/main" id="{F7AF54E5-5891-DC8A-1F02-201B80747E24}"/>
              </a:ext>
            </a:extLst>
          </p:cNvPr>
          <p:cNvSpPr txBox="1"/>
          <p:nvPr/>
        </p:nvSpPr>
        <p:spPr>
          <a:xfrm>
            <a:off x="4647114" y="4283650"/>
            <a:ext cx="7063816"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Post-evangelical and progressive Christian thinkers misuse this idea </a:t>
            </a:r>
          </a:p>
        </p:txBody>
      </p:sp>
    </p:spTree>
    <p:extLst>
      <p:ext uri="{BB962C8B-B14F-4D97-AF65-F5344CB8AC3E}">
        <p14:creationId xmlns:p14="http://schemas.microsoft.com/office/powerpoint/2010/main" val="15263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CC3BD70-F0DE-1A51-E068-BDB68A58D3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336121-5FB3-84D8-A566-5BFAB599E7A2}"/>
              </a:ext>
            </a:extLst>
          </p:cNvPr>
          <p:cNvSpPr>
            <a:spLocks noGrp="1"/>
          </p:cNvSpPr>
          <p:nvPr>
            <p:ph type="title"/>
          </p:nvPr>
        </p:nvSpPr>
        <p:spPr>
          <a:xfrm>
            <a:off x="838200" y="365125"/>
            <a:ext cx="10515600" cy="1984399"/>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Marcus Borg</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Progressive Theologian</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708644C0-7D23-1061-4F81-69CA51F1F799}"/>
              </a:ext>
            </a:extLst>
          </p:cNvPr>
          <p:cNvSpPr>
            <a:spLocks noGrp="1"/>
          </p:cNvSpPr>
          <p:nvPr>
            <p:ph idx="1"/>
          </p:nvPr>
        </p:nvSpPr>
        <p:spPr>
          <a:xfrm>
            <a:off x="838200" y="2003179"/>
            <a:ext cx="10515600" cy="4351338"/>
          </a:xfrm>
        </p:spPr>
        <p:txBody>
          <a:bodyPr>
            <a:noAutofit/>
          </a:bodyPr>
          <a:lstStyle/>
          <a:p>
            <a:pPr marL="0" indent="0">
              <a:lnSpc>
                <a:spcPct val="120000"/>
              </a:lnSpc>
              <a:buNone/>
            </a:pPr>
            <a:endParaRPr lang="en-US" sz="4000" b="1" dirty="0">
              <a:solidFill>
                <a:srgbClr val="3C5A62"/>
              </a:solidFill>
              <a:latin typeface="Garamond" panose="02020404030301010803" pitchFamily="18" charset="0"/>
            </a:endParaRPr>
          </a:p>
          <a:p>
            <a:pPr marL="0" indent="0">
              <a:lnSpc>
                <a:spcPct val="120000"/>
              </a:lnSpc>
              <a:buNone/>
            </a:pPr>
            <a:r>
              <a:rPr lang="en-US" sz="4000" b="1" dirty="0">
                <a:solidFill>
                  <a:srgbClr val="3C5A62"/>
                </a:solidFill>
                <a:latin typeface="Garamond" panose="02020404030301010803" pitchFamily="18" charset="0"/>
              </a:rPr>
              <a:t>“Jesus is the Word of God. The Bible is a human response to the experience of God. It is not God’s revealed truth in a straightforward way.” </a:t>
            </a:r>
            <a:r>
              <a:rPr lang="en-US" sz="4000" b="1" i="1" dirty="0">
                <a:solidFill>
                  <a:srgbClr val="3C5A62"/>
                </a:solidFill>
                <a:latin typeface="Garamond" panose="02020404030301010803" pitchFamily="18" charset="0"/>
              </a:rPr>
              <a:t>The Heart of Christianity </a:t>
            </a:r>
            <a:r>
              <a:rPr lang="en-US" sz="4000" b="1" dirty="0">
                <a:solidFill>
                  <a:srgbClr val="3C5A62"/>
                </a:solidFill>
                <a:latin typeface="Garamond" panose="02020404030301010803" pitchFamily="18" charset="0"/>
              </a:rPr>
              <a:t>(2003), p. 78</a:t>
            </a:r>
          </a:p>
        </p:txBody>
      </p:sp>
    </p:spTree>
    <p:extLst>
      <p:ext uri="{BB962C8B-B14F-4D97-AF65-F5344CB8AC3E}">
        <p14:creationId xmlns:p14="http://schemas.microsoft.com/office/powerpoint/2010/main" val="2814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E89C99F-6F1D-10AE-7EF0-3F3C8D31EE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A45C0D-62C2-A16E-FAFF-0A0F33C4766D}"/>
              </a:ext>
            </a:extLst>
          </p:cNvPr>
          <p:cNvSpPr>
            <a:spLocks noGrp="1"/>
          </p:cNvSpPr>
          <p:nvPr>
            <p:ph idx="1"/>
          </p:nvPr>
        </p:nvSpPr>
        <p:spPr>
          <a:xfrm>
            <a:off x="838200" y="2003179"/>
            <a:ext cx="10515600" cy="4351338"/>
          </a:xfrm>
        </p:spPr>
        <p:txBody>
          <a:bodyPr>
            <a:noAutofit/>
          </a:bodyPr>
          <a:lstStyle/>
          <a:p>
            <a:pPr marL="0" indent="0">
              <a:lnSpc>
                <a:spcPct val="120000"/>
              </a:lnSpc>
              <a:buNone/>
            </a:pPr>
            <a:endParaRPr lang="en-US" sz="4000" b="1" dirty="0">
              <a:solidFill>
                <a:srgbClr val="3C5A62"/>
              </a:solidFill>
              <a:latin typeface="Garamond" panose="02020404030301010803" pitchFamily="18" charset="0"/>
            </a:endParaRPr>
          </a:p>
          <a:p>
            <a:pPr marL="0" indent="0">
              <a:lnSpc>
                <a:spcPct val="120000"/>
              </a:lnSpc>
              <a:buNone/>
            </a:pPr>
            <a:r>
              <a:rPr lang="en-US" sz="4000" b="1" dirty="0">
                <a:solidFill>
                  <a:srgbClr val="3C5A62"/>
                </a:solidFill>
                <a:latin typeface="Garamond" panose="02020404030301010803" pitchFamily="18" charset="0"/>
              </a:rPr>
              <a:t>“The authority of the Bible is derivative. It derives its authority from its ability to mediate the sacred—especially as it leads us to Jesus.” </a:t>
            </a:r>
            <a:r>
              <a:rPr lang="en-US" sz="4000" b="1" i="1" dirty="0">
                <a:solidFill>
                  <a:srgbClr val="3C5A62"/>
                </a:solidFill>
                <a:latin typeface="Garamond" panose="02020404030301010803" pitchFamily="18" charset="0"/>
              </a:rPr>
              <a:t>The Heart of Christianity </a:t>
            </a:r>
            <a:r>
              <a:rPr lang="en-US" sz="4000" b="1" dirty="0">
                <a:solidFill>
                  <a:srgbClr val="3C5A62"/>
                </a:solidFill>
                <a:latin typeface="Garamond" panose="02020404030301010803" pitchFamily="18" charset="0"/>
              </a:rPr>
              <a:t>(2003), p. 78</a:t>
            </a:r>
          </a:p>
        </p:txBody>
      </p:sp>
      <p:sp>
        <p:nvSpPr>
          <p:cNvPr id="8" name="Title 3">
            <a:extLst>
              <a:ext uri="{FF2B5EF4-FFF2-40B4-BE49-F238E27FC236}">
                <a16:creationId xmlns:a16="http://schemas.microsoft.com/office/drawing/2014/main" id="{449D4BB3-B784-1C97-F7EA-188B6E3E8489}"/>
              </a:ext>
            </a:extLst>
          </p:cNvPr>
          <p:cNvSpPr>
            <a:spLocks noGrp="1"/>
          </p:cNvSpPr>
          <p:nvPr>
            <p:ph type="title"/>
          </p:nvPr>
        </p:nvSpPr>
        <p:spPr>
          <a:xfrm>
            <a:off x="838200" y="365125"/>
            <a:ext cx="10515600" cy="1984399"/>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Marcus Borg</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Progressive Theologian</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2139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75658E71-E0D7-F861-EC6C-1E8E761E5E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FAE2FD-F364-B50D-FE6A-160C6F83AC40}"/>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060A027E-E3EF-E945-5F07-0535F0512EC7}"/>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marL="914400" indent="-914400">
              <a:buAutoNum type="arabicPeriod"/>
            </a:pPr>
            <a:r>
              <a:rPr lang="en-US" sz="4500" dirty="0">
                <a:solidFill>
                  <a:srgbClr val="3C5A62"/>
                </a:solidFill>
                <a:latin typeface="Garamond" panose="02020404030301010803" pitchFamily="18" charset="0"/>
              </a:rPr>
              <a:t>Jesus</a:t>
            </a:r>
          </a:p>
          <a:p>
            <a:pPr marL="914400" indent="-914400">
              <a:buAutoNum type="arabicPeriod"/>
            </a:pPr>
            <a:r>
              <a:rPr lang="en-US" sz="4500" dirty="0">
                <a:solidFill>
                  <a:srgbClr val="3C5A62"/>
                </a:solidFill>
                <a:latin typeface="Garamond" panose="02020404030301010803" pitchFamily="18" charset="0"/>
              </a:rPr>
              <a:t>Truth</a:t>
            </a:r>
          </a:p>
          <a:p>
            <a:pPr marL="0" indent="0">
              <a:buNone/>
            </a:pPr>
            <a:endParaRPr lang="en-US" sz="4500" dirty="0">
              <a:solidFill>
                <a:srgbClr val="3C5A62"/>
              </a:solidFill>
              <a:latin typeface="Garamond" panose="02020404030301010803" pitchFamily="18" charset="0"/>
            </a:endParaRPr>
          </a:p>
        </p:txBody>
      </p:sp>
      <p:sp>
        <p:nvSpPr>
          <p:cNvPr id="2" name="Oval 1">
            <a:extLst>
              <a:ext uri="{FF2B5EF4-FFF2-40B4-BE49-F238E27FC236}">
                <a16:creationId xmlns:a16="http://schemas.microsoft.com/office/drawing/2014/main" id="{EF8F5ACA-3320-2BB7-C02C-7EE0AB4C0864}"/>
              </a:ext>
            </a:extLst>
          </p:cNvPr>
          <p:cNvSpPr/>
          <p:nvPr/>
        </p:nvSpPr>
        <p:spPr>
          <a:xfrm>
            <a:off x="517794" y="3798086"/>
            <a:ext cx="3371162" cy="2051872"/>
          </a:xfrm>
          <a:prstGeom prst="ellipse">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7">
            <a:extLst>
              <a:ext uri="{FF2B5EF4-FFF2-40B4-BE49-F238E27FC236}">
                <a16:creationId xmlns:a16="http://schemas.microsoft.com/office/drawing/2014/main" id="{2C5BD5F2-1C3E-66AF-9A8D-90216E9AD4B4}"/>
              </a:ext>
            </a:extLst>
          </p:cNvPr>
          <p:cNvSpPr/>
          <p:nvPr/>
        </p:nvSpPr>
        <p:spPr>
          <a:xfrm>
            <a:off x="4970528" y="1717081"/>
            <a:ext cx="6492607" cy="346084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6" name="TextBox 5">
            <a:extLst>
              <a:ext uri="{FF2B5EF4-FFF2-40B4-BE49-F238E27FC236}">
                <a16:creationId xmlns:a16="http://schemas.microsoft.com/office/drawing/2014/main" id="{A467CF72-7304-E12F-12E4-AFF9E0F60C60}"/>
              </a:ext>
            </a:extLst>
          </p:cNvPr>
          <p:cNvSpPr txBox="1"/>
          <p:nvPr/>
        </p:nvSpPr>
        <p:spPr>
          <a:xfrm>
            <a:off x="5108989" y="1825625"/>
            <a:ext cx="6354146" cy="3170099"/>
          </a:xfrm>
          <a:prstGeom prst="rect">
            <a:avLst/>
          </a:prstGeom>
          <a:noFill/>
        </p:spPr>
        <p:txBody>
          <a:bodyPr wrap="square" rtlCol="0">
            <a:spAutoFit/>
          </a:bodyPr>
          <a:lstStyle/>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Jesus is the eternal logos made manifest (John 1)</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God is more than Jesus</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We know God and his ways through the scriptures</a:t>
            </a:r>
          </a:p>
        </p:txBody>
      </p:sp>
    </p:spTree>
    <p:extLst>
      <p:ext uri="{BB962C8B-B14F-4D97-AF65-F5344CB8AC3E}">
        <p14:creationId xmlns:p14="http://schemas.microsoft.com/office/powerpoint/2010/main" val="15110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BAC98923-4238-870B-F3CB-25F3DE0B31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7AEFDF-E386-019D-37B3-D71D10F357A5}"/>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10F0DEC5-21DC-1624-9512-973B22F5A52A}"/>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Saved by the truth</a:t>
            </a:r>
          </a:p>
          <a:p>
            <a:pPr marL="0" indent="0">
              <a:buNone/>
            </a:pPr>
            <a:r>
              <a:rPr lang="en-US" sz="4500" dirty="0">
                <a:solidFill>
                  <a:srgbClr val="3C5A62"/>
                </a:solidFill>
                <a:latin typeface="Garamond" panose="02020404030301010803" pitchFamily="18" charset="0"/>
              </a:rPr>
              <a:t>(Ephesians 1:13) “And you also were included in Christ when you heard the message of truth, the gospel of your salvation.”</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81880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48388743-D76E-4148-26E8-59B1A4D41C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22B9FF-0250-73F3-A84A-7A3EF3843CBA}"/>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0AD2EB45-7392-FEFE-F250-420F97F6192C}"/>
              </a:ext>
            </a:extLst>
          </p:cNvPr>
          <p:cNvSpPr>
            <a:spLocks noGrp="1"/>
          </p:cNvSpPr>
          <p:nvPr>
            <p:ph idx="1"/>
          </p:nvPr>
        </p:nvSpPr>
        <p:spPr/>
        <p:txBody>
          <a:bodyPr>
            <a:normAutofit lnSpcReduction="10000"/>
          </a:bodyPr>
          <a:lstStyle/>
          <a:p>
            <a:pPr marL="0" indent="0">
              <a:buNone/>
            </a:pPr>
            <a:r>
              <a:rPr lang="en-US" sz="4500" b="1" dirty="0">
                <a:solidFill>
                  <a:srgbClr val="3C5A62"/>
                </a:solidFill>
                <a:latin typeface="Garamond" panose="02020404030301010803" pitchFamily="18" charset="0"/>
              </a:rPr>
              <a:t>Formed by truth</a:t>
            </a:r>
          </a:p>
          <a:p>
            <a:pPr marL="0" indent="0">
              <a:buNone/>
            </a:pPr>
            <a:r>
              <a:rPr lang="en-US" sz="4500" dirty="0">
                <a:solidFill>
                  <a:srgbClr val="3C5A62"/>
                </a:solidFill>
                <a:latin typeface="Garamond" panose="02020404030301010803" pitchFamily="18" charset="0"/>
              </a:rPr>
              <a:t>(Ephesians 4:15) “Instead, speaking the truth in love, we will grow to become in every respect the mature body of him who is the head, that is, Christ.”</a:t>
            </a:r>
          </a:p>
          <a:p>
            <a:pPr marL="0" indent="0">
              <a:buNone/>
            </a:pPr>
            <a:r>
              <a:rPr lang="en-US" sz="4500" dirty="0">
                <a:solidFill>
                  <a:srgbClr val="3C5A62"/>
                </a:solidFill>
                <a:latin typeface="Garamond" panose="02020404030301010803" pitchFamily="18" charset="0"/>
              </a:rPr>
              <a:t>(John 17:17) “Sanctify them by the truth; your word is truth.”</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447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24E8EE3C-61F5-C826-A633-D7C7E999D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5497B3-971F-33F2-F655-F511694C9180}"/>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6DFD2FC8-1F54-44B6-2318-54224ACB3408}"/>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Proclaiming the truth</a:t>
            </a:r>
          </a:p>
          <a:p>
            <a:pPr marL="0" indent="0">
              <a:buNone/>
            </a:pPr>
            <a:r>
              <a:rPr lang="en-US" sz="4500" dirty="0">
                <a:solidFill>
                  <a:srgbClr val="3C5A62"/>
                </a:solidFill>
                <a:latin typeface="Garamond" panose="02020404030301010803" pitchFamily="18" charset="0"/>
              </a:rPr>
              <a:t>(Matthew 28:18-20) “Go therefore and make disciples of all nations… teaching them to observe all that I have commanded you.”</a:t>
            </a:r>
          </a:p>
        </p:txBody>
      </p:sp>
    </p:spTree>
    <p:extLst>
      <p:ext uri="{BB962C8B-B14F-4D97-AF65-F5344CB8AC3E}">
        <p14:creationId xmlns:p14="http://schemas.microsoft.com/office/powerpoint/2010/main" val="25256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A065F555-6F4E-4491-D7BB-3049E8C465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CF3928-F33F-D139-2C8B-3BBF24CA9A87}"/>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12388CD5-8B73-F780-DA5F-6147DB363D64}"/>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 </a:t>
            </a:r>
          </a:p>
          <a:p>
            <a:pPr marL="914400" indent="-914400">
              <a:buAutoNum type="arabicPeriod"/>
            </a:pPr>
            <a:r>
              <a:rPr lang="en-US" sz="4500" dirty="0">
                <a:solidFill>
                  <a:srgbClr val="3C5A62"/>
                </a:solidFill>
                <a:latin typeface="Garamond" panose="02020404030301010803" pitchFamily="18" charset="0"/>
              </a:rPr>
              <a:t>Love </a:t>
            </a:r>
          </a:p>
          <a:p>
            <a:pPr marL="914400" indent="-914400">
              <a:buAutoNum type="arabicPeriod"/>
            </a:pPr>
            <a:r>
              <a:rPr lang="en-US" sz="4500" dirty="0">
                <a:solidFill>
                  <a:srgbClr val="3C5A62"/>
                </a:solidFill>
                <a:latin typeface="Garamond" panose="02020404030301010803" pitchFamily="18" charset="0"/>
              </a:rPr>
              <a:t>Jesus</a:t>
            </a:r>
          </a:p>
        </p:txBody>
      </p:sp>
      <p:sp>
        <p:nvSpPr>
          <p:cNvPr id="2" name="Rounded Rectangle 7">
            <a:extLst>
              <a:ext uri="{FF2B5EF4-FFF2-40B4-BE49-F238E27FC236}">
                <a16:creationId xmlns:a16="http://schemas.microsoft.com/office/drawing/2014/main" id="{E55DCFAA-FCC9-8732-0387-350C3A709DF5}"/>
              </a:ext>
            </a:extLst>
          </p:cNvPr>
          <p:cNvSpPr/>
          <p:nvPr/>
        </p:nvSpPr>
        <p:spPr>
          <a:xfrm>
            <a:off x="5339842" y="2209183"/>
            <a:ext cx="6013958" cy="2131464"/>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DB3FF519-06FA-0EF6-80EC-7EE5E8406AF4}"/>
              </a:ext>
            </a:extLst>
          </p:cNvPr>
          <p:cNvSpPr txBox="1"/>
          <p:nvPr/>
        </p:nvSpPr>
        <p:spPr>
          <a:xfrm>
            <a:off x="5510603" y="2273659"/>
            <a:ext cx="5843197" cy="1938992"/>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Who are we? Why do we do what we do? What are our orienting principles?</a:t>
            </a:r>
          </a:p>
        </p:txBody>
      </p:sp>
    </p:spTree>
    <p:extLst>
      <p:ext uri="{BB962C8B-B14F-4D97-AF65-F5344CB8AC3E}">
        <p14:creationId xmlns:p14="http://schemas.microsoft.com/office/powerpoint/2010/main" val="6486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C51F1B35-6043-A3FE-0C97-AC72804DF7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A24F06-A256-D2D9-A146-13ED966A1FA2}"/>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6E0FBA34-99D9-0542-9228-8F0AAAD3AAE9}"/>
              </a:ext>
            </a:extLst>
          </p:cNvPr>
          <p:cNvSpPr>
            <a:spLocks noGrp="1"/>
          </p:cNvSpPr>
          <p:nvPr>
            <p:ph idx="1"/>
          </p:nvPr>
        </p:nvSpPr>
        <p:spPr/>
        <p:txBody>
          <a:bodyPr>
            <a:normAutofit lnSpcReduction="10000"/>
          </a:bodyPr>
          <a:lstStyle/>
          <a:p>
            <a:pPr marL="0" indent="0">
              <a:buNone/>
            </a:pPr>
            <a:r>
              <a:rPr lang="en-US" sz="4500" b="1" dirty="0">
                <a:solidFill>
                  <a:srgbClr val="3C5A62"/>
                </a:solidFill>
                <a:latin typeface="Garamond" panose="02020404030301010803" pitchFamily="18" charset="0"/>
              </a:rPr>
              <a:t>Proclaiming the truth</a:t>
            </a:r>
          </a:p>
          <a:p>
            <a:pPr marL="0" indent="0">
              <a:buNone/>
            </a:pPr>
            <a:r>
              <a:rPr lang="en-US" sz="4500" dirty="0">
                <a:solidFill>
                  <a:srgbClr val="3C5A62"/>
                </a:solidFill>
                <a:latin typeface="Garamond" panose="02020404030301010803" pitchFamily="18" charset="0"/>
              </a:rPr>
              <a:t>(2 Corinthians 4:2) “Rather, we have renounced secret and shameful ways; we do not use deception, nor do we distort the word of God. On the contrary, by setting forth the truth plainly we commend ourselves to everyone’s conscience in the sight of God.”</a:t>
            </a:r>
          </a:p>
        </p:txBody>
      </p:sp>
    </p:spTree>
    <p:extLst>
      <p:ext uri="{BB962C8B-B14F-4D97-AF65-F5344CB8AC3E}">
        <p14:creationId xmlns:p14="http://schemas.microsoft.com/office/powerpoint/2010/main" val="15762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B5739377-E176-9FFD-9C94-A82569AD5E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855DC5-BB27-FFCC-426D-3F2E48361DD6}"/>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0A635AA0-F09E-866E-7377-ECE0286F8117}"/>
              </a:ext>
            </a:extLst>
          </p:cNvPr>
          <p:cNvSpPr>
            <a:spLocks noGrp="1"/>
          </p:cNvSpPr>
          <p:nvPr>
            <p:ph idx="1"/>
          </p:nvPr>
        </p:nvSpPr>
        <p:spPr/>
        <p:txBody>
          <a:bodyPr>
            <a:normAutofit lnSpcReduction="10000"/>
          </a:bodyPr>
          <a:lstStyle/>
          <a:p>
            <a:pPr marL="0" indent="0">
              <a:buNone/>
            </a:pPr>
            <a:r>
              <a:rPr lang="en-US" sz="4500" b="1" dirty="0">
                <a:solidFill>
                  <a:srgbClr val="3C5A62"/>
                </a:solidFill>
                <a:latin typeface="Garamond" panose="02020404030301010803" pitchFamily="18" charset="0"/>
              </a:rPr>
              <a:t>Guarding the truth</a:t>
            </a:r>
          </a:p>
          <a:p>
            <a:pPr marL="0" indent="0">
              <a:buNone/>
            </a:pPr>
            <a:r>
              <a:rPr lang="en-US" sz="4500" dirty="0">
                <a:solidFill>
                  <a:srgbClr val="3C5A62"/>
                </a:solidFill>
                <a:latin typeface="Garamond" panose="02020404030301010803" pitchFamily="18" charset="0"/>
              </a:rPr>
              <a:t>(2 Timothy 1:13-14) “What you heard from me, keep as the pattern of sound teaching, with faith and love in Christ Jesus. Guard the good deposit that was entrusted to you—guard it with the help of the Holy Spirit who lives in us.”</a:t>
            </a:r>
          </a:p>
        </p:txBody>
      </p:sp>
    </p:spTree>
    <p:extLst>
      <p:ext uri="{BB962C8B-B14F-4D97-AF65-F5344CB8AC3E}">
        <p14:creationId xmlns:p14="http://schemas.microsoft.com/office/powerpoint/2010/main" val="10253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AC6DA26D-3A42-14D7-A9A7-B7D4290566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B02B05-B9D8-15DC-B6E0-A229FF979B0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A33F233C-6B32-87D4-D3A1-CA8CD8FD2067}"/>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AutoNum type="arabicPeriod"/>
            </a:pPr>
            <a:r>
              <a:rPr lang="en-US" sz="4500" dirty="0">
                <a:solidFill>
                  <a:srgbClr val="3C5A62"/>
                </a:solidFill>
                <a:latin typeface="Garamond" panose="02020404030301010803" pitchFamily="18" charset="0"/>
              </a:rPr>
              <a:t>Hold God’s revelation in high regard</a:t>
            </a:r>
          </a:p>
          <a:p>
            <a:pPr>
              <a:buFontTx/>
              <a:buChar char="-"/>
            </a:pPr>
            <a:r>
              <a:rPr lang="en-US" sz="4500" dirty="0">
                <a:solidFill>
                  <a:srgbClr val="3C5A62"/>
                </a:solidFill>
                <a:latin typeface="Garamond" panose="02020404030301010803" pitchFamily="18" charset="0"/>
              </a:rPr>
              <a:t> As individuals (Psalm 1:2, Joshua 1:8)</a:t>
            </a:r>
          </a:p>
          <a:p>
            <a:pPr>
              <a:buFontTx/>
              <a:buChar char="-"/>
            </a:pPr>
            <a:r>
              <a:rPr lang="en-US" sz="4500" dirty="0">
                <a:solidFill>
                  <a:srgbClr val="3C5A62"/>
                </a:solidFill>
                <a:latin typeface="Garamond" panose="02020404030301010803" pitchFamily="18" charset="0"/>
              </a:rPr>
              <a:t> As a community (ex. The Shema)</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30574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AC6DA26D-3A42-14D7-A9A7-B7D4290566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B02B05-B9D8-15DC-B6E0-A229FF979B0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A33F233C-6B32-87D4-D3A1-CA8CD8FD2067}"/>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AutoNum type="arabicPeriod"/>
            </a:pPr>
            <a:r>
              <a:rPr lang="en-US" sz="4500" dirty="0">
                <a:solidFill>
                  <a:srgbClr val="3C5A62"/>
                </a:solidFill>
                <a:latin typeface="Garamond" panose="02020404030301010803" pitchFamily="18" charset="0"/>
              </a:rPr>
              <a:t>Hold God’s revelation in high regard</a:t>
            </a:r>
          </a:p>
          <a:p>
            <a:pPr>
              <a:buFontTx/>
              <a:buChar char="-"/>
            </a:pPr>
            <a:r>
              <a:rPr lang="en-US" sz="4500" dirty="0">
                <a:solidFill>
                  <a:srgbClr val="3C5A62"/>
                </a:solidFill>
                <a:latin typeface="Garamond" panose="02020404030301010803" pitchFamily="18" charset="0"/>
              </a:rPr>
              <a:t> As individuals (Psalm 1:2, Joshua 1:8)</a:t>
            </a:r>
          </a:p>
          <a:p>
            <a:pPr>
              <a:buFontTx/>
              <a:buChar char="-"/>
            </a:pPr>
            <a:r>
              <a:rPr lang="en-US" sz="4500" dirty="0">
                <a:solidFill>
                  <a:srgbClr val="3C5A62"/>
                </a:solidFill>
                <a:latin typeface="Garamond" panose="02020404030301010803" pitchFamily="18" charset="0"/>
              </a:rPr>
              <a:t> As a community (ex. The Shema)</a:t>
            </a:r>
          </a:p>
          <a:p>
            <a:pPr marL="0" indent="0">
              <a:buNone/>
            </a:pPr>
            <a:endParaRPr lang="en-US" sz="4500" dirty="0">
              <a:solidFill>
                <a:srgbClr val="3C5A62"/>
              </a:solidFill>
              <a:latin typeface="Garamond" panose="02020404030301010803" pitchFamily="18" charset="0"/>
            </a:endParaRPr>
          </a:p>
        </p:txBody>
      </p:sp>
      <p:sp>
        <p:nvSpPr>
          <p:cNvPr id="6" name="Rounded Rectangle 7">
            <a:extLst>
              <a:ext uri="{FF2B5EF4-FFF2-40B4-BE49-F238E27FC236}">
                <a16:creationId xmlns:a16="http://schemas.microsoft.com/office/drawing/2014/main" id="{4043D409-4836-ACA6-CCC3-219650AD64D8}"/>
              </a:ext>
            </a:extLst>
          </p:cNvPr>
          <p:cNvSpPr/>
          <p:nvPr/>
        </p:nvSpPr>
        <p:spPr>
          <a:xfrm>
            <a:off x="332509" y="353296"/>
            <a:ext cx="11400312" cy="5370657"/>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0DA43786-119F-E88E-2ECF-D9A456C70BDB}"/>
              </a:ext>
            </a:extLst>
          </p:cNvPr>
          <p:cNvSpPr txBox="1"/>
          <p:nvPr/>
        </p:nvSpPr>
        <p:spPr>
          <a:xfrm>
            <a:off x="653552" y="568718"/>
            <a:ext cx="10884896" cy="4939814"/>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(Deuteronomy 6:4-9) 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p>
        </p:txBody>
      </p:sp>
    </p:spTree>
    <p:extLst>
      <p:ext uri="{BB962C8B-B14F-4D97-AF65-F5344CB8AC3E}">
        <p14:creationId xmlns:p14="http://schemas.microsoft.com/office/powerpoint/2010/main" val="24913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B9A5D7D2-A5F2-9498-E4FA-44E5B4CA04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0C3B50-E52B-DF43-07CD-2F76565EDA41}"/>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B5F7200E-D7DD-79DE-557D-2F3C96967047}"/>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AutoNum type="arabicPeriod"/>
            </a:pPr>
            <a:r>
              <a:rPr lang="en-US" sz="4500" dirty="0">
                <a:solidFill>
                  <a:srgbClr val="3C5A62"/>
                </a:solidFill>
                <a:latin typeface="Garamond" panose="02020404030301010803" pitchFamily="18" charset="0"/>
              </a:rPr>
              <a:t>Hold God’s revelation in high regard</a:t>
            </a:r>
          </a:p>
          <a:p>
            <a:pPr>
              <a:buFontTx/>
              <a:buChar char="-"/>
            </a:pPr>
            <a:r>
              <a:rPr lang="en-US" sz="4500" dirty="0">
                <a:solidFill>
                  <a:srgbClr val="3C5A62"/>
                </a:solidFill>
                <a:latin typeface="Garamond" panose="02020404030301010803" pitchFamily="18" charset="0"/>
              </a:rPr>
              <a:t> As individuals (Psalm 1:2, Joshua 1:8)</a:t>
            </a:r>
          </a:p>
          <a:p>
            <a:pPr>
              <a:buFontTx/>
              <a:buChar char="-"/>
            </a:pPr>
            <a:r>
              <a:rPr lang="en-US" sz="4500" dirty="0">
                <a:solidFill>
                  <a:srgbClr val="3C5A62"/>
                </a:solidFill>
                <a:latin typeface="Garamond" panose="02020404030301010803" pitchFamily="18" charset="0"/>
              </a:rPr>
              <a:t> As a community (ex. The Shema)</a:t>
            </a:r>
          </a:p>
          <a:p>
            <a:pPr marL="0" indent="0">
              <a:buNone/>
            </a:pPr>
            <a:endParaRPr lang="en-US" sz="4500" dirty="0">
              <a:solidFill>
                <a:srgbClr val="3C5A62"/>
              </a:solidFill>
              <a:latin typeface="Garamond" panose="02020404030301010803" pitchFamily="18" charset="0"/>
            </a:endParaRPr>
          </a:p>
        </p:txBody>
      </p:sp>
      <p:sp>
        <p:nvSpPr>
          <p:cNvPr id="6" name="Rounded Rectangle 7">
            <a:extLst>
              <a:ext uri="{FF2B5EF4-FFF2-40B4-BE49-F238E27FC236}">
                <a16:creationId xmlns:a16="http://schemas.microsoft.com/office/drawing/2014/main" id="{4AAF63A8-66F0-E15B-00CB-9518F4037470}"/>
              </a:ext>
            </a:extLst>
          </p:cNvPr>
          <p:cNvSpPr/>
          <p:nvPr/>
        </p:nvSpPr>
        <p:spPr>
          <a:xfrm>
            <a:off x="175661" y="1173061"/>
            <a:ext cx="11400312" cy="367248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EC67B099-D445-3283-EAA0-7B94E930D084}"/>
              </a:ext>
            </a:extLst>
          </p:cNvPr>
          <p:cNvSpPr txBox="1"/>
          <p:nvPr/>
        </p:nvSpPr>
        <p:spPr>
          <a:xfrm>
            <a:off x="590217" y="1156546"/>
            <a:ext cx="10884896" cy="3323987"/>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(Colossians 3:16-17) Let the word of Christ dwell in you richly, teaching and exhorting one another with all wisdom, singing psalms, hymns, and spiritual songs, all with grace in your hearts to God. And whatever you do in word or deed, do it all in the name of the Lord Jesus, giving thanks to God the Father through him.</a:t>
            </a:r>
          </a:p>
        </p:txBody>
      </p:sp>
      <p:sp>
        <p:nvSpPr>
          <p:cNvPr id="2" name="Rounded Rectangle 7">
            <a:extLst>
              <a:ext uri="{FF2B5EF4-FFF2-40B4-BE49-F238E27FC236}">
                <a16:creationId xmlns:a16="http://schemas.microsoft.com/office/drawing/2014/main" id="{74D1EC3B-4ECF-B883-BD9A-453AF9EA6F19}"/>
              </a:ext>
            </a:extLst>
          </p:cNvPr>
          <p:cNvSpPr/>
          <p:nvPr/>
        </p:nvSpPr>
        <p:spPr>
          <a:xfrm>
            <a:off x="496704" y="4789720"/>
            <a:ext cx="8279162" cy="1571839"/>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76226105-0515-4DB3-6823-FC400287BDD3}"/>
              </a:ext>
            </a:extLst>
          </p:cNvPr>
          <p:cNvSpPr txBox="1"/>
          <p:nvPr/>
        </p:nvSpPr>
        <p:spPr>
          <a:xfrm>
            <a:off x="635163" y="4898264"/>
            <a:ext cx="8366333"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What are your personal and communal rhythms for centering on God’s Word?</a:t>
            </a:r>
          </a:p>
        </p:txBody>
      </p:sp>
    </p:spTree>
    <p:extLst>
      <p:ext uri="{BB962C8B-B14F-4D97-AF65-F5344CB8AC3E}">
        <p14:creationId xmlns:p14="http://schemas.microsoft.com/office/powerpoint/2010/main" val="22343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3E7CB771-97BE-EB15-1827-B767FAF3D6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12F44E-315F-E914-B997-A1364A805CA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5DE9EFA4-E182-4DD1-016E-C5419F27D784}"/>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AutoNum type="arabicPeriod"/>
            </a:pPr>
            <a:r>
              <a:rPr lang="en-US" sz="4500" dirty="0">
                <a:solidFill>
                  <a:srgbClr val="3C5A62"/>
                </a:solidFill>
                <a:latin typeface="Garamond" panose="02020404030301010803" pitchFamily="18" charset="0"/>
              </a:rPr>
              <a:t>Hold God’s revelation in high regard</a:t>
            </a:r>
          </a:p>
          <a:p>
            <a:pPr marL="914400" indent="-914400">
              <a:buFont typeface="Arial" panose="020B0604020202020204" pitchFamily="34" charset="0"/>
              <a:buAutoNum type="arabicPeriod"/>
            </a:pPr>
            <a:r>
              <a:rPr lang="en-US" sz="4500" dirty="0">
                <a:solidFill>
                  <a:srgbClr val="3C5A62"/>
                </a:solidFill>
                <a:latin typeface="Garamond" panose="02020404030301010803" pitchFamily="18" charset="0"/>
              </a:rPr>
              <a:t>Differentiate between wine and wineskins </a:t>
            </a:r>
          </a:p>
          <a:p>
            <a:pPr marL="914400" indent="-914400">
              <a:buAutoNum type="arabicPeriod"/>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363978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4F02D6B1-65DE-32A9-031B-9F7C57C75C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05D12-82E3-291F-4E7C-D49CCFFEA34A}"/>
              </a:ext>
            </a:extLst>
          </p:cNvPr>
          <p:cNvSpPr>
            <a:spLocks noGrp="1"/>
          </p:cNvSpPr>
          <p:nvPr>
            <p:ph type="title"/>
          </p:nvPr>
        </p:nvSpPr>
        <p:spPr>
          <a:xfrm>
            <a:off x="838199" y="365125"/>
            <a:ext cx="10387989" cy="1325563"/>
          </a:xfrm>
        </p:spPr>
        <p:txBody>
          <a:bodyPr>
            <a:normAutofit/>
          </a:bodyPr>
          <a:lstStyle/>
          <a:p>
            <a:r>
              <a:rPr lang="en-US" sz="6000" b="1" spc="-150" dirty="0">
                <a:solidFill>
                  <a:srgbClr val="59858F"/>
                </a:solidFill>
                <a:latin typeface="Garamond" panose="02020404030301010803" pitchFamily="18" charset="0"/>
                <a:ea typeface="Sans Serif Collection" panose="020B0502040504020204" pitchFamily="34" charset="0"/>
                <a:cs typeface="Sans Serif Collection" panose="020B0502040504020204" pitchFamily="34" charset="0"/>
              </a:rPr>
              <a:t>Wine and wineskins</a:t>
            </a:r>
          </a:p>
        </p:txBody>
      </p:sp>
      <p:sp>
        <p:nvSpPr>
          <p:cNvPr id="5" name="Content Placeholder 4">
            <a:extLst>
              <a:ext uri="{FF2B5EF4-FFF2-40B4-BE49-F238E27FC236}">
                <a16:creationId xmlns:a16="http://schemas.microsoft.com/office/drawing/2014/main" id="{F64D3B3D-D3C2-ECB6-582F-BD0D97CE837C}"/>
              </a:ext>
            </a:extLst>
          </p:cNvPr>
          <p:cNvSpPr>
            <a:spLocks noGrp="1"/>
          </p:cNvSpPr>
          <p:nvPr>
            <p:ph idx="1"/>
          </p:nvPr>
        </p:nvSpPr>
        <p:spPr/>
        <p:txBody>
          <a:bodyPr>
            <a:normAutofit lnSpcReduction="10000"/>
          </a:bodyPr>
          <a:lstStyle/>
          <a:p>
            <a:pPr marL="0" indent="0">
              <a:buNone/>
            </a:pPr>
            <a:r>
              <a:rPr lang="en-US" sz="4500" dirty="0">
                <a:solidFill>
                  <a:srgbClr val="3C5A62"/>
                </a:solidFill>
                <a:latin typeface="Garamond" panose="02020404030301010803" pitchFamily="18" charset="0"/>
                <a:ea typeface="Sans Serif Collection" panose="020B0502040504020204" pitchFamily="34" charset="0"/>
                <a:cs typeface="Sans Serif Collection" panose="020B0502040504020204" pitchFamily="34" charset="0"/>
              </a:rPr>
              <a:t>(Luke 5:37-39) And no one pours new wine into old wineskins. Otherwise, the new wine will burst the skins; the wine will run out and the wineskins will be ruined. No, new wine must be poured into new wineskins. And no one after drinking old wine wants the new, for they say, ‘The old is better.’”</a:t>
            </a:r>
          </a:p>
        </p:txBody>
      </p:sp>
      <p:sp>
        <p:nvSpPr>
          <p:cNvPr id="2" name="Rounded Rectangle 7">
            <a:extLst>
              <a:ext uri="{FF2B5EF4-FFF2-40B4-BE49-F238E27FC236}">
                <a16:creationId xmlns:a16="http://schemas.microsoft.com/office/drawing/2014/main" id="{90B8BA82-6CBF-25A1-E9F0-872C2CBD5FA5}"/>
              </a:ext>
            </a:extLst>
          </p:cNvPr>
          <p:cNvSpPr/>
          <p:nvPr/>
        </p:nvSpPr>
        <p:spPr>
          <a:xfrm>
            <a:off x="496704" y="253787"/>
            <a:ext cx="9858580" cy="100499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1C909E4F-BD97-B7AD-803E-D58411C3E7AC}"/>
              </a:ext>
            </a:extLst>
          </p:cNvPr>
          <p:cNvSpPr txBox="1"/>
          <p:nvPr/>
        </p:nvSpPr>
        <p:spPr>
          <a:xfrm>
            <a:off x="635163" y="362330"/>
            <a:ext cx="9720120"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Key responsibility of leaders and Bible teachers</a:t>
            </a:r>
          </a:p>
        </p:txBody>
      </p:sp>
    </p:spTree>
    <p:extLst>
      <p:ext uri="{BB962C8B-B14F-4D97-AF65-F5344CB8AC3E}">
        <p14:creationId xmlns:p14="http://schemas.microsoft.com/office/powerpoint/2010/main" val="38506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4F02D6B1-65DE-32A9-031B-9F7C57C75C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05D12-82E3-291F-4E7C-D49CCFFEA34A}"/>
              </a:ext>
            </a:extLst>
          </p:cNvPr>
          <p:cNvSpPr>
            <a:spLocks noGrp="1"/>
          </p:cNvSpPr>
          <p:nvPr>
            <p:ph type="title"/>
          </p:nvPr>
        </p:nvSpPr>
        <p:spPr>
          <a:xfrm>
            <a:off x="838199" y="365125"/>
            <a:ext cx="10387989" cy="1325563"/>
          </a:xfrm>
        </p:spPr>
        <p:txBody>
          <a:bodyPr>
            <a:normAutofit/>
          </a:bodyPr>
          <a:lstStyle/>
          <a:p>
            <a:r>
              <a:rPr lang="en-US" sz="6000" b="1" spc="-150" dirty="0">
                <a:solidFill>
                  <a:srgbClr val="59858F"/>
                </a:solidFill>
                <a:latin typeface="Garamond" panose="02020404030301010803" pitchFamily="18" charset="0"/>
                <a:ea typeface="Sans Serif Collection" panose="020B0502040504020204" pitchFamily="34" charset="0"/>
                <a:cs typeface="Sans Serif Collection" panose="020B0502040504020204" pitchFamily="34" charset="0"/>
              </a:rPr>
              <a:t>Wine and wineskins</a:t>
            </a:r>
          </a:p>
        </p:txBody>
      </p:sp>
      <p:sp>
        <p:nvSpPr>
          <p:cNvPr id="5" name="Content Placeholder 4">
            <a:extLst>
              <a:ext uri="{FF2B5EF4-FFF2-40B4-BE49-F238E27FC236}">
                <a16:creationId xmlns:a16="http://schemas.microsoft.com/office/drawing/2014/main" id="{F64D3B3D-D3C2-ECB6-582F-BD0D97CE837C}"/>
              </a:ext>
            </a:extLst>
          </p:cNvPr>
          <p:cNvSpPr>
            <a:spLocks noGrp="1"/>
          </p:cNvSpPr>
          <p:nvPr>
            <p:ph idx="1"/>
          </p:nvPr>
        </p:nvSpPr>
        <p:spPr/>
        <p:txBody>
          <a:bodyPr>
            <a:normAutofit lnSpcReduction="10000"/>
          </a:bodyPr>
          <a:lstStyle/>
          <a:p>
            <a:pPr marL="0" indent="0">
              <a:buNone/>
            </a:pPr>
            <a:r>
              <a:rPr lang="en-US" sz="4500" dirty="0">
                <a:solidFill>
                  <a:srgbClr val="3C5A62"/>
                </a:solidFill>
                <a:latin typeface="Garamond" panose="02020404030301010803" pitchFamily="18" charset="0"/>
                <a:ea typeface="Sans Serif Collection" panose="020B0502040504020204" pitchFamily="34" charset="0"/>
                <a:cs typeface="Sans Serif Collection" panose="020B0502040504020204" pitchFamily="34" charset="0"/>
              </a:rPr>
              <a:t>(Luke 5:37-39) And no one pours new wine into old wineskins. Otherwise, the new wine will burst the skins; the wine will run out and the wineskins will be ruined. No, new wine must be poured into new wineskins. And no one after drinking old wine wants the new, for they say, ‘The old is better.’”</a:t>
            </a:r>
          </a:p>
        </p:txBody>
      </p:sp>
      <p:sp>
        <p:nvSpPr>
          <p:cNvPr id="2" name="Rounded Rectangle 7">
            <a:extLst>
              <a:ext uri="{FF2B5EF4-FFF2-40B4-BE49-F238E27FC236}">
                <a16:creationId xmlns:a16="http://schemas.microsoft.com/office/drawing/2014/main" id="{90B8BA82-6CBF-25A1-E9F0-872C2CBD5FA5}"/>
              </a:ext>
            </a:extLst>
          </p:cNvPr>
          <p:cNvSpPr/>
          <p:nvPr/>
        </p:nvSpPr>
        <p:spPr>
          <a:xfrm>
            <a:off x="496704" y="253787"/>
            <a:ext cx="9858580" cy="100499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1C909E4F-BD97-B7AD-803E-D58411C3E7AC}"/>
              </a:ext>
            </a:extLst>
          </p:cNvPr>
          <p:cNvSpPr txBox="1"/>
          <p:nvPr/>
        </p:nvSpPr>
        <p:spPr>
          <a:xfrm>
            <a:off x="635163" y="362330"/>
            <a:ext cx="9720120"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Key responsibility of leaders and Bible teachers</a:t>
            </a:r>
          </a:p>
        </p:txBody>
      </p:sp>
      <p:sp>
        <p:nvSpPr>
          <p:cNvPr id="8" name="Rounded Rectangle 7">
            <a:extLst>
              <a:ext uri="{FF2B5EF4-FFF2-40B4-BE49-F238E27FC236}">
                <a16:creationId xmlns:a16="http://schemas.microsoft.com/office/drawing/2014/main" id="{7BBDA01C-584E-B47F-8B4C-A6680E86A298}"/>
              </a:ext>
            </a:extLst>
          </p:cNvPr>
          <p:cNvSpPr/>
          <p:nvPr/>
        </p:nvSpPr>
        <p:spPr>
          <a:xfrm>
            <a:off x="389021" y="250397"/>
            <a:ext cx="11306277" cy="1575228"/>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15690614-F9AD-88C7-F259-38BA7F9B976C}"/>
              </a:ext>
            </a:extLst>
          </p:cNvPr>
          <p:cNvSpPr txBox="1"/>
          <p:nvPr/>
        </p:nvSpPr>
        <p:spPr>
          <a:xfrm>
            <a:off x="599065" y="322845"/>
            <a:ext cx="11203914"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DISCUSSION: What could be the cost of leaders failing to distinguish truth from their current practices?</a:t>
            </a:r>
          </a:p>
        </p:txBody>
      </p:sp>
    </p:spTree>
    <p:extLst>
      <p:ext uri="{BB962C8B-B14F-4D97-AF65-F5344CB8AC3E}">
        <p14:creationId xmlns:p14="http://schemas.microsoft.com/office/powerpoint/2010/main" val="2432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4F02D6B1-65DE-32A9-031B-9F7C57C75C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05D12-82E3-291F-4E7C-D49CCFFEA34A}"/>
              </a:ext>
            </a:extLst>
          </p:cNvPr>
          <p:cNvSpPr>
            <a:spLocks noGrp="1"/>
          </p:cNvSpPr>
          <p:nvPr>
            <p:ph type="title"/>
          </p:nvPr>
        </p:nvSpPr>
        <p:spPr>
          <a:xfrm>
            <a:off x="838199" y="365125"/>
            <a:ext cx="10387989" cy="1325563"/>
          </a:xfrm>
        </p:spPr>
        <p:txBody>
          <a:bodyPr>
            <a:normAutofit/>
          </a:bodyPr>
          <a:lstStyle/>
          <a:p>
            <a:r>
              <a:rPr lang="en-US" sz="6000" b="1" spc="-150" dirty="0">
                <a:solidFill>
                  <a:srgbClr val="59858F"/>
                </a:solidFill>
                <a:latin typeface="Garamond" panose="02020404030301010803" pitchFamily="18" charset="0"/>
                <a:ea typeface="Sans Serif Collection" panose="020B0502040504020204" pitchFamily="34" charset="0"/>
                <a:cs typeface="Sans Serif Collection" panose="020B0502040504020204" pitchFamily="34" charset="0"/>
              </a:rPr>
              <a:t>Wine and wineskins</a:t>
            </a:r>
          </a:p>
        </p:txBody>
      </p:sp>
      <p:sp>
        <p:nvSpPr>
          <p:cNvPr id="5" name="Content Placeholder 4">
            <a:extLst>
              <a:ext uri="{FF2B5EF4-FFF2-40B4-BE49-F238E27FC236}">
                <a16:creationId xmlns:a16="http://schemas.microsoft.com/office/drawing/2014/main" id="{F64D3B3D-D3C2-ECB6-582F-BD0D97CE837C}"/>
              </a:ext>
            </a:extLst>
          </p:cNvPr>
          <p:cNvSpPr>
            <a:spLocks noGrp="1"/>
          </p:cNvSpPr>
          <p:nvPr>
            <p:ph idx="1"/>
          </p:nvPr>
        </p:nvSpPr>
        <p:spPr/>
        <p:txBody>
          <a:bodyPr>
            <a:normAutofit lnSpcReduction="10000"/>
          </a:bodyPr>
          <a:lstStyle/>
          <a:p>
            <a:pPr marL="0" indent="0">
              <a:buNone/>
            </a:pPr>
            <a:r>
              <a:rPr lang="en-US" sz="4500" dirty="0">
                <a:solidFill>
                  <a:srgbClr val="3C5A62"/>
                </a:solidFill>
                <a:latin typeface="Garamond" panose="02020404030301010803" pitchFamily="18" charset="0"/>
                <a:ea typeface="Sans Serif Collection" panose="020B0502040504020204" pitchFamily="34" charset="0"/>
                <a:cs typeface="Sans Serif Collection" panose="020B0502040504020204" pitchFamily="34" charset="0"/>
              </a:rPr>
              <a:t>(Luke 5:37-39) And no one pours new wine into old wineskins. Otherwise, the new wine will burst the skins; the wine will run out and the wineskins will be ruined. No, new wine must be poured into new wineskins. And no one after drinking old wine wants the new, for they say, ‘The old is better.’”</a:t>
            </a:r>
          </a:p>
        </p:txBody>
      </p:sp>
      <p:sp>
        <p:nvSpPr>
          <p:cNvPr id="3" name="Rounded Rectangle 7">
            <a:extLst>
              <a:ext uri="{FF2B5EF4-FFF2-40B4-BE49-F238E27FC236}">
                <a16:creationId xmlns:a16="http://schemas.microsoft.com/office/drawing/2014/main" id="{A69D245D-B4E6-D628-C4E8-2316C9D27DC1}"/>
              </a:ext>
            </a:extLst>
          </p:cNvPr>
          <p:cNvSpPr/>
          <p:nvPr/>
        </p:nvSpPr>
        <p:spPr>
          <a:xfrm>
            <a:off x="5098141" y="2417704"/>
            <a:ext cx="6492607" cy="346084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6" name="TextBox 5">
            <a:extLst>
              <a:ext uri="{FF2B5EF4-FFF2-40B4-BE49-F238E27FC236}">
                <a16:creationId xmlns:a16="http://schemas.microsoft.com/office/drawing/2014/main" id="{20A0D7D6-B723-EB08-FD83-19B83D9ACCF8}"/>
              </a:ext>
            </a:extLst>
          </p:cNvPr>
          <p:cNvSpPr txBox="1"/>
          <p:nvPr/>
        </p:nvSpPr>
        <p:spPr>
          <a:xfrm>
            <a:off x="5236601" y="2526248"/>
            <a:ext cx="6117199" cy="3785652"/>
          </a:xfrm>
          <a:prstGeom prst="rect">
            <a:avLst/>
          </a:prstGeom>
          <a:noFill/>
        </p:spPr>
        <p:txBody>
          <a:bodyPr wrap="square" rtlCol="0">
            <a:spAutoFit/>
          </a:bodyPr>
          <a:lstStyle/>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Gathering places</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Discipleship approach</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When the church meets</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Leadership roles</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Baptism and communion</a:t>
            </a:r>
          </a:p>
          <a:p>
            <a:pPr marL="571500" indent="-571500">
              <a:buFontTx/>
              <a:buChar char="-"/>
            </a:pPr>
            <a:endPar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
        <p:nvSpPr>
          <p:cNvPr id="2" name="Rounded Rectangle 7">
            <a:extLst>
              <a:ext uri="{FF2B5EF4-FFF2-40B4-BE49-F238E27FC236}">
                <a16:creationId xmlns:a16="http://schemas.microsoft.com/office/drawing/2014/main" id="{90B8BA82-6CBF-25A1-E9F0-872C2CBD5FA5}"/>
              </a:ext>
            </a:extLst>
          </p:cNvPr>
          <p:cNvSpPr/>
          <p:nvPr/>
        </p:nvSpPr>
        <p:spPr>
          <a:xfrm>
            <a:off x="496704" y="253787"/>
            <a:ext cx="9858580" cy="100499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1C909E4F-BD97-B7AD-803E-D58411C3E7AC}"/>
              </a:ext>
            </a:extLst>
          </p:cNvPr>
          <p:cNvSpPr txBox="1"/>
          <p:nvPr/>
        </p:nvSpPr>
        <p:spPr>
          <a:xfrm>
            <a:off x="635163" y="362330"/>
            <a:ext cx="9720120"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Key responsibility of leaders and Bible teachers</a:t>
            </a:r>
          </a:p>
        </p:txBody>
      </p:sp>
      <p:sp>
        <p:nvSpPr>
          <p:cNvPr id="8" name="Rounded Rectangle 7">
            <a:extLst>
              <a:ext uri="{FF2B5EF4-FFF2-40B4-BE49-F238E27FC236}">
                <a16:creationId xmlns:a16="http://schemas.microsoft.com/office/drawing/2014/main" id="{7BBDA01C-584E-B47F-8B4C-A6680E86A298}"/>
              </a:ext>
            </a:extLst>
          </p:cNvPr>
          <p:cNvSpPr/>
          <p:nvPr/>
        </p:nvSpPr>
        <p:spPr>
          <a:xfrm>
            <a:off x="496702" y="214302"/>
            <a:ext cx="11306277" cy="1575228"/>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15690614-F9AD-88C7-F259-38BA7F9B976C}"/>
              </a:ext>
            </a:extLst>
          </p:cNvPr>
          <p:cNvSpPr txBox="1"/>
          <p:nvPr/>
        </p:nvSpPr>
        <p:spPr>
          <a:xfrm>
            <a:off x="599065" y="322845"/>
            <a:ext cx="11203914"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DISCUSSION: What could be the cost of leaders failing to distinguish truth from their current practices?</a:t>
            </a:r>
          </a:p>
        </p:txBody>
      </p:sp>
    </p:spTree>
    <p:extLst>
      <p:ext uri="{BB962C8B-B14F-4D97-AF65-F5344CB8AC3E}">
        <p14:creationId xmlns:p14="http://schemas.microsoft.com/office/powerpoint/2010/main" val="3009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 grpId="0" animBg="1"/>
      <p:bldP spid="7" grpId="0"/>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21B1F8-BC17-7610-9E35-748E7A51492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D47A7D-4399-397A-64AA-1231D8778C18}"/>
              </a:ext>
            </a:extLst>
          </p:cNvPr>
          <p:cNvSpPr>
            <a:spLocks noGrp="1"/>
          </p:cNvSpPr>
          <p:nvPr>
            <p:ph idx="1"/>
          </p:nvPr>
        </p:nvSpPr>
        <p:spPr>
          <a:xfrm>
            <a:off x="838200" y="2560885"/>
            <a:ext cx="10652393" cy="4351338"/>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Some structures are more suited to promote New Testament style body life than others. But structures are not the secret to church health. I have visited healthy churches with vastly different structural arrangements. </a:t>
            </a:r>
          </a:p>
        </p:txBody>
      </p:sp>
      <p:sp>
        <p:nvSpPr>
          <p:cNvPr id="8" name="Title 3">
            <a:extLst>
              <a:ext uri="{FF2B5EF4-FFF2-40B4-BE49-F238E27FC236}">
                <a16:creationId xmlns:a16="http://schemas.microsoft.com/office/drawing/2014/main" id="{9990FC80-EFF6-72C6-95E1-0474A73C4D36}"/>
              </a:ext>
            </a:extLst>
          </p:cNvPr>
          <p:cNvSpPr>
            <a:spLocks noGrp="1"/>
          </p:cNvSpPr>
          <p:nvPr>
            <p:ph type="title"/>
          </p:nvPr>
        </p:nvSpPr>
        <p:spPr>
          <a:xfrm>
            <a:off x="838200" y="365125"/>
            <a:ext cx="10515600" cy="1984399"/>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Dennis McCallum</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Pastor and Author</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8817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14EA442A-E717-553D-F1E5-96D7663780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90284E-020D-99A2-7C68-11C5B51F4BE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9E941062-F871-1EA9-3793-FB8EC86FEAA3}"/>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a:buFontTx/>
              <a:buChar char="-"/>
            </a:pPr>
            <a:r>
              <a:rPr lang="en-US" sz="4500" dirty="0">
                <a:solidFill>
                  <a:srgbClr val="3C5A62"/>
                </a:solidFill>
                <a:latin typeface="Garamond" panose="02020404030301010803" pitchFamily="18" charset="0"/>
              </a:rPr>
              <a:t> An aspect of every community’s identity</a:t>
            </a:r>
          </a:p>
          <a:p>
            <a:pPr>
              <a:buFontTx/>
              <a:buChar char="-"/>
            </a:pPr>
            <a:r>
              <a:rPr lang="en-US" sz="4500" dirty="0">
                <a:solidFill>
                  <a:srgbClr val="3C5A62"/>
                </a:solidFill>
                <a:latin typeface="Garamond" panose="02020404030301010803" pitchFamily="18" charset="0"/>
              </a:rPr>
              <a:t> Involves history, cultural context, and sources of learning</a:t>
            </a:r>
          </a:p>
          <a:p>
            <a:pPr>
              <a:buFontTx/>
              <a:buChar char="-"/>
            </a:pPr>
            <a:r>
              <a:rPr lang="en-US" sz="4500" dirty="0">
                <a:solidFill>
                  <a:srgbClr val="3C5A62"/>
                </a:solidFill>
                <a:latin typeface="Garamond" panose="02020404030301010803" pitchFamily="18" charset="0"/>
              </a:rPr>
              <a:t> Can be emphasized or unconsidered </a:t>
            </a:r>
          </a:p>
          <a:p>
            <a:pPr marL="0" indent="0">
              <a:buNone/>
            </a:pPr>
            <a:endParaRPr lang="en-US" sz="4500" dirty="0">
              <a:solidFill>
                <a:srgbClr val="3C5A62"/>
              </a:solidFill>
              <a:latin typeface="Garamond" panose="02020404030301010803" pitchFamily="18" charset="0"/>
            </a:endParaRPr>
          </a:p>
        </p:txBody>
      </p:sp>
      <p:sp>
        <p:nvSpPr>
          <p:cNvPr id="8" name="Rounded Rectangle 7">
            <a:extLst>
              <a:ext uri="{FF2B5EF4-FFF2-40B4-BE49-F238E27FC236}">
                <a16:creationId xmlns:a16="http://schemas.microsoft.com/office/drawing/2014/main" id="{756B5A53-E45E-7EEB-3D21-8CA9DA3268BC}"/>
              </a:ext>
            </a:extLst>
          </p:cNvPr>
          <p:cNvSpPr/>
          <p:nvPr/>
        </p:nvSpPr>
        <p:spPr>
          <a:xfrm>
            <a:off x="4619740" y="1508251"/>
            <a:ext cx="7086483" cy="963675"/>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524BD9B7-CA81-96F6-1CED-7EB181B7F23B}"/>
              </a:ext>
            </a:extLst>
          </p:cNvPr>
          <p:cNvSpPr txBox="1"/>
          <p:nvPr/>
        </p:nvSpPr>
        <p:spPr>
          <a:xfrm>
            <a:off x="4790500" y="1616795"/>
            <a:ext cx="6915723"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Easily eclipses what matters most</a:t>
            </a:r>
          </a:p>
        </p:txBody>
      </p:sp>
    </p:spTree>
    <p:extLst>
      <p:ext uri="{BB962C8B-B14F-4D97-AF65-F5344CB8AC3E}">
        <p14:creationId xmlns:p14="http://schemas.microsoft.com/office/powerpoint/2010/main" val="22371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439E46C-2353-4664-A11C-670D462CBC1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52EDEF-27B0-B4AF-2A50-9677DD551597}"/>
              </a:ext>
            </a:extLst>
          </p:cNvPr>
          <p:cNvSpPr>
            <a:spLocks noGrp="1"/>
          </p:cNvSpPr>
          <p:nvPr>
            <p:ph idx="1"/>
          </p:nvPr>
        </p:nvSpPr>
        <p:spPr>
          <a:xfrm>
            <a:off x="838200" y="2663727"/>
            <a:ext cx="10652393" cy="4351338"/>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At the same time, churches often try to imitate the structure of successful churches but find none of the results they expected.</a:t>
            </a:r>
          </a:p>
        </p:txBody>
      </p:sp>
      <p:sp>
        <p:nvSpPr>
          <p:cNvPr id="8" name="Title 3">
            <a:extLst>
              <a:ext uri="{FF2B5EF4-FFF2-40B4-BE49-F238E27FC236}">
                <a16:creationId xmlns:a16="http://schemas.microsoft.com/office/drawing/2014/main" id="{58B2EBA4-A73C-E91D-745A-F64130268C31}"/>
              </a:ext>
            </a:extLst>
          </p:cNvPr>
          <p:cNvSpPr>
            <a:spLocks noGrp="1"/>
          </p:cNvSpPr>
          <p:nvPr>
            <p:ph type="title"/>
          </p:nvPr>
        </p:nvSpPr>
        <p:spPr>
          <a:xfrm>
            <a:off x="838200" y="365125"/>
            <a:ext cx="10515600" cy="1984399"/>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Dennis McCallum</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Pastor and Author</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0914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819FAE8C-1DB8-89F8-2A2E-26AF87865D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EAFFC2-0593-D758-BFCC-870E38EC2AD8}"/>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B9723146-FD28-0FA6-9347-928027D7E1BF}"/>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Font typeface="Arial" panose="020B0604020202020204" pitchFamily="34" charset="0"/>
              <a:buAutoNum type="arabicPeriod"/>
            </a:pPr>
            <a:r>
              <a:rPr lang="en-US" sz="4500" dirty="0">
                <a:solidFill>
                  <a:srgbClr val="3C5A62"/>
                </a:solidFill>
                <a:latin typeface="Garamond" panose="02020404030301010803" pitchFamily="18" charset="0"/>
              </a:rPr>
              <a:t>Hold God’s revelation in high regard</a:t>
            </a:r>
          </a:p>
          <a:p>
            <a:pPr marL="914400" indent="-914400">
              <a:buAutoNum type="arabicPeriod"/>
            </a:pPr>
            <a:r>
              <a:rPr lang="en-US" sz="4500" dirty="0">
                <a:solidFill>
                  <a:srgbClr val="3C5A62"/>
                </a:solidFill>
                <a:latin typeface="Garamond" panose="02020404030301010803" pitchFamily="18" charset="0"/>
              </a:rPr>
              <a:t>Differentiate between wine and wineskins</a:t>
            </a:r>
          </a:p>
          <a:p>
            <a:pPr marL="914400" indent="-914400">
              <a:buAutoNum type="arabicPeriod"/>
            </a:pPr>
            <a:r>
              <a:rPr lang="en-US" sz="4500" dirty="0">
                <a:solidFill>
                  <a:srgbClr val="3C5A62"/>
                </a:solidFill>
                <a:latin typeface="Garamond" panose="02020404030301010803" pitchFamily="18" charset="0"/>
              </a:rPr>
              <a:t>Grasp the dangers of formalism</a:t>
            </a:r>
          </a:p>
          <a:p>
            <a:pPr marL="914400" indent="-914400">
              <a:buAutoNum type="arabicPeriod"/>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878487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6358-F32E-58EC-D7D9-772B2CB8B8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D8C802-C435-85FD-80DB-69C140085320}"/>
              </a:ext>
            </a:extLst>
          </p:cNvPr>
          <p:cNvSpPr/>
          <p:nvPr/>
        </p:nvSpPr>
        <p:spPr>
          <a:xfrm>
            <a:off x="0" y="0"/>
            <a:ext cx="12192000" cy="7031038"/>
          </a:xfrm>
          <a:prstGeom prst="rect">
            <a:avLst/>
          </a:prstGeom>
          <a:solidFill>
            <a:srgbClr val="FFF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A3DC3D9B-A5B4-254B-E9A4-14B0E6FDE125}"/>
              </a:ext>
            </a:extLst>
          </p:cNvPr>
          <p:cNvSpPr>
            <a:spLocks noGrp="1"/>
          </p:cNvSpPr>
          <p:nvPr>
            <p:ph idx="1"/>
          </p:nvPr>
        </p:nvSpPr>
        <p:spPr/>
        <p:txBody>
          <a:bodyPr>
            <a:normAutofit/>
          </a:bodyPr>
          <a:lstStyle/>
          <a:p>
            <a:pPr marL="0" indent="0">
              <a:buNone/>
            </a:pPr>
            <a:r>
              <a:rPr lang="en-US" sz="4500" dirty="0">
                <a:solidFill>
                  <a:srgbClr val="3C5A62"/>
                </a:solidFill>
                <a:latin typeface="Garamond" panose="02020404030301010803" pitchFamily="18" charset="0"/>
              </a:rPr>
              <a:t>Definition: “a rigid or external adherence to religious forms, structures, or rituals without corresponding inner conviction or spiritual vitality.”</a:t>
            </a:r>
          </a:p>
        </p:txBody>
      </p:sp>
      <p:sp>
        <p:nvSpPr>
          <p:cNvPr id="9" name="Title 3">
            <a:extLst>
              <a:ext uri="{FF2B5EF4-FFF2-40B4-BE49-F238E27FC236}">
                <a16:creationId xmlns:a16="http://schemas.microsoft.com/office/drawing/2014/main" id="{37C0AD5E-995F-2D9C-1B72-2354CDFE45A9}"/>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Dangers of formalism</a:t>
            </a:r>
          </a:p>
        </p:txBody>
      </p:sp>
      <p:sp>
        <p:nvSpPr>
          <p:cNvPr id="3" name="Rounded Rectangle 7">
            <a:extLst>
              <a:ext uri="{FF2B5EF4-FFF2-40B4-BE49-F238E27FC236}">
                <a16:creationId xmlns:a16="http://schemas.microsoft.com/office/drawing/2014/main" id="{94EFEFD3-32B5-E554-AB82-CF495903498C}"/>
              </a:ext>
            </a:extLst>
          </p:cNvPr>
          <p:cNvSpPr/>
          <p:nvPr/>
        </p:nvSpPr>
        <p:spPr>
          <a:xfrm>
            <a:off x="5618450" y="3570191"/>
            <a:ext cx="5910285" cy="3460847"/>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4" name="TextBox 3">
            <a:extLst>
              <a:ext uri="{FF2B5EF4-FFF2-40B4-BE49-F238E27FC236}">
                <a16:creationId xmlns:a16="http://schemas.microsoft.com/office/drawing/2014/main" id="{7CB3F70A-F391-3374-EA91-823F213F4ED6}"/>
              </a:ext>
            </a:extLst>
          </p:cNvPr>
          <p:cNvSpPr txBox="1"/>
          <p:nvPr/>
        </p:nvSpPr>
        <p:spPr>
          <a:xfrm>
            <a:off x="5871480" y="3768764"/>
            <a:ext cx="5813840" cy="3785652"/>
          </a:xfrm>
          <a:prstGeom prst="rect">
            <a:avLst/>
          </a:prstGeom>
          <a:noFill/>
        </p:spPr>
        <p:txBody>
          <a:bodyPr wrap="square" rtlCol="0">
            <a:spAutoFit/>
          </a:bodyPr>
          <a:lstStyle/>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Comes in naturally</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Must be consciously resisted</a:t>
            </a:r>
          </a:p>
          <a:p>
            <a:pPr marL="571500" indent="-571500">
              <a:buFontTx/>
              <a:buChar char="-"/>
            </a:pPr>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Almost all “forms” lose efficacy over time</a:t>
            </a:r>
          </a:p>
          <a:p>
            <a:endPar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
        <p:nvSpPr>
          <p:cNvPr id="6" name="Rounded Rectangle 7">
            <a:extLst>
              <a:ext uri="{FF2B5EF4-FFF2-40B4-BE49-F238E27FC236}">
                <a16:creationId xmlns:a16="http://schemas.microsoft.com/office/drawing/2014/main" id="{075F7090-6CD0-37CF-0298-DADFCC67C080}"/>
              </a:ext>
            </a:extLst>
          </p:cNvPr>
          <p:cNvSpPr/>
          <p:nvPr/>
        </p:nvSpPr>
        <p:spPr>
          <a:xfrm>
            <a:off x="358245" y="203774"/>
            <a:ext cx="8096986" cy="1571839"/>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5F003DC1-86C9-9887-96AF-AD20465CEA21}"/>
              </a:ext>
            </a:extLst>
          </p:cNvPr>
          <p:cNvSpPr txBox="1"/>
          <p:nvPr/>
        </p:nvSpPr>
        <p:spPr>
          <a:xfrm>
            <a:off x="496704" y="312318"/>
            <a:ext cx="7756647"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DISCUSSION: What might be early onset signs of formalism in a church?</a:t>
            </a:r>
          </a:p>
        </p:txBody>
      </p:sp>
    </p:spTree>
    <p:extLst>
      <p:ext uri="{BB962C8B-B14F-4D97-AF65-F5344CB8AC3E}">
        <p14:creationId xmlns:p14="http://schemas.microsoft.com/office/powerpoint/2010/main" val="26286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ACA1AB6-2DCC-8B56-9E3B-17BA9D849F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0A2F4D-E792-0737-297B-C24F0A7E09F0}"/>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0730D8E6-B0DD-0CE1-DD5D-E28658112260}"/>
              </a:ext>
            </a:extLst>
          </p:cNvPr>
          <p:cNvSpPr>
            <a:spLocks noGrp="1"/>
          </p:cNvSpPr>
          <p:nvPr>
            <p:ph idx="1"/>
          </p:nvPr>
        </p:nvSpPr>
        <p:spPr>
          <a:xfrm>
            <a:off x="838200" y="2445935"/>
            <a:ext cx="10515600"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Each new generation inherits a version of the church. And what we inherit is just that, a version of the church, imperfect and born into a certain time and place. In many cases, the church expression we inherit is mostly cultural. </a:t>
            </a:r>
          </a:p>
        </p:txBody>
      </p:sp>
    </p:spTree>
    <p:extLst>
      <p:ext uri="{BB962C8B-B14F-4D97-AF65-F5344CB8AC3E}">
        <p14:creationId xmlns:p14="http://schemas.microsoft.com/office/powerpoint/2010/main" val="196522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1C44F2-11A2-0F0C-BFE2-5206EB92A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639037-456B-BAF0-8E2E-3E908FCF57EB}"/>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5B330925-DE6E-F790-863B-0AB4657022D8}"/>
              </a:ext>
            </a:extLst>
          </p:cNvPr>
          <p:cNvSpPr>
            <a:spLocks noGrp="1"/>
          </p:cNvSpPr>
          <p:nvPr>
            <p:ph idx="1"/>
          </p:nvPr>
        </p:nvSpPr>
        <p:spPr>
          <a:xfrm>
            <a:off x="838200" y="2445935"/>
            <a:ext cx="10515600"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That is not necessarily a bad thing, but it is also not something implicitly sacred that cannot be challenged, appraised, or reconsidered…every generation will (and should) critique the version of the church it inherits.</a:t>
            </a:r>
          </a:p>
        </p:txBody>
      </p:sp>
    </p:spTree>
    <p:extLst>
      <p:ext uri="{BB962C8B-B14F-4D97-AF65-F5344CB8AC3E}">
        <p14:creationId xmlns:p14="http://schemas.microsoft.com/office/powerpoint/2010/main" val="2315470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C81A4327-15AF-9441-1FC8-12F6B08CBF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22389A-16D3-7C48-7E1A-D49AAA9FF20D}"/>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Being a community of truth</a:t>
            </a:r>
          </a:p>
        </p:txBody>
      </p:sp>
      <p:sp>
        <p:nvSpPr>
          <p:cNvPr id="5" name="Content Placeholder 4">
            <a:extLst>
              <a:ext uri="{FF2B5EF4-FFF2-40B4-BE49-F238E27FC236}">
                <a16:creationId xmlns:a16="http://schemas.microsoft.com/office/drawing/2014/main" id="{6F2FAD27-89E8-0B7B-1344-A6B870B8675F}"/>
              </a:ext>
            </a:extLst>
          </p:cNvPr>
          <p:cNvSpPr>
            <a:spLocks noGrp="1"/>
          </p:cNvSpPr>
          <p:nvPr>
            <p:ph idx="1"/>
          </p:nvPr>
        </p:nvSpPr>
        <p:spPr/>
        <p:txBody>
          <a:bodyPr>
            <a:normAutofit/>
          </a:bodyPr>
          <a:lstStyle/>
          <a:p>
            <a:pPr marL="0" indent="0">
              <a:buNone/>
            </a:pPr>
            <a:r>
              <a:rPr lang="en-US" sz="4500" b="1" dirty="0">
                <a:solidFill>
                  <a:srgbClr val="3C5A62"/>
                </a:solidFill>
                <a:latin typeface="Garamond" panose="02020404030301010803" pitchFamily="18" charset="0"/>
              </a:rPr>
              <a:t>How do we build church communities that do all this well?</a:t>
            </a:r>
          </a:p>
          <a:p>
            <a:pPr marL="914400" indent="-914400">
              <a:buFont typeface="Arial" panose="020B0604020202020204" pitchFamily="34" charset="0"/>
              <a:buAutoNum type="arabicPeriod"/>
            </a:pPr>
            <a:r>
              <a:rPr lang="en-US" sz="4500" dirty="0">
                <a:solidFill>
                  <a:srgbClr val="3C5A62"/>
                </a:solidFill>
                <a:latin typeface="Garamond" panose="02020404030301010803" pitchFamily="18" charset="0"/>
              </a:rPr>
              <a:t>Hold God’s revelation in high regard</a:t>
            </a:r>
          </a:p>
          <a:p>
            <a:pPr marL="914400" indent="-914400">
              <a:buAutoNum type="arabicPeriod"/>
            </a:pPr>
            <a:r>
              <a:rPr lang="en-US" sz="4500" dirty="0">
                <a:solidFill>
                  <a:srgbClr val="3C5A62"/>
                </a:solidFill>
                <a:latin typeface="Garamond" panose="02020404030301010803" pitchFamily="18" charset="0"/>
              </a:rPr>
              <a:t>Differentiate between wine and wineskins</a:t>
            </a:r>
          </a:p>
          <a:p>
            <a:pPr marL="914400" indent="-914400">
              <a:buAutoNum type="arabicPeriod"/>
            </a:pPr>
            <a:r>
              <a:rPr lang="en-US" sz="4500" dirty="0">
                <a:solidFill>
                  <a:srgbClr val="3C5A62"/>
                </a:solidFill>
                <a:latin typeface="Garamond" panose="02020404030301010803" pitchFamily="18" charset="0"/>
              </a:rPr>
              <a:t>Grasp the dangers of formalism</a:t>
            </a:r>
          </a:p>
          <a:p>
            <a:pPr marL="914400" indent="-914400">
              <a:buAutoNum type="arabicPeriod"/>
            </a:pPr>
            <a:r>
              <a:rPr lang="en-US" sz="4500" dirty="0">
                <a:solidFill>
                  <a:srgbClr val="3C5A62"/>
                </a:solidFill>
                <a:latin typeface="Garamond" panose="02020404030301010803" pitchFamily="18" charset="0"/>
              </a:rPr>
              <a:t>Never stop contextualizing</a:t>
            </a:r>
          </a:p>
          <a:p>
            <a:pPr marL="914400" indent="-914400">
              <a:buAutoNum type="arabicPeriod"/>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3609786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6617-CAA5-4C8C-E58A-71E36D25A0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87EBDD-FF47-8DDF-F04C-72CF9AD5E222}"/>
              </a:ext>
            </a:extLst>
          </p:cNvPr>
          <p:cNvSpPr/>
          <p:nvPr/>
        </p:nvSpPr>
        <p:spPr>
          <a:xfrm>
            <a:off x="0" y="0"/>
            <a:ext cx="12192000" cy="7031038"/>
          </a:xfrm>
          <a:prstGeom prst="rect">
            <a:avLst/>
          </a:prstGeom>
          <a:solidFill>
            <a:srgbClr val="FFF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C396659-5131-EAD1-8BA3-1C0794B7D1D5}"/>
              </a:ext>
            </a:extLst>
          </p:cNvPr>
          <p:cNvSpPr>
            <a:spLocks noGrp="1"/>
          </p:cNvSpPr>
          <p:nvPr>
            <p:ph idx="1"/>
          </p:nvPr>
        </p:nvSpPr>
        <p:spPr/>
        <p:txBody>
          <a:bodyPr>
            <a:normAutofit/>
          </a:bodyPr>
          <a:lstStyle/>
          <a:p>
            <a:pPr marL="0" indent="0">
              <a:buNone/>
            </a:pPr>
            <a:r>
              <a:rPr lang="en-US" sz="4500" dirty="0">
                <a:solidFill>
                  <a:srgbClr val="59858F"/>
                </a:solidFill>
                <a:latin typeface="Garamond" panose="02020404030301010803" pitchFamily="18" charset="0"/>
              </a:rPr>
              <a:t>Titus and 1-2 Timothy</a:t>
            </a:r>
          </a:p>
          <a:p>
            <a:pPr marL="0" indent="0">
              <a:buNone/>
            </a:pPr>
            <a:r>
              <a:rPr lang="en-US" sz="4500" dirty="0">
                <a:solidFill>
                  <a:srgbClr val="59858F"/>
                </a:solidFill>
                <a:latin typeface="Garamond" panose="02020404030301010803" pitchFamily="18" charset="0"/>
              </a:rPr>
              <a:t>1 Corinthians </a:t>
            </a:r>
          </a:p>
          <a:p>
            <a:pPr marL="0" indent="0">
              <a:buNone/>
            </a:pPr>
            <a:r>
              <a:rPr lang="en-US" sz="4500" dirty="0">
                <a:solidFill>
                  <a:srgbClr val="59858F"/>
                </a:solidFill>
                <a:latin typeface="Garamond" panose="02020404030301010803" pitchFamily="18" charset="0"/>
              </a:rPr>
              <a:t>Galatians </a:t>
            </a:r>
          </a:p>
          <a:p>
            <a:pPr marL="0" indent="0">
              <a:buNone/>
            </a:pPr>
            <a:r>
              <a:rPr lang="en-US" sz="4500" dirty="0">
                <a:solidFill>
                  <a:srgbClr val="59858F"/>
                </a:solidFill>
                <a:latin typeface="Garamond" panose="02020404030301010803" pitchFamily="18" charset="0"/>
              </a:rPr>
              <a:t>1 Thessalonians </a:t>
            </a:r>
          </a:p>
          <a:p>
            <a:pPr marL="0" indent="0">
              <a:buNone/>
            </a:pPr>
            <a:r>
              <a:rPr lang="en-US" sz="4500" dirty="0">
                <a:solidFill>
                  <a:srgbClr val="59858F"/>
                </a:solidFill>
                <a:latin typeface="Garamond" panose="02020404030301010803" pitchFamily="18" charset="0"/>
              </a:rPr>
              <a:t>Revelation 2-3</a:t>
            </a:r>
          </a:p>
        </p:txBody>
      </p:sp>
      <p:sp>
        <p:nvSpPr>
          <p:cNvPr id="9" name="Title 3">
            <a:extLst>
              <a:ext uri="{FF2B5EF4-FFF2-40B4-BE49-F238E27FC236}">
                <a16:creationId xmlns:a16="http://schemas.microsoft.com/office/drawing/2014/main" id="{4330C61B-81B3-D220-FDB6-481CE21D559B}"/>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The genius of contextual letters</a:t>
            </a:r>
          </a:p>
        </p:txBody>
      </p:sp>
      <p:sp>
        <p:nvSpPr>
          <p:cNvPr id="3" name="Rounded Rectangle 7">
            <a:extLst>
              <a:ext uri="{FF2B5EF4-FFF2-40B4-BE49-F238E27FC236}">
                <a16:creationId xmlns:a16="http://schemas.microsoft.com/office/drawing/2014/main" id="{8834929B-059F-D8C9-17EF-8FD6AA9954A3}"/>
              </a:ext>
            </a:extLst>
          </p:cNvPr>
          <p:cNvSpPr/>
          <p:nvPr/>
        </p:nvSpPr>
        <p:spPr>
          <a:xfrm>
            <a:off x="4362187" y="2618485"/>
            <a:ext cx="7410713" cy="1621030"/>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4" name="TextBox 3">
            <a:extLst>
              <a:ext uri="{FF2B5EF4-FFF2-40B4-BE49-F238E27FC236}">
                <a16:creationId xmlns:a16="http://schemas.microsoft.com/office/drawing/2014/main" id="{EC6A6617-E892-5FDE-C18D-19763720453B}"/>
              </a:ext>
            </a:extLst>
          </p:cNvPr>
          <p:cNvSpPr txBox="1"/>
          <p:nvPr/>
        </p:nvSpPr>
        <p:spPr>
          <a:xfrm>
            <a:off x="4500648" y="2727028"/>
            <a:ext cx="7272252"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These contain both timeless truth and examples of contextualization!</a:t>
            </a:r>
          </a:p>
        </p:txBody>
      </p:sp>
    </p:spTree>
    <p:extLst>
      <p:ext uri="{BB962C8B-B14F-4D97-AF65-F5344CB8AC3E}">
        <p14:creationId xmlns:p14="http://schemas.microsoft.com/office/powerpoint/2010/main" val="9596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F4C48C4-B9D8-3980-6FCD-A4D2358D78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90E2F-8EE4-FBBF-2F85-51C86F66967E}"/>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35B985AB-CA86-58AE-A900-A5A408678515}"/>
              </a:ext>
            </a:extLst>
          </p:cNvPr>
          <p:cNvSpPr>
            <a:spLocks noGrp="1"/>
          </p:cNvSpPr>
          <p:nvPr>
            <p:ph idx="1"/>
          </p:nvPr>
        </p:nvSpPr>
        <p:spPr>
          <a:xfrm>
            <a:off x="838200" y="2445935"/>
            <a:ext cx="10515600"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Every generation is meant to return to the first church as its inspiration, if not its aspiration. We are people of the Book…it contains our roots; it is also our hope and never fails to capture the imagination…</a:t>
            </a:r>
          </a:p>
        </p:txBody>
      </p:sp>
    </p:spTree>
    <p:extLst>
      <p:ext uri="{BB962C8B-B14F-4D97-AF65-F5344CB8AC3E}">
        <p14:creationId xmlns:p14="http://schemas.microsoft.com/office/powerpoint/2010/main" val="38304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55B5ECE-17AF-AB7C-6FA5-D0DF741940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C51E3D-CC4B-D2C5-8C2D-78489E87AC42}"/>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609D0E07-95EA-F7C5-3CFE-5C5F11952BB8}"/>
              </a:ext>
            </a:extLst>
          </p:cNvPr>
          <p:cNvSpPr>
            <a:spLocks noGrp="1"/>
          </p:cNvSpPr>
          <p:nvPr>
            <p:ph idx="1"/>
          </p:nvPr>
        </p:nvSpPr>
        <p:spPr>
          <a:xfrm>
            <a:off x="838200" y="2445935"/>
            <a:ext cx="10515600"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The first church, I think, was always meant to inspire imitation. It is in the soil of this reading that renewal is born, again and again. This is part of why every generation should critique their inherited form…</a:t>
            </a:r>
          </a:p>
        </p:txBody>
      </p:sp>
    </p:spTree>
    <p:extLst>
      <p:ext uri="{BB962C8B-B14F-4D97-AF65-F5344CB8AC3E}">
        <p14:creationId xmlns:p14="http://schemas.microsoft.com/office/powerpoint/2010/main" val="3854312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FD024F-BCC5-E589-92A0-9CB4B52E3B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111CAD-D9A6-D530-309C-91B6727121E7}"/>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48723B94-F6C0-A52D-6B5A-5078A926A8FE}"/>
              </a:ext>
            </a:extLst>
          </p:cNvPr>
          <p:cNvSpPr>
            <a:spLocks noGrp="1"/>
          </p:cNvSpPr>
          <p:nvPr>
            <p:ph idx="1"/>
          </p:nvPr>
        </p:nvSpPr>
        <p:spPr>
          <a:xfrm>
            <a:off x="838200" y="2445935"/>
            <a:ext cx="10515600"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…because they are longing for the life of the early church to come again in their time. Every reformation of the church was rooted in this return to a primitive ecclesiology. </a:t>
            </a:r>
          </a:p>
        </p:txBody>
      </p:sp>
    </p:spTree>
    <p:extLst>
      <p:ext uri="{BB962C8B-B14F-4D97-AF65-F5344CB8AC3E}">
        <p14:creationId xmlns:p14="http://schemas.microsoft.com/office/powerpoint/2010/main" val="411917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14EA442A-E717-553D-F1E5-96D7663780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90284E-020D-99A2-7C68-11C5B51F4BE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9E941062-F871-1EA9-3793-FB8EC86FEAA3}"/>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a:buFontTx/>
              <a:buChar char="-"/>
            </a:pPr>
            <a:r>
              <a:rPr lang="en-US" sz="4500" dirty="0">
                <a:solidFill>
                  <a:srgbClr val="3C5A62"/>
                </a:solidFill>
                <a:latin typeface="Garamond" panose="02020404030301010803" pitchFamily="18" charset="0"/>
              </a:rPr>
              <a:t> An aspect of every community’s identity</a:t>
            </a:r>
          </a:p>
          <a:p>
            <a:pPr>
              <a:buFontTx/>
              <a:buChar char="-"/>
            </a:pPr>
            <a:r>
              <a:rPr lang="en-US" sz="4500" dirty="0">
                <a:solidFill>
                  <a:srgbClr val="3C5A62"/>
                </a:solidFill>
                <a:latin typeface="Garamond" panose="02020404030301010803" pitchFamily="18" charset="0"/>
              </a:rPr>
              <a:t> Involves history, cultural context, and sources of learning</a:t>
            </a:r>
          </a:p>
          <a:p>
            <a:pPr>
              <a:buFontTx/>
              <a:buChar char="-"/>
            </a:pPr>
            <a:r>
              <a:rPr lang="en-US" sz="4500" dirty="0">
                <a:solidFill>
                  <a:srgbClr val="3C5A62"/>
                </a:solidFill>
                <a:latin typeface="Garamond" panose="02020404030301010803" pitchFamily="18" charset="0"/>
              </a:rPr>
              <a:t> Can be emphasized or unconsidered </a:t>
            </a:r>
          </a:p>
          <a:p>
            <a:pPr marL="0" indent="0">
              <a:buNone/>
            </a:pPr>
            <a:endParaRPr lang="en-US" sz="4500" dirty="0">
              <a:solidFill>
                <a:srgbClr val="3C5A62"/>
              </a:solidFill>
              <a:latin typeface="Garamond" panose="02020404030301010803" pitchFamily="18" charset="0"/>
            </a:endParaRPr>
          </a:p>
        </p:txBody>
      </p:sp>
      <p:sp>
        <p:nvSpPr>
          <p:cNvPr id="6" name="Rounded Rectangle 7">
            <a:extLst>
              <a:ext uri="{FF2B5EF4-FFF2-40B4-BE49-F238E27FC236}">
                <a16:creationId xmlns:a16="http://schemas.microsoft.com/office/drawing/2014/main" id="{8C39E528-71EE-06F6-922A-A9DD7DC7AC2B}"/>
              </a:ext>
            </a:extLst>
          </p:cNvPr>
          <p:cNvSpPr/>
          <p:nvPr/>
        </p:nvSpPr>
        <p:spPr>
          <a:xfrm>
            <a:off x="628937" y="2699089"/>
            <a:ext cx="10724863" cy="254211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590F3233-6038-6892-F0C7-4A0702FF864F}"/>
              </a:ext>
            </a:extLst>
          </p:cNvPr>
          <p:cNvSpPr txBox="1"/>
          <p:nvPr/>
        </p:nvSpPr>
        <p:spPr>
          <a:xfrm>
            <a:off x="628937" y="2882801"/>
            <a:ext cx="10515600" cy="2246769"/>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(Mark 7:8-9) You have let go of the commands of God and are holding on to human traditions.” And he continued, “You have a fine way of setting aside the commands of God in order to observe your own traditions!</a:t>
            </a:r>
          </a:p>
        </p:txBody>
      </p:sp>
      <p:sp>
        <p:nvSpPr>
          <p:cNvPr id="8" name="Rounded Rectangle 7">
            <a:extLst>
              <a:ext uri="{FF2B5EF4-FFF2-40B4-BE49-F238E27FC236}">
                <a16:creationId xmlns:a16="http://schemas.microsoft.com/office/drawing/2014/main" id="{756B5A53-E45E-7EEB-3D21-8CA9DA3268BC}"/>
              </a:ext>
            </a:extLst>
          </p:cNvPr>
          <p:cNvSpPr/>
          <p:nvPr/>
        </p:nvSpPr>
        <p:spPr>
          <a:xfrm>
            <a:off x="4619740" y="1508251"/>
            <a:ext cx="7086483" cy="963675"/>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524BD9B7-CA81-96F6-1CED-7EB181B7F23B}"/>
              </a:ext>
            </a:extLst>
          </p:cNvPr>
          <p:cNvSpPr txBox="1"/>
          <p:nvPr/>
        </p:nvSpPr>
        <p:spPr>
          <a:xfrm>
            <a:off x="4790500" y="1616795"/>
            <a:ext cx="6915723"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Easily eclipses what matters most</a:t>
            </a:r>
          </a:p>
        </p:txBody>
      </p:sp>
    </p:spTree>
    <p:extLst>
      <p:ext uri="{BB962C8B-B14F-4D97-AF65-F5344CB8AC3E}">
        <p14:creationId xmlns:p14="http://schemas.microsoft.com/office/powerpoint/2010/main" val="10842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B03AA9-6F22-CFA3-3E8F-6AD3F083DD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2C6B6D-C494-5E79-6D8C-20898A1A53DB}"/>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DFF1BDE2-DD9E-B0A1-8428-F54E4C51C245}"/>
              </a:ext>
            </a:extLst>
          </p:cNvPr>
          <p:cNvSpPr>
            <a:spLocks noGrp="1"/>
          </p:cNvSpPr>
          <p:nvPr>
            <p:ph idx="1"/>
          </p:nvPr>
        </p:nvSpPr>
        <p:spPr>
          <a:xfrm>
            <a:off x="838199" y="2445935"/>
            <a:ext cx="10729511"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We read the New Testament from this position. It is each generation’s responsibility to wrestle with the very customs and traditions in the church that have strayed from the New Testament expression. </a:t>
            </a:r>
          </a:p>
        </p:txBody>
      </p:sp>
    </p:spTree>
    <p:extLst>
      <p:ext uri="{BB962C8B-B14F-4D97-AF65-F5344CB8AC3E}">
        <p14:creationId xmlns:p14="http://schemas.microsoft.com/office/powerpoint/2010/main" val="278214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95FC75-4C2B-6568-F7E9-66BFE0ACB1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A150EE-0424-DA77-BC10-62717129712C}"/>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DEF22341-308D-824C-815A-2318F1410D5B}"/>
              </a:ext>
            </a:extLst>
          </p:cNvPr>
          <p:cNvSpPr>
            <a:spLocks noGrp="1"/>
          </p:cNvSpPr>
          <p:nvPr>
            <p:ph idx="1"/>
          </p:nvPr>
        </p:nvSpPr>
        <p:spPr>
          <a:xfrm>
            <a:off x="838199" y="2445935"/>
            <a:ext cx="10729511"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The Methodist actually honors John Wesley and his legacy, the Pentecostal honors William Seymour, the Salvation Army leader honors the Booths, when we rethink what they did in the light of Scripture and our context. </a:t>
            </a:r>
          </a:p>
        </p:txBody>
      </p:sp>
    </p:spTree>
    <p:extLst>
      <p:ext uri="{BB962C8B-B14F-4D97-AF65-F5344CB8AC3E}">
        <p14:creationId xmlns:p14="http://schemas.microsoft.com/office/powerpoint/2010/main" val="2882525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CA9D36-ED81-BFC4-F43F-C0503C3D4B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CB4FB6-A800-A592-46E6-D706B35C29FD}"/>
              </a:ext>
            </a:extLst>
          </p:cNvPr>
          <p:cNvSpPr>
            <a:spLocks noGrp="1"/>
          </p:cNvSpPr>
          <p:nvPr>
            <p:ph type="title"/>
          </p:nvPr>
        </p:nvSpPr>
        <p:spPr>
          <a:xfrm>
            <a:off x="838200" y="365125"/>
            <a:ext cx="10515600" cy="1893333"/>
          </a:xfrm>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Brian Sanders</a:t>
            </a:r>
            <a:b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br>
            <a:r>
              <a:rPr lang="en-US" sz="4500" spc="-150" dirty="0">
                <a:solidFill>
                  <a:srgbClr val="59858F"/>
                </a:solidFill>
                <a:latin typeface="Garamond" panose="02020404030301010803" pitchFamily="18" charset="0"/>
                <a:ea typeface="Roboto" panose="02000000000000000000" pitchFamily="2" charset="0"/>
                <a:cs typeface="Roboto" panose="02000000000000000000" pitchFamily="2" charset="0"/>
              </a:rPr>
              <a:t>Founder of the Underground Network</a:t>
            </a:r>
            <a:endPar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F711C830-611D-A31E-0850-4D3E0C2AD865}"/>
              </a:ext>
            </a:extLst>
          </p:cNvPr>
          <p:cNvSpPr>
            <a:spLocks noGrp="1"/>
          </p:cNvSpPr>
          <p:nvPr>
            <p:ph idx="1"/>
          </p:nvPr>
        </p:nvSpPr>
        <p:spPr>
          <a:xfrm>
            <a:off x="838199" y="2445935"/>
            <a:ext cx="10729511" cy="3908582"/>
          </a:xfrm>
        </p:spPr>
        <p:txBody>
          <a:bodyPr>
            <a:noAutofit/>
          </a:bodyPr>
          <a:lstStyle/>
          <a:p>
            <a:pPr marL="0" indent="0">
              <a:lnSpc>
                <a:spcPct val="120000"/>
              </a:lnSpc>
              <a:buNone/>
            </a:pPr>
            <a:r>
              <a:rPr lang="en-US" sz="4000" b="1" dirty="0">
                <a:solidFill>
                  <a:srgbClr val="3C5A62"/>
                </a:solidFill>
                <a:latin typeface="Garamond" panose="02020404030301010803" pitchFamily="18" charset="0"/>
              </a:rPr>
              <a:t>All of them were reforming the version of church they inherited…asking if it could or should be done differently. This then is an abiding trait of the church. </a:t>
            </a:r>
          </a:p>
        </p:txBody>
      </p:sp>
    </p:spTree>
    <p:extLst>
      <p:ext uri="{BB962C8B-B14F-4D97-AF65-F5344CB8AC3E}">
        <p14:creationId xmlns:p14="http://schemas.microsoft.com/office/powerpoint/2010/main" val="4167679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C5CB-6662-EDC9-9864-7D776C196F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BBC671-C265-0C85-EA2B-042B6FD1C8C8}"/>
              </a:ext>
            </a:extLst>
          </p:cNvPr>
          <p:cNvSpPr/>
          <p:nvPr/>
        </p:nvSpPr>
        <p:spPr>
          <a:xfrm>
            <a:off x="0" y="0"/>
            <a:ext cx="12192000" cy="7031038"/>
          </a:xfrm>
          <a:prstGeom prst="rect">
            <a:avLst/>
          </a:prstGeom>
          <a:solidFill>
            <a:srgbClr val="FFF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42DD5B9-7E88-77EF-5BA9-3AC4BF44C169}"/>
              </a:ext>
            </a:extLst>
          </p:cNvPr>
          <p:cNvSpPr>
            <a:spLocks noGrp="1"/>
          </p:cNvSpPr>
          <p:nvPr>
            <p:ph idx="1"/>
          </p:nvPr>
        </p:nvSpPr>
        <p:spPr>
          <a:xfrm>
            <a:off x="838200" y="1825625"/>
            <a:ext cx="10515600" cy="4351338"/>
          </a:xfrm>
        </p:spPr>
        <p:txBody>
          <a:bodyPr>
            <a:normAutofit/>
          </a:bodyPr>
          <a:lstStyle/>
          <a:p>
            <a:pPr marL="914400" indent="-914400">
              <a:buAutoNum type="arabicPeriod"/>
            </a:pPr>
            <a:r>
              <a:rPr lang="en-US" sz="4500" dirty="0">
                <a:solidFill>
                  <a:srgbClr val="3C5A62"/>
                </a:solidFill>
                <a:latin typeface="Garamond" panose="02020404030301010803" pitchFamily="18" charset="0"/>
              </a:rPr>
              <a:t>Study Acts and the Epistles with an open mind (not just proof texting) </a:t>
            </a:r>
          </a:p>
          <a:p>
            <a:pPr marL="914400" indent="-914400">
              <a:buAutoNum type="arabicPeriod"/>
            </a:pPr>
            <a:r>
              <a:rPr lang="en-US" sz="4500" dirty="0">
                <a:solidFill>
                  <a:srgbClr val="3C5A62"/>
                </a:solidFill>
                <a:latin typeface="Garamond" panose="02020404030301010803" pitchFamily="18" charset="0"/>
              </a:rPr>
              <a:t>Analyze your current forms (history, current efficacy) </a:t>
            </a:r>
          </a:p>
          <a:p>
            <a:pPr marL="914400" indent="-914400">
              <a:buAutoNum type="arabicPeriod"/>
            </a:pPr>
            <a:r>
              <a:rPr lang="en-US" sz="4500" dirty="0">
                <a:solidFill>
                  <a:srgbClr val="3C5A62"/>
                </a:solidFill>
                <a:latin typeface="Garamond" panose="02020404030301010803" pitchFamily="18" charset="0"/>
              </a:rPr>
              <a:t>Research other groups (generously)</a:t>
            </a:r>
          </a:p>
          <a:p>
            <a:pPr marL="914400" indent="-914400">
              <a:buAutoNum type="arabicPeriod"/>
            </a:pPr>
            <a:r>
              <a:rPr lang="en-US" sz="4500" dirty="0">
                <a:solidFill>
                  <a:srgbClr val="3C5A62"/>
                </a:solidFill>
                <a:latin typeface="Garamond" panose="02020404030301010803" pitchFamily="18" charset="0"/>
              </a:rPr>
              <a:t>Maintain theology/expectation of change </a:t>
            </a:r>
          </a:p>
        </p:txBody>
      </p:sp>
      <p:sp>
        <p:nvSpPr>
          <p:cNvPr id="9" name="Title 3">
            <a:extLst>
              <a:ext uri="{FF2B5EF4-FFF2-40B4-BE49-F238E27FC236}">
                <a16:creationId xmlns:a16="http://schemas.microsoft.com/office/drawing/2014/main" id="{2E6B6ABB-4A97-9B8E-C1D7-E944DE50CEBA}"/>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Staying fresh </a:t>
            </a:r>
          </a:p>
        </p:txBody>
      </p:sp>
      <p:sp>
        <p:nvSpPr>
          <p:cNvPr id="3" name="Rounded Rectangle 7">
            <a:extLst>
              <a:ext uri="{FF2B5EF4-FFF2-40B4-BE49-F238E27FC236}">
                <a16:creationId xmlns:a16="http://schemas.microsoft.com/office/drawing/2014/main" id="{BE90A7F1-B676-259C-DA28-38EF53B662E5}"/>
              </a:ext>
            </a:extLst>
          </p:cNvPr>
          <p:cNvSpPr/>
          <p:nvPr/>
        </p:nvSpPr>
        <p:spPr>
          <a:xfrm>
            <a:off x="5175584" y="347464"/>
            <a:ext cx="6715663" cy="952940"/>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4" name="TextBox 3">
            <a:extLst>
              <a:ext uri="{FF2B5EF4-FFF2-40B4-BE49-F238E27FC236}">
                <a16:creationId xmlns:a16="http://schemas.microsoft.com/office/drawing/2014/main" id="{D3A463FD-3FC0-1849-E703-7D56396D8264}"/>
              </a:ext>
            </a:extLst>
          </p:cNvPr>
          <p:cNvSpPr txBox="1"/>
          <p:nvPr/>
        </p:nvSpPr>
        <p:spPr>
          <a:xfrm>
            <a:off x="5314041" y="456007"/>
            <a:ext cx="6715663" cy="707886"/>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Changes won’t always be drastic </a:t>
            </a:r>
          </a:p>
        </p:txBody>
      </p:sp>
    </p:spTree>
    <p:extLst>
      <p:ext uri="{BB962C8B-B14F-4D97-AF65-F5344CB8AC3E}">
        <p14:creationId xmlns:p14="http://schemas.microsoft.com/office/powerpoint/2010/main" val="40781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8EFD-639F-2236-1A8B-A0ABDCC7C6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8B5C49-02BF-9810-D8AC-54A6459DAD06}"/>
              </a:ext>
            </a:extLst>
          </p:cNvPr>
          <p:cNvSpPr/>
          <p:nvPr/>
        </p:nvSpPr>
        <p:spPr>
          <a:xfrm>
            <a:off x="0" y="0"/>
            <a:ext cx="12192000" cy="7031038"/>
          </a:xfrm>
          <a:prstGeom prst="rect">
            <a:avLst/>
          </a:prstGeom>
          <a:solidFill>
            <a:srgbClr val="FFF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853AD8DF-283F-10B2-A137-FEE8E1C1A7D4}"/>
              </a:ext>
            </a:extLst>
          </p:cNvPr>
          <p:cNvSpPr>
            <a:spLocks noGrp="1"/>
          </p:cNvSpPr>
          <p:nvPr>
            <p:ph idx="1"/>
          </p:nvPr>
        </p:nvSpPr>
        <p:spPr>
          <a:xfrm>
            <a:off x="838200" y="1825625"/>
            <a:ext cx="10515600" cy="4351338"/>
          </a:xfrm>
        </p:spPr>
        <p:txBody>
          <a:bodyPr>
            <a:normAutofit/>
          </a:bodyPr>
          <a:lstStyle/>
          <a:p>
            <a:pPr marL="914400" indent="-914400">
              <a:buAutoNum type="arabicPeriod" startAt="5"/>
            </a:pPr>
            <a:r>
              <a:rPr lang="en-US" sz="4500" dirty="0">
                <a:solidFill>
                  <a:srgbClr val="3C5A62"/>
                </a:solidFill>
                <a:latin typeface="Garamond" panose="02020404030301010803" pitchFamily="18" charset="0"/>
              </a:rPr>
              <a:t>Don’t make it too hard for people to try new things</a:t>
            </a:r>
          </a:p>
          <a:p>
            <a:pPr marL="914400" indent="-914400">
              <a:buAutoNum type="arabicPeriod" startAt="5"/>
            </a:pPr>
            <a:r>
              <a:rPr lang="en-US" sz="4500" dirty="0">
                <a:solidFill>
                  <a:srgbClr val="3C5A62"/>
                </a:solidFill>
                <a:latin typeface="Garamond" panose="02020404030301010803" pitchFamily="18" charset="0"/>
              </a:rPr>
              <a:t>Teach people Biblical principles, and send them out to creatively apply them</a:t>
            </a:r>
          </a:p>
          <a:p>
            <a:pPr marL="914400" indent="-914400">
              <a:buAutoNum type="arabicPeriod" startAt="5"/>
            </a:pPr>
            <a:r>
              <a:rPr lang="en-US" sz="4500" dirty="0">
                <a:solidFill>
                  <a:srgbClr val="3C5A62"/>
                </a:solidFill>
                <a:latin typeface="Garamond" panose="02020404030301010803" pitchFamily="18" charset="0"/>
              </a:rPr>
              <a:t>Listen to the Holy Spirit who empowers and guides the church</a:t>
            </a:r>
          </a:p>
          <a:p>
            <a:pPr marL="0" indent="0">
              <a:buNone/>
            </a:pPr>
            <a:endParaRPr lang="en-US" sz="4500" dirty="0">
              <a:solidFill>
                <a:srgbClr val="3C5A62"/>
              </a:solidFill>
              <a:latin typeface="Garamond" panose="02020404030301010803" pitchFamily="18" charset="0"/>
            </a:endParaRPr>
          </a:p>
        </p:txBody>
      </p:sp>
      <p:sp>
        <p:nvSpPr>
          <p:cNvPr id="9" name="Title 3">
            <a:extLst>
              <a:ext uri="{FF2B5EF4-FFF2-40B4-BE49-F238E27FC236}">
                <a16:creationId xmlns:a16="http://schemas.microsoft.com/office/drawing/2014/main" id="{F4C40C9F-9371-4182-FB26-E4B52EC40F81}"/>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Staying fresh </a:t>
            </a:r>
          </a:p>
        </p:txBody>
      </p:sp>
    </p:spTree>
    <p:extLst>
      <p:ext uri="{BB962C8B-B14F-4D97-AF65-F5344CB8AC3E}">
        <p14:creationId xmlns:p14="http://schemas.microsoft.com/office/powerpoint/2010/main" val="12802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CB7095A-7E9E-6DAD-F473-D62AFE75D0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85B560-C29D-B03B-0E1D-454B8E0D9CCD}"/>
              </a:ext>
            </a:extLst>
          </p:cNvPr>
          <p:cNvSpPr>
            <a:spLocks noGrp="1"/>
          </p:cNvSpPr>
          <p:nvPr>
            <p:ph type="title"/>
          </p:nvPr>
        </p:nvSpPr>
        <p:spPr/>
        <p:txBody>
          <a:bodyPr>
            <a:normAutofit/>
          </a:bodyPr>
          <a:lstStyle/>
          <a:p>
            <a:r>
              <a:rPr lang="en-US" sz="6000" b="1" spc="-150" dirty="0">
                <a:solidFill>
                  <a:srgbClr val="FFF4D9"/>
                </a:solidFill>
                <a:latin typeface="Roboto" panose="02000000000000000000" pitchFamily="2" charset="0"/>
                <a:ea typeface="Roboto" panose="02000000000000000000" pitchFamily="2" charset="0"/>
                <a:cs typeface="Roboto" panose="02000000000000000000" pitchFamily="2" charset="0"/>
              </a:rPr>
              <a:t>Final thought</a:t>
            </a:r>
          </a:p>
        </p:txBody>
      </p:sp>
      <p:sp>
        <p:nvSpPr>
          <p:cNvPr id="5" name="Content Placeholder 4">
            <a:extLst>
              <a:ext uri="{FF2B5EF4-FFF2-40B4-BE49-F238E27FC236}">
                <a16:creationId xmlns:a16="http://schemas.microsoft.com/office/drawing/2014/main" id="{5164E436-08EE-852F-7384-E86274B1AB98}"/>
              </a:ext>
            </a:extLst>
          </p:cNvPr>
          <p:cNvSpPr>
            <a:spLocks noGrp="1"/>
          </p:cNvSpPr>
          <p:nvPr>
            <p:ph idx="1"/>
          </p:nvPr>
        </p:nvSpPr>
        <p:spPr>
          <a:xfrm>
            <a:off x="838200" y="1825625"/>
            <a:ext cx="10621488" cy="4351338"/>
          </a:xfrm>
        </p:spPr>
        <p:txBody>
          <a:bodyPr>
            <a:normAutofit/>
          </a:bodyPr>
          <a:lstStyle/>
          <a:p>
            <a:pPr marL="0" indent="0">
              <a:buNone/>
            </a:pPr>
            <a:r>
              <a:rPr lang="en-US" sz="4500" dirty="0">
                <a:solidFill>
                  <a:srgbClr val="FFF4D9"/>
                </a:solidFill>
                <a:latin typeface="Garamond" panose="02020404030301010803" pitchFamily="18" charset="0"/>
              </a:rPr>
              <a:t>Being a community of truth requires being challenged, humbled, and renewed by scripture</a:t>
            </a:r>
          </a:p>
          <a:p>
            <a:pPr marL="0" indent="0">
              <a:buNone/>
            </a:pPr>
            <a:r>
              <a:rPr lang="en-US" sz="4500" dirty="0">
                <a:solidFill>
                  <a:srgbClr val="FFF4D9"/>
                </a:solidFill>
                <a:latin typeface="Garamond" panose="02020404030301010803" pitchFamily="18" charset="0"/>
              </a:rPr>
              <a:t>The Word of God is the pure wine we offer the world</a:t>
            </a:r>
          </a:p>
          <a:p>
            <a:pPr marL="0" indent="0">
              <a:buNone/>
            </a:pPr>
            <a:r>
              <a:rPr lang="en-US" sz="4500" dirty="0">
                <a:solidFill>
                  <a:srgbClr val="FFF4D9"/>
                </a:solidFill>
                <a:latin typeface="Garamond" panose="02020404030301010803" pitchFamily="18" charset="0"/>
              </a:rPr>
              <a:t>Let’s deliver it well.</a:t>
            </a:r>
          </a:p>
          <a:p>
            <a:pPr marL="0" indent="0">
              <a:buNone/>
            </a:pPr>
            <a:endParaRPr lang="en-US" sz="4500" dirty="0">
              <a:solidFill>
                <a:srgbClr val="FFF4D9"/>
              </a:solidFill>
              <a:latin typeface="Garamond" panose="02020404030301010803" pitchFamily="18" charset="0"/>
            </a:endParaRPr>
          </a:p>
        </p:txBody>
      </p:sp>
    </p:spTree>
    <p:extLst>
      <p:ext uri="{BB962C8B-B14F-4D97-AF65-F5344CB8AC3E}">
        <p14:creationId xmlns:p14="http://schemas.microsoft.com/office/powerpoint/2010/main" val="6522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3FECA48-B583-AE34-388C-4CF9451AE57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1E1752-2377-556C-6EE2-B13DCE0E10DA}"/>
              </a:ext>
            </a:extLst>
          </p:cNvPr>
          <p:cNvSpPr>
            <a:spLocks noGrp="1"/>
          </p:cNvSpPr>
          <p:nvPr>
            <p:ph idx="1"/>
          </p:nvPr>
        </p:nvSpPr>
        <p:spPr>
          <a:xfrm>
            <a:off x="894609" y="661843"/>
            <a:ext cx="10515600" cy="4351338"/>
          </a:xfrm>
        </p:spPr>
        <p:txBody>
          <a:bodyPr>
            <a:noAutofit/>
          </a:bodyPr>
          <a:lstStyle/>
          <a:p>
            <a:pPr marL="0" indent="0">
              <a:buNone/>
            </a:pPr>
            <a:r>
              <a:rPr lang="en-US" sz="6500" dirty="0">
                <a:solidFill>
                  <a:srgbClr val="FFF4D9"/>
                </a:solidFill>
                <a:latin typeface="Garamond" panose="02020404030301010803" pitchFamily="18" charset="0"/>
              </a:rPr>
              <a:t>Comments</a:t>
            </a:r>
          </a:p>
          <a:p>
            <a:pPr marL="0" indent="0">
              <a:buNone/>
            </a:pPr>
            <a:r>
              <a:rPr lang="en-US" sz="6500" dirty="0">
                <a:solidFill>
                  <a:srgbClr val="FFF4D9"/>
                </a:solidFill>
                <a:latin typeface="Garamond" panose="02020404030301010803" pitchFamily="18" charset="0"/>
              </a:rPr>
              <a:t>Questions</a:t>
            </a:r>
          </a:p>
          <a:p>
            <a:pPr marL="0" indent="0">
              <a:buNone/>
            </a:pPr>
            <a:r>
              <a:rPr lang="en-US" sz="6500" dirty="0">
                <a:solidFill>
                  <a:srgbClr val="FFF4D9"/>
                </a:solidFill>
                <a:latin typeface="Garamond" panose="02020404030301010803" pitchFamily="18" charset="0"/>
              </a:rPr>
              <a:t>Experiences</a:t>
            </a:r>
          </a:p>
        </p:txBody>
      </p:sp>
    </p:spTree>
    <p:extLst>
      <p:ext uri="{BB962C8B-B14F-4D97-AF65-F5344CB8AC3E}">
        <p14:creationId xmlns:p14="http://schemas.microsoft.com/office/powerpoint/2010/main" val="3160359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E625F2-0C26-E335-F88C-CEEBC01321D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3DA2A39-2C9E-2A09-4835-31F85644E78B}"/>
              </a:ext>
            </a:extLst>
          </p:cNvPr>
          <p:cNvPicPr>
            <a:picLocks noChangeAspect="1"/>
          </p:cNvPicPr>
          <p:nvPr/>
        </p:nvPicPr>
        <p:blipFill>
          <a:blip r:embed="rId4"/>
          <a:stretch>
            <a:fillRect/>
          </a:stretch>
        </p:blipFill>
        <p:spPr>
          <a:xfrm>
            <a:off x="8455231" y="1606621"/>
            <a:ext cx="3112469" cy="3112469"/>
          </a:xfrm>
          <a:prstGeom prst="rect">
            <a:avLst/>
          </a:prstGeom>
        </p:spPr>
      </p:pic>
      <p:sp>
        <p:nvSpPr>
          <p:cNvPr id="2" name="Content Placeholder 4">
            <a:extLst>
              <a:ext uri="{FF2B5EF4-FFF2-40B4-BE49-F238E27FC236}">
                <a16:creationId xmlns:a16="http://schemas.microsoft.com/office/drawing/2014/main" id="{54D8670E-9F43-95F6-F39A-C1994CCC9DB1}"/>
              </a:ext>
            </a:extLst>
          </p:cNvPr>
          <p:cNvSpPr>
            <a:spLocks noGrp="1"/>
          </p:cNvSpPr>
          <p:nvPr>
            <p:ph idx="1"/>
          </p:nvPr>
        </p:nvSpPr>
        <p:spPr>
          <a:xfrm>
            <a:off x="802430" y="1811471"/>
            <a:ext cx="6892780" cy="4351338"/>
          </a:xfrm>
        </p:spPr>
        <p:txBody>
          <a:bodyPr>
            <a:normAutofit/>
          </a:bodyPr>
          <a:lstStyle/>
          <a:p>
            <a:pPr marL="0" indent="0">
              <a:buNone/>
            </a:pPr>
            <a:r>
              <a:rPr lang="en-US" sz="4500" dirty="0">
                <a:solidFill>
                  <a:srgbClr val="FFF4D9"/>
                </a:solidFill>
                <a:latin typeface="Garamond" panose="02020404030301010803" pitchFamily="18" charset="0"/>
              </a:rPr>
              <a:t>Subscribe to </a:t>
            </a:r>
            <a:r>
              <a:rPr lang="en-US" sz="4500" b="1" dirty="0">
                <a:solidFill>
                  <a:srgbClr val="FFF4D9"/>
                </a:solidFill>
                <a:latin typeface="Garamond" panose="02020404030301010803" pitchFamily="18" charset="0"/>
              </a:rPr>
              <a:t>Josh Benadum </a:t>
            </a:r>
            <a:r>
              <a:rPr lang="en-US" sz="4500" dirty="0">
                <a:solidFill>
                  <a:srgbClr val="FFF4D9"/>
                </a:solidFill>
                <a:latin typeface="Garamond" panose="02020404030301010803" pitchFamily="18" charset="0"/>
              </a:rPr>
              <a:t>on Substack for bi-monthly content on theology, ministry, and church planting </a:t>
            </a:r>
          </a:p>
        </p:txBody>
      </p:sp>
    </p:spTree>
    <p:extLst>
      <p:ext uri="{BB962C8B-B14F-4D97-AF65-F5344CB8AC3E}">
        <p14:creationId xmlns:p14="http://schemas.microsoft.com/office/powerpoint/2010/main" val="38852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01989A95-E128-BC34-A9B4-054E95744E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D909C1-1DB1-7913-E706-A04AAAA9E47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D1CCB7C3-D809-CDFB-9AA1-62ACD67EB321}"/>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a:buFontTx/>
              <a:buChar char="-"/>
            </a:pPr>
            <a:r>
              <a:rPr lang="en-US" sz="4500" dirty="0">
                <a:solidFill>
                  <a:srgbClr val="3C5A62"/>
                </a:solidFill>
                <a:latin typeface="Garamond" panose="02020404030301010803" pitchFamily="18" charset="0"/>
              </a:rPr>
              <a:t> Theological frameworks </a:t>
            </a:r>
          </a:p>
          <a:p>
            <a:pPr>
              <a:buFontTx/>
              <a:buChar char="-"/>
            </a:pPr>
            <a:r>
              <a:rPr lang="en-US" sz="4500" dirty="0">
                <a:solidFill>
                  <a:srgbClr val="3C5A62"/>
                </a:solidFill>
                <a:latin typeface="Garamond" panose="02020404030301010803" pitchFamily="18" charset="0"/>
              </a:rPr>
              <a:t> Focus on certain distinctives </a:t>
            </a:r>
          </a:p>
          <a:p>
            <a:pPr>
              <a:buFontTx/>
              <a:buChar char="-"/>
            </a:pPr>
            <a:r>
              <a:rPr lang="en-US" sz="4500" dirty="0">
                <a:solidFill>
                  <a:srgbClr val="3C5A62"/>
                </a:solidFill>
                <a:latin typeface="Garamond" panose="02020404030301010803" pitchFamily="18" charset="0"/>
              </a:rPr>
              <a:t> Necessary for organizing and communicating beliefs</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389974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01989A95-E128-BC34-A9B4-054E95744E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D909C1-1DB1-7913-E706-A04AAAA9E474}"/>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D1CCB7C3-D809-CDFB-9AA1-62ACD67EB321}"/>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a:buFontTx/>
              <a:buChar char="-"/>
            </a:pPr>
            <a:r>
              <a:rPr lang="en-US" sz="4500" dirty="0">
                <a:solidFill>
                  <a:srgbClr val="3C5A62"/>
                </a:solidFill>
                <a:latin typeface="Garamond" panose="02020404030301010803" pitchFamily="18" charset="0"/>
              </a:rPr>
              <a:t> Theological frameworks </a:t>
            </a:r>
          </a:p>
          <a:p>
            <a:pPr>
              <a:buFontTx/>
              <a:buChar char="-"/>
            </a:pPr>
            <a:r>
              <a:rPr lang="en-US" sz="4500" dirty="0">
                <a:solidFill>
                  <a:srgbClr val="3C5A62"/>
                </a:solidFill>
                <a:latin typeface="Garamond" panose="02020404030301010803" pitchFamily="18" charset="0"/>
              </a:rPr>
              <a:t> Focus on certain distinctives </a:t>
            </a:r>
          </a:p>
          <a:p>
            <a:pPr>
              <a:buFontTx/>
              <a:buChar char="-"/>
            </a:pPr>
            <a:r>
              <a:rPr lang="en-US" sz="4500" dirty="0">
                <a:solidFill>
                  <a:srgbClr val="3C5A62"/>
                </a:solidFill>
                <a:latin typeface="Garamond" panose="02020404030301010803" pitchFamily="18" charset="0"/>
              </a:rPr>
              <a:t> Necessary for organizing and communicating beliefs</a:t>
            </a:r>
          </a:p>
          <a:p>
            <a:pPr marL="0" indent="0">
              <a:buNone/>
            </a:pPr>
            <a:endParaRPr lang="en-US" sz="4500" dirty="0">
              <a:solidFill>
                <a:srgbClr val="3C5A62"/>
              </a:solidFill>
              <a:latin typeface="Garamond" panose="02020404030301010803" pitchFamily="18" charset="0"/>
            </a:endParaRPr>
          </a:p>
        </p:txBody>
      </p:sp>
      <p:sp>
        <p:nvSpPr>
          <p:cNvPr id="6" name="Rounded Rectangle 7">
            <a:extLst>
              <a:ext uri="{FF2B5EF4-FFF2-40B4-BE49-F238E27FC236}">
                <a16:creationId xmlns:a16="http://schemas.microsoft.com/office/drawing/2014/main" id="{C21C4B1E-F72D-6E69-58E1-5FCEED2E84FB}"/>
              </a:ext>
            </a:extLst>
          </p:cNvPr>
          <p:cNvSpPr/>
          <p:nvPr/>
        </p:nvSpPr>
        <p:spPr>
          <a:xfrm>
            <a:off x="485776" y="1225108"/>
            <a:ext cx="9627708" cy="207940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7" name="TextBox 6">
            <a:extLst>
              <a:ext uri="{FF2B5EF4-FFF2-40B4-BE49-F238E27FC236}">
                <a16:creationId xmlns:a16="http://schemas.microsoft.com/office/drawing/2014/main" id="{2A5C4996-EC5B-648C-9F48-150F5B39F800}"/>
              </a:ext>
            </a:extLst>
          </p:cNvPr>
          <p:cNvSpPr txBox="1"/>
          <p:nvPr/>
        </p:nvSpPr>
        <p:spPr>
          <a:xfrm>
            <a:off x="661988" y="1406667"/>
            <a:ext cx="9319294" cy="2246769"/>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(2 Tim. 3:16) "All Scripture is God-breathed and is useful for teaching, rebuking, correcting and training in righteousness.”</a:t>
            </a:r>
          </a:p>
          <a:p>
            <a:endPar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
        <p:nvSpPr>
          <p:cNvPr id="8" name="Rounded Rectangle 7">
            <a:extLst>
              <a:ext uri="{FF2B5EF4-FFF2-40B4-BE49-F238E27FC236}">
                <a16:creationId xmlns:a16="http://schemas.microsoft.com/office/drawing/2014/main" id="{030D9CA1-6B02-C28C-BE6F-D3AAEEECBFF7}"/>
              </a:ext>
            </a:extLst>
          </p:cNvPr>
          <p:cNvSpPr/>
          <p:nvPr/>
        </p:nvSpPr>
        <p:spPr>
          <a:xfrm>
            <a:off x="485776" y="3429000"/>
            <a:ext cx="10255670" cy="207940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CC8C2691-AEFB-BE2C-7F07-816DCBF1FB3E}"/>
              </a:ext>
            </a:extLst>
          </p:cNvPr>
          <p:cNvSpPr txBox="1"/>
          <p:nvPr/>
        </p:nvSpPr>
        <p:spPr>
          <a:xfrm>
            <a:off x="639983" y="3595915"/>
            <a:ext cx="9969260" cy="1708160"/>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(Acts 20:26-27) Therefore, I declare to you today that I am innocent of the blood of any of you. For I have not hesitated to proclaim to you the whole counsel of God.</a:t>
            </a:r>
          </a:p>
        </p:txBody>
      </p:sp>
    </p:spTree>
    <p:extLst>
      <p:ext uri="{BB962C8B-B14F-4D97-AF65-F5344CB8AC3E}">
        <p14:creationId xmlns:p14="http://schemas.microsoft.com/office/powerpoint/2010/main" val="13908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8AFF8B77-3E79-06B0-195F-CC7676D0B7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264AC1-21A1-4BA4-7675-1BB7CDE94A16}"/>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3E62FB61-2A4C-1520-26F3-4BF7071D6D29}"/>
              </a:ext>
            </a:extLst>
          </p:cNvPr>
          <p:cNvSpPr>
            <a:spLocks noGrp="1"/>
          </p:cNvSpPr>
          <p:nvPr>
            <p:ph idx="1"/>
          </p:nvPr>
        </p:nvSpPr>
        <p:spPr/>
        <p:txBody>
          <a:bodyPr>
            <a:normAutofit/>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a:buFontTx/>
              <a:buChar char="-"/>
            </a:pPr>
            <a:r>
              <a:rPr lang="en-US" sz="4500" dirty="0">
                <a:solidFill>
                  <a:srgbClr val="3C5A62"/>
                </a:solidFill>
                <a:latin typeface="Garamond" panose="02020404030301010803" pitchFamily="18" charset="0"/>
              </a:rPr>
              <a:t> Theological frameworks </a:t>
            </a:r>
          </a:p>
          <a:p>
            <a:pPr>
              <a:buFontTx/>
              <a:buChar char="-"/>
            </a:pPr>
            <a:r>
              <a:rPr lang="en-US" sz="4500" dirty="0">
                <a:solidFill>
                  <a:srgbClr val="3C5A62"/>
                </a:solidFill>
                <a:latin typeface="Garamond" panose="02020404030301010803" pitchFamily="18" charset="0"/>
              </a:rPr>
              <a:t> Focus on certain distinctives </a:t>
            </a:r>
          </a:p>
          <a:p>
            <a:pPr>
              <a:buFontTx/>
              <a:buChar char="-"/>
            </a:pPr>
            <a:r>
              <a:rPr lang="en-US" sz="4500" dirty="0">
                <a:solidFill>
                  <a:srgbClr val="3C5A62"/>
                </a:solidFill>
                <a:latin typeface="Garamond" panose="02020404030301010803" pitchFamily="18" charset="0"/>
              </a:rPr>
              <a:t> Necessary for organizing and communicating beliefs</a:t>
            </a:r>
          </a:p>
          <a:p>
            <a:pPr marL="0" indent="0">
              <a:buNone/>
            </a:pPr>
            <a:endParaRPr lang="en-US" sz="4500" dirty="0">
              <a:solidFill>
                <a:srgbClr val="3C5A62"/>
              </a:solidFill>
              <a:latin typeface="Garamond" panose="02020404030301010803" pitchFamily="18" charset="0"/>
            </a:endParaRPr>
          </a:p>
        </p:txBody>
      </p:sp>
      <p:sp>
        <p:nvSpPr>
          <p:cNvPr id="2" name="Rounded Rectangle 7">
            <a:extLst>
              <a:ext uri="{FF2B5EF4-FFF2-40B4-BE49-F238E27FC236}">
                <a16:creationId xmlns:a16="http://schemas.microsoft.com/office/drawing/2014/main" id="{F6C9A9EF-E717-5FEA-3B2A-62057117165D}"/>
              </a:ext>
            </a:extLst>
          </p:cNvPr>
          <p:cNvSpPr/>
          <p:nvPr/>
        </p:nvSpPr>
        <p:spPr>
          <a:xfrm>
            <a:off x="6790063" y="1246690"/>
            <a:ext cx="5115165" cy="2862602"/>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ED8FA6DB-00C8-F813-A2C1-B38789C731C0}"/>
              </a:ext>
            </a:extLst>
          </p:cNvPr>
          <p:cNvSpPr txBox="1"/>
          <p:nvPr/>
        </p:nvSpPr>
        <p:spPr>
          <a:xfrm>
            <a:off x="6960824" y="1355234"/>
            <a:ext cx="4838241" cy="317009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Calvin vs Arminius</a:t>
            </a:r>
          </a:p>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Baptism methodology</a:t>
            </a:r>
          </a:p>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Millennial views </a:t>
            </a:r>
          </a:p>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Pharisees vs Sadducees</a:t>
            </a:r>
          </a:p>
          <a:p>
            <a:endPar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831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E81CCA0E-0792-B59D-60A1-2DA9457AB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54AB0-B754-BA56-9153-00A4E649F815}"/>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E690DEDE-0C49-A393-1FA7-BFB155FB8EBC}"/>
              </a:ext>
            </a:extLst>
          </p:cNvPr>
          <p:cNvSpPr>
            <a:spLocks noGrp="1"/>
          </p:cNvSpPr>
          <p:nvPr>
            <p:ph idx="1"/>
          </p:nvPr>
        </p:nvSpPr>
        <p:spPr/>
        <p:txBody>
          <a:bodyPr>
            <a:normAutofit lnSpcReduction="10000"/>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a:buFontTx/>
              <a:buChar char="-"/>
            </a:pPr>
            <a:r>
              <a:rPr lang="en-US" sz="4500" dirty="0">
                <a:solidFill>
                  <a:srgbClr val="3C5A62"/>
                </a:solidFill>
                <a:latin typeface="Garamond" panose="02020404030301010803" pitchFamily="18" charset="0"/>
              </a:rPr>
              <a:t> What we do</a:t>
            </a:r>
          </a:p>
          <a:p>
            <a:pPr>
              <a:buFontTx/>
              <a:buChar char="-"/>
            </a:pPr>
            <a:r>
              <a:rPr lang="en-US" sz="4500" dirty="0">
                <a:solidFill>
                  <a:srgbClr val="3C5A62"/>
                </a:solidFill>
                <a:latin typeface="Garamond" panose="02020404030301010803" pitchFamily="18" charset="0"/>
              </a:rPr>
              <a:t> The outcome of faith</a:t>
            </a:r>
          </a:p>
          <a:p>
            <a:pPr>
              <a:buFontTx/>
              <a:buChar char="-"/>
            </a:pPr>
            <a:r>
              <a:rPr lang="en-US" sz="4500" dirty="0">
                <a:solidFill>
                  <a:srgbClr val="3C5A62"/>
                </a:solidFill>
                <a:latin typeface="Garamond" panose="02020404030301010803" pitchFamily="18" charset="0"/>
              </a:rPr>
              <a:t> Impact on society or those around us</a:t>
            </a:r>
          </a:p>
          <a:p>
            <a:pPr marL="0" indent="0">
              <a:buNone/>
            </a:pPr>
            <a:endParaRPr lang="en-US" sz="4500" dirty="0">
              <a:solidFill>
                <a:srgbClr val="3C5A62"/>
              </a:solidFill>
              <a:latin typeface="Garamond" panose="02020404030301010803" pitchFamily="18" charset="0"/>
            </a:endParaRPr>
          </a:p>
        </p:txBody>
      </p:sp>
    </p:spTree>
    <p:extLst>
      <p:ext uri="{BB962C8B-B14F-4D97-AF65-F5344CB8AC3E}">
        <p14:creationId xmlns:p14="http://schemas.microsoft.com/office/powerpoint/2010/main" val="3514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9"/>
        </a:solidFill>
        <a:effectLst/>
      </p:bgPr>
    </p:bg>
    <p:spTree>
      <p:nvGrpSpPr>
        <p:cNvPr id="1" name="">
          <a:extLst>
            <a:ext uri="{FF2B5EF4-FFF2-40B4-BE49-F238E27FC236}">
              <a16:creationId xmlns:a16="http://schemas.microsoft.com/office/drawing/2014/main" id="{E81CCA0E-0792-B59D-60A1-2DA9457AB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54AB0-B754-BA56-9153-00A4E649F815}"/>
              </a:ext>
            </a:extLst>
          </p:cNvPr>
          <p:cNvSpPr>
            <a:spLocks noGrp="1"/>
          </p:cNvSpPr>
          <p:nvPr>
            <p:ph type="title"/>
          </p:nvPr>
        </p:nvSpPr>
        <p:spPr/>
        <p:txBody>
          <a:bodyPr>
            <a:normAutofit/>
          </a:bodyPr>
          <a:lstStyle/>
          <a:p>
            <a:r>
              <a:rPr lang="en-US" sz="6000" b="1" spc="-150" dirty="0">
                <a:solidFill>
                  <a:srgbClr val="59858F"/>
                </a:solidFill>
                <a:latin typeface="Garamond" panose="02020404030301010803" pitchFamily="18" charset="0"/>
                <a:ea typeface="Roboto" panose="02000000000000000000" pitchFamily="2" charset="0"/>
                <a:cs typeface="Roboto" panose="02000000000000000000" pitchFamily="2" charset="0"/>
              </a:rPr>
              <a:t>Foundations matter</a:t>
            </a:r>
          </a:p>
        </p:txBody>
      </p:sp>
      <p:sp>
        <p:nvSpPr>
          <p:cNvPr id="5" name="Content Placeholder 4">
            <a:extLst>
              <a:ext uri="{FF2B5EF4-FFF2-40B4-BE49-F238E27FC236}">
                <a16:creationId xmlns:a16="http://schemas.microsoft.com/office/drawing/2014/main" id="{E690DEDE-0C49-A393-1FA7-BFB155FB8EBC}"/>
              </a:ext>
            </a:extLst>
          </p:cNvPr>
          <p:cNvSpPr>
            <a:spLocks noGrp="1"/>
          </p:cNvSpPr>
          <p:nvPr>
            <p:ph idx="1"/>
          </p:nvPr>
        </p:nvSpPr>
        <p:spPr/>
        <p:txBody>
          <a:bodyPr>
            <a:normAutofit lnSpcReduction="10000"/>
          </a:bodyPr>
          <a:lstStyle/>
          <a:p>
            <a:pPr marL="914400" indent="-914400">
              <a:buAutoNum type="arabicPeriod"/>
            </a:pPr>
            <a:r>
              <a:rPr lang="en-US" sz="4500" dirty="0">
                <a:solidFill>
                  <a:srgbClr val="3C5A62"/>
                </a:solidFill>
                <a:latin typeface="Garamond" panose="02020404030301010803" pitchFamily="18" charset="0"/>
              </a:rPr>
              <a:t>Tradition</a:t>
            </a:r>
          </a:p>
          <a:p>
            <a:pPr marL="914400" indent="-914400">
              <a:buAutoNum type="arabicPeriod"/>
            </a:pPr>
            <a:r>
              <a:rPr lang="en-US" sz="4500" dirty="0">
                <a:solidFill>
                  <a:srgbClr val="3C5A62"/>
                </a:solidFill>
                <a:latin typeface="Garamond" panose="02020404030301010803" pitchFamily="18" charset="0"/>
              </a:rPr>
              <a:t>Doctrine</a:t>
            </a:r>
          </a:p>
          <a:p>
            <a:pPr marL="914400" indent="-914400">
              <a:buAutoNum type="arabicPeriod"/>
            </a:pPr>
            <a:r>
              <a:rPr lang="en-US" sz="4500" dirty="0">
                <a:solidFill>
                  <a:srgbClr val="3C5A62"/>
                </a:solidFill>
                <a:latin typeface="Garamond" panose="02020404030301010803" pitchFamily="18" charset="0"/>
              </a:rPr>
              <a:t>Love</a:t>
            </a:r>
          </a:p>
          <a:p>
            <a:pPr>
              <a:buFontTx/>
              <a:buChar char="-"/>
            </a:pPr>
            <a:r>
              <a:rPr lang="en-US" sz="4500" dirty="0">
                <a:solidFill>
                  <a:srgbClr val="3C5A62"/>
                </a:solidFill>
                <a:latin typeface="Garamond" panose="02020404030301010803" pitchFamily="18" charset="0"/>
              </a:rPr>
              <a:t> What we do</a:t>
            </a:r>
          </a:p>
          <a:p>
            <a:pPr>
              <a:buFontTx/>
              <a:buChar char="-"/>
            </a:pPr>
            <a:r>
              <a:rPr lang="en-US" sz="4500" dirty="0">
                <a:solidFill>
                  <a:srgbClr val="3C5A62"/>
                </a:solidFill>
                <a:latin typeface="Garamond" panose="02020404030301010803" pitchFamily="18" charset="0"/>
              </a:rPr>
              <a:t> The outcome of faith</a:t>
            </a:r>
          </a:p>
          <a:p>
            <a:pPr>
              <a:buFontTx/>
              <a:buChar char="-"/>
            </a:pPr>
            <a:r>
              <a:rPr lang="en-US" sz="4500" dirty="0">
                <a:solidFill>
                  <a:srgbClr val="3C5A62"/>
                </a:solidFill>
                <a:latin typeface="Garamond" panose="02020404030301010803" pitchFamily="18" charset="0"/>
              </a:rPr>
              <a:t> Impact on society or those around us</a:t>
            </a:r>
          </a:p>
          <a:p>
            <a:pPr marL="0" indent="0">
              <a:buNone/>
            </a:pPr>
            <a:endParaRPr lang="en-US" sz="4500" dirty="0">
              <a:solidFill>
                <a:srgbClr val="3C5A62"/>
              </a:solidFill>
              <a:latin typeface="Garamond" panose="02020404030301010803" pitchFamily="18" charset="0"/>
            </a:endParaRPr>
          </a:p>
        </p:txBody>
      </p:sp>
      <p:sp>
        <p:nvSpPr>
          <p:cNvPr id="2" name="Rounded Rectangle 7">
            <a:extLst>
              <a:ext uri="{FF2B5EF4-FFF2-40B4-BE49-F238E27FC236}">
                <a16:creationId xmlns:a16="http://schemas.microsoft.com/office/drawing/2014/main" id="{67CE6F04-0E34-97B8-B1CF-347057FB3BDA}"/>
              </a:ext>
            </a:extLst>
          </p:cNvPr>
          <p:cNvSpPr/>
          <p:nvPr/>
        </p:nvSpPr>
        <p:spPr>
          <a:xfrm>
            <a:off x="298432" y="1825625"/>
            <a:ext cx="10868024" cy="2079406"/>
          </a:xfrm>
          <a:prstGeom prst="roundRect">
            <a:avLst/>
          </a:prstGeom>
          <a:solidFill>
            <a:srgbClr val="3C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3" name="TextBox 2">
            <a:extLst>
              <a:ext uri="{FF2B5EF4-FFF2-40B4-BE49-F238E27FC236}">
                <a16:creationId xmlns:a16="http://schemas.microsoft.com/office/drawing/2014/main" id="{14A778AF-8D5F-5D00-AFB2-C2C21EBB64AC}"/>
              </a:ext>
            </a:extLst>
          </p:cNvPr>
          <p:cNvSpPr txBox="1"/>
          <p:nvPr/>
        </p:nvSpPr>
        <p:spPr>
          <a:xfrm>
            <a:off x="474644" y="2007184"/>
            <a:ext cx="10515600" cy="1708160"/>
          </a:xfrm>
          <a:prstGeom prst="rect">
            <a:avLst/>
          </a:prstGeom>
          <a:noFill/>
        </p:spPr>
        <p:txBody>
          <a:bodyPr wrap="square" rtlCol="0">
            <a:spAutoFit/>
          </a:bodyPr>
          <a:lstStyle/>
          <a:p>
            <a:r>
              <a:rPr lang="en-US" sz="3500" dirty="0">
                <a:solidFill>
                  <a:srgbClr val="FFF4D9"/>
                </a:solidFill>
                <a:latin typeface="Garamond" panose="02020404030301010803" pitchFamily="18" charset="0"/>
                <a:ea typeface="Roboto" panose="02000000000000000000" pitchFamily="2" charset="0"/>
                <a:cs typeface="Roboto" panose="02000000000000000000" pitchFamily="2" charset="0"/>
              </a:rPr>
              <a:t>(Galatians 5:6) For in Christ Jesus neither circumcision nor uncircumcision has any value. The only thing that counts is faith expressing itself through love.</a:t>
            </a:r>
          </a:p>
        </p:txBody>
      </p:sp>
      <p:sp>
        <p:nvSpPr>
          <p:cNvPr id="8" name="Rounded Rectangle 7">
            <a:extLst>
              <a:ext uri="{FF2B5EF4-FFF2-40B4-BE49-F238E27FC236}">
                <a16:creationId xmlns:a16="http://schemas.microsoft.com/office/drawing/2014/main" id="{ABAEB197-8EA9-9707-B561-50C5E5F8E666}"/>
              </a:ext>
            </a:extLst>
          </p:cNvPr>
          <p:cNvSpPr/>
          <p:nvPr/>
        </p:nvSpPr>
        <p:spPr>
          <a:xfrm>
            <a:off x="5636964" y="118849"/>
            <a:ext cx="6194175" cy="1571839"/>
          </a:xfrm>
          <a:prstGeom prst="roundRect">
            <a:avLst/>
          </a:prstGeom>
          <a:solidFill>
            <a:srgbClr val="B9A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858F"/>
              </a:solidFill>
            </a:endParaRPr>
          </a:p>
        </p:txBody>
      </p:sp>
      <p:sp>
        <p:nvSpPr>
          <p:cNvPr id="9" name="TextBox 8">
            <a:extLst>
              <a:ext uri="{FF2B5EF4-FFF2-40B4-BE49-F238E27FC236}">
                <a16:creationId xmlns:a16="http://schemas.microsoft.com/office/drawing/2014/main" id="{82E4B192-5217-2F19-97CD-25EE700EAF23}"/>
              </a:ext>
            </a:extLst>
          </p:cNvPr>
          <p:cNvSpPr txBox="1"/>
          <p:nvPr/>
        </p:nvSpPr>
        <p:spPr>
          <a:xfrm>
            <a:off x="5775425" y="227393"/>
            <a:ext cx="6354146" cy="1323439"/>
          </a:xfrm>
          <a:prstGeom prst="rect">
            <a:avLst/>
          </a:prstGeom>
          <a:noFill/>
        </p:spPr>
        <p:txBody>
          <a:bodyPr wrap="square" rtlCol="0">
            <a:spAutoFit/>
          </a:bodyPr>
          <a:lstStyle/>
          <a:p>
            <a:r>
              <a:rPr lang="en-US" sz="4000" dirty="0">
                <a:solidFill>
                  <a:srgbClr val="FFF4D9"/>
                </a:solidFill>
                <a:latin typeface="Garamond" panose="02020404030301010803" pitchFamily="18" charset="0"/>
                <a:ea typeface="Roboto" panose="02000000000000000000" pitchFamily="2" charset="0"/>
                <a:cs typeface="Roboto" panose="02000000000000000000" pitchFamily="2" charset="0"/>
              </a:rPr>
              <a:t>“Love” needs a source to be definable and effectual </a:t>
            </a:r>
          </a:p>
        </p:txBody>
      </p:sp>
    </p:spTree>
    <p:extLst>
      <p:ext uri="{BB962C8B-B14F-4D97-AF65-F5344CB8AC3E}">
        <p14:creationId xmlns:p14="http://schemas.microsoft.com/office/powerpoint/2010/main" val="36582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cia_02-25" id="{A7B1E3AC-61C4-344F-A951-C2DD1BA8B4BE}" vid="{B9AC50E1-27EC-9B4F-AFA4-8AA0CF5D9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Acacia_02-25 (1)</Template>
  <TotalTime>0</TotalTime>
  <Words>2371</Words>
  <Application>Microsoft Office PowerPoint</Application>
  <PresentationFormat>Widescreen</PresentationFormat>
  <Paragraphs>268</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Aktiv Grotesk</vt:lpstr>
      <vt:lpstr>Aptos</vt:lpstr>
      <vt:lpstr>Arial</vt:lpstr>
      <vt:lpstr>Calibri</vt:lpstr>
      <vt:lpstr>Calibri Light</vt:lpstr>
      <vt:lpstr>Garamond</vt:lpstr>
      <vt:lpstr>Roboto</vt:lpstr>
      <vt:lpstr>Sans Serif Collection</vt:lpstr>
      <vt:lpstr>Office Theme</vt:lpstr>
      <vt:lpstr>Being a Community of Truth</vt:lpstr>
      <vt:lpstr>Foundations matter</vt:lpstr>
      <vt:lpstr>Foundations matter</vt:lpstr>
      <vt:lpstr>Foundations matter</vt:lpstr>
      <vt:lpstr>Foundations matter</vt:lpstr>
      <vt:lpstr>Foundations matter</vt:lpstr>
      <vt:lpstr>Foundations matter</vt:lpstr>
      <vt:lpstr>Foundations matter</vt:lpstr>
      <vt:lpstr>Foundations matter</vt:lpstr>
      <vt:lpstr>Foundations matter</vt:lpstr>
      <vt:lpstr>Foundations matter</vt:lpstr>
      <vt:lpstr>Foundations matter</vt:lpstr>
      <vt:lpstr>Foundations matter</vt:lpstr>
      <vt:lpstr>Marcus Borg Progressive Theologian</vt:lpstr>
      <vt:lpstr>Marcus Borg Progressive Theologian</vt:lpstr>
      <vt:lpstr>Foundations matter</vt:lpstr>
      <vt:lpstr>Being a community of truth</vt:lpstr>
      <vt:lpstr>Being a community of truth</vt:lpstr>
      <vt:lpstr>Being a community of truth</vt:lpstr>
      <vt:lpstr>Being a community of truth</vt:lpstr>
      <vt:lpstr>Being a community of truth</vt:lpstr>
      <vt:lpstr>Being a community of truth</vt:lpstr>
      <vt:lpstr>Being a community of truth</vt:lpstr>
      <vt:lpstr>Being a community of truth</vt:lpstr>
      <vt:lpstr>Being a community of truth</vt:lpstr>
      <vt:lpstr>Wine and wineskins</vt:lpstr>
      <vt:lpstr>Wine and wineskins</vt:lpstr>
      <vt:lpstr>Wine and wineskins</vt:lpstr>
      <vt:lpstr>Dennis McCallum Pastor and Author</vt:lpstr>
      <vt:lpstr>Dennis McCallum Pastor and Author</vt:lpstr>
      <vt:lpstr>Being a community of truth</vt:lpstr>
      <vt:lpstr>Dangers of formalism</vt:lpstr>
      <vt:lpstr>Brian Sanders Founder of the Underground Network</vt:lpstr>
      <vt:lpstr>Brian Sanders Founder of the Underground Network</vt:lpstr>
      <vt:lpstr>Being a community of truth</vt:lpstr>
      <vt:lpstr>The genius of contextual letters</vt:lpstr>
      <vt:lpstr>Brian Sanders Founder of the Underground Network</vt:lpstr>
      <vt:lpstr>Brian Sanders Founder of the Underground Network</vt:lpstr>
      <vt:lpstr>Brian Sanders Founder of the Underground Network</vt:lpstr>
      <vt:lpstr>Brian Sanders Founder of the Underground Network</vt:lpstr>
      <vt:lpstr>Brian Sanders Founder of the Underground Network</vt:lpstr>
      <vt:lpstr>Brian Sanders Founder of the Underground Network</vt:lpstr>
      <vt:lpstr>Staying fresh </vt:lpstr>
      <vt:lpstr>Staying fresh </vt:lpstr>
      <vt:lpstr>Final thought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2025-07-18T20:54:49Z</dcterms:created>
  <dcterms:modified xsi:type="dcterms:W3CDTF">2025-07-18T20:54:56Z</dcterms:modified>
</cp:coreProperties>
</file>