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5"/>
  </p:notesMasterIdLst>
  <p:sldIdLst>
    <p:sldId id="256" r:id="rId2"/>
    <p:sldId id="257" r:id="rId3"/>
    <p:sldId id="265" r:id="rId4"/>
    <p:sldId id="267" r:id="rId5"/>
    <p:sldId id="261" r:id="rId6"/>
    <p:sldId id="260" r:id="rId7"/>
    <p:sldId id="264" r:id="rId8"/>
    <p:sldId id="266" r:id="rId9"/>
    <p:sldId id="259" r:id="rId10"/>
    <p:sldId id="269" r:id="rId11"/>
    <p:sldId id="268" r:id="rId12"/>
    <p:sldId id="270" r:id="rId13"/>
    <p:sldId id="271" r:id="rId14"/>
    <p:sldId id="274" r:id="rId15"/>
    <p:sldId id="273" r:id="rId16"/>
    <p:sldId id="275" r:id="rId17"/>
    <p:sldId id="276" r:id="rId18"/>
    <p:sldId id="277" r:id="rId19"/>
    <p:sldId id="278" r:id="rId20"/>
    <p:sldId id="279" r:id="rId21"/>
    <p:sldId id="280" r:id="rId22"/>
    <p:sldId id="281" r:id="rId23"/>
    <p:sldId id="284" r:id="rId24"/>
    <p:sldId id="283" r:id="rId25"/>
    <p:sldId id="282" r:id="rId26"/>
    <p:sldId id="272" r:id="rId27"/>
    <p:sldId id="302" r:id="rId28"/>
    <p:sldId id="285" r:id="rId29"/>
    <p:sldId id="286" r:id="rId30"/>
    <p:sldId id="287" r:id="rId31"/>
    <p:sldId id="288" r:id="rId32"/>
    <p:sldId id="292" r:id="rId33"/>
    <p:sldId id="291" r:id="rId34"/>
    <p:sldId id="293" r:id="rId35"/>
    <p:sldId id="294" r:id="rId36"/>
    <p:sldId id="295" r:id="rId37"/>
    <p:sldId id="303" r:id="rId38"/>
    <p:sldId id="296" r:id="rId39"/>
    <p:sldId id="297" r:id="rId40"/>
    <p:sldId id="298" r:id="rId41"/>
    <p:sldId id="299" r:id="rId42"/>
    <p:sldId id="301" r:id="rId43"/>
    <p:sldId id="300"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2006" autoAdjust="0"/>
    <p:restoredTop sz="75182" autoAdjust="0"/>
  </p:normalViewPr>
  <p:slideViewPr>
    <p:cSldViewPr snapToGrid="0">
      <p:cViewPr varScale="1">
        <p:scale>
          <a:sx n="55" d="100"/>
          <a:sy n="55" d="100"/>
        </p:scale>
        <p:origin x="64" y="2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66B264-5C4B-400C-A90F-2705E5EB4365}" type="datetimeFigureOut">
              <a:rPr lang="en-US" smtClean="0"/>
              <a:t>7/20/2025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FC6514-7343-45EA-9DA3-D8D8969A64CA}" type="slidenum">
              <a:rPr lang="en-US" smtClean="0"/>
              <a:t>‹#›</a:t>
            </a:fld>
            <a:endParaRPr lang="en-US"/>
          </a:p>
        </p:txBody>
      </p:sp>
    </p:spTree>
    <p:extLst>
      <p:ext uri="{BB962C8B-B14F-4D97-AF65-F5344CB8AC3E}">
        <p14:creationId xmlns:p14="http://schemas.microsoft.com/office/powerpoint/2010/main" val="2515622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FC6514-7343-45EA-9DA3-D8D8969A64CA}" type="slidenum">
              <a:rPr lang="en-US" smtClean="0"/>
              <a:t>19</a:t>
            </a:fld>
            <a:endParaRPr lang="en-US"/>
          </a:p>
        </p:txBody>
      </p:sp>
    </p:spTree>
    <p:extLst>
      <p:ext uri="{BB962C8B-B14F-4D97-AF65-F5344CB8AC3E}">
        <p14:creationId xmlns:p14="http://schemas.microsoft.com/office/powerpoint/2010/main" val="3144091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FC6514-7343-45EA-9DA3-D8D8969A64CA}" type="slidenum">
              <a:rPr lang="en-US" smtClean="0"/>
              <a:t>41</a:t>
            </a:fld>
            <a:endParaRPr lang="en-US"/>
          </a:p>
        </p:txBody>
      </p:sp>
    </p:spTree>
    <p:extLst>
      <p:ext uri="{BB962C8B-B14F-4D97-AF65-F5344CB8AC3E}">
        <p14:creationId xmlns:p14="http://schemas.microsoft.com/office/powerpoint/2010/main" val="3154333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FC6514-7343-45EA-9DA3-D8D8969A64CA}" type="slidenum">
              <a:rPr lang="en-US" smtClean="0"/>
              <a:t>42</a:t>
            </a:fld>
            <a:endParaRPr lang="en-US"/>
          </a:p>
        </p:txBody>
      </p:sp>
    </p:spTree>
    <p:extLst>
      <p:ext uri="{BB962C8B-B14F-4D97-AF65-F5344CB8AC3E}">
        <p14:creationId xmlns:p14="http://schemas.microsoft.com/office/powerpoint/2010/main" val="149990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A4E038A-1481-4602-8B62-6D89C4F03879}" type="datetimeFigureOut">
              <a:rPr lang="en-US" smtClean="0"/>
              <a:t>7/20/2025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0AB9D-7865-4E35-BFA6-1ABA7A6C159B}" type="slidenum">
              <a:rPr lang="en-US" smtClean="0"/>
              <a:t>‹#›</a:t>
            </a:fld>
            <a:endParaRPr lang="en-US"/>
          </a:p>
        </p:txBody>
      </p:sp>
    </p:spTree>
    <p:extLst>
      <p:ext uri="{BB962C8B-B14F-4D97-AF65-F5344CB8AC3E}">
        <p14:creationId xmlns:p14="http://schemas.microsoft.com/office/powerpoint/2010/main" val="1238167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4E038A-1481-4602-8B62-6D89C4F03879}" type="datetimeFigureOut">
              <a:rPr lang="en-US" smtClean="0"/>
              <a:t>7/20/2025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0AB9D-7865-4E35-BFA6-1ABA7A6C159B}" type="slidenum">
              <a:rPr lang="en-US" smtClean="0"/>
              <a:t>‹#›</a:t>
            </a:fld>
            <a:endParaRPr lang="en-US"/>
          </a:p>
        </p:txBody>
      </p:sp>
    </p:spTree>
    <p:extLst>
      <p:ext uri="{BB962C8B-B14F-4D97-AF65-F5344CB8AC3E}">
        <p14:creationId xmlns:p14="http://schemas.microsoft.com/office/powerpoint/2010/main" val="1102741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4E038A-1481-4602-8B62-6D89C4F03879}" type="datetimeFigureOut">
              <a:rPr lang="en-US" smtClean="0"/>
              <a:t>7/20/2025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0AB9D-7865-4E35-BFA6-1ABA7A6C159B}" type="slidenum">
              <a:rPr lang="en-US" smtClean="0"/>
              <a:t>‹#›</a:t>
            </a:fld>
            <a:endParaRPr lang="en-US"/>
          </a:p>
        </p:txBody>
      </p:sp>
    </p:spTree>
    <p:extLst>
      <p:ext uri="{BB962C8B-B14F-4D97-AF65-F5344CB8AC3E}">
        <p14:creationId xmlns:p14="http://schemas.microsoft.com/office/powerpoint/2010/main" val="3797863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4E038A-1481-4602-8B62-6D89C4F03879}" type="datetimeFigureOut">
              <a:rPr lang="en-US" smtClean="0"/>
              <a:t>7/20/2025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0AB9D-7865-4E35-BFA6-1ABA7A6C159B}" type="slidenum">
              <a:rPr lang="en-US" smtClean="0"/>
              <a:t>‹#›</a:t>
            </a:fld>
            <a:endParaRPr lang="en-US"/>
          </a:p>
        </p:txBody>
      </p:sp>
    </p:spTree>
    <p:extLst>
      <p:ext uri="{BB962C8B-B14F-4D97-AF65-F5344CB8AC3E}">
        <p14:creationId xmlns:p14="http://schemas.microsoft.com/office/powerpoint/2010/main" val="1978588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shade val="82000"/>
                  </a:schemeClr>
                </a:solidFill>
              </a:defRPr>
            </a:lvl1pPr>
            <a:lvl2pPr marL="457200" indent="0">
              <a:buNone/>
              <a:defRPr sz="2000">
                <a:solidFill>
                  <a:schemeClr val="tx1">
                    <a:shade val="82000"/>
                  </a:schemeClr>
                </a:solidFill>
              </a:defRPr>
            </a:lvl2pPr>
            <a:lvl3pPr marL="914400" indent="0">
              <a:buNone/>
              <a:defRPr sz="1800">
                <a:solidFill>
                  <a:schemeClr val="tx1">
                    <a:shade val="82000"/>
                  </a:schemeClr>
                </a:solidFill>
              </a:defRPr>
            </a:lvl3pPr>
            <a:lvl4pPr marL="1371600" indent="0">
              <a:buNone/>
              <a:defRPr sz="1600">
                <a:solidFill>
                  <a:schemeClr val="tx1">
                    <a:shade val="82000"/>
                  </a:schemeClr>
                </a:solidFill>
              </a:defRPr>
            </a:lvl4pPr>
            <a:lvl5pPr marL="1828800" indent="0">
              <a:buNone/>
              <a:defRPr sz="1600">
                <a:solidFill>
                  <a:schemeClr val="tx1">
                    <a:shade val="82000"/>
                  </a:schemeClr>
                </a:solidFill>
              </a:defRPr>
            </a:lvl5pPr>
            <a:lvl6pPr marL="2286000" indent="0">
              <a:buNone/>
              <a:defRPr sz="1600">
                <a:solidFill>
                  <a:schemeClr val="tx1">
                    <a:shade val="82000"/>
                  </a:schemeClr>
                </a:solidFill>
              </a:defRPr>
            </a:lvl6pPr>
            <a:lvl7pPr marL="2743200" indent="0">
              <a:buNone/>
              <a:defRPr sz="1600">
                <a:solidFill>
                  <a:schemeClr val="tx1">
                    <a:shade val="82000"/>
                  </a:schemeClr>
                </a:solidFill>
              </a:defRPr>
            </a:lvl7pPr>
            <a:lvl8pPr marL="3200400" indent="0">
              <a:buNone/>
              <a:defRPr sz="1600">
                <a:solidFill>
                  <a:schemeClr val="tx1">
                    <a:shade val="82000"/>
                  </a:schemeClr>
                </a:solidFill>
              </a:defRPr>
            </a:lvl8pPr>
            <a:lvl9pPr marL="3657600" indent="0">
              <a:buNone/>
              <a:defRPr sz="1600">
                <a:solidFill>
                  <a:schemeClr val="tx1">
                    <a:shade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4E038A-1481-4602-8B62-6D89C4F03879}" type="datetimeFigureOut">
              <a:rPr lang="en-US" smtClean="0"/>
              <a:t>7/20/2025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0AB9D-7865-4E35-BFA6-1ABA7A6C159B}" type="slidenum">
              <a:rPr lang="en-US" smtClean="0"/>
              <a:t>‹#›</a:t>
            </a:fld>
            <a:endParaRPr lang="en-US"/>
          </a:p>
        </p:txBody>
      </p:sp>
    </p:spTree>
    <p:extLst>
      <p:ext uri="{BB962C8B-B14F-4D97-AF65-F5344CB8AC3E}">
        <p14:creationId xmlns:p14="http://schemas.microsoft.com/office/powerpoint/2010/main" val="668024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A4E038A-1481-4602-8B62-6D89C4F03879}" type="datetimeFigureOut">
              <a:rPr lang="en-US" smtClean="0"/>
              <a:t>7/20/2025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C0AB9D-7865-4E35-BFA6-1ABA7A6C159B}" type="slidenum">
              <a:rPr lang="en-US" smtClean="0"/>
              <a:t>‹#›</a:t>
            </a:fld>
            <a:endParaRPr lang="en-US"/>
          </a:p>
        </p:txBody>
      </p:sp>
    </p:spTree>
    <p:extLst>
      <p:ext uri="{BB962C8B-B14F-4D97-AF65-F5344CB8AC3E}">
        <p14:creationId xmlns:p14="http://schemas.microsoft.com/office/powerpoint/2010/main" val="1349292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4E038A-1481-4602-8B62-6D89C4F03879}" type="datetimeFigureOut">
              <a:rPr lang="en-US" smtClean="0"/>
              <a:t>7/20/2025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C0AB9D-7865-4E35-BFA6-1ABA7A6C159B}" type="slidenum">
              <a:rPr lang="en-US" smtClean="0"/>
              <a:t>‹#›</a:t>
            </a:fld>
            <a:endParaRPr lang="en-US"/>
          </a:p>
        </p:txBody>
      </p:sp>
    </p:spTree>
    <p:extLst>
      <p:ext uri="{BB962C8B-B14F-4D97-AF65-F5344CB8AC3E}">
        <p14:creationId xmlns:p14="http://schemas.microsoft.com/office/powerpoint/2010/main" val="2526114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4E038A-1481-4602-8B62-6D89C4F03879}" type="datetimeFigureOut">
              <a:rPr lang="en-US" smtClean="0"/>
              <a:t>7/20/2025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C0AB9D-7865-4E35-BFA6-1ABA7A6C159B}" type="slidenum">
              <a:rPr lang="en-US" smtClean="0"/>
              <a:t>‹#›</a:t>
            </a:fld>
            <a:endParaRPr lang="en-US"/>
          </a:p>
        </p:txBody>
      </p:sp>
    </p:spTree>
    <p:extLst>
      <p:ext uri="{BB962C8B-B14F-4D97-AF65-F5344CB8AC3E}">
        <p14:creationId xmlns:p14="http://schemas.microsoft.com/office/powerpoint/2010/main" val="2525663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4E038A-1481-4602-8B62-6D89C4F03879}" type="datetimeFigureOut">
              <a:rPr lang="en-US" smtClean="0"/>
              <a:t>7/20/2025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C0AB9D-7865-4E35-BFA6-1ABA7A6C159B}" type="slidenum">
              <a:rPr lang="en-US" smtClean="0"/>
              <a:t>‹#›</a:t>
            </a:fld>
            <a:endParaRPr lang="en-US"/>
          </a:p>
        </p:txBody>
      </p:sp>
    </p:spTree>
    <p:extLst>
      <p:ext uri="{BB962C8B-B14F-4D97-AF65-F5344CB8AC3E}">
        <p14:creationId xmlns:p14="http://schemas.microsoft.com/office/powerpoint/2010/main" val="1822864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A4E038A-1481-4602-8B62-6D89C4F03879}" type="datetimeFigureOut">
              <a:rPr lang="en-US" smtClean="0"/>
              <a:t>7/20/2025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C0AB9D-7865-4E35-BFA6-1ABA7A6C159B}" type="slidenum">
              <a:rPr lang="en-US" smtClean="0"/>
              <a:t>‹#›</a:t>
            </a:fld>
            <a:endParaRPr lang="en-US"/>
          </a:p>
        </p:txBody>
      </p:sp>
    </p:spTree>
    <p:extLst>
      <p:ext uri="{BB962C8B-B14F-4D97-AF65-F5344CB8AC3E}">
        <p14:creationId xmlns:p14="http://schemas.microsoft.com/office/powerpoint/2010/main" val="1690558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A4E038A-1481-4602-8B62-6D89C4F03879}" type="datetimeFigureOut">
              <a:rPr lang="en-US" smtClean="0"/>
              <a:t>7/20/2025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C0AB9D-7865-4E35-BFA6-1ABA7A6C159B}" type="slidenum">
              <a:rPr lang="en-US" smtClean="0"/>
              <a:t>‹#›</a:t>
            </a:fld>
            <a:endParaRPr lang="en-US"/>
          </a:p>
        </p:txBody>
      </p:sp>
    </p:spTree>
    <p:extLst>
      <p:ext uri="{BB962C8B-B14F-4D97-AF65-F5344CB8AC3E}">
        <p14:creationId xmlns:p14="http://schemas.microsoft.com/office/powerpoint/2010/main" val="4125070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shade val="82000"/>
                  </a:schemeClr>
                </a:solidFill>
              </a:defRPr>
            </a:lvl1pPr>
          </a:lstStyle>
          <a:p>
            <a:fld id="{AA4E038A-1481-4602-8B62-6D89C4F03879}" type="datetimeFigureOut">
              <a:rPr lang="en-US" smtClean="0"/>
              <a:t>7/20/2025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shade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hade val="82000"/>
                  </a:schemeClr>
                </a:solidFill>
              </a:defRPr>
            </a:lvl1pPr>
          </a:lstStyle>
          <a:p>
            <a:fld id="{41C0AB9D-7865-4E35-BFA6-1ABA7A6C159B}" type="slidenum">
              <a:rPr lang="en-US" smtClean="0"/>
              <a:t>‹#›</a:t>
            </a:fld>
            <a:endParaRPr lang="en-US"/>
          </a:p>
        </p:txBody>
      </p:sp>
    </p:spTree>
    <p:extLst>
      <p:ext uri="{BB962C8B-B14F-4D97-AF65-F5344CB8AC3E}">
        <p14:creationId xmlns:p14="http://schemas.microsoft.com/office/powerpoint/2010/main" val="360709300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1CAB795-8346-1018-6903-8FFD8DC2A8B8}"/>
              </a:ext>
            </a:extLst>
          </p:cNvPr>
          <p:cNvSpPr>
            <a:spLocks noGrp="1"/>
          </p:cNvSpPr>
          <p:nvPr>
            <p:ph type="ctrTitle"/>
          </p:nvPr>
        </p:nvSpPr>
        <p:spPr>
          <a:xfrm>
            <a:off x="952228" y="743447"/>
            <a:ext cx="3973385" cy="3692028"/>
          </a:xfrm>
          <a:noFill/>
        </p:spPr>
        <p:txBody>
          <a:bodyPr>
            <a:normAutofit/>
          </a:bodyPr>
          <a:lstStyle/>
          <a:p>
            <a:pPr algn="l"/>
            <a:r>
              <a:rPr lang="en-US" sz="5200" dirty="0"/>
              <a:t>Wisdom in an </a:t>
            </a:r>
            <a:br>
              <a:rPr lang="en-US" sz="5200" dirty="0"/>
            </a:br>
            <a:r>
              <a:rPr lang="en-US" sz="5200" dirty="0"/>
              <a:t>Upside-Down World: Promises and Pitfalls</a:t>
            </a:r>
          </a:p>
        </p:txBody>
      </p:sp>
      <p:sp>
        <p:nvSpPr>
          <p:cNvPr id="3" name="Subtitle 2">
            <a:extLst>
              <a:ext uri="{FF2B5EF4-FFF2-40B4-BE49-F238E27FC236}">
                <a16:creationId xmlns:a16="http://schemas.microsoft.com/office/drawing/2014/main" id="{B12E8888-1D93-C598-EAE6-E0B7F96A9927}"/>
              </a:ext>
            </a:extLst>
          </p:cNvPr>
          <p:cNvSpPr>
            <a:spLocks noGrp="1"/>
          </p:cNvSpPr>
          <p:nvPr>
            <p:ph type="subTitle" idx="1"/>
          </p:nvPr>
        </p:nvSpPr>
        <p:spPr>
          <a:xfrm>
            <a:off x="952228" y="4629234"/>
            <a:ext cx="4407712" cy="1485319"/>
          </a:xfrm>
          <a:noFill/>
        </p:spPr>
        <p:txBody>
          <a:bodyPr>
            <a:normAutofit/>
          </a:bodyPr>
          <a:lstStyle/>
          <a:p>
            <a:pPr algn="l"/>
            <a:r>
              <a:rPr lang="en-US" dirty="0"/>
              <a:t>Cooper Smith </a:t>
            </a:r>
          </a:p>
          <a:p>
            <a:pPr algn="l"/>
            <a:r>
              <a:rPr lang="en-US" dirty="0"/>
              <a:t>Dwell Community Church 2025</a:t>
            </a:r>
          </a:p>
        </p:txBody>
      </p:sp>
    </p:spTree>
    <p:extLst>
      <p:ext uri="{BB962C8B-B14F-4D97-AF65-F5344CB8AC3E}">
        <p14:creationId xmlns:p14="http://schemas.microsoft.com/office/powerpoint/2010/main" val="1785482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17B2D2-6ED5-23B0-6B45-72606859634D}"/>
              </a:ext>
            </a:extLst>
          </p:cNvPr>
          <p:cNvSpPr>
            <a:spLocks noGrp="1"/>
          </p:cNvSpPr>
          <p:nvPr>
            <p:ph sz="half" idx="1"/>
          </p:nvPr>
        </p:nvSpPr>
        <p:spPr/>
        <p:txBody>
          <a:bodyPr/>
          <a:lstStyle/>
          <a:p>
            <a:r>
              <a:rPr lang="en-US" dirty="0"/>
              <a:t>“Peterson’s ‘God’ is a prop for his existentialist doctrine.”</a:t>
            </a:r>
          </a:p>
          <a:p>
            <a:pPr marL="0" indent="0">
              <a:buNone/>
            </a:pPr>
            <a:r>
              <a:rPr lang="en-US" dirty="0"/>
              <a:t>Alistair Roberts</a:t>
            </a:r>
          </a:p>
        </p:txBody>
      </p:sp>
    </p:spTree>
    <p:extLst>
      <p:ext uri="{BB962C8B-B14F-4D97-AF65-F5344CB8AC3E}">
        <p14:creationId xmlns:p14="http://schemas.microsoft.com/office/powerpoint/2010/main" val="1044952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9C188D4-FCAB-BF29-22F8-B2FC88C5A178}"/>
              </a:ext>
            </a:extLst>
          </p:cNvPr>
          <p:cNvSpPr>
            <a:spLocks noGrp="1"/>
          </p:cNvSpPr>
          <p:nvPr>
            <p:ph type="title"/>
          </p:nvPr>
        </p:nvSpPr>
        <p:spPr>
          <a:xfrm>
            <a:off x="630936" y="639520"/>
            <a:ext cx="3429000" cy="1719072"/>
          </a:xfrm>
        </p:spPr>
        <p:txBody>
          <a:bodyPr vert="horz" lIns="91440" tIns="45720" rIns="91440" bIns="45720" rtlCol="0" anchor="b">
            <a:normAutofit/>
          </a:bodyPr>
          <a:lstStyle/>
          <a:p>
            <a:r>
              <a:rPr lang="en-US" sz="5400" kern="1200">
                <a:solidFill>
                  <a:schemeClr val="tx1"/>
                </a:solidFill>
                <a:latin typeface="+mj-lt"/>
                <a:ea typeface="+mj-ea"/>
                <a:cs typeface="+mj-cs"/>
              </a:rPr>
              <a:t>Questions</a:t>
            </a:r>
          </a:p>
        </p:txBody>
      </p:sp>
      <p:sp>
        <p:nvSpPr>
          <p:cNvPr id="17" name="sketch line">
            <a:extLst>
              <a:ext uri="{FF2B5EF4-FFF2-40B4-BE49-F238E27FC236}">
                <a16:creationId xmlns:a16="http://schemas.microsoft.com/office/drawing/2014/main" id="{6357EC4F-235E-4222-A36F-C7878ACE37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AB31428-04E8-F199-2087-90E4822ED8CA}"/>
              </a:ext>
            </a:extLst>
          </p:cNvPr>
          <p:cNvSpPr>
            <a:spLocks noGrp="1"/>
          </p:cNvSpPr>
          <p:nvPr>
            <p:ph sz="half" idx="1"/>
          </p:nvPr>
        </p:nvSpPr>
        <p:spPr>
          <a:xfrm>
            <a:off x="630936" y="2807208"/>
            <a:ext cx="4209288" cy="4050792"/>
          </a:xfrm>
        </p:spPr>
        <p:txBody>
          <a:bodyPr vert="horz" lIns="91440" tIns="45720" rIns="91440" bIns="45720" rtlCol="0" anchor="t">
            <a:noAutofit/>
          </a:bodyPr>
          <a:lstStyle/>
          <a:p>
            <a:r>
              <a:rPr lang="en-US" sz="2400" dirty="0"/>
              <a:t>Can we accept as true what he says if he is not a Christian? </a:t>
            </a:r>
          </a:p>
          <a:p>
            <a:r>
              <a:rPr lang="en-US" sz="2400" dirty="0"/>
              <a:t>What is the framework for knowing how to evaluate these things? </a:t>
            </a:r>
          </a:p>
          <a:p>
            <a:r>
              <a:rPr lang="en-US" sz="2400" dirty="0"/>
              <a:t>How do we teach ourselves and others to filter similar content?</a:t>
            </a:r>
          </a:p>
        </p:txBody>
      </p:sp>
    </p:spTree>
    <p:extLst>
      <p:ext uri="{BB962C8B-B14F-4D97-AF65-F5344CB8AC3E}">
        <p14:creationId xmlns:p14="http://schemas.microsoft.com/office/powerpoint/2010/main" val="420904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64C988-9A3F-0AEA-39C2-F42F1CBFBAEC}"/>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a:solidFill>
                  <a:srgbClr val="FFFFFF"/>
                </a:solidFill>
                <a:latin typeface="+mj-lt"/>
                <a:ea typeface="+mj-ea"/>
                <a:cs typeface="+mj-cs"/>
              </a:rPr>
              <a:t>Part 2: Evidence From Proverbs</a:t>
            </a:r>
          </a:p>
        </p:txBody>
      </p:sp>
    </p:spTree>
    <p:extLst>
      <p:ext uri="{BB962C8B-B14F-4D97-AF65-F5344CB8AC3E}">
        <p14:creationId xmlns:p14="http://schemas.microsoft.com/office/powerpoint/2010/main" val="542151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F9F1C7-C495-4D04-92F6-0F3C813A49D3}"/>
              </a:ext>
            </a:extLst>
          </p:cNvPr>
          <p:cNvSpPr>
            <a:spLocks noGrp="1"/>
          </p:cNvSpPr>
          <p:nvPr>
            <p:ph type="title"/>
          </p:nvPr>
        </p:nvSpPr>
        <p:spPr>
          <a:xfrm>
            <a:off x="638882" y="639193"/>
            <a:ext cx="3571810" cy="3573516"/>
          </a:xfrm>
        </p:spPr>
        <p:txBody>
          <a:bodyPr vert="horz" lIns="91440" tIns="45720" rIns="91440" bIns="45720" rtlCol="0" anchor="b">
            <a:normAutofit/>
          </a:bodyPr>
          <a:lstStyle/>
          <a:p>
            <a:r>
              <a:rPr lang="en-US" sz="6600" kern="1200" dirty="0">
                <a:solidFill>
                  <a:schemeClr val="tx1"/>
                </a:solidFill>
                <a:latin typeface="+mj-lt"/>
                <a:ea typeface="+mj-ea"/>
                <a:cs typeface="+mj-cs"/>
              </a:rPr>
              <a:t>Key Claim #1</a:t>
            </a:r>
          </a:p>
        </p:txBody>
      </p:sp>
      <p:sp>
        <p:nvSpPr>
          <p:cNvPr id="3" name="Content Placeholder 2">
            <a:extLst>
              <a:ext uri="{FF2B5EF4-FFF2-40B4-BE49-F238E27FC236}">
                <a16:creationId xmlns:a16="http://schemas.microsoft.com/office/drawing/2014/main" id="{E9165680-B2D6-239F-675C-4CC7EB0BD11C}"/>
              </a:ext>
            </a:extLst>
          </p:cNvPr>
          <p:cNvSpPr>
            <a:spLocks noGrp="1"/>
          </p:cNvSpPr>
          <p:nvPr>
            <p:ph sz="half" idx="1"/>
          </p:nvPr>
        </p:nvSpPr>
        <p:spPr>
          <a:xfrm>
            <a:off x="638882" y="4631161"/>
            <a:ext cx="3571810" cy="1559327"/>
          </a:xfrm>
        </p:spPr>
        <p:txBody>
          <a:bodyPr vert="horz" lIns="91440" tIns="45720" rIns="91440" bIns="45720" rtlCol="0">
            <a:normAutofit/>
          </a:bodyPr>
          <a:lstStyle/>
          <a:p>
            <a:pPr marL="0" indent="0">
              <a:buNone/>
            </a:pPr>
            <a:r>
              <a:rPr lang="en-US" sz="2400" kern="1200">
                <a:solidFill>
                  <a:schemeClr val="tx1"/>
                </a:solidFill>
                <a:latin typeface="+mn-lt"/>
                <a:ea typeface="+mn-ea"/>
                <a:cs typeface="+mn-cs"/>
              </a:rPr>
              <a:t>Proverbs incorporates wisdom from foreign (i.e., pagan) sources. </a:t>
            </a:r>
          </a:p>
        </p:txBody>
      </p:sp>
      <p:sp>
        <p:nvSpPr>
          <p:cNvPr id="13"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9568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484AB-F752-2C3B-1F36-E51BA490E4E6}"/>
              </a:ext>
            </a:extLst>
          </p:cNvPr>
          <p:cNvSpPr>
            <a:spLocks noGrp="1"/>
          </p:cNvSpPr>
          <p:nvPr>
            <p:ph type="title"/>
          </p:nvPr>
        </p:nvSpPr>
        <p:spPr/>
        <p:txBody>
          <a:bodyPr/>
          <a:lstStyle/>
          <a:p>
            <a:r>
              <a:rPr lang="en-US" dirty="0"/>
              <a:t>Ancient “Wisdom” was International</a:t>
            </a:r>
          </a:p>
        </p:txBody>
      </p:sp>
      <p:sp>
        <p:nvSpPr>
          <p:cNvPr id="3" name="Content Placeholder 2">
            <a:extLst>
              <a:ext uri="{FF2B5EF4-FFF2-40B4-BE49-F238E27FC236}">
                <a16:creationId xmlns:a16="http://schemas.microsoft.com/office/drawing/2014/main" id="{1CF34F7C-5A08-5801-38A0-8CA3EBEB98F2}"/>
              </a:ext>
            </a:extLst>
          </p:cNvPr>
          <p:cNvSpPr>
            <a:spLocks noGrp="1"/>
          </p:cNvSpPr>
          <p:nvPr>
            <p:ph sz="half" idx="1"/>
          </p:nvPr>
        </p:nvSpPr>
        <p:spPr/>
        <p:txBody>
          <a:bodyPr/>
          <a:lstStyle/>
          <a:p>
            <a:r>
              <a:rPr lang="en-US" dirty="0"/>
              <a:t>Sumerian Proverbs</a:t>
            </a:r>
          </a:p>
          <a:p>
            <a:r>
              <a:rPr lang="en-US" dirty="0"/>
              <a:t>Akkadian Job</a:t>
            </a:r>
          </a:p>
          <a:p>
            <a:r>
              <a:rPr lang="en-US" dirty="0"/>
              <a:t>Egyptian Instructions</a:t>
            </a:r>
          </a:p>
          <a:p>
            <a:r>
              <a:rPr lang="en-US" dirty="0"/>
              <a:t>Wisdom narratives (Ahiqar)</a:t>
            </a:r>
          </a:p>
          <a:p>
            <a:r>
              <a:rPr lang="en-US" dirty="0"/>
              <a:t>Love Poetry</a:t>
            </a:r>
          </a:p>
        </p:txBody>
      </p:sp>
    </p:spTree>
    <p:extLst>
      <p:ext uri="{BB962C8B-B14F-4D97-AF65-F5344CB8AC3E}">
        <p14:creationId xmlns:p14="http://schemas.microsoft.com/office/powerpoint/2010/main" val="3523882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451AA-9C01-CF42-624A-C990B1EEE28A}"/>
              </a:ext>
            </a:extLst>
          </p:cNvPr>
          <p:cNvSpPr>
            <a:spLocks noGrp="1"/>
          </p:cNvSpPr>
          <p:nvPr>
            <p:ph type="title"/>
          </p:nvPr>
        </p:nvSpPr>
        <p:spPr/>
        <p:txBody>
          <a:bodyPr/>
          <a:lstStyle/>
          <a:p>
            <a:r>
              <a:rPr lang="en-US" dirty="0"/>
              <a:t>Proverbs Itself Claims to Incorporate Non-Israelite Material</a:t>
            </a:r>
          </a:p>
        </p:txBody>
      </p:sp>
      <p:sp>
        <p:nvSpPr>
          <p:cNvPr id="3" name="Content Placeholder 2">
            <a:extLst>
              <a:ext uri="{FF2B5EF4-FFF2-40B4-BE49-F238E27FC236}">
                <a16:creationId xmlns:a16="http://schemas.microsoft.com/office/drawing/2014/main" id="{808AF90D-96BC-FC66-8F92-9AD166449213}"/>
              </a:ext>
            </a:extLst>
          </p:cNvPr>
          <p:cNvSpPr>
            <a:spLocks noGrp="1"/>
          </p:cNvSpPr>
          <p:nvPr>
            <p:ph sz="half" idx="1"/>
          </p:nvPr>
        </p:nvSpPr>
        <p:spPr/>
        <p:txBody>
          <a:bodyPr/>
          <a:lstStyle/>
          <a:p>
            <a:r>
              <a:rPr lang="en-US" dirty="0"/>
              <a:t>“Words of Agur son of Jakeh” – Proverbs 30</a:t>
            </a:r>
          </a:p>
          <a:p>
            <a:pPr lvl="1"/>
            <a:r>
              <a:rPr lang="en-US" dirty="0"/>
              <a:t>Not a Hebrew name (Semitic)</a:t>
            </a:r>
          </a:p>
          <a:p>
            <a:pPr lvl="1"/>
            <a:r>
              <a:rPr lang="en-US" dirty="0"/>
              <a:t>Not Solomon</a:t>
            </a:r>
          </a:p>
          <a:p>
            <a:r>
              <a:rPr lang="en-US" dirty="0"/>
              <a:t>“Words of King Lemuel” – Proverbs 31 </a:t>
            </a:r>
          </a:p>
          <a:p>
            <a:pPr lvl="1"/>
            <a:r>
              <a:rPr lang="en-US" dirty="0"/>
              <a:t>No king known by that name</a:t>
            </a:r>
          </a:p>
          <a:p>
            <a:endParaRPr lang="en-US" dirty="0"/>
          </a:p>
          <a:p>
            <a:r>
              <a:rPr lang="en-US" dirty="0"/>
              <a:t>Proselytes? </a:t>
            </a:r>
          </a:p>
        </p:txBody>
      </p:sp>
    </p:spTree>
    <p:extLst>
      <p:ext uri="{BB962C8B-B14F-4D97-AF65-F5344CB8AC3E}">
        <p14:creationId xmlns:p14="http://schemas.microsoft.com/office/powerpoint/2010/main" val="2104893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F94AA2BD-2E3F-4B1D-8127-5744B81153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0F266A9-0137-A86C-3282-478E50A4EF47}"/>
              </a:ext>
            </a:extLst>
          </p:cNvPr>
          <p:cNvSpPr>
            <a:spLocks noGrp="1"/>
          </p:cNvSpPr>
          <p:nvPr>
            <p:ph type="title"/>
          </p:nvPr>
        </p:nvSpPr>
        <p:spPr>
          <a:xfrm>
            <a:off x="411480" y="987552"/>
            <a:ext cx="4485861" cy="1088136"/>
          </a:xfrm>
        </p:spPr>
        <p:txBody>
          <a:bodyPr vert="horz" lIns="91440" tIns="45720" rIns="91440" bIns="45720" rtlCol="0" anchor="b">
            <a:normAutofit/>
          </a:bodyPr>
          <a:lstStyle/>
          <a:p>
            <a:r>
              <a:rPr lang="en-US" sz="3400"/>
              <a:t>“Words of the Wise” (Prov 22:17-24:22)</a:t>
            </a:r>
          </a:p>
        </p:txBody>
      </p:sp>
      <p:sp>
        <p:nvSpPr>
          <p:cNvPr id="13" name="Rectangle 12">
            <a:extLst>
              <a:ext uri="{FF2B5EF4-FFF2-40B4-BE49-F238E27FC236}">
                <a16:creationId xmlns:a16="http://schemas.microsoft.com/office/drawing/2014/main" id="{4BD02261-2DC8-4AA8-9E16-7751AE8924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49223" y="387939"/>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3D752CF2-2291-40B5-B462-C17B174C10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1480" y="2286000"/>
            <a:ext cx="438912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9C56C6A5-CE9C-CF7A-C001-EFFDBF3E7185}"/>
              </a:ext>
            </a:extLst>
          </p:cNvPr>
          <p:cNvSpPr>
            <a:spLocks noGrp="1"/>
          </p:cNvSpPr>
          <p:nvPr>
            <p:ph sz="half" idx="1"/>
          </p:nvPr>
        </p:nvSpPr>
        <p:spPr>
          <a:xfrm>
            <a:off x="411479" y="2688336"/>
            <a:ext cx="4498848" cy="3584448"/>
          </a:xfrm>
        </p:spPr>
        <p:txBody>
          <a:bodyPr vert="horz" lIns="91440" tIns="45720" rIns="91440" bIns="45720" rtlCol="0" anchor="t">
            <a:normAutofit/>
          </a:bodyPr>
          <a:lstStyle/>
          <a:p>
            <a:pPr marL="0" indent="0">
              <a:buNone/>
            </a:pPr>
            <a:r>
              <a:rPr lang="en-US" sz="2400" dirty="0"/>
              <a:t>Proverbs 22:17</a:t>
            </a:r>
          </a:p>
          <a:p>
            <a:pPr marL="0" indent="0">
              <a:buNone/>
            </a:pPr>
            <a:r>
              <a:rPr lang="en-US" sz="2400" dirty="0"/>
              <a:t>“Incline your ear, and hear the </a:t>
            </a:r>
            <a:r>
              <a:rPr lang="en-US" sz="2400" i="1" dirty="0"/>
              <a:t>words of the wise,</a:t>
            </a:r>
            <a:r>
              <a:rPr lang="en-US" sz="2400" dirty="0"/>
              <a:t> and apply your heart to my knowledge.”</a:t>
            </a:r>
          </a:p>
          <a:p>
            <a:pPr marL="0"/>
            <a:endParaRPr lang="en-US" sz="2400" dirty="0"/>
          </a:p>
          <a:p>
            <a:pPr marL="0" indent="0">
              <a:buNone/>
            </a:pPr>
            <a:r>
              <a:rPr lang="en-US" sz="2400" dirty="0"/>
              <a:t>Cf. Prov 24:23</a:t>
            </a:r>
          </a:p>
          <a:p>
            <a:pPr marL="0" indent="0">
              <a:buNone/>
            </a:pPr>
            <a:r>
              <a:rPr lang="en-US" sz="2400" dirty="0"/>
              <a:t>“These </a:t>
            </a:r>
            <a:r>
              <a:rPr lang="en-US" sz="2400" i="1" dirty="0"/>
              <a:t>also</a:t>
            </a:r>
            <a:r>
              <a:rPr lang="en-US" sz="2400" dirty="0"/>
              <a:t> are sayings of the wise.”</a:t>
            </a:r>
          </a:p>
        </p:txBody>
      </p:sp>
    </p:spTree>
    <p:extLst>
      <p:ext uri="{BB962C8B-B14F-4D97-AF65-F5344CB8AC3E}">
        <p14:creationId xmlns:p14="http://schemas.microsoft.com/office/powerpoint/2010/main" val="3481762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1864E-C2BC-CD40-16EC-BD86FF5FEBD7}"/>
              </a:ext>
            </a:extLst>
          </p:cNvPr>
          <p:cNvSpPr>
            <a:spLocks noGrp="1"/>
          </p:cNvSpPr>
          <p:nvPr>
            <p:ph type="title"/>
          </p:nvPr>
        </p:nvSpPr>
        <p:spPr/>
        <p:txBody>
          <a:bodyPr/>
          <a:lstStyle/>
          <a:p>
            <a:r>
              <a:rPr lang="en-US" dirty="0"/>
              <a:t>Proverbs 22:17-24:22 and the </a:t>
            </a:r>
            <a:br>
              <a:rPr lang="en-US" dirty="0"/>
            </a:br>
            <a:r>
              <a:rPr lang="en-US" i="1" dirty="0"/>
              <a:t>Instructions of Amenemope</a:t>
            </a:r>
            <a:endParaRPr lang="en-US" dirty="0"/>
          </a:p>
        </p:txBody>
      </p:sp>
      <p:sp>
        <p:nvSpPr>
          <p:cNvPr id="3" name="Content Placeholder 2">
            <a:extLst>
              <a:ext uri="{FF2B5EF4-FFF2-40B4-BE49-F238E27FC236}">
                <a16:creationId xmlns:a16="http://schemas.microsoft.com/office/drawing/2014/main" id="{039CE0F4-4E25-3E89-A552-F7AE920C7295}"/>
              </a:ext>
            </a:extLst>
          </p:cNvPr>
          <p:cNvSpPr>
            <a:spLocks noGrp="1"/>
          </p:cNvSpPr>
          <p:nvPr>
            <p:ph sz="half" idx="1"/>
          </p:nvPr>
        </p:nvSpPr>
        <p:spPr>
          <a:xfrm>
            <a:off x="838199" y="1825625"/>
            <a:ext cx="5476875" cy="4351338"/>
          </a:xfrm>
        </p:spPr>
        <p:txBody>
          <a:bodyPr/>
          <a:lstStyle/>
          <a:p>
            <a:r>
              <a:rPr lang="en-US" dirty="0"/>
              <a:t>Written in </a:t>
            </a:r>
            <a:r>
              <a:rPr lang="en-US" dirty="0" err="1"/>
              <a:t>Rameside</a:t>
            </a:r>
            <a:r>
              <a:rPr lang="en-US" dirty="0"/>
              <a:t> period (c. 1100-1000 BC) </a:t>
            </a:r>
          </a:p>
          <a:p>
            <a:pPr lvl="1"/>
            <a:r>
              <a:rPr lang="en-US" dirty="0"/>
              <a:t>Solomon starts to reign in 970 BC</a:t>
            </a:r>
          </a:p>
          <a:p>
            <a:r>
              <a:rPr lang="en-US" dirty="0"/>
              <a:t>Found in 1888</a:t>
            </a:r>
          </a:p>
          <a:p>
            <a:r>
              <a:rPr lang="en-US" dirty="0"/>
              <a:t>First translated in 1923</a:t>
            </a:r>
          </a:p>
          <a:p>
            <a:r>
              <a:rPr lang="en-US" dirty="0"/>
              <a:t>Connections with Proverbs noted in 1924</a:t>
            </a:r>
          </a:p>
        </p:txBody>
      </p:sp>
    </p:spTree>
    <p:extLst>
      <p:ext uri="{BB962C8B-B14F-4D97-AF65-F5344CB8AC3E}">
        <p14:creationId xmlns:p14="http://schemas.microsoft.com/office/powerpoint/2010/main" val="16351351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7BB21-4DF2-D67B-B8EC-DE3E6D7D7A71}"/>
              </a:ext>
            </a:extLst>
          </p:cNvPr>
          <p:cNvSpPr>
            <a:spLocks noGrp="1"/>
          </p:cNvSpPr>
          <p:nvPr>
            <p:ph type="title"/>
          </p:nvPr>
        </p:nvSpPr>
        <p:spPr/>
        <p:txBody>
          <a:bodyPr/>
          <a:lstStyle/>
          <a:p>
            <a:r>
              <a:rPr lang="en-US" dirty="0"/>
              <a:t>Introduction to </a:t>
            </a:r>
            <a:r>
              <a:rPr lang="en-US" i="1" dirty="0"/>
              <a:t>Amenemope</a:t>
            </a:r>
            <a:endParaRPr lang="en-US" dirty="0"/>
          </a:p>
        </p:txBody>
      </p:sp>
      <p:sp>
        <p:nvSpPr>
          <p:cNvPr id="3" name="Content Placeholder 2">
            <a:extLst>
              <a:ext uri="{FF2B5EF4-FFF2-40B4-BE49-F238E27FC236}">
                <a16:creationId xmlns:a16="http://schemas.microsoft.com/office/drawing/2014/main" id="{7F07C6FE-639A-9F9E-E140-B2EA6F4178E2}"/>
              </a:ext>
            </a:extLst>
          </p:cNvPr>
          <p:cNvSpPr>
            <a:spLocks noGrp="1"/>
          </p:cNvSpPr>
          <p:nvPr>
            <p:ph sz="half" idx="1"/>
          </p:nvPr>
        </p:nvSpPr>
        <p:spPr/>
        <p:txBody>
          <a:bodyPr/>
          <a:lstStyle/>
          <a:p>
            <a:r>
              <a:rPr lang="en-US" dirty="0"/>
              <a:t>Lines 1.1-12: Purpose</a:t>
            </a:r>
          </a:p>
        </p:txBody>
      </p:sp>
      <p:pic>
        <p:nvPicPr>
          <p:cNvPr id="6" name="Content Placeholder 5">
            <a:extLst>
              <a:ext uri="{FF2B5EF4-FFF2-40B4-BE49-F238E27FC236}">
                <a16:creationId xmlns:a16="http://schemas.microsoft.com/office/drawing/2014/main" id="{17EF96D3-3EE5-1627-18DF-276E29BD3807}"/>
              </a:ext>
            </a:extLst>
          </p:cNvPr>
          <p:cNvPicPr>
            <a:picLocks noGrp="1" noChangeAspect="1"/>
          </p:cNvPicPr>
          <p:nvPr>
            <p:ph sz="half" idx="2"/>
          </p:nvPr>
        </p:nvPicPr>
        <p:blipFill>
          <a:blip r:embed="rId2"/>
          <a:stretch>
            <a:fillRect/>
          </a:stretch>
        </p:blipFill>
        <p:spPr>
          <a:xfrm>
            <a:off x="914400" y="2478630"/>
            <a:ext cx="5181600" cy="3833270"/>
          </a:xfrm>
        </p:spPr>
      </p:pic>
    </p:spTree>
    <p:extLst>
      <p:ext uri="{BB962C8B-B14F-4D97-AF65-F5344CB8AC3E}">
        <p14:creationId xmlns:p14="http://schemas.microsoft.com/office/powerpoint/2010/main" val="859289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AD2A43-E048-B85E-3358-F38A62F4D58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81AEBE-D12E-59D0-16A3-E237DF7B8FAE}"/>
              </a:ext>
            </a:extLst>
          </p:cNvPr>
          <p:cNvSpPr>
            <a:spLocks noGrp="1"/>
          </p:cNvSpPr>
          <p:nvPr>
            <p:ph type="title"/>
          </p:nvPr>
        </p:nvSpPr>
        <p:spPr/>
        <p:txBody>
          <a:bodyPr/>
          <a:lstStyle/>
          <a:p>
            <a:r>
              <a:rPr lang="en-US" dirty="0"/>
              <a:t>Introduction to </a:t>
            </a:r>
            <a:r>
              <a:rPr lang="en-US" i="1" dirty="0"/>
              <a:t>Amenemope</a:t>
            </a:r>
            <a:endParaRPr lang="en-US" dirty="0"/>
          </a:p>
        </p:txBody>
      </p:sp>
      <p:sp>
        <p:nvSpPr>
          <p:cNvPr id="3" name="Content Placeholder 2">
            <a:extLst>
              <a:ext uri="{FF2B5EF4-FFF2-40B4-BE49-F238E27FC236}">
                <a16:creationId xmlns:a16="http://schemas.microsoft.com/office/drawing/2014/main" id="{6798158C-CEC6-6E68-5B01-5A6EF2F76876}"/>
              </a:ext>
            </a:extLst>
          </p:cNvPr>
          <p:cNvSpPr>
            <a:spLocks noGrp="1"/>
          </p:cNvSpPr>
          <p:nvPr>
            <p:ph sz="half" idx="1"/>
          </p:nvPr>
        </p:nvSpPr>
        <p:spPr/>
        <p:txBody>
          <a:bodyPr/>
          <a:lstStyle/>
          <a:p>
            <a:r>
              <a:rPr lang="en-US" dirty="0"/>
              <a:t>Lines 1.13-2.13: Author</a:t>
            </a:r>
          </a:p>
        </p:txBody>
      </p:sp>
      <p:pic>
        <p:nvPicPr>
          <p:cNvPr id="8" name="Content Placeholder 7">
            <a:extLst>
              <a:ext uri="{FF2B5EF4-FFF2-40B4-BE49-F238E27FC236}">
                <a16:creationId xmlns:a16="http://schemas.microsoft.com/office/drawing/2014/main" id="{E8EB0B0F-B8EC-1B21-8C6B-93E3C04E07BD}"/>
              </a:ext>
            </a:extLst>
          </p:cNvPr>
          <p:cNvPicPr>
            <a:picLocks noGrp="1" noChangeAspect="1"/>
          </p:cNvPicPr>
          <p:nvPr>
            <p:ph sz="half" idx="2"/>
          </p:nvPr>
        </p:nvPicPr>
        <p:blipFill>
          <a:blip r:embed="rId3"/>
          <a:stretch>
            <a:fillRect/>
          </a:stretch>
        </p:blipFill>
        <p:spPr>
          <a:xfrm>
            <a:off x="838200" y="2368812"/>
            <a:ext cx="5181600" cy="2702256"/>
          </a:xfrm>
        </p:spPr>
      </p:pic>
      <p:pic>
        <p:nvPicPr>
          <p:cNvPr id="14" name="Picture 13">
            <a:extLst>
              <a:ext uri="{FF2B5EF4-FFF2-40B4-BE49-F238E27FC236}">
                <a16:creationId xmlns:a16="http://schemas.microsoft.com/office/drawing/2014/main" id="{107C11EC-6747-1D19-2E19-560946C9D3C4}"/>
              </a:ext>
            </a:extLst>
          </p:cNvPr>
          <p:cNvPicPr>
            <a:picLocks noChangeAspect="1"/>
          </p:cNvPicPr>
          <p:nvPr/>
        </p:nvPicPr>
        <p:blipFill>
          <a:blip r:embed="rId4"/>
          <a:stretch>
            <a:fillRect/>
          </a:stretch>
        </p:blipFill>
        <p:spPr>
          <a:xfrm>
            <a:off x="611113" y="5292557"/>
            <a:ext cx="7573432" cy="1200318"/>
          </a:xfrm>
          <a:prstGeom prst="rect">
            <a:avLst/>
          </a:prstGeom>
        </p:spPr>
      </p:pic>
    </p:spTree>
    <p:extLst>
      <p:ext uri="{BB962C8B-B14F-4D97-AF65-F5344CB8AC3E}">
        <p14:creationId xmlns:p14="http://schemas.microsoft.com/office/powerpoint/2010/main" val="4271216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EC048DB-BB6E-28AA-92AF-9D591488D879}"/>
              </a:ext>
            </a:extLst>
          </p:cNvPr>
          <p:cNvSpPr>
            <a:spLocks noGrp="1"/>
          </p:cNvSpPr>
          <p:nvPr>
            <p:ph type="title"/>
          </p:nvPr>
        </p:nvSpPr>
        <p:spPr>
          <a:xfrm>
            <a:off x="630936" y="639520"/>
            <a:ext cx="3429000" cy="1719072"/>
          </a:xfrm>
        </p:spPr>
        <p:txBody>
          <a:bodyPr anchor="b">
            <a:normAutofit/>
          </a:bodyPr>
          <a:lstStyle/>
          <a:p>
            <a:r>
              <a:rPr lang="en-US" sz="5400"/>
              <a:t>Blurb</a:t>
            </a:r>
          </a:p>
        </p:txBody>
      </p:sp>
      <p:sp>
        <p:nvSpPr>
          <p:cNvPr id="12" name="sketch line">
            <a:extLst>
              <a:ext uri="{FF2B5EF4-FFF2-40B4-BE49-F238E27FC236}">
                <a16:creationId xmlns:a16="http://schemas.microsoft.com/office/drawing/2014/main" id="{6357EC4F-235E-4222-A36F-C7878ACE37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6AE7179-B7EF-8C56-75CF-E0968DA2CB67}"/>
              </a:ext>
            </a:extLst>
          </p:cNvPr>
          <p:cNvSpPr>
            <a:spLocks noGrp="1"/>
          </p:cNvSpPr>
          <p:nvPr>
            <p:ph idx="1"/>
          </p:nvPr>
        </p:nvSpPr>
        <p:spPr>
          <a:xfrm>
            <a:off x="630936" y="2807208"/>
            <a:ext cx="3429000" cy="3410712"/>
          </a:xfrm>
        </p:spPr>
        <p:txBody>
          <a:bodyPr anchor="t">
            <a:normAutofit/>
          </a:bodyPr>
          <a:lstStyle/>
          <a:p>
            <a:pPr marL="0" indent="0">
              <a:buNone/>
            </a:pPr>
            <a:r>
              <a:rPr lang="en-US" dirty="0"/>
              <a:t>The book of Proverbs contains sayings from ancient Near Eastern sources. What wisdom can be gleaned from non-biblical outlets today?</a:t>
            </a:r>
          </a:p>
        </p:txBody>
      </p:sp>
    </p:spTree>
    <p:extLst>
      <p:ext uri="{BB962C8B-B14F-4D97-AF65-F5344CB8AC3E}">
        <p14:creationId xmlns:p14="http://schemas.microsoft.com/office/powerpoint/2010/main" val="42221307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60DD4B-1A85-0207-FE12-5362614CDF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DFE816-AD15-47AC-EC05-46A578CD0F8D}"/>
              </a:ext>
            </a:extLst>
          </p:cNvPr>
          <p:cNvSpPr>
            <a:spLocks noGrp="1"/>
          </p:cNvSpPr>
          <p:nvPr>
            <p:ph type="title"/>
          </p:nvPr>
        </p:nvSpPr>
        <p:spPr/>
        <p:txBody>
          <a:bodyPr/>
          <a:lstStyle/>
          <a:p>
            <a:r>
              <a:rPr lang="en-US" dirty="0"/>
              <a:t>Introduction to </a:t>
            </a:r>
            <a:r>
              <a:rPr lang="en-US" i="1" dirty="0"/>
              <a:t>Amenemope</a:t>
            </a:r>
            <a:endParaRPr lang="en-US" dirty="0"/>
          </a:p>
        </p:txBody>
      </p:sp>
      <p:sp>
        <p:nvSpPr>
          <p:cNvPr id="3" name="Content Placeholder 2">
            <a:extLst>
              <a:ext uri="{FF2B5EF4-FFF2-40B4-BE49-F238E27FC236}">
                <a16:creationId xmlns:a16="http://schemas.microsoft.com/office/drawing/2014/main" id="{6195BD89-3317-E828-80C5-0B9C23A47DA5}"/>
              </a:ext>
            </a:extLst>
          </p:cNvPr>
          <p:cNvSpPr>
            <a:spLocks noGrp="1"/>
          </p:cNvSpPr>
          <p:nvPr>
            <p:ph sz="half" idx="1"/>
          </p:nvPr>
        </p:nvSpPr>
        <p:spPr/>
        <p:txBody>
          <a:bodyPr/>
          <a:lstStyle/>
          <a:p>
            <a:r>
              <a:rPr lang="en-US" dirty="0"/>
              <a:t>Lines 3.8-27.17: 30 Chapters</a:t>
            </a:r>
          </a:p>
        </p:txBody>
      </p:sp>
      <p:pic>
        <p:nvPicPr>
          <p:cNvPr id="10" name="Picture 9">
            <a:extLst>
              <a:ext uri="{FF2B5EF4-FFF2-40B4-BE49-F238E27FC236}">
                <a16:creationId xmlns:a16="http://schemas.microsoft.com/office/drawing/2014/main" id="{FED8C9DE-B28C-C9C4-C447-E1185B1EE3F4}"/>
              </a:ext>
            </a:extLst>
          </p:cNvPr>
          <p:cNvPicPr>
            <a:picLocks noChangeAspect="1"/>
          </p:cNvPicPr>
          <p:nvPr/>
        </p:nvPicPr>
        <p:blipFill>
          <a:blip r:embed="rId2"/>
          <a:stretch>
            <a:fillRect/>
          </a:stretch>
        </p:blipFill>
        <p:spPr>
          <a:xfrm>
            <a:off x="750277" y="2272422"/>
            <a:ext cx="4338465" cy="4505083"/>
          </a:xfrm>
          <a:prstGeom prst="rect">
            <a:avLst/>
          </a:prstGeom>
        </p:spPr>
      </p:pic>
    </p:spTree>
    <p:extLst>
      <p:ext uri="{BB962C8B-B14F-4D97-AF65-F5344CB8AC3E}">
        <p14:creationId xmlns:p14="http://schemas.microsoft.com/office/powerpoint/2010/main" val="20867009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0BC9C-60A6-88B9-51EC-3834A00FCBCB}"/>
              </a:ext>
            </a:extLst>
          </p:cNvPr>
          <p:cNvSpPr>
            <a:spLocks noGrp="1"/>
          </p:cNvSpPr>
          <p:nvPr>
            <p:ph type="title"/>
          </p:nvPr>
        </p:nvSpPr>
        <p:spPr/>
        <p:txBody>
          <a:bodyPr/>
          <a:lstStyle/>
          <a:p>
            <a:r>
              <a:rPr lang="en-US" dirty="0"/>
              <a:t>Introduction to </a:t>
            </a:r>
            <a:r>
              <a:rPr lang="en-US" i="1" dirty="0"/>
              <a:t>Amenemope</a:t>
            </a:r>
            <a:endParaRPr lang="en-US" dirty="0"/>
          </a:p>
        </p:txBody>
      </p:sp>
      <p:pic>
        <p:nvPicPr>
          <p:cNvPr id="6" name="Content Placeholder 5">
            <a:extLst>
              <a:ext uri="{FF2B5EF4-FFF2-40B4-BE49-F238E27FC236}">
                <a16:creationId xmlns:a16="http://schemas.microsoft.com/office/drawing/2014/main" id="{A4B6C14C-F80E-B142-A207-5254526BEE46}"/>
              </a:ext>
            </a:extLst>
          </p:cNvPr>
          <p:cNvPicPr>
            <a:picLocks noGrp="1" noChangeAspect="1"/>
          </p:cNvPicPr>
          <p:nvPr>
            <p:ph sz="half" idx="1"/>
          </p:nvPr>
        </p:nvPicPr>
        <p:blipFill>
          <a:blip r:embed="rId2"/>
          <a:stretch>
            <a:fillRect/>
          </a:stretch>
        </p:blipFill>
        <p:spPr>
          <a:xfrm>
            <a:off x="1380749" y="1825625"/>
            <a:ext cx="4096501" cy="4351338"/>
          </a:xfrm>
        </p:spPr>
      </p:pic>
    </p:spTree>
    <p:extLst>
      <p:ext uri="{BB962C8B-B14F-4D97-AF65-F5344CB8AC3E}">
        <p14:creationId xmlns:p14="http://schemas.microsoft.com/office/powerpoint/2010/main" val="2143490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B5428-23C3-73CE-7714-DCE776CE6F34}"/>
              </a:ext>
            </a:extLst>
          </p:cNvPr>
          <p:cNvSpPr>
            <a:spLocks noGrp="1"/>
          </p:cNvSpPr>
          <p:nvPr>
            <p:ph type="title"/>
          </p:nvPr>
        </p:nvSpPr>
        <p:spPr/>
        <p:txBody>
          <a:bodyPr/>
          <a:lstStyle/>
          <a:p>
            <a:r>
              <a:rPr lang="en-US" i="1" dirty="0"/>
              <a:t>Amenemope</a:t>
            </a:r>
            <a:r>
              <a:rPr lang="en-US" dirty="0"/>
              <a:t> and Proverbs</a:t>
            </a:r>
          </a:p>
        </p:txBody>
      </p:sp>
      <p:sp>
        <p:nvSpPr>
          <p:cNvPr id="3" name="Content Placeholder 2">
            <a:extLst>
              <a:ext uri="{FF2B5EF4-FFF2-40B4-BE49-F238E27FC236}">
                <a16:creationId xmlns:a16="http://schemas.microsoft.com/office/drawing/2014/main" id="{0D0B9341-05A7-124C-9618-604047285280}"/>
              </a:ext>
            </a:extLst>
          </p:cNvPr>
          <p:cNvSpPr>
            <a:spLocks noGrp="1"/>
          </p:cNvSpPr>
          <p:nvPr>
            <p:ph sz="half" idx="1"/>
          </p:nvPr>
        </p:nvSpPr>
        <p:spPr>
          <a:xfrm>
            <a:off x="838199" y="1825625"/>
            <a:ext cx="5946913" cy="4351338"/>
          </a:xfrm>
        </p:spPr>
        <p:txBody>
          <a:bodyPr>
            <a:noAutofit/>
          </a:bodyPr>
          <a:lstStyle/>
          <a:p>
            <a:r>
              <a:rPr lang="en-US" dirty="0"/>
              <a:t>30 Units</a:t>
            </a:r>
          </a:p>
          <a:p>
            <a:pPr lvl="1"/>
            <a:r>
              <a:rPr lang="en-US" sz="2800" dirty="0"/>
              <a:t>“30 chapters” (Amenemope)</a:t>
            </a:r>
          </a:p>
          <a:p>
            <a:pPr lvl="1"/>
            <a:r>
              <a:rPr lang="en-US" sz="2800" dirty="0"/>
              <a:t>30 words (Proverbs 22:20)</a:t>
            </a:r>
          </a:p>
          <a:p>
            <a:pPr lvl="2"/>
            <a:r>
              <a:rPr lang="en-US" sz="2800" dirty="0"/>
              <a:t>“Have I not written for you 30 sayings of counsel and knowledge.” </a:t>
            </a:r>
          </a:p>
          <a:p>
            <a:r>
              <a:rPr lang="en-US" dirty="0"/>
              <a:t>Structure – exhortation, reason, wisdom</a:t>
            </a:r>
          </a:p>
          <a:p>
            <a:r>
              <a:rPr lang="en-US" dirty="0"/>
              <a:t>Specific Content</a:t>
            </a:r>
          </a:p>
          <a:p>
            <a:pPr lvl="1"/>
            <a:endParaRPr lang="en-US" sz="2800" dirty="0"/>
          </a:p>
        </p:txBody>
      </p:sp>
    </p:spTree>
    <p:extLst>
      <p:ext uri="{BB962C8B-B14F-4D97-AF65-F5344CB8AC3E}">
        <p14:creationId xmlns:p14="http://schemas.microsoft.com/office/powerpoint/2010/main" val="671491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B27FE7-4A02-CFB6-AFC9-C087E7BE68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30E144-49D5-17FA-1AA0-69B8F293A412}"/>
              </a:ext>
            </a:extLst>
          </p:cNvPr>
          <p:cNvSpPr>
            <a:spLocks noGrp="1"/>
          </p:cNvSpPr>
          <p:nvPr>
            <p:ph type="title"/>
          </p:nvPr>
        </p:nvSpPr>
        <p:spPr/>
        <p:txBody>
          <a:bodyPr/>
          <a:lstStyle/>
          <a:p>
            <a:r>
              <a:rPr lang="en-US" dirty="0"/>
              <a:t>Side-by-Side</a:t>
            </a:r>
          </a:p>
        </p:txBody>
      </p:sp>
      <p:sp>
        <p:nvSpPr>
          <p:cNvPr id="5" name="Text Placeholder 4">
            <a:extLst>
              <a:ext uri="{FF2B5EF4-FFF2-40B4-BE49-F238E27FC236}">
                <a16:creationId xmlns:a16="http://schemas.microsoft.com/office/drawing/2014/main" id="{EA7368D9-ACF2-6B3E-8D3C-18E9F7CA1B53}"/>
              </a:ext>
            </a:extLst>
          </p:cNvPr>
          <p:cNvSpPr>
            <a:spLocks noGrp="1"/>
          </p:cNvSpPr>
          <p:nvPr>
            <p:ph type="body" idx="1"/>
          </p:nvPr>
        </p:nvSpPr>
        <p:spPr/>
        <p:txBody>
          <a:bodyPr/>
          <a:lstStyle/>
          <a:p>
            <a:r>
              <a:rPr lang="en-US" dirty="0"/>
              <a:t>Proverbs (NRSV)</a:t>
            </a:r>
          </a:p>
        </p:txBody>
      </p:sp>
      <p:sp>
        <p:nvSpPr>
          <p:cNvPr id="6" name="Content Placeholder 5">
            <a:extLst>
              <a:ext uri="{FF2B5EF4-FFF2-40B4-BE49-F238E27FC236}">
                <a16:creationId xmlns:a16="http://schemas.microsoft.com/office/drawing/2014/main" id="{9E2532F8-A3C1-F8EB-8E12-70150A95EC67}"/>
              </a:ext>
            </a:extLst>
          </p:cNvPr>
          <p:cNvSpPr>
            <a:spLocks noGrp="1"/>
          </p:cNvSpPr>
          <p:nvPr>
            <p:ph sz="half" idx="2"/>
          </p:nvPr>
        </p:nvSpPr>
        <p:spPr/>
        <p:txBody>
          <a:bodyPr>
            <a:normAutofit fontScale="85000" lnSpcReduction="20000"/>
          </a:bodyPr>
          <a:lstStyle/>
          <a:p>
            <a:r>
              <a:rPr lang="en-US" dirty="0">
                <a:solidFill>
                  <a:srgbClr val="FFFF00"/>
                </a:solidFill>
              </a:rPr>
              <a:t>Do not rob the poor because they are poor, or crush the afflicted at the gate (22:22)</a:t>
            </a:r>
          </a:p>
          <a:p>
            <a:r>
              <a:rPr lang="en-US" dirty="0">
                <a:solidFill>
                  <a:schemeClr val="bg1"/>
                </a:solidFill>
              </a:rPr>
              <a:t>Do you see those who are skillful in their work? They will serve kings; (22:29)</a:t>
            </a:r>
          </a:p>
          <a:p>
            <a:r>
              <a:rPr lang="en-US" dirty="0">
                <a:solidFill>
                  <a:schemeClr val="bg1"/>
                </a:solidFill>
              </a:rPr>
              <a:t>Do not wear yourself out to get rich; be wise enough to desist. When your eyes light upon it, it is gone; for suddenly it takes wings to itself, flying like an eagle toward heaven (23:4-5)</a:t>
            </a:r>
          </a:p>
        </p:txBody>
      </p:sp>
      <p:sp>
        <p:nvSpPr>
          <p:cNvPr id="7" name="Text Placeholder 6">
            <a:extLst>
              <a:ext uri="{FF2B5EF4-FFF2-40B4-BE49-F238E27FC236}">
                <a16:creationId xmlns:a16="http://schemas.microsoft.com/office/drawing/2014/main" id="{3A72D585-2D47-7281-27D0-972C694DC226}"/>
              </a:ext>
            </a:extLst>
          </p:cNvPr>
          <p:cNvSpPr>
            <a:spLocks noGrp="1"/>
          </p:cNvSpPr>
          <p:nvPr>
            <p:ph type="body" sz="quarter" idx="3"/>
          </p:nvPr>
        </p:nvSpPr>
        <p:spPr/>
        <p:txBody>
          <a:bodyPr/>
          <a:lstStyle/>
          <a:p>
            <a:r>
              <a:rPr lang="en-US" dirty="0"/>
              <a:t>Amenemope</a:t>
            </a:r>
          </a:p>
        </p:txBody>
      </p:sp>
      <p:sp>
        <p:nvSpPr>
          <p:cNvPr id="8" name="Content Placeholder 7">
            <a:extLst>
              <a:ext uri="{FF2B5EF4-FFF2-40B4-BE49-F238E27FC236}">
                <a16:creationId xmlns:a16="http://schemas.microsoft.com/office/drawing/2014/main" id="{0067C946-27C1-F5F5-3716-D240B848F2A4}"/>
              </a:ext>
            </a:extLst>
          </p:cNvPr>
          <p:cNvSpPr>
            <a:spLocks noGrp="1"/>
          </p:cNvSpPr>
          <p:nvPr>
            <p:ph sz="quarter" idx="4"/>
          </p:nvPr>
        </p:nvSpPr>
        <p:spPr/>
        <p:txBody>
          <a:bodyPr>
            <a:normAutofit fontScale="85000" lnSpcReduction="20000"/>
          </a:bodyPr>
          <a:lstStyle/>
          <a:p>
            <a:r>
              <a:rPr lang="en-US" dirty="0">
                <a:solidFill>
                  <a:srgbClr val="FFFF00"/>
                </a:solidFill>
              </a:rPr>
              <a:t>Guard yourself from robbing the poor, from being violent to the weak (4.4-5).</a:t>
            </a:r>
          </a:p>
          <a:p>
            <a:r>
              <a:rPr lang="en-US" dirty="0">
                <a:solidFill>
                  <a:schemeClr val="bg1"/>
                </a:solidFill>
              </a:rPr>
              <a:t>As for the scribe who is experienced in his office, He will find himself worthy to be a courtier (17.16-17)</a:t>
            </a:r>
          </a:p>
          <a:p>
            <a:r>
              <a:rPr lang="en-US" dirty="0">
                <a:solidFill>
                  <a:schemeClr val="bg1"/>
                </a:solidFill>
              </a:rPr>
              <a:t>Do not strain to seek excess when your possessions are secure. When the day dawns they are no longer in your house. They make themselves wings like geese, and fly to heaven. (9.14-10.5)</a:t>
            </a:r>
          </a:p>
        </p:txBody>
      </p:sp>
    </p:spTree>
    <p:extLst>
      <p:ext uri="{BB962C8B-B14F-4D97-AF65-F5344CB8AC3E}">
        <p14:creationId xmlns:p14="http://schemas.microsoft.com/office/powerpoint/2010/main" val="36293967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0DD1B8-5C25-8000-AA8D-E455D96AED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849DF7-B8C2-7FC9-670E-C47EFB52E0F4}"/>
              </a:ext>
            </a:extLst>
          </p:cNvPr>
          <p:cNvSpPr>
            <a:spLocks noGrp="1"/>
          </p:cNvSpPr>
          <p:nvPr>
            <p:ph type="title"/>
          </p:nvPr>
        </p:nvSpPr>
        <p:spPr/>
        <p:txBody>
          <a:bodyPr/>
          <a:lstStyle/>
          <a:p>
            <a:r>
              <a:rPr lang="en-US" dirty="0"/>
              <a:t>Side-by-Side</a:t>
            </a:r>
          </a:p>
        </p:txBody>
      </p:sp>
      <p:sp>
        <p:nvSpPr>
          <p:cNvPr id="5" name="Text Placeholder 4">
            <a:extLst>
              <a:ext uri="{FF2B5EF4-FFF2-40B4-BE49-F238E27FC236}">
                <a16:creationId xmlns:a16="http://schemas.microsoft.com/office/drawing/2014/main" id="{33AD865D-00D2-E878-72D5-DEC76E52051D}"/>
              </a:ext>
            </a:extLst>
          </p:cNvPr>
          <p:cNvSpPr>
            <a:spLocks noGrp="1"/>
          </p:cNvSpPr>
          <p:nvPr>
            <p:ph type="body" idx="1"/>
          </p:nvPr>
        </p:nvSpPr>
        <p:spPr/>
        <p:txBody>
          <a:bodyPr/>
          <a:lstStyle/>
          <a:p>
            <a:r>
              <a:rPr lang="en-US" dirty="0"/>
              <a:t>Proverbs (NRSV)</a:t>
            </a:r>
          </a:p>
        </p:txBody>
      </p:sp>
      <p:sp>
        <p:nvSpPr>
          <p:cNvPr id="6" name="Content Placeholder 5">
            <a:extLst>
              <a:ext uri="{FF2B5EF4-FFF2-40B4-BE49-F238E27FC236}">
                <a16:creationId xmlns:a16="http://schemas.microsoft.com/office/drawing/2014/main" id="{7056BA72-8874-E8B1-E2B4-0D23E2FE9AEC}"/>
              </a:ext>
            </a:extLst>
          </p:cNvPr>
          <p:cNvSpPr>
            <a:spLocks noGrp="1"/>
          </p:cNvSpPr>
          <p:nvPr>
            <p:ph sz="half" idx="2"/>
          </p:nvPr>
        </p:nvSpPr>
        <p:spPr/>
        <p:txBody>
          <a:bodyPr>
            <a:normAutofit fontScale="85000" lnSpcReduction="20000"/>
          </a:bodyPr>
          <a:lstStyle/>
          <a:p>
            <a:r>
              <a:rPr lang="en-US" dirty="0">
                <a:solidFill>
                  <a:schemeClr val="tx2">
                    <a:lumMod val="50000"/>
                  </a:schemeClr>
                </a:solidFill>
              </a:rPr>
              <a:t>Do not rob the poor because they are poor, or crush the afflicted at the gate (22:22)</a:t>
            </a:r>
          </a:p>
          <a:p>
            <a:r>
              <a:rPr lang="en-US" dirty="0">
                <a:solidFill>
                  <a:srgbClr val="FFFF00"/>
                </a:solidFill>
              </a:rPr>
              <a:t>Do you see those who are skillful in their work? They will serve kings; (22:29)</a:t>
            </a:r>
          </a:p>
          <a:p>
            <a:r>
              <a:rPr lang="en-US" dirty="0">
                <a:solidFill>
                  <a:schemeClr val="bg1"/>
                </a:solidFill>
              </a:rPr>
              <a:t>Do not wear yourself out to get rich; be wise enough to desist. When your eyes light upon it, it is gone; for suddenly it takes wings to itself, flying like an eagle toward heaven (23:4-5)</a:t>
            </a:r>
          </a:p>
        </p:txBody>
      </p:sp>
      <p:sp>
        <p:nvSpPr>
          <p:cNvPr id="7" name="Text Placeholder 6">
            <a:extLst>
              <a:ext uri="{FF2B5EF4-FFF2-40B4-BE49-F238E27FC236}">
                <a16:creationId xmlns:a16="http://schemas.microsoft.com/office/drawing/2014/main" id="{87EF5712-EA48-A08D-5F5E-CAEC30E89FED}"/>
              </a:ext>
            </a:extLst>
          </p:cNvPr>
          <p:cNvSpPr>
            <a:spLocks noGrp="1"/>
          </p:cNvSpPr>
          <p:nvPr>
            <p:ph type="body" sz="quarter" idx="3"/>
          </p:nvPr>
        </p:nvSpPr>
        <p:spPr/>
        <p:txBody>
          <a:bodyPr/>
          <a:lstStyle/>
          <a:p>
            <a:r>
              <a:rPr lang="en-US" dirty="0"/>
              <a:t>Amenemope</a:t>
            </a:r>
          </a:p>
        </p:txBody>
      </p:sp>
      <p:sp>
        <p:nvSpPr>
          <p:cNvPr id="8" name="Content Placeholder 7">
            <a:extLst>
              <a:ext uri="{FF2B5EF4-FFF2-40B4-BE49-F238E27FC236}">
                <a16:creationId xmlns:a16="http://schemas.microsoft.com/office/drawing/2014/main" id="{A47A7E10-0360-31E2-6353-7F0E0517577D}"/>
              </a:ext>
            </a:extLst>
          </p:cNvPr>
          <p:cNvSpPr>
            <a:spLocks noGrp="1"/>
          </p:cNvSpPr>
          <p:nvPr>
            <p:ph sz="quarter" idx="4"/>
          </p:nvPr>
        </p:nvSpPr>
        <p:spPr/>
        <p:txBody>
          <a:bodyPr>
            <a:normAutofit fontScale="85000" lnSpcReduction="20000"/>
          </a:bodyPr>
          <a:lstStyle/>
          <a:p>
            <a:r>
              <a:rPr lang="en-US" dirty="0">
                <a:solidFill>
                  <a:schemeClr val="tx2">
                    <a:lumMod val="50000"/>
                  </a:schemeClr>
                </a:solidFill>
              </a:rPr>
              <a:t>Guard yourself from robbing the poor, from being violent to the weak (4.4-5).</a:t>
            </a:r>
          </a:p>
          <a:p>
            <a:r>
              <a:rPr lang="en-US" dirty="0">
                <a:solidFill>
                  <a:srgbClr val="FFFF00"/>
                </a:solidFill>
              </a:rPr>
              <a:t>As for the scribe who is experienced in his office, He will find himself worthy to be a courtier (17.16-17)</a:t>
            </a:r>
          </a:p>
          <a:p>
            <a:r>
              <a:rPr lang="en-US" dirty="0">
                <a:solidFill>
                  <a:schemeClr val="bg1"/>
                </a:solidFill>
              </a:rPr>
              <a:t>Do not strain to seek excess when your possessions are secure. When the day dawns they are no longer in your house. They make themselves wings like geese, and fly to heaven. (9.14-10.5)</a:t>
            </a:r>
          </a:p>
        </p:txBody>
      </p:sp>
    </p:spTree>
    <p:extLst>
      <p:ext uri="{BB962C8B-B14F-4D97-AF65-F5344CB8AC3E}">
        <p14:creationId xmlns:p14="http://schemas.microsoft.com/office/powerpoint/2010/main" val="16812159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4DB22-9B70-CFD1-A571-94B31CBF572E}"/>
              </a:ext>
            </a:extLst>
          </p:cNvPr>
          <p:cNvSpPr>
            <a:spLocks noGrp="1"/>
          </p:cNvSpPr>
          <p:nvPr>
            <p:ph type="title"/>
          </p:nvPr>
        </p:nvSpPr>
        <p:spPr/>
        <p:txBody>
          <a:bodyPr/>
          <a:lstStyle/>
          <a:p>
            <a:r>
              <a:rPr lang="en-US" dirty="0"/>
              <a:t>Side-by-Side</a:t>
            </a:r>
          </a:p>
        </p:txBody>
      </p:sp>
      <p:sp>
        <p:nvSpPr>
          <p:cNvPr id="5" name="Text Placeholder 4">
            <a:extLst>
              <a:ext uri="{FF2B5EF4-FFF2-40B4-BE49-F238E27FC236}">
                <a16:creationId xmlns:a16="http://schemas.microsoft.com/office/drawing/2014/main" id="{DF21AFBA-6375-1E63-6EAC-FC8580621B72}"/>
              </a:ext>
            </a:extLst>
          </p:cNvPr>
          <p:cNvSpPr>
            <a:spLocks noGrp="1"/>
          </p:cNvSpPr>
          <p:nvPr>
            <p:ph type="body" idx="1"/>
          </p:nvPr>
        </p:nvSpPr>
        <p:spPr/>
        <p:txBody>
          <a:bodyPr/>
          <a:lstStyle/>
          <a:p>
            <a:r>
              <a:rPr lang="en-US" dirty="0"/>
              <a:t>Proverbs (NRSV)</a:t>
            </a:r>
          </a:p>
        </p:txBody>
      </p:sp>
      <p:sp>
        <p:nvSpPr>
          <p:cNvPr id="6" name="Content Placeholder 5">
            <a:extLst>
              <a:ext uri="{FF2B5EF4-FFF2-40B4-BE49-F238E27FC236}">
                <a16:creationId xmlns:a16="http://schemas.microsoft.com/office/drawing/2014/main" id="{7D052351-F033-019A-277D-1037D94A7949}"/>
              </a:ext>
            </a:extLst>
          </p:cNvPr>
          <p:cNvSpPr>
            <a:spLocks noGrp="1"/>
          </p:cNvSpPr>
          <p:nvPr>
            <p:ph sz="half" idx="2"/>
          </p:nvPr>
        </p:nvSpPr>
        <p:spPr/>
        <p:txBody>
          <a:bodyPr>
            <a:normAutofit fontScale="85000" lnSpcReduction="20000"/>
          </a:bodyPr>
          <a:lstStyle/>
          <a:p>
            <a:r>
              <a:rPr lang="en-US" dirty="0">
                <a:solidFill>
                  <a:schemeClr val="tx2">
                    <a:lumMod val="50000"/>
                  </a:schemeClr>
                </a:solidFill>
              </a:rPr>
              <a:t>Do not rob the poor because they are poor, or crush the afflicted at the gate (22:22)</a:t>
            </a:r>
          </a:p>
          <a:p>
            <a:r>
              <a:rPr lang="en-US" dirty="0">
                <a:solidFill>
                  <a:schemeClr val="tx2">
                    <a:lumMod val="50000"/>
                  </a:schemeClr>
                </a:solidFill>
              </a:rPr>
              <a:t>Do you see those who are skillful in their work? They will serve kings; (22:29)</a:t>
            </a:r>
          </a:p>
          <a:p>
            <a:r>
              <a:rPr lang="en-US" dirty="0">
                <a:solidFill>
                  <a:srgbClr val="FFFF00"/>
                </a:solidFill>
              </a:rPr>
              <a:t>Do not wear yourself out to get rich; be wise enough to desist. When your eyes light upon it, it is gone; for suddenly it takes wings to itself, flying like an eagle toward heaven (23:4-5)</a:t>
            </a:r>
          </a:p>
        </p:txBody>
      </p:sp>
      <p:sp>
        <p:nvSpPr>
          <p:cNvPr id="7" name="Text Placeholder 6">
            <a:extLst>
              <a:ext uri="{FF2B5EF4-FFF2-40B4-BE49-F238E27FC236}">
                <a16:creationId xmlns:a16="http://schemas.microsoft.com/office/drawing/2014/main" id="{E7D736D7-07CA-CDEE-A841-7B71C6658614}"/>
              </a:ext>
            </a:extLst>
          </p:cNvPr>
          <p:cNvSpPr>
            <a:spLocks noGrp="1"/>
          </p:cNvSpPr>
          <p:nvPr>
            <p:ph type="body" sz="quarter" idx="3"/>
          </p:nvPr>
        </p:nvSpPr>
        <p:spPr/>
        <p:txBody>
          <a:bodyPr/>
          <a:lstStyle/>
          <a:p>
            <a:r>
              <a:rPr lang="en-US" dirty="0"/>
              <a:t>Amenemope</a:t>
            </a:r>
          </a:p>
        </p:txBody>
      </p:sp>
      <p:sp>
        <p:nvSpPr>
          <p:cNvPr id="8" name="Content Placeholder 7">
            <a:extLst>
              <a:ext uri="{FF2B5EF4-FFF2-40B4-BE49-F238E27FC236}">
                <a16:creationId xmlns:a16="http://schemas.microsoft.com/office/drawing/2014/main" id="{AEDB1061-51E9-0475-83F2-4826294D7A15}"/>
              </a:ext>
            </a:extLst>
          </p:cNvPr>
          <p:cNvSpPr>
            <a:spLocks noGrp="1"/>
          </p:cNvSpPr>
          <p:nvPr>
            <p:ph sz="quarter" idx="4"/>
          </p:nvPr>
        </p:nvSpPr>
        <p:spPr/>
        <p:txBody>
          <a:bodyPr>
            <a:normAutofit fontScale="85000" lnSpcReduction="20000"/>
          </a:bodyPr>
          <a:lstStyle/>
          <a:p>
            <a:r>
              <a:rPr lang="en-US" dirty="0">
                <a:solidFill>
                  <a:schemeClr val="tx2">
                    <a:lumMod val="50000"/>
                  </a:schemeClr>
                </a:solidFill>
              </a:rPr>
              <a:t>Guard yourself from robbing the poor, from being violent to the weak (4.4-5).</a:t>
            </a:r>
          </a:p>
          <a:p>
            <a:r>
              <a:rPr lang="en-US" dirty="0">
                <a:solidFill>
                  <a:schemeClr val="tx2">
                    <a:lumMod val="50000"/>
                  </a:schemeClr>
                </a:solidFill>
              </a:rPr>
              <a:t>As for the scribe who is experienced in his office, He will find himself worthy to be a courtier (17.16-17)</a:t>
            </a:r>
          </a:p>
          <a:p>
            <a:r>
              <a:rPr lang="en-US" dirty="0">
                <a:solidFill>
                  <a:srgbClr val="FFFF00"/>
                </a:solidFill>
              </a:rPr>
              <a:t>Do not strain to seek excess when your possessions are secure. When the day dawns they are no longer in your house. They make themselves wings like geese, and fly to heaven. (9.14-10.5)</a:t>
            </a:r>
          </a:p>
        </p:txBody>
      </p:sp>
    </p:spTree>
    <p:extLst>
      <p:ext uri="{BB962C8B-B14F-4D97-AF65-F5344CB8AC3E}">
        <p14:creationId xmlns:p14="http://schemas.microsoft.com/office/powerpoint/2010/main" val="3022261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711A256-8CBE-D1F8-2F53-A1D6F6777CF1}"/>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262366C-F7B0-37ED-FB24-9CBB20CFC6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B6FF10F-F871-7C8E-B87D-1F5B4F2B8EC3}"/>
              </a:ext>
            </a:extLst>
          </p:cNvPr>
          <p:cNvSpPr>
            <a:spLocks noGrp="1"/>
          </p:cNvSpPr>
          <p:nvPr>
            <p:ph type="title"/>
          </p:nvPr>
        </p:nvSpPr>
        <p:spPr>
          <a:xfrm>
            <a:off x="638882" y="639193"/>
            <a:ext cx="3571810" cy="3573516"/>
          </a:xfrm>
        </p:spPr>
        <p:txBody>
          <a:bodyPr vert="horz" lIns="91440" tIns="45720" rIns="91440" bIns="45720" rtlCol="0" anchor="b">
            <a:normAutofit/>
          </a:bodyPr>
          <a:lstStyle/>
          <a:p>
            <a:r>
              <a:rPr lang="en-US" sz="6600" kern="1200" dirty="0">
                <a:solidFill>
                  <a:schemeClr val="tx1"/>
                </a:solidFill>
                <a:latin typeface="+mj-lt"/>
                <a:ea typeface="+mj-ea"/>
                <a:cs typeface="+mj-cs"/>
              </a:rPr>
              <a:t>Key Claim #2</a:t>
            </a:r>
          </a:p>
        </p:txBody>
      </p:sp>
      <p:sp>
        <p:nvSpPr>
          <p:cNvPr id="3" name="Content Placeholder 2">
            <a:extLst>
              <a:ext uri="{FF2B5EF4-FFF2-40B4-BE49-F238E27FC236}">
                <a16:creationId xmlns:a16="http://schemas.microsoft.com/office/drawing/2014/main" id="{7483E7E5-A1F8-8A07-98D0-0B28AFC9CFF6}"/>
              </a:ext>
            </a:extLst>
          </p:cNvPr>
          <p:cNvSpPr>
            <a:spLocks noGrp="1"/>
          </p:cNvSpPr>
          <p:nvPr>
            <p:ph sz="half" idx="1"/>
          </p:nvPr>
        </p:nvSpPr>
        <p:spPr>
          <a:xfrm>
            <a:off x="638882" y="4631161"/>
            <a:ext cx="3571810" cy="1559327"/>
          </a:xfrm>
        </p:spPr>
        <p:txBody>
          <a:bodyPr vert="horz" lIns="91440" tIns="45720" rIns="91440" bIns="45720" rtlCol="0">
            <a:normAutofit/>
          </a:bodyPr>
          <a:lstStyle/>
          <a:p>
            <a:pPr marL="0" indent="0">
              <a:buNone/>
            </a:pPr>
            <a:r>
              <a:rPr lang="en-US" sz="2400" kern="1200" dirty="0">
                <a:solidFill>
                  <a:schemeClr val="tx1"/>
                </a:solidFill>
                <a:latin typeface="+mn-lt"/>
                <a:ea typeface="+mn-ea"/>
                <a:cs typeface="+mn-cs"/>
              </a:rPr>
              <a:t>Proverbs places foreign wisdom into a properly theological frame.</a:t>
            </a:r>
          </a:p>
        </p:txBody>
      </p:sp>
      <p:sp>
        <p:nvSpPr>
          <p:cNvPr id="13" name="sketch line">
            <a:extLst>
              <a:ext uri="{FF2B5EF4-FFF2-40B4-BE49-F238E27FC236}">
                <a16:creationId xmlns:a16="http://schemas.microsoft.com/office/drawing/2014/main" id="{BE17B89C-C1B3-0405-D4BF-18F5198500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45864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D21BEA-7AC8-61D3-02BA-84A0296ECFB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78D1B9-DB5E-8ACD-622D-E53801C33D68}"/>
              </a:ext>
            </a:extLst>
          </p:cNvPr>
          <p:cNvSpPr>
            <a:spLocks noGrp="1"/>
          </p:cNvSpPr>
          <p:nvPr>
            <p:ph type="title"/>
          </p:nvPr>
        </p:nvSpPr>
        <p:spPr/>
        <p:txBody>
          <a:bodyPr/>
          <a:lstStyle/>
          <a:p>
            <a:r>
              <a:rPr lang="en-US" dirty="0"/>
              <a:t>Structure of Proverbs 1-9 and 10-31</a:t>
            </a:r>
          </a:p>
        </p:txBody>
      </p:sp>
      <p:sp>
        <p:nvSpPr>
          <p:cNvPr id="3" name="Content Placeholder 2">
            <a:extLst>
              <a:ext uri="{FF2B5EF4-FFF2-40B4-BE49-F238E27FC236}">
                <a16:creationId xmlns:a16="http://schemas.microsoft.com/office/drawing/2014/main" id="{EF0B9E56-06D1-6FFA-0E3C-D07642954FDF}"/>
              </a:ext>
            </a:extLst>
          </p:cNvPr>
          <p:cNvSpPr>
            <a:spLocks noGrp="1"/>
          </p:cNvSpPr>
          <p:nvPr>
            <p:ph sz="half" idx="1"/>
          </p:nvPr>
        </p:nvSpPr>
        <p:spPr>
          <a:xfrm>
            <a:off x="838200" y="1825625"/>
            <a:ext cx="5562600" cy="4351338"/>
          </a:xfrm>
        </p:spPr>
        <p:txBody>
          <a:bodyPr/>
          <a:lstStyle/>
          <a:p>
            <a:r>
              <a:rPr lang="en-US" dirty="0"/>
              <a:t>Proverbs 1:1–7 and “Fear of God”</a:t>
            </a:r>
          </a:p>
          <a:p>
            <a:r>
              <a:rPr lang="en-US" dirty="0"/>
              <a:t>Proverbs 1-9 as God-Focused Introduction to the Book</a:t>
            </a:r>
          </a:p>
          <a:p>
            <a:r>
              <a:rPr lang="en-US" dirty="0"/>
              <a:t>“Yahweh” in Proverbs 10-31</a:t>
            </a:r>
          </a:p>
        </p:txBody>
      </p:sp>
    </p:spTree>
    <p:extLst>
      <p:ext uri="{BB962C8B-B14F-4D97-AF65-F5344CB8AC3E}">
        <p14:creationId xmlns:p14="http://schemas.microsoft.com/office/powerpoint/2010/main" val="33599359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6AAD6905-9FA1-192C-D47E-D6042D824F4F}"/>
              </a:ext>
            </a:extLst>
          </p:cNvPr>
          <p:cNvSpPr>
            <a:spLocks noGrp="1"/>
          </p:cNvSpPr>
          <p:nvPr>
            <p:ph type="title"/>
          </p:nvPr>
        </p:nvSpPr>
        <p:spPr/>
        <p:txBody>
          <a:bodyPr/>
          <a:lstStyle/>
          <a:p>
            <a:r>
              <a:rPr lang="en-US" dirty="0"/>
              <a:t>Payoff</a:t>
            </a:r>
          </a:p>
        </p:txBody>
      </p:sp>
      <p:sp>
        <p:nvSpPr>
          <p:cNvPr id="10" name="Content Placeholder 9">
            <a:extLst>
              <a:ext uri="{FF2B5EF4-FFF2-40B4-BE49-F238E27FC236}">
                <a16:creationId xmlns:a16="http://schemas.microsoft.com/office/drawing/2014/main" id="{CCAF1D80-1EE4-C739-50A2-B4E7538B761F}"/>
              </a:ext>
            </a:extLst>
          </p:cNvPr>
          <p:cNvSpPr>
            <a:spLocks noGrp="1"/>
          </p:cNvSpPr>
          <p:nvPr>
            <p:ph sz="half" idx="1"/>
          </p:nvPr>
        </p:nvSpPr>
        <p:spPr/>
        <p:txBody>
          <a:bodyPr>
            <a:normAutofit fontScale="92500" lnSpcReduction="20000"/>
          </a:bodyPr>
          <a:lstStyle/>
          <a:p>
            <a:pPr marL="0" indent="0">
              <a:buNone/>
            </a:pPr>
            <a:r>
              <a:rPr lang="en-US" dirty="0"/>
              <a:t>Amenemope – Chapter 6</a:t>
            </a:r>
          </a:p>
          <a:p>
            <a:pPr marL="0" indent="0">
              <a:buNone/>
            </a:pPr>
            <a:r>
              <a:rPr lang="en-US" dirty="0">
                <a:solidFill>
                  <a:srgbClr val="FFC000"/>
                </a:solidFill>
              </a:rPr>
              <a:t>Do not move the markers on the borders of fields, nor shift the position of the measuring cord. </a:t>
            </a:r>
          </a:p>
          <a:p>
            <a:pPr marL="0" indent="0">
              <a:buNone/>
            </a:pPr>
            <a:r>
              <a:rPr lang="en-US" dirty="0">
                <a:solidFill>
                  <a:srgbClr val="FFC000"/>
                </a:solidFill>
              </a:rPr>
              <a:t>Do not be greedy for a cubit of land, nor encroach on the boundaries of a widow. </a:t>
            </a:r>
          </a:p>
          <a:p>
            <a:pPr marL="0" indent="0">
              <a:buNone/>
            </a:pPr>
            <a:r>
              <a:rPr lang="en-US" dirty="0">
                <a:solidFill>
                  <a:srgbClr val="FFC000"/>
                </a:solidFill>
              </a:rPr>
              <a:t>The trodden rut worn down by time, he who disguises it in the fields,</a:t>
            </a:r>
          </a:p>
          <a:p>
            <a:pPr marL="0" indent="0">
              <a:buNone/>
            </a:pPr>
            <a:r>
              <a:rPr lang="en-US" dirty="0"/>
              <a:t>When he has snared it by false oaths, He will be caught by the might of the Moon.</a:t>
            </a:r>
          </a:p>
        </p:txBody>
      </p:sp>
    </p:spTree>
    <p:extLst>
      <p:ext uri="{BB962C8B-B14F-4D97-AF65-F5344CB8AC3E}">
        <p14:creationId xmlns:p14="http://schemas.microsoft.com/office/powerpoint/2010/main" val="32089023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A6EF6D-3582-874E-774D-403CDA090D64}"/>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E2BED846-A883-5319-2F05-5CD3785CA0C7}"/>
              </a:ext>
            </a:extLst>
          </p:cNvPr>
          <p:cNvSpPr>
            <a:spLocks noGrp="1"/>
          </p:cNvSpPr>
          <p:nvPr>
            <p:ph type="title"/>
          </p:nvPr>
        </p:nvSpPr>
        <p:spPr/>
        <p:txBody>
          <a:bodyPr/>
          <a:lstStyle/>
          <a:p>
            <a:r>
              <a:rPr lang="en-US" dirty="0"/>
              <a:t>Payoff</a:t>
            </a:r>
          </a:p>
        </p:txBody>
      </p:sp>
      <p:sp>
        <p:nvSpPr>
          <p:cNvPr id="10" name="Content Placeholder 9">
            <a:extLst>
              <a:ext uri="{FF2B5EF4-FFF2-40B4-BE49-F238E27FC236}">
                <a16:creationId xmlns:a16="http://schemas.microsoft.com/office/drawing/2014/main" id="{BD55F609-2722-99E5-3E26-0FCA4EAAFE83}"/>
              </a:ext>
            </a:extLst>
          </p:cNvPr>
          <p:cNvSpPr>
            <a:spLocks noGrp="1"/>
          </p:cNvSpPr>
          <p:nvPr>
            <p:ph sz="half" idx="1"/>
          </p:nvPr>
        </p:nvSpPr>
        <p:spPr/>
        <p:txBody>
          <a:bodyPr>
            <a:normAutofit fontScale="92500" lnSpcReduction="20000"/>
          </a:bodyPr>
          <a:lstStyle/>
          <a:p>
            <a:pPr marL="0" indent="0">
              <a:buNone/>
            </a:pPr>
            <a:r>
              <a:rPr lang="en-US" dirty="0"/>
              <a:t>Amenemope – Chapter 6</a:t>
            </a:r>
          </a:p>
          <a:p>
            <a:pPr marL="0" indent="0">
              <a:buNone/>
            </a:pPr>
            <a:r>
              <a:rPr lang="en-US" dirty="0">
                <a:solidFill>
                  <a:schemeClr val="tx2"/>
                </a:solidFill>
              </a:rPr>
              <a:t>Do not move the markers on the borders of fields, nor shift the position of the measuring cord. </a:t>
            </a:r>
          </a:p>
          <a:p>
            <a:pPr marL="0" indent="0">
              <a:buNone/>
            </a:pPr>
            <a:r>
              <a:rPr lang="en-US" dirty="0">
                <a:solidFill>
                  <a:schemeClr val="tx2"/>
                </a:solidFill>
              </a:rPr>
              <a:t>Do not be greedy for a cubit of land, nor encroach on the boundaries of a widow. </a:t>
            </a:r>
          </a:p>
          <a:p>
            <a:pPr marL="0" indent="0">
              <a:buNone/>
            </a:pPr>
            <a:r>
              <a:rPr lang="en-US" dirty="0">
                <a:solidFill>
                  <a:schemeClr val="tx2"/>
                </a:solidFill>
              </a:rPr>
              <a:t>The trodden rut worn down by time, he who disguises it in the fields,</a:t>
            </a:r>
          </a:p>
          <a:p>
            <a:pPr marL="0" indent="0">
              <a:buNone/>
            </a:pPr>
            <a:r>
              <a:rPr lang="en-US" dirty="0">
                <a:solidFill>
                  <a:srgbClr val="FFFF00"/>
                </a:solidFill>
              </a:rPr>
              <a:t>When he has snared it by false oaths, He will be caught by the might of the Moon.</a:t>
            </a:r>
          </a:p>
        </p:txBody>
      </p:sp>
    </p:spTree>
    <p:extLst>
      <p:ext uri="{BB962C8B-B14F-4D97-AF65-F5344CB8AC3E}">
        <p14:creationId xmlns:p14="http://schemas.microsoft.com/office/powerpoint/2010/main" val="621243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DFF15-4424-A85E-C59A-5CA53E877E8E}"/>
              </a:ext>
            </a:extLst>
          </p:cNvPr>
          <p:cNvSpPr>
            <a:spLocks noGrp="1"/>
          </p:cNvSpPr>
          <p:nvPr>
            <p:ph type="title"/>
          </p:nvPr>
        </p:nvSpPr>
        <p:spPr/>
        <p:txBody>
          <a:bodyPr/>
          <a:lstStyle/>
          <a:p>
            <a:r>
              <a:rPr lang="en-US" dirty="0"/>
              <a:t>Road Map</a:t>
            </a:r>
          </a:p>
        </p:txBody>
      </p:sp>
      <p:sp>
        <p:nvSpPr>
          <p:cNvPr id="3" name="Content Placeholder 2">
            <a:extLst>
              <a:ext uri="{FF2B5EF4-FFF2-40B4-BE49-F238E27FC236}">
                <a16:creationId xmlns:a16="http://schemas.microsoft.com/office/drawing/2014/main" id="{5FDDE7FE-293F-7795-C667-139FF43CB388}"/>
              </a:ext>
            </a:extLst>
          </p:cNvPr>
          <p:cNvSpPr>
            <a:spLocks noGrp="1"/>
          </p:cNvSpPr>
          <p:nvPr>
            <p:ph idx="1"/>
          </p:nvPr>
        </p:nvSpPr>
        <p:spPr>
          <a:xfrm>
            <a:off x="838200" y="1825625"/>
            <a:ext cx="4629150" cy="4351338"/>
          </a:xfrm>
        </p:spPr>
        <p:txBody>
          <a:bodyPr/>
          <a:lstStyle/>
          <a:p>
            <a:r>
              <a:rPr lang="en-US" dirty="0"/>
              <a:t>Introduction: Case Study</a:t>
            </a:r>
          </a:p>
          <a:p>
            <a:r>
              <a:rPr lang="en-US" dirty="0"/>
              <a:t>Evidence From Proverbs</a:t>
            </a:r>
          </a:p>
          <a:p>
            <a:r>
              <a:rPr lang="en-US" dirty="0"/>
              <a:t>Framework From Proverbs</a:t>
            </a:r>
          </a:p>
          <a:p>
            <a:r>
              <a:rPr lang="en-US" dirty="0"/>
              <a:t>Apply to Case Study</a:t>
            </a:r>
          </a:p>
        </p:txBody>
      </p:sp>
    </p:spTree>
    <p:extLst>
      <p:ext uri="{BB962C8B-B14F-4D97-AF65-F5344CB8AC3E}">
        <p14:creationId xmlns:p14="http://schemas.microsoft.com/office/powerpoint/2010/main" val="5542996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0052A0-20A2-8C0B-7A7D-842818555BDB}"/>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E40116B0-5A20-8E2D-DA34-D519F4B94E78}"/>
              </a:ext>
            </a:extLst>
          </p:cNvPr>
          <p:cNvSpPr>
            <a:spLocks noGrp="1"/>
          </p:cNvSpPr>
          <p:nvPr>
            <p:ph type="title"/>
          </p:nvPr>
        </p:nvSpPr>
        <p:spPr/>
        <p:txBody>
          <a:bodyPr/>
          <a:lstStyle/>
          <a:p>
            <a:r>
              <a:rPr lang="en-US" dirty="0"/>
              <a:t>Payoff</a:t>
            </a:r>
          </a:p>
        </p:txBody>
      </p:sp>
      <p:sp>
        <p:nvSpPr>
          <p:cNvPr id="10" name="Content Placeholder 9">
            <a:extLst>
              <a:ext uri="{FF2B5EF4-FFF2-40B4-BE49-F238E27FC236}">
                <a16:creationId xmlns:a16="http://schemas.microsoft.com/office/drawing/2014/main" id="{B49988B6-A9D9-432B-E66A-CBD89A43EDEC}"/>
              </a:ext>
            </a:extLst>
          </p:cNvPr>
          <p:cNvSpPr>
            <a:spLocks noGrp="1"/>
          </p:cNvSpPr>
          <p:nvPr>
            <p:ph sz="half" idx="1"/>
          </p:nvPr>
        </p:nvSpPr>
        <p:spPr/>
        <p:txBody>
          <a:bodyPr>
            <a:normAutofit fontScale="92500" lnSpcReduction="20000"/>
          </a:bodyPr>
          <a:lstStyle/>
          <a:p>
            <a:pPr marL="0" indent="0">
              <a:buNone/>
            </a:pPr>
            <a:r>
              <a:rPr lang="en-US" dirty="0"/>
              <a:t>Amenemope – Chapter 6</a:t>
            </a:r>
          </a:p>
          <a:p>
            <a:pPr marL="0" indent="0">
              <a:buNone/>
            </a:pPr>
            <a:r>
              <a:rPr lang="en-US" dirty="0">
                <a:solidFill>
                  <a:schemeClr val="tx2"/>
                </a:solidFill>
              </a:rPr>
              <a:t>Do not move the markers on the borders of fields, nor shift the position of the measuring cord. </a:t>
            </a:r>
          </a:p>
          <a:p>
            <a:pPr marL="0" indent="0">
              <a:buNone/>
            </a:pPr>
            <a:r>
              <a:rPr lang="en-US" dirty="0">
                <a:solidFill>
                  <a:schemeClr val="tx2"/>
                </a:solidFill>
              </a:rPr>
              <a:t>Do not be greedy for a cubit of land, nor encroach on the boundaries of a widow. </a:t>
            </a:r>
          </a:p>
          <a:p>
            <a:pPr marL="0" indent="0">
              <a:buNone/>
            </a:pPr>
            <a:r>
              <a:rPr lang="en-US" dirty="0">
                <a:solidFill>
                  <a:schemeClr val="tx2"/>
                </a:solidFill>
              </a:rPr>
              <a:t>The trodden rut worn down by time, he who disguises it in the fields,</a:t>
            </a:r>
          </a:p>
          <a:p>
            <a:pPr marL="0" indent="0">
              <a:buNone/>
            </a:pPr>
            <a:r>
              <a:rPr lang="en-US" dirty="0">
                <a:solidFill>
                  <a:srgbClr val="FFFF00"/>
                </a:solidFill>
              </a:rPr>
              <a:t>When he has snared it by false oaths, He will be caught by the might of the Moon.</a:t>
            </a:r>
          </a:p>
        </p:txBody>
      </p:sp>
      <p:sp>
        <p:nvSpPr>
          <p:cNvPr id="11" name="Content Placeholder 10">
            <a:extLst>
              <a:ext uri="{FF2B5EF4-FFF2-40B4-BE49-F238E27FC236}">
                <a16:creationId xmlns:a16="http://schemas.microsoft.com/office/drawing/2014/main" id="{E8401E56-C6A6-BE80-4B2B-D9DE8EA645C8}"/>
              </a:ext>
            </a:extLst>
          </p:cNvPr>
          <p:cNvSpPr>
            <a:spLocks noGrp="1"/>
          </p:cNvSpPr>
          <p:nvPr>
            <p:ph sz="half" idx="2"/>
          </p:nvPr>
        </p:nvSpPr>
        <p:spPr/>
        <p:txBody>
          <a:bodyPr>
            <a:normAutofit fontScale="92500" lnSpcReduction="20000"/>
          </a:bodyPr>
          <a:lstStyle/>
          <a:p>
            <a:pPr marL="0" indent="0">
              <a:buNone/>
            </a:pPr>
            <a:r>
              <a:rPr lang="en-US" dirty="0"/>
              <a:t>Proverbs 23:10-11</a:t>
            </a:r>
          </a:p>
          <a:p>
            <a:pPr marL="0" indent="0">
              <a:buNone/>
            </a:pPr>
            <a:r>
              <a:rPr lang="en-US" dirty="0">
                <a:solidFill>
                  <a:srgbClr val="FFC000"/>
                </a:solidFill>
              </a:rPr>
              <a:t>Do not remove an ancient landmark or encroach on the fields of an orphan, </a:t>
            </a:r>
            <a:r>
              <a:rPr lang="en-US" dirty="0">
                <a:solidFill>
                  <a:schemeClr val="bg1"/>
                </a:solidFill>
              </a:rPr>
              <a:t>for their Redeemer is strong; he will plead their cause against you (23:10-11) </a:t>
            </a:r>
          </a:p>
          <a:p>
            <a:pPr lvl="1"/>
            <a:r>
              <a:rPr lang="en-US" dirty="0">
                <a:solidFill>
                  <a:schemeClr val="bg1"/>
                </a:solidFill>
              </a:rPr>
              <a:t>Cf. </a:t>
            </a:r>
            <a:r>
              <a:rPr lang="en-US" dirty="0" err="1">
                <a:solidFill>
                  <a:schemeClr val="bg1"/>
                </a:solidFill>
              </a:rPr>
              <a:t>Exod</a:t>
            </a:r>
            <a:r>
              <a:rPr lang="en-US" dirty="0">
                <a:solidFill>
                  <a:schemeClr val="bg1"/>
                </a:solidFill>
              </a:rPr>
              <a:t> 22:22; </a:t>
            </a:r>
            <a:r>
              <a:rPr lang="en-US" dirty="0" err="1">
                <a:solidFill>
                  <a:schemeClr val="bg1"/>
                </a:solidFill>
              </a:rPr>
              <a:t>Deut</a:t>
            </a:r>
            <a:r>
              <a:rPr lang="en-US" dirty="0">
                <a:solidFill>
                  <a:schemeClr val="bg1"/>
                </a:solidFill>
              </a:rPr>
              <a:t> 10:18; Job 29:12) </a:t>
            </a:r>
          </a:p>
        </p:txBody>
      </p:sp>
    </p:spTree>
    <p:extLst>
      <p:ext uri="{BB962C8B-B14F-4D97-AF65-F5344CB8AC3E}">
        <p14:creationId xmlns:p14="http://schemas.microsoft.com/office/powerpoint/2010/main" val="8096270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04BFBF-0A01-3FC5-3FE9-8CB459406DD9}"/>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0CC56ACC-0510-0FD4-EDBF-7906B5C7E8A6}"/>
              </a:ext>
            </a:extLst>
          </p:cNvPr>
          <p:cNvSpPr>
            <a:spLocks noGrp="1"/>
          </p:cNvSpPr>
          <p:nvPr>
            <p:ph type="title"/>
          </p:nvPr>
        </p:nvSpPr>
        <p:spPr/>
        <p:txBody>
          <a:bodyPr/>
          <a:lstStyle/>
          <a:p>
            <a:r>
              <a:rPr lang="en-US" dirty="0"/>
              <a:t>Payoff</a:t>
            </a:r>
          </a:p>
        </p:txBody>
      </p:sp>
      <p:sp>
        <p:nvSpPr>
          <p:cNvPr id="10" name="Content Placeholder 9">
            <a:extLst>
              <a:ext uri="{FF2B5EF4-FFF2-40B4-BE49-F238E27FC236}">
                <a16:creationId xmlns:a16="http://schemas.microsoft.com/office/drawing/2014/main" id="{20BDA2BA-5661-BE85-7B97-3BBB20543720}"/>
              </a:ext>
            </a:extLst>
          </p:cNvPr>
          <p:cNvSpPr>
            <a:spLocks noGrp="1"/>
          </p:cNvSpPr>
          <p:nvPr>
            <p:ph sz="half" idx="1"/>
          </p:nvPr>
        </p:nvSpPr>
        <p:spPr/>
        <p:txBody>
          <a:bodyPr>
            <a:normAutofit fontScale="92500" lnSpcReduction="20000"/>
          </a:bodyPr>
          <a:lstStyle/>
          <a:p>
            <a:pPr marL="0" indent="0">
              <a:buNone/>
            </a:pPr>
            <a:r>
              <a:rPr lang="en-US" dirty="0"/>
              <a:t>Amenemope – Chapter 6</a:t>
            </a:r>
          </a:p>
          <a:p>
            <a:pPr marL="0" indent="0">
              <a:buNone/>
            </a:pPr>
            <a:r>
              <a:rPr lang="en-US" dirty="0">
                <a:solidFill>
                  <a:schemeClr val="tx2"/>
                </a:solidFill>
              </a:rPr>
              <a:t>Do not move the markers on the borders of fields, nor shift the position of the measuring cord. </a:t>
            </a:r>
          </a:p>
          <a:p>
            <a:pPr marL="0" indent="0">
              <a:buNone/>
            </a:pPr>
            <a:r>
              <a:rPr lang="en-US" dirty="0">
                <a:solidFill>
                  <a:schemeClr val="tx2"/>
                </a:solidFill>
              </a:rPr>
              <a:t>Do not be greedy for a cubit of land, nor encroach on the boundaries of a widow. </a:t>
            </a:r>
          </a:p>
          <a:p>
            <a:pPr marL="0" indent="0">
              <a:buNone/>
            </a:pPr>
            <a:r>
              <a:rPr lang="en-US" dirty="0">
                <a:solidFill>
                  <a:schemeClr val="tx2"/>
                </a:solidFill>
              </a:rPr>
              <a:t>The trodden rut worn down by time, he who disguises it in the fields,</a:t>
            </a:r>
          </a:p>
          <a:p>
            <a:pPr marL="0" indent="0">
              <a:buNone/>
            </a:pPr>
            <a:r>
              <a:rPr lang="en-US" dirty="0">
                <a:solidFill>
                  <a:srgbClr val="FFFF00"/>
                </a:solidFill>
              </a:rPr>
              <a:t>When he has snared it by false oaths, He will be caught by the might of the Moon.</a:t>
            </a:r>
          </a:p>
        </p:txBody>
      </p:sp>
      <p:sp>
        <p:nvSpPr>
          <p:cNvPr id="11" name="Content Placeholder 10">
            <a:extLst>
              <a:ext uri="{FF2B5EF4-FFF2-40B4-BE49-F238E27FC236}">
                <a16:creationId xmlns:a16="http://schemas.microsoft.com/office/drawing/2014/main" id="{C1D487D1-98FE-B4AF-D0BA-7FB862C43B22}"/>
              </a:ext>
            </a:extLst>
          </p:cNvPr>
          <p:cNvSpPr>
            <a:spLocks noGrp="1"/>
          </p:cNvSpPr>
          <p:nvPr>
            <p:ph sz="half" idx="2"/>
          </p:nvPr>
        </p:nvSpPr>
        <p:spPr/>
        <p:txBody>
          <a:bodyPr>
            <a:normAutofit fontScale="92500" lnSpcReduction="20000"/>
          </a:bodyPr>
          <a:lstStyle/>
          <a:p>
            <a:pPr marL="0" indent="0">
              <a:buNone/>
            </a:pPr>
            <a:r>
              <a:rPr lang="en-US" dirty="0">
                <a:solidFill>
                  <a:schemeClr val="tx2">
                    <a:lumMod val="90000"/>
                  </a:schemeClr>
                </a:solidFill>
              </a:rPr>
              <a:t>Proverbs 23:10-11</a:t>
            </a:r>
          </a:p>
          <a:p>
            <a:pPr marL="0" indent="0">
              <a:buNone/>
            </a:pPr>
            <a:r>
              <a:rPr lang="en-US" dirty="0">
                <a:solidFill>
                  <a:schemeClr val="tx2">
                    <a:lumMod val="90000"/>
                  </a:schemeClr>
                </a:solidFill>
              </a:rPr>
              <a:t>Do not remove an ancient landmark or encroach on the fields of an orphan, </a:t>
            </a:r>
            <a:r>
              <a:rPr lang="en-US" dirty="0">
                <a:solidFill>
                  <a:srgbClr val="FFFF00"/>
                </a:solidFill>
              </a:rPr>
              <a:t>for their Redeemer is strong; he will plead their cause against you (23:10-11) </a:t>
            </a:r>
          </a:p>
          <a:p>
            <a:pPr lvl="1"/>
            <a:r>
              <a:rPr lang="en-US" dirty="0"/>
              <a:t>Cf. </a:t>
            </a:r>
            <a:r>
              <a:rPr lang="en-US" dirty="0" err="1"/>
              <a:t>Exod</a:t>
            </a:r>
            <a:r>
              <a:rPr lang="en-US" dirty="0"/>
              <a:t> 22:22; </a:t>
            </a:r>
            <a:r>
              <a:rPr lang="en-US" dirty="0" err="1"/>
              <a:t>Deut</a:t>
            </a:r>
            <a:r>
              <a:rPr lang="en-US" dirty="0"/>
              <a:t> 10:18; Job 29:12) </a:t>
            </a:r>
          </a:p>
        </p:txBody>
      </p:sp>
    </p:spTree>
    <p:extLst>
      <p:ext uri="{BB962C8B-B14F-4D97-AF65-F5344CB8AC3E}">
        <p14:creationId xmlns:p14="http://schemas.microsoft.com/office/powerpoint/2010/main" val="12599672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1CA7741-3D9E-1A9D-B7BA-9DD27C9D21E2}"/>
            </a:ext>
          </a:extLst>
        </p:cNvPr>
        <p:cNvGrpSpPr/>
        <p:nvPr/>
      </p:nvGrpSpPr>
      <p:grpSpPr>
        <a:xfrm>
          <a:off x="0" y="0"/>
          <a:ext cx="0" cy="0"/>
          <a:chOff x="0" y="0"/>
          <a:chExt cx="0" cy="0"/>
        </a:xfrm>
      </p:grpSpPr>
      <p:sp>
        <p:nvSpPr>
          <p:cNvPr id="16"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5758DC-CCD6-BD3C-DADA-C8DBAE3BC010}"/>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dirty="0">
                <a:solidFill>
                  <a:srgbClr val="FFFFFF"/>
                </a:solidFill>
                <a:latin typeface="+mj-lt"/>
                <a:ea typeface="+mj-ea"/>
                <a:cs typeface="+mj-cs"/>
              </a:rPr>
              <a:t>Part 3: Framework From Proverbs</a:t>
            </a:r>
          </a:p>
        </p:txBody>
      </p:sp>
    </p:spTree>
    <p:extLst>
      <p:ext uri="{BB962C8B-B14F-4D97-AF65-F5344CB8AC3E}">
        <p14:creationId xmlns:p14="http://schemas.microsoft.com/office/powerpoint/2010/main" val="40631221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95F18-F22B-9BB3-5FEA-973614BC9F89}"/>
              </a:ext>
            </a:extLst>
          </p:cNvPr>
          <p:cNvSpPr>
            <a:spLocks noGrp="1"/>
          </p:cNvSpPr>
          <p:nvPr>
            <p:ph type="title"/>
          </p:nvPr>
        </p:nvSpPr>
        <p:spPr/>
        <p:txBody>
          <a:bodyPr/>
          <a:lstStyle/>
          <a:p>
            <a:r>
              <a:rPr lang="en-US" dirty="0"/>
              <a:t>What do we do with Wisdom from the Upside-Down World?</a:t>
            </a:r>
          </a:p>
        </p:txBody>
      </p:sp>
      <p:sp>
        <p:nvSpPr>
          <p:cNvPr id="3" name="Content Placeholder 2">
            <a:extLst>
              <a:ext uri="{FF2B5EF4-FFF2-40B4-BE49-F238E27FC236}">
                <a16:creationId xmlns:a16="http://schemas.microsoft.com/office/drawing/2014/main" id="{57A2D90C-F88B-9D93-8DC1-88B8D432CA79}"/>
              </a:ext>
            </a:extLst>
          </p:cNvPr>
          <p:cNvSpPr>
            <a:spLocks noGrp="1"/>
          </p:cNvSpPr>
          <p:nvPr>
            <p:ph sz="half" idx="1"/>
          </p:nvPr>
        </p:nvSpPr>
        <p:spPr/>
        <p:txBody>
          <a:bodyPr/>
          <a:lstStyle/>
          <a:p>
            <a:pPr marL="514350" indent="-514350">
              <a:buFont typeface="+mj-lt"/>
              <a:buAutoNum type="arabicPeriod"/>
            </a:pPr>
            <a:r>
              <a:rPr lang="en-US" dirty="0"/>
              <a:t>Expect it</a:t>
            </a:r>
          </a:p>
          <a:p>
            <a:pPr lvl="1"/>
            <a:r>
              <a:rPr lang="en-US" dirty="0"/>
              <a:t>Proverbs</a:t>
            </a:r>
          </a:p>
          <a:p>
            <a:pPr lvl="1"/>
            <a:r>
              <a:rPr lang="en-US" dirty="0"/>
              <a:t>Obadiah 7-9 (Edom)</a:t>
            </a:r>
          </a:p>
          <a:p>
            <a:pPr lvl="1"/>
            <a:r>
              <a:rPr lang="en-US" dirty="0"/>
              <a:t>Common grace (Luke 6:33)</a:t>
            </a:r>
          </a:p>
        </p:txBody>
      </p:sp>
    </p:spTree>
    <p:extLst>
      <p:ext uri="{BB962C8B-B14F-4D97-AF65-F5344CB8AC3E}">
        <p14:creationId xmlns:p14="http://schemas.microsoft.com/office/powerpoint/2010/main" val="1304350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7CC91D-41D2-5E05-55F7-A60C0FF4F8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2B36E13-B0B6-BAD9-2942-8D9ABC8F8E31}"/>
              </a:ext>
            </a:extLst>
          </p:cNvPr>
          <p:cNvSpPr>
            <a:spLocks noGrp="1"/>
          </p:cNvSpPr>
          <p:nvPr>
            <p:ph type="title"/>
          </p:nvPr>
        </p:nvSpPr>
        <p:spPr/>
        <p:txBody>
          <a:bodyPr/>
          <a:lstStyle/>
          <a:p>
            <a:r>
              <a:rPr lang="en-US" dirty="0"/>
              <a:t>What do we do with Wisdom from the Upside-Down World?</a:t>
            </a:r>
          </a:p>
        </p:txBody>
      </p:sp>
      <p:sp>
        <p:nvSpPr>
          <p:cNvPr id="3" name="Content Placeholder 2">
            <a:extLst>
              <a:ext uri="{FF2B5EF4-FFF2-40B4-BE49-F238E27FC236}">
                <a16:creationId xmlns:a16="http://schemas.microsoft.com/office/drawing/2014/main" id="{9F130120-480A-350C-4DA6-7AD8227A5F50}"/>
              </a:ext>
            </a:extLst>
          </p:cNvPr>
          <p:cNvSpPr>
            <a:spLocks noGrp="1"/>
          </p:cNvSpPr>
          <p:nvPr>
            <p:ph sz="half" idx="1"/>
          </p:nvPr>
        </p:nvSpPr>
        <p:spPr>
          <a:xfrm>
            <a:off x="838199" y="1825625"/>
            <a:ext cx="5456583" cy="4351338"/>
          </a:xfrm>
        </p:spPr>
        <p:txBody>
          <a:bodyPr/>
          <a:lstStyle/>
          <a:p>
            <a:pPr marL="514350" indent="-514350">
              <a:buFont typeface="+mj-lt"/>
              <a:buAutoNum type="arabicPeriod"/>
            </a:pPr>
            <a:r>
              <a:rPr lang="en-US" dirty="0">
                <a:solidFill>
                  <a:schemeClr val="tx1">
                    <a:lumMod val="50000"/>
                  </a:schemeClr>
                </a:solidFill>
              </a:rPr>
              <a:t>Expect it</a:t>
            </a:r>
          </a:p>
          <a:p>
            <a:pPr marL="514350" indent="-514350">
              <a:buFont typeface="+mj-lt"/>
              <a:buAutoNum type="arabicPeriod"/>
            </a:pPr>
            <a:r>
              <a:rPr lang="en-US" dirty="0"/>
              <a:t>Suspect it</a:t>
            </a:r>
          </a:p>
          <a:p>
            <a:pPr lvl="1"/>
            <a:r>
              <a:rPr lang="en-US" dirty="0"/>
              <a:t>Be cautious given the source</a:t>
            </a:r>
          </a:p>
          <a:p>
            <a:pPr lvl="1"/>
            <a:r>
              <a:rPr lang="en-US" dirty="0"/>
              <a:t>Be aware of “counterfeit” wisdom</a:t>
            </a:r>
          </a:p>
        </p:txBody>
      </p:sp>
    </p:spTree>
    <p:extLst>
      <p:ext uri="{BB962C8B-B14F-4D97-AF65-F5344CB8AC3E}">
        <p14:creationId xmlns:p14="http://schemas.microsoft.com/office/powerpoint/2010/main" val="2699738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BA7079-A38E-CB98-DB96-726C379525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89CC62-9865-EE72-3B10-8313B6825083}"/>
              </a:ext>
            </a:extLst>
          </p:cNvPr>
          <p:cNvSpPr>
            <a:spLocks noGrp="1"/>
          </p:cNvSpPr>
          <p:nvPr>
            <p:ph type="title"/>
          </p:nvPr>
        </p:nvSpPr>
        <p:spPr/>
        <p:txBody>
          <a:bodyPr/>
          <a:lstStyle/>
          <a:p>
            <a:r>
              <a:rPr lang="en-US" dirty="0"/>
              <a:t>What do we do with Wisdom from the Upside-Down World?</a:t>
            </a:r>
          </a:p>
        </p:txBody>
      </p:sp>
      <p:sp>
        <p:nvSpPr>
          <p:cNvPr id="3" name="Content Placeholder 2">
            <a:extLst>
              <a:ext uri="{FF2B5EF4-FFF2-40B4-BE49-F238E27FC236}">
                <a16:creationId xmlns:a16="http://schemas.microsoft.com/office/drawing/2014/main" id="{3AEF1A49-C921-44BE-BA56-F6E23774F268}"/>
              </a:ext>
            </a:extLst>
          </p:cNvPr>
          <p:cNvSpPr>
            <a:spLocks noGrp="1"/>
          </p:cNvSpPr>
          <p:nvPr>
            <p:ph sz="half" idx="1"/>
          </p:nvPr>
        </p:nvSpPr>
        <p:spPr/>
        <p:txBody>
          <a:bodyPr/>
          <a:lstStyle/>
          <a:p>
            <a:pPr marL="514350" indent="-514350">
              <a:buFont typeface="+mj-lt"/>
              <a:buAutoNum type="arabicPeriod"/>
            </a:pPr>
            <a:r>
              <a:rPr lang="en-US" dirty="0">
                <a:solidFill>
                  <a:schemeClr val="tx1">
                    <a:lumMod val="50000"/>
                  </a:schemeClr>
                </a:solidFill>
              </a:rPr>
              <a:t>Expect it</a:t>
            </a:r>
          </a:p>
          <a:p>
            <a:pPr marL="514350" indent="-514350">
              <a:buFont typeface="+mj-lt"/>
              <a:buAutoNum type="arabicPeriod"/>
            </a:pPr>
            <a:r>
              <a:rPr lang="en-US" dirty="0">
                <a:solidFill>
                  <a:schemeClr val="tx1">
                    <a:lumMod val="50000"/>
                  </a:schemeClr>
                </a:solidFill>
              </a:rPr>
              <a:t>Suspect it</a:t>
            </a:r>
          </a:p>
          <a:p>
            <a:pPr marL="514350" indent="-514350">
              <a:buFont typeface="+mj-lt"/>
              <a:buAutoNum type="arabicPeriod" startAt="3"/>
            </a:pPr>
            <a:r>
              <a:rPr lang="en-US" dirty="0"/>
              <a:t>Inspect It</a:t>
            </a:r>
          </a:p>
          <a:p>
            <a:pPr lvl="1"/>
            <a:r>
              <a:rPr lang="en-US" dirty="0"/>
              <a:t>Golden Rule of interpretation</a:t>
            </a:r>
          </a:p>
          <a:p>
            <a:pPr lvl="1"/>
            <a:r>
              <a:rPr lang="en-US" dirty="0"/>
              <a:t>Chew and spit (cherry)</a:t>
            </a:r>
          </a:p>
        </p:txBody>
      </p:sp>
    </p:spTree>
    <p:extLst>
      <p:ext uri="{BB962C8B-B14F-4D97-AF65-F5344CB8AC3E}">
        <p14:creationId xmlns:p14="http://schemas.microsoft.com/office/powerpoint/2010/main" val="4280569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7C751E-F1E0-3F1D-78F3-4F06F87403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51A7FFB-F187-F40B-A48F-F96668D040EA}"/>
              </a:ext>
            </a:extLst>
          </p:cNvPr>
          <p:cNvSpPr>
            <a:spLocks noGrp="1"/>
          </p:cNvSpPr>
          <p:nvPr>
            <p:ph type="title"/>
          </p:nvPr>
        </p:nvSpPr>
        <p:spPr/>
        <p:txBody>
          <a:bodyPr/>
          <a:lstStyle/>
          <a:p>
            <a:r>
              <a:rPr lang="en-US" dirty="0"/>
              <a:t>What do we do with Wisdom from the Upside-Down World?</a:t>
            </a:r>
          </a:p>
        </p:txBody>
      </p:sp>
      <p:sp>
        <p:nvSpPr>
          <p:cNvPr id="3" name="Content Placeholder 2">
            <a:extLst>
              <a:ext uri="{FF2B5EF4-FFF2-40B4-BE49-F238E27FC236}">
                <a16:creationId xmlns:a16="http://schemas.microsoft.com/office/drawing/2014/main" id="{C46CEE14-1206-1581-B970-9B0BF2CF5DFE}"/>
              </a:ext>
            </a:extLst>
          </p:cNvPr>
          <p:cNvSpPr>
            <a:spLocks noGrp="1"/>
          </p:cNvSpPr>
          <p:nvPr>
            <p:ph sz="half" idx="1"/>
          </p:nvPr>
        </p:nvSpPr>
        <p:spPr/>
        <p:txBody>
          <a:bodyPr>
            <a:normAutofit/>
          </a:bodyPr>
          <a:lstStyle/>
          <a:p>
            <a:pPr marL="514350" indent="-514350">
              <a:buFont typeface="+mj-lt"/>
              <a:buAutoNum type="arabicPeriod"/>
            </a:pPr>
            <a:r>
              <a:rPr lang="en-US" dirty="0">
                <a:solidFill>
                  <a:schemeClr val="tx1">
                    <a:lumMod val="50000"/>
                  </a:schemeClr>
                </a:solidFill>
              </a:rPr>
              <a:t>Expect it</a:t>
            </a:r>
          </a:p>
          <a:p>
            <a:pPr marL="514350" indent="-514350">
              <a:buFont typeface="+mj-lt"/>
              <a:buAutoNum type="arabicPeriod"/>
            </a:pPr>
            <a:r>
              <a:rPr lang="en-US" dirty="0">
                <a:solidFill>
                  <a:schemeClr val="tx1">
                    <a:lumMod val="50000"/>
                  </a:schemeClr>
                </a:solidFill>
              </a:rPr>
              <a:t>Suspect it</a:t>
            </a:r>
          </a:p>
          <a:p>
            <a:pPr marL="514350" indent="-514350">
              <a:buFont typeface="+mj-lt"/>
              <a:buAutoNum type="arabicPeriod" startAt="3"/>
            </a:pPr>
            <a:r>
              <a:rPr lang="en-US" dirty="0">
                <a:solidFill>
                  <a:schemeClr val="tx1">
                    <a:lumMod val="50000"/>
                  </a:schemeClr>
                </a:solidFill>
              </a:rPr>
              <a:t>Inspect It</a:t>
            </a:r>
          </a:p>
          <a:p>
            <a:pPr marL="514350" indent="-514350">
              <a:buFont typeface="+mj-lt"/>
              <a:buAutoNum type="arabicPeriod" startAt="4"/>
            </a:pPr>
            <a:r>
              <a:rPr lang="en-US" dirty="0"/>
              <a:t>Project It</a:t>
            </a:r>
          </a:p>
          <a:p>
            <a:pPr lvl="1"/>
            <a:r>
              <a:rPr lang="en-US" dirty="0"/>
              <a:t>Learn what is true</a:t>
            </a:r>
          </a:p>
          <a:p>
            <a:pPr lvl="1"/>
            <a:r>
              <a:rPr lang="en-US" dirty="0"/>
              <a:t>Incorporate what is good</a:t>
            </a:r>
          </a:p>
          <a:p>
            <a:pPr lvl="1"/>
            <a:r>
              <a:rPr lang="en-US" dirty="0"/>
              <a:t>Leave the bad</a:t>
            </a:r>
          </a:p>
          <a:p>
            <a:pPr lvl="1"/>
            <a:r>
              <a:rPr lang="en-US" b="1" dirty="0"/>
              <a:t>Transform and reframe what is partial</a:t>
            </a:r>
          </a:p>
        </p:txBody>
      </p:sp>
    </p:spTree>
    <p:extLst>
      <p:ext uri="{BB962C8B-B14F-4D97-AF65-F5344CB8AC3E}">
        <p14:creationId xmlns:p14="http://schemas.microsoft.com/office/powerpoint/2010/main" val="1919105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348922-36F3-A7AD-07B0-FB9508F6FC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D2589A-24F8-05FB-2C85-3CE78A669C2C}"/>
              </a:ext>
            </a:extLst>
          </p:cNvPr>
          <p:cNvSpPr>
            <a:spLocks noGrp="1"/>
          </p:cNvSpPr>
          <p:nvPr>
            <p:ph type="title"/>
          </p:nvPr>
        </p:nvSpPr>
        <p:spPr/>
        <p:txBody>
          <a:bodyPr/>
          <a:lstStyle/>
          <a:p>
            <a:r>
              <a:rPr lang="en-US" dirty="0"/>
              <a:t>What do we do with Wisdom from the Upside-Down World?</a:t>
            </a:r>
          </a:p>
        </p:txBody>
      </p:sp>
      <p:sp>
        <p:nvSpPr>
          <p:cNvPr id="3" name="Content Placeholder 2">
            <a:extLst>
              <a:ext uri="{FF2B5EF4-FFF2-40B4-BE49-F238E27FC236}">
                <a16:creationId xmlns:a16="http://schemas.microsoft.com/office/drawing/2014/main" id="{EB2E446E-F4F3-1BCB-7D2A-B4F0EC1C806F}"/>
              </a:ext>
            </a:extLst>
          </p:cNvPr>
          <p:cNvSpPr>
            <a:spLocks noGrp="1"/>
          </p:cNvSpPr>
          <p:nvPr>
            <p:ph sz="half" idx="1"/>
          </p:nvPr>
        </p:nvSpPr>
        <p:spPr/>
        <p:txBody>
          <a:bodyPr>
            <a:normAutofit/>
          </a:bodyPr>
          <a:lstStyle/>
          <a:p>
            <a:pPr marL="514350" indent="-514350">
              <a:buFont typeface="+mj-lt"/>
              <a:buAutoNum type="arabicPeriod"/>
            </a:pPr>
            <a:r>
              <a:rPr lang="en-US" dirty="0"/>
              <a:t>Expect it</a:t>
            </a:r>
          </a:p>
          <a:p>
            <a:pPr marL="514350" indent="-514350">
              <a:buFont typeface="+mj-lt"/>
              <a:buAutoNum type="arabicPeriod"/>
            </a:pPr>
            <a:r>
              <a:rPr lang="en-US" dirty="0"/>
              <a:t>Suspect it</a:t>
            </a:r>
          </a:p>
          <a:p>
            <a:pPr marL="514350" indent="-514350">
              <a:buFont typeface="+mj-lt"/>
              <a:buAutoNum type="arabicPeriod" startAt="3"/>
            </a:pPr>
            <a:r>
              <a:rPr lang="en-US" dirty="0"/>
              <a:t>Inspect It</a:t>
            </a:r>
          </a:p>
          <a:p>
            <a:pPr marL="514350" indent="-514350">
              <a:buFont typeface="+mj-lt"/>
              <a:buAutoNum type="arabicPeriod" startAt="4"/>
            </a:pPr>
            <a:r>
              <a:rPr lang="en-US" dirty="0"/>
              <a:t>Project It</a:t>
            </a:r>
          </a:p>
        </p:txBody>
      </p:sp>
    </p:spTree>
    <p:extLst>
      <p:ext uri="{BB962C8B-B14F-4D97-AF65-F5344CB8AC3E}">
        <p14:creationId xmlns:p14="http://schemas.microsoft.com/office/powerpoint/2010/main" val="6701204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168531D-34BA-2D3D-E2E2-6198F0913AC8}"/>
            </a:ext>
          </a:extLst>
        </p:cNvPr>
        <p:cNvGrpSpPr/>
        <p:nvPr/>
      </p:nvGrpSpPr>
      <p:grpSpPr>
        <a:xfrm>
          <a:off x="0" y="0"/>
          <a:ext cx="0" cy="0"/>
          <a:chOff x="0" y="0"/>
          <a:chExt cx="0" cy="0"/>
        </a:xfrm>
      </p:grpSpPr>
      <p:sp>
        <p:nvSpPr>
          <p:cNvPr id="16" name="Down Arrow 7">
            <a:extLst>
              <a:ext uri="{FF2B5EF4-FFF2-40B4-BE49-F238E27FC236}">
                <a16:creationId xmlns:a16="http://schemas.microsoft.com/office/drawing/2014/main" id="{C4DC0B7E-9BDC-C534-49E0-EFFD399D43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C142D6C-1B81-A7E7-4750-D24D00C8445D}"/>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dirty="0">
                <a:solidFill>
                  <a:srgbClr val="FFFFFF"/>
                </a:solidFill>
                <a:latin typeface="+mj-lt"/>
                <a:ea typeface="+mj-ea"/>
                <a:cs typeface="+mj-cs"/>
              </a:rPr>
              <a:t>Part 4: Appl</a:t>
            </a:r>
            <a:r>
              <a:rPr lang="en-US" sz="3600" dirty="0">
                <a:solidFill>
                  <a:srgbClr val="FFFFFF"/>
                </a:solidFill>
              </a:rPr>
              <a:t>y to Case Study</a:t>
            </a:r>
            <a:endParaRPr lang="en-US" sz="3600" kern="1200" dirty="0">
              <a:solidFill>
                <a:srgbClr val="FFFFFF"/>
              </a:solidFill>
              <a:latin typeface="+mj-lt"/>
              <a:ea typeface="+mj-ea"/>
              <a:cs typeface="+mj-cs"/>
            </a:endParaRPr>
          </a:p>
        </p:txBody>
      </p:sp>
    </p:spTree>
    <p:extLst>
      <p:ext uri="{BB962C8B-B14F-4D97-AF65-F5344CB8AC3E}">
        <p14:creationId xmlns:p14="http://schemas.microsoft.com/office/powerpoint/2010/main" val="22391493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B1D4A-8B55-EAFA-379B-EC1F84A4B73D}"/>
              </a:ext>
            </a:extLst>
          </p:cNvPr>
          <p:cNvSpPr>
            <a:spLocks noGrp="1"/>
          </p:cNvSpPr>
          <p:nvPr>
            <p:ph type="title"/>
          </p:nvPr>
        </p:nvSpPr>
        <p:spPr/>
        <p:txBody>
          <a:bodyPr/>
          <a:lstStyle/>
          <a:p>
            <a:r>
              <a:rPr lang="en-US" dirty="0"/>
              <a:t>What to do with Jordan Peterson?</a:t>
            </a:r>
          </a:p>
        </p:txBody>
      </p:sp>
      <p:sp>
        <p:nvSpPr>
          <p:cNvPr id="3" name="Content Placeholder 2">
            <a:extLst>
              <a:ext uri="{FF2B5EF4-FFF2-40B4-BE49-F238E27FC236}">
                <a16:creationId xmlns:a16="http://schemas.microsoft.com/office/drawing/2014/main" id="{0157C599-92EB-D4E9-8964-EC9D51B7162A}"/>
              </a:ext>
            </a:extLst>
          </p:cNvPr>
          <p:cNvSpPr>
            <a:spLocks noGrp="1"/>
          </p:cNvSpPr>
          <p:nvPr>
            <p:ph sz="half" idx="1"/>
          </p:nvPr>
        </p:nvSpPr>
        <p:spPr/>
        <p:txBody>
          <a:bodyPr>
            <a:normAutofit lnSpcReduction="10000"/>
          </a:bodyPr>
          <a:lstStyle/>
          <a:p>
            <a:r>
              <a:rPr lang="en-US" dirty="0"/>
              <a:t>Expect insights</a:t>
            </a:r>
          </a:p>
          <a:p>
            <a:r>
              <a:rPr lang="en-US" dirty="0"/>
              <a:t>Suspect insights</a:t>
            </a:r>
          </a:p>
          <a:p>
            <a:pPr lvl="1"/>
            <a:r>
              <a:rPr lang="en-US" dirty="0"/>
              <a:t>Human flourishing as goal</a:t>
            </a:r>
          </a:p>
          <a:p>
            <a:pPr lvl="1"/>
            <a:r>
              <a:rPr lang="en-US" dirty="0"/>
              <a:t>Psychological realism</a:t>
            </a:r>
          </a:p>
          <a:p>
            <a:pPr lvl="1"/>
            <a:r>
              <a:rPr lang="en-US" dirty="0"/>
              <a:t>Archetypal reading of Scripture</a:t>
            </a:r>
          </a:p>
          <a:p>
            <a:r>
              <a:rPr lang="en-US" dirty="0"/>
              <a:t>Inspect it</a:t>
            </a:r>
          </a:p>
          <a:p>
            <a:pPr lvl="1"/>
            <a:r>
              <a:rPr lang="en-US" dirty="0"/>
              <a:t>Scripture as deeply resonant</a:t>
            </a:r>
          </a:p>
          <a:p>
            <a:pPr lvl="1"/>
            <a:r>
              <a:rPr lang="en-US" dirty="0"/>
              <a:t>Scripture as deeply insightful</a:t>
            </a:r>
          </a:p>
          <a:p>
            <a:pPr lvl="1"/>
            <a:r>
              <a:rPr lang="en-US" dirty="0"/>
              <a:t>Human flourishing as a good</a:t>
            </a:r>
          </a:p>
          <a:p>
            <a:r>
              <a:rPr lang="en-US" dirty="0"/>
              <a:t>Project it</a:t>
            </a:r>
          </a:p>
        </p:txBody>
      </p:sp>
    </p:spTree>
    <p:extLst>
      <p:ext uri="{BB962C8B-B14F-4D97-AF65-F5344CB8AC3E}">
        <p14:creationId xmlns:p14="http://schemas.microsoft.com/office/powerpoint/2010/main" val="213924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21E34E2-C597-F0A9-1A6B-C74404D6EEF2}"/>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dirty="0">
                <a:solidFill>
                  <a:srgbClr val="FFFFFF"/>
                </a:solidFill>
                <a:latin typeface="+mj-lt"/>
                <a:ea typeface="+mj-ea"/>
                <a:cs typeface="+mj-cs"/>
              </a:rPr>
              <a:t>Part 1: Case Study</a:t>
            </a:r>
          </a:p>
        </p:txBody>
      </p:sp>
    </p:spTree>
    <p:extLst>
      <p:ext uri="{BB962C8B-B14F-4D97-AF65-F5344CB8AC3E}">
        <p14:creationId xmlns:p14="http://schemas.microsoft.com/office/powerpoint/2010/main" val="21249194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A2F87-8D79-3217-69AB-33427229130F}"/>
              </a:ext>
            </a:extLst>
          </p:cNvPr>
          <p:cNvSpPr>
            <a:spLocks noGrp="1"/>
          </p:cNvSpPr>
          <p:nvPr>
            <p:ph type="title"/>
          </p:nvPr>
        </p:nvSpPr>
        <p:spPr/>
        <p:txBody>
          <a:bodyPr/>
          <a:lstStyle/>
          <a:p>
            <a:r>
              <a:rPr lang="en-US" dirty="0"/>
              <a:t>Goals for Today</a:t>
            </a:r>
          </a:p>
        </p:txBody>
      </p:sp>
      <p:sp>
        <p:nvSpPr>
          <p:cNvPr id="3" name="Content Placeholder 2">
            <a:extLst>
              <a:ext uri="{FF2B5EF4-FFF2-40B4-BE49-F238E27FC236}">
                <a16:creationId xmlns:a16="http://schemas.microsoft.com/office/drawing/2014/main" id="{035DC6BF-FFE7-DDD5-40D5-FBD727E63F4D}"/>
              </a:ext>
            </a:extLst>
          </p:cNvPr>
          <p:cNvSpPr>
            <a:spLocks noGrp="1"/>
          </p:cNvSpPr>
          <p:nvPr>
            <p:ph sz="half" idx="1"/>
          </p:nvPr>
        </p:nvSpPr>
        <p:spPr/>
        <p:txBody>
          <a:bodyPr>
            <a:normAutofit lnSpcReduction="10000"/>
          </a:bodyPr>
          <a:lstStyle/>
          <a:p>
            <a:r>
              <a:rPr lang="en-US" dirty="0"/>
              <a:t>Develop a framework based on the trajectory within Proverbs for how to engage with the “Upside-Down World”</a:t>
            </a:r>
          </a:p>
          <a:p>
            <a:r>
              <a:rPr lang="en-US" dirty="0"/>
              <a:t>Provide categories for discernment</a:t>
            </a:r>
          </a:p>
          <a:p>
            <a:r>
              <a:rPr lang="en-US" dirty="0"/>
              <a:t>Foster cautious-openness to learning wherever truth is found</a:t>
            </a:r>
          </a:p>
          <a:p>
            <a:r>
              <a:rPr lang="en-US" dirty="0"/>
              <a:t>Highlighting the ultimate value of God’s way in Scripture</a:t>
            </a:r>
          </a:p>
        </p:txBody>
      </p:sp>
    </p:spTree>
    <p:extLst>
      <p:ext uri="{BB962C8B-B14F-4D97-AF65-F5344CB8AC3E}">
        <p14:creationId xmlns:p14="http://schemas.microsoft.com/office/powerpoint/2010/main" val="3618819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D31F3B-82EC-A700-F088-4890BA3D31B2}"/>
              </a:ext>
            </a:extLst>
          </p:cNvPr>
          <p:cNvSpPr>
            <a:spLocks noGrp="1"/>
          </p:cNvSpPr>
          <p:nvPr>
            <p:ph type="title"/>
          </p:nvPr>
        </p:nvSpPr>
        <p:spPr>
          <a:xfrm>
            <a:off x="890338" y="640080"/>
            <a:ext cx="3734014" cy="3566160"/>
          </a:xfrm>
        </p:spPr>
        <p:txBody>
          <a:bodyPr vert="horz" lIns="91440" tIns="45720" rIns="91440" bIns="45720" rtlCol="0" anchor="b">
            <a:normAutofit/>
          </a:bodyPr>
          <a:lstStyle/>
          <a:p>
            <a:r>
              <a:rPr lang="en-US" sz="5400"/>
              <a:t>Thoughts, Comments, Questions?</a:t>
            </a:r>
          </a:p>
        </p:txBody>
      </p:sp>
      <p:sp>
        <p:nvSpPr>
          <p:cNvPr id="13"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xmln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631080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4D4625-4C3A-4A32-06B1-BB2F1D4A6054}"/>
              </a:ext>
            </a:extLst>
          </p:cNvPr>
          <p:cNvSpPr>
            <a:spLocks noGrp="1"/>
          </p:cNvSpPr>
          <p:nvPr>
            <p:ph type="title"/>
          </p:nvPr>
        </p:nvSpPr>
        <p:spPr>
          <a:xfrm>
            <a:off x="420624" y="362536"/>
            <a:ext cx="5236464" cy="1956841"/>
          </a:xfrm>
        </p:spPr>
        <p:txBody>
          <a:bodyPr vert="horz" lIns="91440" tIns="45720" rIns="91440" bIns="45720" rtlCol="0" anchor="b">
            <a:normAutofit/>
          </a:bodyPr>
          <a:lstStyle/>
          <a:p>
            <a:r>
              <a:rPr lang="en-US" sz="5400" dirty="0"/>
              <a:t>Questions for You</a:t>
            </a:r>
          </a:p>
        </p:txBody>
      </p:sp>
      <p:sp>
        <p:nvSpPr>
          <p:cNvPr id="16"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xmln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8C838D8-88B4-1A9C-0967-A08E0ED94798}"/>
              </a:ext>
            </a:extLst>
          </p:cNvPr>
          <p:cNvSpPr>
            <a:spLocks noGrp="1"/>
          </p:cNvSpPr>
          <p:nvPr>
            <p:ph sz="half" idx="1"/>
          </p:nvPr>
        </p:nvSpPr>
        <p:spPr>
          <a:xfrm>
            <a:off x="640080" y="2872899"/>
            <a:ext cx="4243589" cy="3320668"/>
          </a:xfrm>
        </p:spPr>
        <p:txBody>
          <a:bodyPr vert="horz" lIns="91440" tIns="45720" rIns="91440" bIns="45720" rtlCol="0">
            <a:normAutofit/>
          </a:bodyPr>
          <a:lstStyle/>
          <a:p>
            <a:r>
              <a:rPr lang="en-US" sz="2200"/>
              <a:t>What was most interesting?</a:t>
            </a:r>
          </a:p>
          <a:p>
            <a:r>
              <a:rPr lang="en-US" sz="2200"/>
              <a:t>What is most helpful for you?</a:t>
            </a:r>
          </a:p>
          <a:p>
            <a:r>
              <a:rPr lang="en-US" sz="2200"/>
              <a:t>What is most teachable to others?</a:t>
            </a:r>
          </a:p>
          <a:p>
            <a:r>
              <a:rPr lang="en-US" sz="2200"/>
              <a:t>What is the hardest to teach to others?</a:t>
            </a:r>
          </a:p>
          <a:p>
            <a:r>
              <a:rPr lang="en-US" sz="2200"/>
              <a:t>What other people/sources is this framework useful for? </a:t>
            </a:r>
          </a:p>
          <a:p>
            <a:endParaRPr lang="en-US" sz="2200"/>
          </a:p>
        </p:txBody>
      </p:sp>
    </p:spTree>
    <p:extLst>
      <p:ext uri="{BB962C8B-B14F-4D97-AF65-F5344CB8AC3E}">
        <p14:creationId xmlns:p14="http://schemas.microsoft.com/office/powerpoint/2010/main" val="31225667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8E02838-F9A7-6F73-A926-2A35632126E7}"/>
            </a:ext>
          </a:extLst>
        </p:cNvPr>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52062FCD-F258-9B28-0F26-80B319D866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94D71C5F-BC37-2F46-1AF6-EEC4BFB6E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463FA6B-6247-3568-5FF6-770D4819E66C}"/>
              </a:ext>
            </a:extLst>
          </p:cNvPr>
          <p:cNvSpPr>
            <a:spLocks noGrp="1"/>
          </p:cNvSpPr>
          <p:nvPr>
            <p:ph type="ctrTitle"/>
          </p:nvPr>
        </p:nvSpPr>
        <p:spPr>
          <a:xfrm>
            <a:off x="952228" y="743447"/>
            <a:ext cx="3973385" cy="3692028"/>
          </a:xfrm>
          <a:noFill/>
        </p:spPr>
        <p:txBody>
          <a:bodyPr>
            <a:normAutofit/>
          </a:bodyPr>
          <a:lstStyle/>
          <a:p>
            <a:pPr algn="l"/>
            <a:r>
              <a:rPr lang="en-US" sz="5200"/>
              <a:t>Wisdom in an </a:t>
            </a:r>
            <a:br>
              <a:rPr lang="en-US" sz="5200"/>
            </a:br>
            <a:r>
              <a:rPr lang="en-US" sz="5200"/>
              <a:t>Upside-Down World</a:t>
            </a:r>
          </a:p>
        </p:txBody>
      </p:sp>
      <p:sp>
        <p:nvSpPr>
          <p:cNvPr id="3" name="Subtitle 2">
            <a:extLst>
              <a:ext uri="{FF2B5EF4-FFF2-40B4-BE49-F238E27FC236}">
                <a16:creationId xmlns:a16="http://schemas.microsoft.com/office/drawing/2014/main" id="{85EA6BE7-9D4E-EAE1-73BE-FFF6E06C4D53}"/>
              </a:ext>
            </a:extLst>
          </p:cNvPr>
          <p:cNvSpPr>
            <a:spLocks noGrp="1"/>
          </p:cNvSpPr>
          <p:nvPr>
            <p:ph type="subTitle" idx="1"/>
          </p:nvPr>
        </p:nvSpPr>
        <p:spPr>
          <a:xfrm>
            <a:off x="952228" y="4629234"/>
            <a:ext cx="4407712" cy="1485319"/>
          </a:xfrm>
          <a:noFill/>
        </p:spPr>
        <p:txBody>
          <a:bodyPr>
            <a:normAutofit/>
          </a:bodyPr>
          <a:lstStyle/>
          <a:p>
            <a:pPr algn="l"/>
            <a:r>
              <a:rPr lang="en-US" dirty="0"/>
              <a:t>Cooper Smith </a:t>
            </a:r>
          </a:p>
          <a:p>
            <a:pPr algn="l"/>
            <a:r>
              <a:rPr lang="en-US" dirty="0"/>
              <a:t>Dwell Community Church 2025</a:t>
            </a:r>
          </a:p>
        </p:txBody>
      </p:sp>
    </p:spTree>
    <p:extLst>
      <p:ext uri="{BB962C8B-B14F-4D97-AF65-F5344CB8AC3E}">
        <p14:creationId xmlns:p14="http://schemas.microsoft.com/office/powerpoint/2010/main" val="378508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9" name="Rectangle 3078">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726EEA-C190-C753-6CE9-8B5CBD4FD4C0}"/>
              </a:ext>
            </a:extLst>
          </p:cNvPr>
          <p:cNvSpPr>
            <a:spLocks noGrp="1"/>
          </p:cNvSpPr>
          <p:nvPr>
            <p:ph type="title"/>
          </p:nvPr>
        </p:nvSpPr>
        <p:spPr>
          <a:xfrm>
            <a:off x="640080" y="325369"/>
            <a:ext cx="4368602" cy="1956841"/>
          </a:xfrm>
        </p:spPr>
        <p:txBody>
          <a:bodyPr anchor="b">
            <a:normAutofit/>
          </a:bodyPr>
          <a:lstStyle/>
          <a:p>
            <a:r>
              <a:rPr lang="en-US" sz="5000"/>
              <a:t>Case Study: Jordan Peterson</a:t>
            </a:r>
          </a:p>
        </p:txBody>
      </p:sp>
      <p:sp>
        <p:nvSpPr>
          <p:cNvPr id="3081"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xmln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6744A98-FA6A-0655-C24F-FFEC28E4424B}"/>
              </a:ext>
            </a:extLst>
          </p:cNvPr>
          <p:cNvSpPr>
            <a:spLocks noGrp="1"/>
          </p:cNvSpPr>
          <p:nvPr>
            <p:ph idx="1"/>
          </p:nvPr>
        </p:nvSpPr>
        <p:spPr>
          <a:xfrm>
            <a:off x="640080" y="2872899"/>
            <a:ext cx="4243589" cy="3320668"/>
          </a:xfrm>
        </p:spPr>
        <p:txBody>
          <a:bodyPr>
            <a:normAutofit/>
          </a:bodyPr>
          <a:lstStyle/>
          <a:p>
            <a:r>
              <a:rPr lang="en-US" sz="2200" dirty="0"/>
              <a:t>Canadian psychologist, author, speaker, media commentator</a:t>
            </a:r>
          </a:p>
          <a:p>
            <a:r>
              <a:rPr lang="en-US" sz="2200" dirty="0"/>
              <a:t>“Clean your room”</a:t>
            </a:r>
          </a:p>
          <a:p>
            <a:r>
              <a:rPr lang="en-US" sz="2200" i="1" dirty="0"/>
              <a:t>12 Rules for Life</a:t>
            </a:r>
          </a:p>
          <a:p>
            <a:r>
              <a:rPr lang="en-US" sz="2200" i="1" dirty="0"/>
              <a:t>Psychological Significance of the Biblical Stories</a:t>
            </a:r>
          </a:p>
          <a:p>
            <a:r>
              <a:rPr lang="en-US" sz="2200" i="1" dirty="0"/>
              <a:t>We Who Wrestle with God</a:t>
            </a:r>
          </a:p>
          <a:p>
            <a:endParaRPr lang="en-US" sz="2200" dirty="0"/>
          </a:p>
        </p:txBody>
      </p:sp>
    </p:spTree>
    <p:extLst>
      <p:ext uri="{BB962C8B-B14F-4D97-AF65-F5344CB8AC3E}">
        <p14:creationId xmlns:p14="http://schemas.microsoft.com/office/powerpoint/2010/main" val="26096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6A06C4-21B2-5C50-3E28-D6D591B3A9B1}"/>
              </a:ext>
            </a:extLst>
          </p:cNvPr>
          <p:cNvSpPr>
            <a:spLocks noGrp="1"/>
          </p:cNvSpPr>
          <p:nvPr>
            <p:ph sz="half" idx="1"/>
          </p:nvPr>
        </p:nvSpPr>
        <p:spPr>
          <a:xfrm>
            <a:off x="3505200" y="1841500"/>
            <a:ext cx="5181600" cy="4351338"/>
          </a:xfrm>
        </p:spPr>
        <p:txBody>
          <a:bodyPr>
            <a:normAutofit lnSpcReduction="10000"/>
          </a:bodyPr>
          <a:lstStyle/>
          <a:p>
            <a:r>
              <a:rPr lang="en-US" dirty="0"/>
              <a:t>“I was one of the working class guys listening to you in the kitchen when no one was around. Your words gave me the courage to enter the forest from where it was the darkest to me and study computer science. My family and I are forever grateful to you Dr. Peterson!</a:t>
            </a:r>
          </a:p>
          <a:p>
            <a:pPr marL="0" indent="0">
              <a:buNone/>
            </a:pPr>
            <a:r>
              <a:rPr lang="en-US" dirty="0"/>
              <a:t>@learntocode1277</a:t>
            </a:r>
          </a:p>
        </p:txBody>
      </p:sp>
    </p:spTree>
    <p:extLst>
      <p:ext uri="{BB962C8B-B14F-4D97-AF65-F5344CB8AC3E}">
        <p14:creationId xmlns:p14="http://schemas.microsoft.com/office/powerpoint/2010/main" val="3309816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FCB62A-DF68-4DB8-476F-B401AA73924C}"/>
              </a:ext>
            </a:extLst>
          </p:cNvPr>
          <p:cNvSpPr>
            <a:spLocks noGrp="1"/>
          </p:cNvSpPr>
          <p:nvPr>
            <p:ph sz="half" idx="1"/>
          </p:nvPr>
        </p:nvSpPr>
        <p:spPr/>
        <p:txBody>
          <a:bodyPr/>
          <a:lstStyle/>
          <a:p>
            <a:r>
              <a:rPr lang="en-US" dirty="0"/>
              <a:t>“He is an incoherent </a:t>
            </a:r>
            <a:r>
              <a:rPr lang="en-US" dirty="0" err="1"/>
              <a:t>wack</a:t>
            </a:r>
            <a:r>
              <a:rPr lang="en-US" dirty="0"/>
              <a:t> with a few good thoughts that he peppers with modernist interpretation and biases.”</a:t>
            </a:r>
          </a:p>
          <a:p>
            <a:pPr marL="0" indent="0">
              <a:buNone/>
            </a:pPr>
            <a:r>
              <a:rPr lang="en-US" dirty="0"/>
              <a:t>@draight926289</a:t>
            </a:r>
          </a:p>
        </p:txBody>
      </p:sp>
      <p:sp>
        <p:nvSpPr>
          <p:cNvPr id="4" name="Content Placeholder 3">
            <a:extLst>
              <a:ext uri="{FF2B5EF4-FFF2-40B4-BE49-F238E27FC236}">
                <a16:creationId xmlns:a16="http://schemas.microsoft.com/office/drawing/2014/main" id="{8EEE4AA1-81E2-B803-2257-DD4E48D54243}"/>
              </a:ext>
            </a:extLst>
          </p:cNvPr>
          <p:cNvSpPr>
            <a:spLocks noGrp="1"/>
          </p:cNvSpPr>
          <p:nvPr>
            <p:ph sz="half" idx="2"/>
          </p:nvPr>
        </p:nvSpPr>
        <p:spPr/>
        <p:txBody>
          <a:bodyPr/>
          <a:lstStyle/>
          <a:p>
            <a:r>
              <a:rPr lang="en-US" dirty="0"/>
              <a:t>“The stupid man’s smart person.” </a:t>
            </a:r>
          </a:p>
          <a:p>
            <a:pPr marL="0" indent="0">
              <a:buNone/>
            </a:pPr>
            <a:r>
              <a:rPr lang="en-US" dirty="0"/>
              <a:t>-Tabatha Southey</a:t>
            </a:r>
          </a:p>
        </p:txBody>
      </p:sp>
    </p:spTree>
    <p:extLst>
      <p:ext uri="{BB962C8B-B14F-4D97-AF65-F5344CB8AC3E}">
        <p14:creationId xmlns:p14="http://schemas.microsoft.com/office/powerpoint/2010/main" val="1170137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267E34C8-AAC3-52EB-166C-F55FC5854EC9}"/>
              </a:ext>
            </a:extLst>
          </p:cNvPr>
          <p:cNvSpPr>
            <a:spLocks noGrp="1"/>
          </p:cNvSpPr>
          <p:nvPr>
            <p:ph sz="half" idx="2"/>
          </p:nvPr>
        </p:nvSpPr>
        <p:spPr/>
        <p:txBody>
          <a:bodyPr/>
          <a:lstStyle/>
          <a:p>
            <a:r>
              <a:rPr lang="en-US" dirty="0"/>
              <a:t>Seeks and finds significance in the biblical narratives that assists in our understanding of human flourishing. </a:t>
            </a:r>
          </a:p>
          <a:p>
            <a:endParaRPr lang="en-US" dirty="0"/>
          </a:p>
          <a:p>
            <a:r>
              <a:rPr lang="en-US" dirty="0"/>
              <a:t>These stories are about </a:t>
            </a:r>
            <a:r>
              <a:rPr lang="en-US" i="1" dirty="0"/>
              <a:t>us </a:t>
            </a:r>
            <a:r>
              <a:rPr lang="en-US" dirty="0"/>
              <a:t>in an archetypal way.</a:t>
            </a:r>
          </a:p>
        </p:txBody>
      </p:sp>
    </p:spTree>
    <p:extLst>
      <p:ext uri="{BB962C8B-B14F-4D97-AF65-F5344CB8AC3E}">
        <p14:creationId xmlns:p14="http://schemas.microsoft.com/office/powerpoint/2010/main" val="3065825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61CEAFD1-8CB2-3C65-9438-311C4A27D7A3}"/>
              </a:ext>
            </a:extLst>
          </p:cNvPr>
          <p:cNvSpPr>
            <a:spLocks noGrp="1"/>
          </p:cNvSpPr>
          <p:nvPr>
            <p:ph sz="half" idx="1"/>
          </p:nvPr>
        </p:nvSpPr>
        <p:spPr/>
        <p:txBody>
          <a:bodyPr/>
          <a:lstStyle/>
          <a:p>
            <a:r>
              <a:rPr lang="en-US" dirty="0"/>
              <a:t>“I am a Benedictine monk and a Roman Catholic Priest. All I can say is that Peterson has profound insights into reality. He is speaking of the essential. No kidding. No surrender, no retreat.”</a:t>
            </a:r>
          </a:p>
          <a:p>
            <a:pPr marL="0" indent="0">
              <a:buNone/>
            </a:pPr>
            <a:r>
              <a:rPr lang="en-US" dirty="0"/>
              <a:t>@gergelybakos2159</a:t>
            </a:r>
          </a:p>
        </p:txBody>
      </p:sp>
      <p:sp>
        <p:nvSpPr>
          <p:cNvPr id="6" name="Content Placeholder 5">
            <a:extLst>
              <a:ext uri="{FF2B5EF4-FFF2-40B4-BE49-F238E27FC236}">
                <a16:creationId xmlns:a16="http://schemas.microsoft.com/office/drawing/2014/main" id="{E265029A-DCD5-39FD-F0D2-DA198948AC15}"/>
              </a:ext>
            </a:extLst>
          </p:cNvPr>
          <p:cNvSpPr>
            <a:spLocks noGrp="1"/>
          </p:cNvSpPr>
          <p:nvPr>
            <p:ph sz="half" idx="2"/>
          </p:nvPr>
        </p:nvSpPr>
        <p:spPr/>
        <p:txBody>
          <a:bodyPr/>
          <a:lstStyle/>
          <a:p>
            <a:r>
              <a:rPr lang="en-US" dirty="0"/>
              <a:t>“Wow, I watched every second of a video on Christian stories. I thought I was an atheist but I couldn’t find a single thing to disagree with.</a:t>
            </a:r>
          </a:p>
          <a:p>
            <a:pPr marL="0" indent="0">
              <a:buNone/>
            </a:pPr>
            <a:r>
              <a:rPr lang="en-US" dirty="0"/>
              <a:t>@1.25speedoneverything7</a:t>
            </a:r>
          </a:p>
        </p:txBody>
      </p:sp>
    </p:spTree>
    <p:extLst>
      <p:ext uri="{BB962C8B-B14F-4D97-AF65-F5344CB8AC3E}">
        <p14:creationId xmlns:p14="http://schemas.microsoft.com/office/powerpoint/2010/main" val="207981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uiExpand="1"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538D9D"/>
      </a:hlink>
      <a:folHlink>
        <a:srgbClr val="A5738E"/>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3A418E6B-C5F0-4B95-8D77-61E3EF3B5D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1819</Words>
  <Application>Microsoft Office PowerPoint</Application>
  <PresentationFormat>Widescreen</PresentationFormat>
  <Paragraphs>203</Paragraphs>
  <Slides>43</Slides>
  <Notes>3</Notes>
  <HiddenSlides>3</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43</vt:i4>
      </vt:variant>
    </vt:vector>
  </HeadingPairs>
  <TitlesOfParts>
    <vt:vector size="48" baseType="lpstr">
      <vt:lpstr>Aptos</vt:lpstr>
      <vt:lpstr>Aptos Display</vt:lpstr>
      <vt:lpstr>Arial</vt:lpstr>
      <vt:lpstr>Calibri</vt:lpstr>
      <vt:lpstr>Office Theme</vt:lpstr>
      <vt:lpstr>Wisdom in an  Upside-Down World: Promises and Pitfalls</vt:lpstr>
      <vt:lpstr>Blurb</vt:lpstr>
      <vt:lpstr>Road Map</vt:lpstr>
      <vt:lpstr>Part 1: Case Study</vt:lpstr>
      <vt:lpstr>Case Study: Jordan Peterson</vt:lpstr>
      <vt:lpstr>PowerPoint Presentation</vt:lpstr>
      <vt:lpstr>PowerPoint Presentation</vt:lpstr>
      <vt:lpstr>PowerPoint Presentation</vt:lpstr>
      <vt:lpstr>PowerPoint Presentation</vt:lpstr>
      <vt:lpstr>PowerPoint Presentation</vt:lpstr>
      <vt:lpstr>Questions</vt:lpstr>
      <vt:lpstr>Part 2: Evidence From Proverbs</vt:lpstr>
      <vt:lpstr>Key Claim #1</vt:lpstr>
      <vt:lpstr>Ancient “Wisdom” was International</vt:lpstr>
      <vt:lpstr>Proverbs Itself Claims to Incorporate Non-Israelite Material</vt:lpstr>
      <vt:lpstr>“Words of the Wise” (Prov 22:17-24:22)</vt:lpstr>
      <vt:lpstr>Proverbs 22:17-24:22 and the  Instructions of Amenemope</vt:lpstr>
      <vt:lpstr>Introduction to Amenemope</vt:lpstr>
      <vt:lpstr>Introduction to Amenemope</vt:lpstr>
      <vt:lpstr>Introduction to Amenemope</vt:lpstr>
      <vt:lpstr>Introduction to Amenemope</vt:lpstr>
      <vt:lpstr>Amenemope and Proverbs</vt:lpstr>
      <vt:lpstr>Side-by-Side</vt:lpstr>
      <vt:lpstr>Side-by-Side</vt:lpstr>
      <vt:lpstr>Side-by-Side</vt:lpstr>
      <vt:lpstr>Key Claim #2</vt:lpstr>
      <vt:lpstr>Structure of Proverbs 1-9 and 10-31</vt:lpstr>
      <vt:lpstr>Payoff</vt:lpstr>
      <vt:lpstr>Payoff</vt:lpstr>
      <vt:lpstr>Payoff</vt:lpstr>
      <vt:lpstr>Payoff</vt:lpstr>
      <vt:lpstr>Part 3: Framework From Proverbs</vt:lpstr>
      <vt:lpstr>What do we do with Wisdom from the Upside-Down World?</vt:lpstr>
      <vt:lpstr>What do we do with Wisdom from the Upside-Down World?</vt:lpstr>
      <vt:lpstr>What do we do with Wisdom from the Upside-Down World?</vt:lpstr>
      <vt:lpstr>What do we do with Wisdom from the Upside-Down World?</vt:lpstr>
      <vt:lpstr>What do we do with Wisdom from the Upside-Down World?</vt:lpstr>
      <vt:lpstr>Part 4: Apply to Case Study</vt:lpstr>
      <vt:lpstr>What to do with Jordan Peterson?</vt:lpstr>
      <vt:lpstr>Goals for Today</vt:lpstr>
      <vt:lpstr>Thoughts, Comments, Questions?</vt:lpstr>
      <vt:lpstr>Questions for You</vt:lpstr>
      <vt:lpstr>Wisdom in an  Upside-Down World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2025-07-20T18:20:42Z</dcterms:created>
  <dcterms:modified xsi:type="dcterms:W3CDTF">2025-07-20T18:20:47Z</dcterms:modified>
</cp:coreProperties>
</file>