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bookmarkIdSeed="3">
  <p:sldMasterIdLst>
    <p:sldMasterId id="2147483648" r:id="rId1"/>
    <p:sldMasterId id="2147483660" r:id="rId2"/>
    <p:sldMasterId id="2147483665" r:id="rId3"/>
  </p:sldMasterIdLst>
  <p:notesMasterIdLst>
    <p:notesMasterId r:id="rId79"/>
  </p:notesMasterIdLst>
  <p:sldIdLst>
    <p:sldId id="1561" r:id="rId4"/>
    <p:sldId id="1871" r:id="rId5"/>
    <p:sldId id="1933" r:id="rId6"/>
    <p:sldId id="1900" r:id="rId7"/>
    <p:sldId id="1932" r:id="rId8"/>
    <p:sldId id="1901" r:id="rId9"/>
    <p:sldId id="1902" r:id="rId10"/>
    <p:sldId id="1936" r:id="rId11"/>
    <p:sldId id="1758" r:id="rId12"/>
    <p:sldId id="1626" r:id="rId13"/>
    <p:sldId id="1627" r:id="rId14"/>
    <p:sldId id="1634" r:id="rId15"/>
    <p:sldId id="1629" r:id="rId16"/>
    <p:sldId id="1670" r:id="rId17"/>
    <p:sldId id="1937" r:id="rId18"/>
    <p:sldId id="1562" r:id="rId19"/>
    <p:sldId id="1566" r:id="rId20"/>
    <p:sldId id="1567" r:id="rId21"/>
    <p:sldId id="1729" r:id="rId22"/>
    <p:sldId id="1735" r:id="rId23"/>
    <p:sldId id="1755" r:id="rId24"/>
    <p:sldId id="1743" r:id="rId25"/>
    <p:sldId id="1745" r:id="rId26"/>
    <p:sldId id="1737" r:id="rId27"/>
    <p:sldId id="1738" r:id="rId28"/>
    <p:sldId id="1740" r:id="rId29"/>
    <p:sldId id="1741" r:id="rId30"/>
    <p:sldId id="1742" r:id="rId31"/>
    <p:sldId id="1671" r:id="rId32"/>
    <p:sldId id="1757" r:id="rId33"/>
    <p:sldId id="1763" r:id="rId34"/>
    <p:sldId id="1575" r:id="rId35"/>
    <p:sldId id="1733" r:id="rId36"/>
    <p:sldId id="1576" r:id="rId37"/>
    <p:sldId id="1577" r:id="rId38"/>
    <p:sldId id="1578" r:id="rId39"/>
    <p:sldId id="1579" r:id="rId40"/>
    <p:sldId id="1580" r:id="rId41"/>
    <p:sldId id="1581" r:id="rId42"/>
    <p:sldId id="1584" r:id="rId43"/>
    <p:sldId id="1705" r:id="rId44"/>
    <p:sldId id="1709" r:id="rId45"/>
    <p:sldId id="1722" r:id="rId46"/>
    <p:sldId id="1710" r:id="rId47"/>
    <p:sldId id="1699" r:id="rId48"/>
    <p:sldId id="1593" r:id="rId49"/>
    <p:sldId id="1582" r:id="rId50"/>
    <p:sldId id="1594" r:id="rId51"/>
    <p:sldId id="1590" r:id="rId52"/>
    <p:sldId id="1726" r:id="rId53"/>
    <p:sldId id="1596" r:id="rId54"/>
    <p:sldId id="1597" r:id="rId55"/>
    <p:sldId id="1585" r:id="rId56"/>
    <p:sldId id="1583" r:id="rId57"/>
    <p:sldId id="1598" r:id="rId58"/>
    <p:sldId id="1674" r:id="rId59"/>
    <p:sldId id="1675" r:id="rId60"/>
    <p:sldId id="1591" r:id="rId61"/>
    <p:sldId id="1676" r:id="rId62"/>
    <p:sldId id="1939" r:id="rId63"/>
    <p:sldId id="1940" r:id="rId64"/>
    <p:sldId id="1945" r:id="rId65"/>
    <p:sldId id="1898" r:id="rId66"/>
    <p:sldId id="1946" r:id="rId67"/>
    <p:sldId id="1941" r:id="rId68"/>
    <p:sldId id="1942" r:id="rId69"/>
    <p:sldId id="1943" r:id="rId70"/>
    <p:sldId id="1647" r:id="rId71"/>
    <p:sldId id="1648" r:id="rId72"/>
    <p:sldId id="1649" r:id="rId73"/>
    <p:sldId id="1643" r:id="rId74"/>
    <p:sldId id="1644" r:id="rId75"/>
    <p:sldId id="1645" r:id="rId76"/>
    <p:sldId id="1642" r:id="rId77"/>
    <p:sldId id="1620" r:id="rId7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DBEEF4"/>
    <a:srgbClr val="D9C5B1"/>
    <a:srgbClr val="B7DEE8"/>
    <a:srgbClr val="FFFF99"/>
    <a:srgbClr val="6C9EA8"/>
    <a:srgbClr val="6A959E"/>
    <a:srgbClr val="84AEB6"/>
    <a:srgbClr val="BEDEE2"/>
    <a:srgbClr val="9ECF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B9E2C2-BBDA-4D1C-88E1-CE85B2E744E0}" v="1336" dt="2024-03-08T00:47:51.0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2790" autoAdjust="0"/>
    <p:restoredTop sz="93213" autoAdjust="0"/>
  </p:normalViewPr>
  <p:slideViewPr>
    <p:cSldViewPr>
      <p:cViewPr varScale="1">
        <p:scale>
          <a:sx n="54" d="100"/>
          <a:sy n="54" d="100"/>
        </p:scale>
        <p:origin x="104" y="4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microsoft.com/office/2015/10/relationships/revisionInfo" Target="revisionInfo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theme" Target="theme/theme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F5C749-4993-4E44-A439-8E1EDE8A1D92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B3B516-1BB5-4C80-B268-F5F2C570A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348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975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2424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27353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4023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1090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2797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04124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46067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92742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6660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2669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2709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14057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59086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67756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1205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1980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79550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5765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62448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2792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32970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304F14-31A7-461B-483A-DBA1643E18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17D486-A457-D205-D104-062B23A326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F71988-028E-B49F-3C2F-CA9420A5BA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3127FF-3D2B-A470-08CF-B6437B25CE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2756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86503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15482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b="1" spc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835366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46754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952489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922345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879680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801989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507759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58053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96673E-ACA7-E8F7-1914-2F7894A26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E50826-975F-56B7-8A73-DEC40E2FB5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587870-E0D1-67CF-56F3-BE0A89F30A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2294C5-A830-A287-841B-3C904064C4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1771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923106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148370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18466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905253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230998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82126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65784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501656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72560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54028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A3E9D4-2C3D-E8D3-5632-6A1072AB4F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725FB5-17B6-9BC3-0CB0-9617C5A393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CB2E2F-E1C8-97DF-1598-EE2D13509C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CD983E-D4F4-7D72-4DB6-98AFCFF42D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47296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61915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34989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3057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234395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967604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233065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98975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487773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04224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8735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705FD1-B643-C84C-5CEB-B094D8F8C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5C717C-5AC1-98A7-194D-5F54B4F70A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1EF23A-FD9F-9048-E9DA-C1AE897295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5430CD-F2CC-F373-DA5F-40F0903E57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66151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B15DD-9D70-B569-6518-734D20117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9C3F94-14F1-7F7D-DC38-52D667F211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820503-86D6-61CE-50B5-F7A5948E22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277903-514A-FA8B-E10B-335DEF9067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83139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ACD887-94F7-D5CE-7F8D-9A66954B78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11896D-2DAD-517A-E54F-E802517537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892B5F-ED35-5373-053B-72F423C6D4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C1DF74-F200-5870-67A6-230EF58B6D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756258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D10C01-5C67-F06F-17DE-BDC886E2D1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AF1574-D476-CC52-F822-405B81D80B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7CCD52-4510-F92C-5009-1E31851B27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B224D0-F297-D8C3-446E-F6FEC8EB34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47922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921986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08AA38-84C6-CED2-7F19-BCCB69415F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61649D-7B7D-44B1-CB19-36777A22EE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9D2BF3-4A3E-6491-8C74-F48AB7F90C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B117A0-F0F9-8D38-ADEF-A0DB9330BB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838154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5B5AC4-9252-7BAE-B66C-53F3A2A2A7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154657-850F-F00D-F584-09DC05BDFA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A0C3AF-D0EB-41D2-BFFB-029417BA28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2460C-AF27-0C9C-0F0B-49AE47E874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86893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993674-3BC2-2A92-F5B2-E0F9AC7C73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4F1E89-9305-8AEF-C29B-889562659A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B9DF14-30F4-2A9F-1AA7-6EC2AA8F04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D98222-8692-2523-1C6B-46A80260EE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57437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EA1804-5097-6B10-1E39-6F004BF3CD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C14998-2B75-35BA-827C-3087C89426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4D420D-8E2A-CD4E-BE11-7CD4E9DD8E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560286-798D-7D0F-5CE4-377C1798DE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912206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897194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01629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48708A-1E85-D0E9-2A2F-CB63BDCA4F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C2A710-5D39-C28A-59ED-3327748CA0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642F1C-1745-4D62-C526-629581DF97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18FAB9-E725-1791-E768-DFD9AA943B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74692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142516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625842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030034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00415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36B76-015B-AA97-6B35-B8506364E3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0AC53E-512C-51B6-0160-406474978F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2CC79F-3269-5C60-215B-9502158E56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CFD7FB-81CA-8A6E-3D30-7FF5D88A29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221691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5C2598-41D6-BC13-3301-9F11647FBF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52569D-59D8-06D2-A6A6-C04435509D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956BF5-2F55-9F2F-D398-64D00C90EC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20E8E6-3EC6-A90E-D670-DA9AC0728A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7534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39B788-BD8C-3E3C-22B9-D891CF1D2F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E17BBE-9CCC-A38B-D857-44A8F21070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EE537C-8EC6-A330-61E1-9E74B2F883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8DA46A-0FEF-721C-DE60-B14E140501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9880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2918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0300890"/>
      </p:ext>
    </p:extLst>
  </p:cSld>
  <p:clrMapOvr>
    <a:masterClrMapping/>
  </p:clrMapOvr>
  <p:transition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FEF0AC-57F3-46C3-A067-AF9767D0141E}"/>
              </a:ext>
            </a:extLst>
          </p:cNvPr>
          <p:cNvSpPr/>
          <p:nvPr userDrawn="1"/>
        </p:nvSpPr>
        <p:spPr>
          <a:xfrm>
            <a:off x="982436" y="2008415"/>
            <a:ext cx="7581900" cy="2906486"/>
          </a:xfrm>
          <a:prstGeom prst="rect">
            <a:avLst/>
          </a:prstGeom>
          <a:solidFill>
            <a:srgbClr val="000000">
              <a:alpha val="21176"/>
            </a:srgbClr>
          </a:solidFill>
          <a:ln>
            <a:solidFill>
              <a:srgbClr val="0340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C4E82F-64D4-4769-BE3C-6E5329F7A79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6057" y="1231220"/>
            <a:ext cx="8599714" cy="2387600"/>
          </a:xfrm>
        </p:spPr>
        <p:txBody>
          <a:bodyPr anchor="b">
            <a:normAutofit/>
          </a:bodyPr>
          <a:lstStyle>
            <a:lvl1pPr algn="ctr">
              <a:defRPr sz="7200" b="1">
                <a:solidFill>
                  <a:srgbClr val="72DB2B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3C1D05-4FCF-4AE8-B4DD-1BA6EC2A196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66057" y="3710895"/>
            <a:ext cx="8599714" cy="1655762"/>
          </a:xfrm>
        </p:spPr>
        <p:txBody>
          <a:bodyPr>
            <a:normAutofit/>
          </a:bodyPr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 Title</a:t>
            </a:r>
          </a:p>
        </p:txBody>
      </p:sp>
    </p:spTree>
    <p:extLst>
      <p:ext uri="{BB962C8B-B14F-4D97-AF65-F5344CB8AC3E}">
        <p14:creationId xmlns:p14="http://schemas.microsoft.com/office/powerpoint/2010/main" val="4187823804"/>
      </p:ext>
    </p:extLst>
  </p:cSld>
  <p:clrMapOvr>
    <a:masterClrMapping/>
  </p:clrMapOvr>
  <p:transition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143" y="136525"/>
            <a:ext cx="11506200" cy="132556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5000" b="1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 useBgFill="1"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143" y="1597024"/>
            <a:ext cx="11506200" cy="4945289"/>
          </a:xfrm>
        </p:spPr>
        <p:txBody>
          <a:bodyPr/>
          <a:lstStyle>
            <a:lvl1pPr>
              <a:lnSpc>
                <a:spcPct val="100000"/>
              </a:lnSpc>
              <a:defRPr sz="4600" b="1">
                <a:solidFill>
                  <a:srgbClr val="72DB2B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1pPr>
            <a:lvl2pPr>
              <a:lnSpc>
                <a:spcPct val="100000"/>
              </a:lnSpc>
              <a:defRPr sz="44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2pPr>
            <a:lvl3pPr>
              <a:lnSpc>
                <a:spcPct val="100000"/>
              </a:lnSpc>
              <a:defRPr sz="42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3pPr>
            <a:lvl4pPr>
              <a:lnSpc>
                <a:spcPct val="100000"/>
              </a:lnSpc>
              <a:defRPr sz="40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4pPr>
            <a:lvl5pPr>
              <a:lnSpc>
                <a:spcPct val="100000"/>
              </a:lnSpc>
              <a:defRPr sz="38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312145"/>
      </p:ext>
    </p:extLst>
  </p:cSld>
  <p:clrMapOvr>
    <a:masterClrMapping/>
  </p:clrMapOvr>
  <p:transition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5400" b="1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lnSpc>
                <a:spcPct val="100000"/>
              </a:lnSpc>
              <a:defRPr sz="4400" b="1">
                <a:solidFill>
                  <a:srgbClr val="72DB2B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1pPr>
            <a:lvl2pPr>
              <a:lnSpc>
                <a:spcPct val="100000"/>
              </a:lnSpc>
              <a:defRPr sz="42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2pPr>
            <a:lvl3pPr>
              <a:lnSpc>
                <a:spcPct val="100000"/>
              </a:lnSpc>
              <a:defRPr sz="40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3pPr>
            <a:lvl4pPr>
              <a:lnSpc>
                <a:spcPct val="100000"/>
              </a:lnSpc>
              <a:defRPr sz="36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lnSpc>
                <a:spcPct val="100000"/>
              </a:lnSpc>
              <a:defRPr sz="4400" b="1">
                <a:solidFill>
                  <a:srgbClr val="72DB2B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1pPr>
            <a:lvl2pPr>
              <a:lnSpc>
                <a:spcPct val="100000"/>
              </a:lnSpc>
              <a:defRPr sz="42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2pPr>
            <a:lvl3pPr>
              <a:lnSpc>
                <a:spcPct val="100000"/>
              </a:lnSpc>
              <a:defRPr sz="40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3pPr>
            <a:lvl4pPr>
              <a:lnSpc>
                <a:spcPct val="100000"/>
              </a:lnSpc>
              <a:defRPr sz="36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3A01C-E34D-4C3C-8E2D-FB95F254D7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3B559-7634-44D8-AA3A-E62B6CDFB2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26345"/>
      </p:ext>
    </p:extLst>
  </p:cSld>
  <p:clrMapOvr>
    <a:masterClrMapping/>
  </p:clrMapOvr>
  <p:transition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658904"/>
      </p:ext>
    </p:extLst>
  </p:cSld>
  <p:clrMapOvr>
    <a:masterClrMapping/>
  </p:clrMapOvr>
  <p:transition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903314"/>
      </p:ext>
    </p:extLst>
  </p:cSld>
  <p:clrMapOvr>
    <a:masterClrMapping/>
  </p:clrMapOvr>
  <p:transition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199604"/>
      </p:ext>
    </p:extLst>
  </p:cSld>
  <p:clrMapOvr>
    <a:masterClrMapping/>
  </p:clrMapOvr>
  <p:transition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84445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846975"/>
      </p:ext>
    </p:extLst>
  </p:cSld>
  <p:clrMapOvr>
    <a:masterClrMapping/>
  </p:clrMapOvr>
  <p:transition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22023"/>
      </p:ext>
    </p:extLst>
  </p:cSld>
  <p:clrMapOvr>
    <a:masterClrMapping/>
  </p:clrMapOvr>
  <p:transition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038871"/>
      </p:ext>
    </p:extLst>
  </p:cSld>
  <p:clrMapOvr>
    <a:masterClrMapping/>
  </p:clrMapOvr>
  <p:transition>
    <p:wipe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650478"/>
      </p:ext>
    </p:extLst>
  </p:cSld>
  <p:clrMapOvr>
    <a:masterClrMapping/>
  </p:clrMapOvr>
  <p:transition>
    <p:wipe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296315"/>
      </p:ext>
    </p:extLst>
  </p:cSld>
  <p:clrMapOvr>
    <a:masterClrMapping/>
  </p:clrMapOvr>
  <p:transition>
    <p:wipe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946"/>
      </p:ext>
    </p:extLst>
  </p:cSld>
  <p:clrMapOvr>
    <a:masterClrMapping/>
  </p:clrMapOvr>
  <p:transition>
    <p:wipe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772788"/>
      </p:ext>
    </p:extLst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0BCBE-CB36-41ED-919D-FF973432CD85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33A01C-E34D-4C3C-8E2D-FB95F254D7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63B559-7634-44D8-AA3A-E62B6CDFB2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424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>
    <p:wipe dir="r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0BCBE-CB36-41ED-919D-FF973432CD85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8032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ransition>
    <p:wipe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7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6DB5AD49-44AD-1ED3-12F1-5AAD8B00E5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" t="9224" r="5689" b="8009"/>
          <a:stretch/>
        </p:blipFill>
        <p:spPr>
          <a:xfrm>
            <a:off x="6019800" y="4267200"/>
            <a:ext cx="59436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65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8B464CF-0D4A-435B-BD03-A034980F0304}"/>
              </a:ext>
            </a:extLst>
          </p:cNvPr>
          <p:cNvSpPr/>
          <p:nvPr/>
        </p:nvSpPr>
        <p:spPr>
          <a:xfrm>
            <a:off x="1143000" y="2779644"/>
            <a:ext cx="9829800" cy="3048000"/>
          </a:xfrm>
          <a:prstGeom prst="roundRect">
            <a:avLst/>
          </a:prstGeom>
          <a:noFill/>
          <a:ln w="76200">
            <a:solidFill>
              <a:srgbClr val="FFFF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21771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525DBEA-ECC6-4388-8CDA-F355AEF1083A}"/>
              </a:ext>
            </a:extLst>
          </p:cNvPr>
          <p:cNvSpPr/>
          <p:nvPr/>
        </p:nvSpPr>
        <p:spPr>
          <a:xfrm>
            <a:off x="3163956" y="2246244"/>
            <a:ext cx="1371600" cy="609600"/>
          </a:xfrm>
          <a:prstGeom prst="roundRect">
            <a:avLst/>
          </a:prstGeom>
          <a:noFill/>
          <a:ln w="76200">
            <a:solidFill>
              <a:srgbClr val="FFFF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42D5F44-F64A-91A4-AB81-DA90100ADD23}"/>
              </a:ext>
            </a:extLst>
          </p:cNvPr>
          <p:cNvSpPr/>
          <p:nvPr/>
        </p:nvSpPr>
        <p:spPr>
          <a:xfrm>
            <a:off x="2998714" y="3240156"/>
            <a:ext cx="1371600" cy="609600"/>
          </a:xfrm>
          <a:prstGeom prst="roundRect">
            <a:avLst/>
          </a:prstGeom>
          <a:noFill/>
          <a:ln w="76200">
            <a:solidFill>
              <a:srgbClr val="FFFF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9476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A5FD3D0-52C3-433B-BA7C-E8370858D040}"/>
              </a:ext>
            </a:extLst>
          </p:cNvPr>
          <p:cNvSpPr/>
          <p:nvPr/>
        </p:nvSpPr>
        <p:spPr>
          <a:xfrm>
            <a:off x="3163956" y="2246244"/>
            <a:ext cx="1371600" cy="609600"/>
          </a:xfrm>
          <a:prstGeom prst="roundRect">
            <a:avLst/>
          </a:prstGeom>
          <a:noFill/>
          <a:ln w="76200">
            <a:solidFill>
              <a:srgbClr val="754B1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9AB0CB-CED7-4C43-9D10-01B301393246}"/>
              </a:ext>
            </a:extLst>
          </p:cNvPr>
          <p:cNvSpPr/>
          <p:nvPr/>
        </p:nvSpPr>
        <p:spPr>
          <a:xfrm>
            <a:off x="2998714" y="3240156"/>
            <a:ext cx="1371600" cy="609600"/>
          </a:xfrm>
          <a:prstGeom prst="roundRect">
            <a:avLst/>
          </a:prstGeom>
          <a:noFill/>
          <a:ln w="76200">
            <a:solidFill>
              <a:srgbClr val="754B1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05432E8-2B04-4938-AD34-F0B8FDD57E91}"/>
              </a:ext>
            </a:extLst>
          </p:cNvPr>
          <p:cNvSpPr/>
          <p:nvPr/>
        </p:nvSpPr>
        <p:spPr>
          <a:xfrm>
            <a:off x="2657060" y="3916016"/>
            <a:ext cx="6858000" cy="1103244"/>
          </a:xfrm>
          <a:prstGeom prst="roundRect">
            <a:avLst/>
          </a:prstGeom>
          <a:noFill/>
          <a:ln w="76200">
            <a:solidFill>
              <a:srgbClr val="FFFF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082078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9A23F28-F325-40F3-960C-78AD32A3527F}"/>
              </a:ext>
            </a:extLst>
          </p:cNvPr>
          <p:cNvSpPr/>
          <p:nvPr/>
        </p:nvSpPr>
        <p:spPr>
          <a:xfrm>
            <a:off x="493644" y="2209800"/>
            <a:ext cx="11125200" cy="685800"/>
          </a:xfrm>
          <a:prstGeom prst="roundRect">
            <a:avLst/>
          </a:prstGeom>
          <a:noFill/>
          <a:ln w="76200">
            <a:solidFill>
              <a:srgbClr val="FFFF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ounded Rectangle 20">
            <a:extLst>
              <a:ext uri="{FF2B5EF4-FFF2-40B4-BE49-F238E27FC236}">
                <a16:creationId xmlns:a16="http://schemas.microsoft.com/office/drawing/2014/main" id="{E4518CC9-7398-4E4D-907C-F6C7609823F2}"/>
              </a:ext>
            </a:extLst>
          </p:cNvPr>
          <p:cNvSpPr/>
          <p:nvPr/>
        </p:nvSpPr>
        <p:spPr>
          <a:xfrm>
            <a:off x="4191000" y="3952505"/>
            <a:ext cx="7818782" cy="128546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2"/>
          </a:lnRef>
          <a:fillRef idx="1003">
            <a:schemeClr val="dk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 Messiah will die!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75925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685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8587013"/>
      </p:ext>
    </p:extLst>
  </p:cSld>
  <p:clrMapOvr>
    <a:masterClrMapping/>
  </p:clrMapOvr>
  <p:transition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8382742"/>
      </p:ext>
    </p:extLst>
  </p:cSld>
  <p:clrMapOvr>
    <a:masterClrMapping/>
  </p:clrMapOvr>
  <p:transition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8897354"/>
      </p:ext>
    </p:extLst>
  </p:cSld>
  <p:clrMapOvr>
    <a:masterClrMapping/>
  </p:clrMapOvr>
  <p:transition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6220884"/>
      </p:ext>
    </p:extLst>
  </p:cSld>
  <p:clrMapOvr>
    <a:masterClrMapping/>
  </p:clrMapOvr>
  <p:transition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C5EE3B3-EFB3-65EA-22B7-5F655C6FE270}"/>
              </a:ext>
            </a:extLst>
          </p:cNvPr>
          <p:cNvSpPr/>
          <p:nvPr/>
        </p:nvSpPr>
        <p:spPr>
          <a:xfrm>
            <a:off x="1447800" y="3886200"/>
            <a:ext cx="8952978" cy="10668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Recorded in Nehemiah 2…</a:t>
            </a:r>
          </a:p>
        </p:txBody>
      </p:sp>
    </p:spTree>
    <p:extLst>
      <p:ext uri="{BB962C8B-B14F-4D97-AF65-F5344CB8AC3E}">
        <p14:creationId xmlns:p14="http://schemas.microsoft.com/office/powerpoint/2010/main" val="331703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DC289AC-7973-876C-852D-6BFF7F95073D}"/>
              </a:ext>
            </a:extLst>
          </p:cNvPr>
          <p:cNvSpPr txBox="1"/>
          <p:nvPr/>
        </p:nvSpPr>
        <p:spPr>
          <a:xfrm>
            <a:off x="72934" y="59615"/>
            <a:ext cx="8766266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Jesus made outrageous claims</a:t>
            </a:r>
          </a:p>
          <a:p>
            <a:pPr marL="231775"/>
            <a:r>
              <a:rPr lang="en-US" sz="44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(1) Equality with God.</a:t>
            </a:r>
          </a:p>
          <a:p>
            <a:pPr marL="463550"/>
            <a:r>
              <a:rPr lang="en-US" sz="28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John 5:18 (Isaiah 44:7; 46:9)</a:t>
            </a:r>
          </a:p>
          <a:p>
            <a:pPr marL="231775"/>
            <a:r>
              <a:rPr lang="en-US" sz="44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(2) The judge of humanity.</a:t>
            </a:r>
          </a:p>
          <a:p>
            <a:pPr marL="463550"/>
            <a:r>
              <a:rPr lang="en-US" sz="28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John 5:22, 27 (Genesis 18:25; Psalm 96:13; 98:9; Ecclesiastes 12:14)</a:t>
            </a:r>
          </a:p>
          <a:p>
            <a:pPr marL="2317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(3) Receiver of universal honor.</a:t>
            </a:r>
          </a:p>
          <a:p>
            <a:pPr marL="4635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John 5:23“They who deify mortal things neglect the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honour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due to God” (Philo,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On Drunkenness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110).</a:t>
            </a:r>
          </a:p>
          <a:p>
            <a:pPr marL="231775"/>
            <a:r>
              <a:rPr lang="en-US" sz="44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(4) Giver of eternal life.</a:t>
            </a:r>
          </a:p>
          <a:p>
            <a:pPr marL="463550">
              <a:tabLst>
                <a:tab pos="463550" algn="l"/>
              </a:tabLst>
            </a:pPr>
            <a:r>
              <a:rPr lang="en-US" sz="28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John 5:21, 24-25 (Deuteronomy 32:39; 1 Samuel 2:6)</a:t>
            </a:r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D359CA79-DCE9-E3E1-6FA4-069F038FC4BA}"/>
              </a:ext>
            </a:extLst>
          </p:cNvPr>
          <p:cNvSpPr/>
          <p:nvPr/>
        </p:nvSpPr>
        <p:spPr>
          <a:xfrm>
            <a:off x="6705600" y="59615"/>
            <a:ext cx="5486400" cy="4458081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66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But how can we know that these claims are true?</a:t>
            </a:r>
            <a:endParaRPr lang="en-US" sz="3600" b="1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12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894B71F-0947-422F-953E-B03D108214F9}"/>
              </a:ext>
            </a:extLst>
          </p:cNvPr>
          <p:cNvSpPr txBox="1"/>
          <p:nvPr/>
        </p:nvSpPr>
        <p:spPr>
          <a:xfrm>
            <a:off x="4191000" y="1981200"/>
            <a:ext cx="78475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(Neh. 2:1) Early the following spring, in the month of Nisan,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during the twentieth year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of King Artaxerxes’ reign, I was serving the king his wine. I had never before appeared sad in his presence.</a:t>
            </a:r>
          </a:p>
        </p:txBody>
      </p:sp>
    </p:spTree>
    <p:extLst>
      <p:ext uri="{BB962C8B-B14F-4D97-AF65-F5344CB8AC3E}">
        <p14:creationId xmlns:p14="http://schemas.microsoft.com/office/powerpoint/2010/main" val="118235024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BE448AC-D5B3-4AFE-B158-B56178A35445}"/>
              </a:ext>
            </a:extLst>
          </p:cNvPr>
          <p:cNvSpPr txBox="1"/>
          <p:nvPr/>
        </p:nvSpPr>
        <p:spPr>
          <a:xfrm>
            <a:off x="4191000" y="1981200"/>
            <a:ext cx="78475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srgbClr val="A07D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(Neh. 2:1) Early the following </a:t>
            </a: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spring</a:t>
            </a: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srgbClr val="A07D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in the month of Nisan,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srgbClr val="A07D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during the </a:t>
            </a: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twentieth year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of King Artaxerxes’ reign</a:t>
            </a: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srgbClr val="A07D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I was serving the king his wine. I had never before appeared sad in his presence.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76A0A78-38DC-4757-B6EF-F7B723B38841}"/>
              </a:ext>
            </a:extLst>
          </p:cNvPr>
          <p:cNvSpPr/>
          <p:nvPr/>
        </p:nvSpPr>
        <p:spPr>
          <a:xfrm>
            <a:off x="4660731" y="3822526"/>
            <a:ext cx="3657595" cy="685800"/>
          </a:xfrm>
          <a:prstGeom prst="roundRect">
            <a:avLst/>
          </a:prstGeom>
          <a:noFill/>
          <a:ln w="76200"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DBA23F-1CDA-403E-BB6D-AFD0318F821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4800" y="-533400"/>
            <a:ext cx="3573832" cy="57181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4DD058-9495-4A5B-BA32-66743F2154D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0416" y="1134171"/>
            <a:ext cx="3898731" cy="623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69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B0E8967-605C-4C9D-A75F-15BAC368AE1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2865493"/>
            <a:ext cx="5943600" cy="2377440"/>
          </a:xfrm>
          <a:prstGeom prst="rect">
            <a:avLst/>
          </a:prstGeom>
          <a:ln w="76200">
            <a:solidFill>
              <a:srgbClr val="C0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A22A1EA-9F79-44A6-99E2-4CBC112DB8B1}"/>
              </a:ext>
            </a:extLst>
          </p:cNvPr>
          <p:cNvSpPr/>
          <p:nvPr/>
        </p:nvSpPr>
        <p:spPr>
          <a:xfrm>
            <a:off x="5092874" y="5828778"/>
            <a:ext cx="1066800" cy="304800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7F7ED0-D959-4324-86A2-EF278BBC1979}"/>
              </a:ext>
            </a:extLst>
          </p:cNvPr>
          <p:cNvSpPr/>
          <p:nvPr/>
        </p:nvSpPr>
        <p:spPr>
          <a:xfrm>
            <a:off x="8589264" y="5334000"/>
            <a:ext cx="1316736" cy="304800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194400-BCE3-48D2-9917-A1818B99C558}"/>
              </a:ext>
            </a:extLst>
          </p:cNvPr>
          <p:cNvSpPr/>
          <p:nvPr/>
        </p:nvSpPr>
        <p:spPr>
          <a:xfrm>
            <a:off x="5454568" y="1898648"/>
            <a:ext cx="5077968" cy="381000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55C98E8-FA0F-4FF8-86D4-1AD9CA7BF0C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762000"/>
            <a:ext cx="11430001" cy="820128"/>
          </a:xfrm>
          <a:prstGeom prst="rect">
            <a:avLst/>
          </a:prstGeom>
          <a:ln w="762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98053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BE448AC-D5B3-4AFE-B158-B56178A35445}"/>
              </a:ext>
            </a:extLst>
          </p:cNvPr>
          <p:cNvSpPr txBox="1"/>
          <p:nvPr/>
        </p:nvSpPr>
        <p:spPr>
          <a:xfrm>
            <a:off x="4191000" y="1981200"/>
            <a:ext cx="78475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srgbClr val="A07D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(Neh. 2:1) Early the following </a:t>
            </a: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spring</a:t>
            </a: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srgbClr val="A07D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in the month of Nisan,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srgbClr val="A07D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during the </a:t>
            </a: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twentieth year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of King Artaxerxes’ reign</a:t>
            </a: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srgbClr val="A07D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I was serving the king his wine. I had never before appeared sad in his presence.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76A0A78-38DC-4757-B6EF-F7B723B38841}"/>
              </a:ext>
            </a:extLst>
          </p:cNvPr>
          <p:cNvSpPr/>
          <p:nvPr/>
        </p:nvSpPr>
        <p:spPr>
          <a:xfrm>
            <a:off x="6285981" y="3245092"/>
            <a:ext cx="3162820" cy="685800"/>
          </a:xfrm>
          <a:prstGeom prst="roundRect">
            <a:avLst/>
          </a:prstGeom>
          <a:noFill/>
          <a:ln w="76200"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032F64-38A9-723B-1899-294E7668560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4800" y="-533400"/>
            <a:ext cx="3573832" cy="57181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7E5E9E-F6F3-BC93-4C81-A3883E7F337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0416" y="1134171"/>
            <a:ext cx="3898731" cy="623796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3181378-8EC7-7ABF-8810-36928388C649}"/>
              </a:ext>
            </a:extLst>
          </p:cNvPr>
          <p:cNvSpPr/>
          <p:nvPr/>
        </p:nvSpPr>
        <p:spPr>
          <a:xfrm>
            <a:off x="10107304" y="2039203"/>
            <a:ext cx="1600200" cy="685800"/>
          </a:xfrm>
          <a:prstGeom prst="roundRect">
            <a:avLst/>
          </a:prstGeom>
          <a:noFill/>
          <a:ln w="76200"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B65A5D-3F06-9702-A39D-B5314C97A87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3758" y="-204252"/>
            <a:ext cx="6057042" cy="378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8422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416B259-26E8-41B1-AB6B-07C7577C77C7}"/>
              </a:ext>
            </a:extLst>
          </p:cNvPr>
          <p:cNvSpPr txBox="1"/>
          <p:nvPr/>
        </p:nvSpPr>
        <p:spPr>
          <a:xfrm>
            <a:off x="4191000" y="1981200"/>
            <a:ext cx="8001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(Neh. 2:3) Nehemiah said,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“The </a:t>
            </a:r>
            <a:r>
              <a:rPr kumimoji="0" lang="en-US" sz="4000" b="1" i="0" u="sng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city</a:t>
            </a: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where my ancestors are buried is in </a:t>
            </a:r>
            <a:r>
              <a:rPr kumimoji="0" lang="en-US" sz="4000" b="1" i="0" u="sng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ruins</a:t>
            </a: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 gates have been </a:t>
            </a:r>
            <a:r>
              <a:rPr kumimoji="0" lang="en-US" sz="4000" b="1" i="0" u="sng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destroyed by fire.</a:t>
            </a: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3000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 </a:t>
            </a: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 king asked, “How can I help?”</a:t>
            </a:r>
          </a:p>
        </p:txBody>
      </p:sp>
    </p:spTree>
    <p:extLst>
      <p:ext uri="{BB962C8B-B14F-4D97-AF65-F5344CB8AC3E}">
        <p14:creationId xmlns:p14="http://schemas.microsoft.com/office/powerpoint/2010/main" val="178332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416B259-26E8-41B1-AB6B-07C7577C77C7}"/>
              </a:ext>
            </a:extLst>
          </p:cNvPr>
          <p:cNvSpPr txBox="1"/>
          <p:nvPr/>
        </p:nvSpPr>
        <p:spPr>
          <a:xfrm>
            <a:off x="4191000" y="1981200"/>
            <a:ext cx="78475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(Neh. 2:5) I replied, “Send me to Judah to rebuild the </a:t>
            </a:r>
            <a:r>
              <a:rPr kumimoji="0" lang="en-US" sz="4000" b="1" i="0" u="sng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city</a:t>
            </a: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where my ancestors are buried.”</a:t>
            </a:r>
          </a:p>
        </p:txBody>
      </p:sp>
    </p:spTree>
    <p:extLst>
      <p:ext uri="{BB962C8B-B14F-4D97-AF65-F5344CB8AC3E}">
        <p14:creationId xmlns:p14="http://schemas.microsoft.com/office/powerpoint/2010/main" val="3053708777"/>
      </p:ext>
    </p:extLst>
  </p:cSld>
  <p:clrMapOvr>
    <a:masterClrMapping/>
  </p:clrMapOvr>
  <p:transition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416B259-26E8-41B1-AB6B-07C7577C77C7}"/>
              </a:ext>
            </a:extLst>
          </p:cNvPr>
          <p:cNvSpPr txBox="1"/>
          <p:nvPr/>
        </p:nvSpPr>
        <p:spPr>
          <a:xfrm>
            <a:off x="4191000" y="1981200"/>
            <a:ext cx="78475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(Neh. 2:7) I also said to the king,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“Let me have </a:t>
            </a:r>
            <a:r>
              <a:rPr kumimoji="0" lang="en-US" sz="4000" b="1" i="0" u="sng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letters</a:t>
            </a: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addressed to the governors…”</a:t>
            </a:r>
          </a:p>
        </p:txBody>
      </p:sp>
    </p:spTree>
    <p:extLst>
      <p:ext uri="{BB962C8B-B14F-4D97-AF65-F5344CB8AC3E}">
        <p14:creationId xmlns:p14="http://schemas.microsoft.com/office/powerpoint/2010/main" val="2163969149"/>
      </p:ext>
    </p:extLst>
  </p:cSld>
  <p:clrMapOvr>
    <a:masterClrMapping/>
  </p:clrMapOvr>
  <p:transition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416B259-26E8-41B1-AB6B-07C7577C77C7}"/>
              </a:ext>
            </a:extLst>
          </p:cNvPr>
          <p:cNvSpPr txBox="1"/>
          <p:nvPr/>
        </p:nvSpPr>
        <p:spPr>
          <a:xfrm>
            <a:off x="4191000" y="1981200"/>
            <a:ext cx="784755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(Neh. 2:8) “Please give me a </a:t>
            </a:r>
            <a:r>
              <a:rPr kumimoji="0" lang="en-US" sz="4000" b="1" i="0" u="sng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letter</a:t>
            </a: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addressed to Asaph.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 will need it to make beams for the gates of the Temple fortress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and for the </a:t>
            </a:r>
            <a:r>
              <a:rPr kumimoji="0" lang="en-US" sz="4000" b="1" i="0" u="sng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city</a:t>
            </a: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walls.”</a:t>
            </a:r>
          </a:p>
        </p:txBody>
      </p:sp>
    </p:spTree>
    <p:extLst>
      <p:ext uri="{BB962C8B-B14F-4D97-AF65-F5344CB8AC3E}">
        <p14:creationId xmlns:p14="http://schemas.microsoft.com/office/powerpoint/2010/main" val="292384277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416B259-26E8-41B1-AB6B-07C7577C77C7}"/>
              </a:ext>
            </a:extLst>
          </p:cNvPr>
          <p:cNvSpPr txBox="1"/>
          <p:nvPr/>
        </p:nvSpPr>
        <p:spPr>
          <a:xfrm>
            <a:off x="4191000" y="1981200"/>
            <a:ext cx="78475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(Neh. 2:8) And the king granted these requests.</a:t>
            </a:r>
          </a:p>
        </p:txBody>
      </p:sp>
    </p:spTree>
    <p:extLst>
      <p:ext uri="{BB962C8B-B14F-4D97-AF65-F5344CB8AC3E}">
        <p14:creationId xmlns:p14="http://schemas.microsoft.com/office/powerpoint/2010/main" val="1218797219"/>
      </p:ext>
    </p:extLst>
  </p:cSld>
  <p:clrMapOvr>
    <a:masterClrMapping/>
  </p:clrMapOvr>
  <p:transition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453506A-ADD1-4359-AD67-268E074CEF7C}"/>
              </a:ext>
            </a:extLst>
          </p:cNvPr>
          <p:cNvSpPr/>
          <p:nvPr/>
        </p:nvSpPr>
        <p:spPr>
          <a:xfrm>
            <a:off x="76200" y="1256778"/>
            <a:ext cx="1371600" cy="712572"/>
          </a:xfrm>
          <a:prstGeom prst="roundRect">
            <a:avLst/>
          </a:prstGeom>
          <a:noFill/>
          <a:ln w="762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887996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65AA00-13BE-5016-0C67-47FD5DD4CD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8526CA7-4B1A-FD06-D84D-E96E77863458}"/>
              </a:ext>
            </a:extLst>
          </p:cNvPr>
          <p:cNvSpPr txBox="1"/>
          <p:nvPr/>
        </p:nvSpPr>
        <p:spPr>
          <a:xfrm>
            <a:off x="72934" y="59615"/>
            <a:ext cx="853766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(Jn. 5:31) If I testify about myself, my testimony is not true. </a:t>
            </a:r>
          </a:p>
          <a:p>
            <a:r>
              <a:rPr lang="en-US" sz="4400" b="1" spc="-150" baseline="3000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32 </a:t>
            </a:r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There is </a:t>
            </a:r>
            <a:r>
              <a:rPr lang="en-US" sz="4400" b="1" u="sng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another who testifies</a:t>
            </a:r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in my favor, and I know that his testimony about me is true.</a:t>
            </a:r>
          </a:p>
        </p:txBody>
      </p:sp>
      <p:sp>
        <p:nvSpPr>
          <p:cNvPr id="2" name="Rounded Rectangle 2">
            <a:extLst>
              <a:ext uri="{FF2B5EF4-FFF2-40B4-BE49-F238E27FC236}">
                <a16:creationId xmlns:a16="http://schemas.microsoft.com/office/drawing/2014/main" id="{504608EC-F4AE-1188-45A1-CD824FB5741E}"/>
              </a:ext>
            </a:extLst>
          </p:cNvPr>
          <p:cNvSpPr/>
          <p:nvPr/>
        </p:nvSpPr>
        <p:spPr>
          <a:xfrm>
            <a:off x="4087368" y="2971800"/>
            <a:ext cx="4251960" cy="1867281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5400" b="1" spc="-15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Witness #1.</a:t>
            </a:r>
          </a:p>
          <a:p>
            <a:pPr lvl="0" algn="ctr">
              <a:defRPr/>
            </a:pPr>
            <a:r>
              <a:rPr lang="en-US" sz="48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God the Father</a:t>
            </a:r>
            <a:endParaRPr lang="en-US" sz="2400" b="1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605B621A-FAE4-58D2-DD54-760BBDF051A1}"/>
              </a:ext>
            </a:extLst>
          </p:cNvPr>
          <p:cNvSpPr/>
          <p:nvPr/>
        </p:nvSpPr>
        <p:spPr>
          <a:xfrm>
            <a:off x="2438400" y="4751832"/>
            <a:ext cx="7543800" cy="702837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0"/>
                  <a:shade val="30000"/>
                  <a:satMod val="115000"/>
                </a:schemeClr>
              </a:gs>
              <a:gs pos="50000">
                <a:schemeClr val="accent2">
                  <a:lumMod val="50000"/>
                  <a:shade val="67500"/>
                  <a:satMod val="115000"/>
                </a:schemeClr>
              </a:gs>
              <a:gs pos="100000">
                <a:schemeClr val="accent2">
                  <a:lumMod val="5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Verse 37; John 7:16-17; Romans 8:15-16</a:t>
            </a:r>
            <a:endParaRPr lang="en-US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02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B3F86BB-F11E-4613-A167-ADB46C3CC04F}"/>
              </a:ext>
            </a:extLst>
          </p:cNvPr>
          <p:cNvSpPr/>
          <p:nvPr/>
        </p:nvSpPr>
        <p:spPr>
          <a:xfrm>
            <a:off x="4394886" y="5791200"/>
            <a:ext cx="4191000" cy="560172"/>
          </a:xfrm>
          <a:prstGeom prst="roundRect">
            <a:avLst/>
          </a:prstGeom>
          <a:noFill/>
          <a:ln w="762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ounded Rectangle 20">
            <a:extLst>
              <a:ext uri="{FF2B5EF4-FFF2-40B4-BE49-F238E27FC236}">
                <a16:creationId xmlns:a16="http://schemas.microsoft.com/office/drawing/2014/main" id="{D38E877C-818C-C26C-34E5-B969FE7874C3}"/>
              </a:ext>
            </a:extLst>
          </p:cNvPr>
          <p:cNvSpPr/>
          <p:nvPr/>
        </p:nvSpPr>
        <p:spPr>
          <a:xfrm>
            <a:off x="5715000" y="2806728"/>
            <a:ext cx="6477000" cy="4051272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2"/>
          </a:lnRef>
          <a:fillRef idx="1003">
            <a:schemeClr val="dk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15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“Sevens” or “Weeks”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15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“set of seven” (</a:t>
            </a:r>
            <a:r>
              <a:rPr kumimoji="0" lang="en-US" sz="3600" b="1" i="1" u="none" strike="noStrike" kern="1200" cap="none" spc="-150" normalizeH="0" baseline="0" noProof="0" dirty="0" err="1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shabu’im</a:t>
            </a:r>
            <a:r>
              <a:rPr kumimoji="0" lang="en-US" sz="3600" b="1" i="0" u="none" strike="noStrike" kern="1200" cap="none" spc="-15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15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Like the word “dozen.”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1. Context refers to years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 Days makes no sense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3. Used for seven years</a:t>
            </a:r>
          </a:p>
        </p:txBody>
      </p:sp>
      <p:sp>
        <p:nvSpPr>
          <p:cNvPr id="8" name="Rounded Rectangle 2">
            <a:extLst>
              <a:ext uri="{FF2B5EF4-FFF2-40B4-BE49-F238E27FC236}">
                <a16:creationId xmlns:a16="http://schemas.microsoft.com/office/drawing/2014/main" id="{05332AF7-75A4-5415-B262-CEBFBD1D64B3}"/>
              </a:ext>
            </a:extLst>
          </p:cNvPr>
          <p:cNvSpPr/>
          <p:nvPr/>
        </p:nvSpPr>
        <p:spPr>
          <a:xfrm>
            <a:off x="9896" y="-152400"/>
            <a:ext cx="8204886" cy="32004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0"/>
                  <a:shade val="30000"/>
                  <a:satMod val="115000"/>
                </a:schemeClr>
              </a:gs>
              <a:gs pos="50000">
                <a:schemeClr val="accent2">
                  <a:lumMod val="50000"/>
                  <a:shade val="67500"/>
                  <a:satMod val="115000"/>
                </a:schemeClr>
              </a:gs>
              <a:gs pos="100000">
                <a:schemeClr val="accent2">
                  <a:lumMod val="5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(Gen. 29:27) Laban said to Jacob,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“Complete the </a:t>
            </a:r>
            <a:r>
              <a:rPr kumimoji="0" lang="en-US" sz="4400" b="1" i="0" u="sng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week</a:t>
            </a: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of this one,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and we will give you the other… for another </a:t>
            </a:r>
            <a:r>
              <a:rPr kumimoji="0" lang="en-US" sz="4400" b="1" i="0" u="sng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seven years.</a:t>
            </a:r>
          </a:p>
        </p:txBody>
      </p:sp>
    </p:spTree>
    <p:extLst>
      <p:ext uri="{BB962C8B-B14F-4D97-AF65-F5344CB8AC3E}">
        <p14:creationId xmlns:p14="http://schemas.microsoft.com/office/powerpoint/2010/main" val="110955116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B3F86BB-F11E-4613-A167-ADB46C3CC04F}"/>
              </a:ext>
            </a:extLst>
          </p:cNvPr>
          <p:cNvSpPr/>
          <p:nvPr/>
        </p:nvSpPr>
        <p:spPr>
          <a:xfrm>
            <a:off x="4394886" y="5791200"/>
            <a:ext cx="4191000" cy="560172"/>
          </a:xfrm>
          <a:prstGeom prst="roundRect">
            <a:avLst/>
          </a:prstGeom>
          <a:noFill/>
          <a:ln w="762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ounded Rectangle 20">
            <a:extLst>
              <a:ext uri="{FF2B5EF4-FFF2-40B4-BE49-F238E27FC236}">
                <a16:creationId xmlns:a16="http://schemas.microsoft.com/office/drawing/2014/main" id="{D38E877C-818C-C26C-34E5-B969FE7874C3}"/>
              </a:ext>
            </a:extLst>
          </p:cNvPr>
          <p:cNvSpPr/>
          <p:nvPr/>
        </p:nvSpPr>
        <p:spPr>
          <a:xfrm>
            <a:off x="5560541" y="79835"/>
            <a:ext cx="6477000" cy="4051272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2"/>
          </a:lnRef>
          <a:fillRef idx="1003">
            <a:schemeClr val="dk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7 x 7 years = 49 years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62 x 7 years = 434 years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483 years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5748CE6-34E7-9C04-6C48-B996E47FB134}"/>
              </a:ext>
            </a:extLst>
          </p:cNvPr>
          <p:cNvCxnSpPr>
            <a:cxnSpLocks/>
          </p:cNvCxnSpPr>
          <p:nvPr/>
        </p:nvCxnSpPr>
        <p:spPr>
          <a:xfrm>
            <a:off x="5943600" y="2268415"/>
            <a:ext cx="58674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328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1593563"/>
      </p:ext>
    </p:extLst>
  </p:cSld>
  <p:clrMapOvr>
    <a:masterClrMapping/>
  </p:clrMapOvr>
  <p:transition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0122028"/>
      </p:ext>
    </p:extLst>
  </p:cSld>
  <p:clrMapOvr>
    <a:masterClrMapping/>
  </p:clrMapOvr>
  <p:transition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705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FE2A4AE-5D8D-4813-9A44-9809A210EBCA}"/>
              </a:ext>
            </a:extLst>
          </p:cNvPr>
          <p:cNvSpPr/>
          <p:nvPr/>
        </p:nvSpPr>
        <p:spPr>
          <a:xfrm>
            <a:off x="1219200" y="1828800"/>
            <a:ext cx="10439400" cy="22098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Very close! But Jesus died in AD 33.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But we forgot something…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22B8DF38-F30E-7F3C-11F0-46955B88DD70}"/>
              </a:ext>
            </a:extLst>
          </p:cNvPr>
          <p:cNvSpPr/>
          <p:nvPr/>
        </p:nvSpPr>
        <p:spPr>
          <a:xfrm>
            <a:off x="1600200" y="3962400"/>
            <a:ext cx="10439400" cy="25908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0"/>
                  <a:shade val="30000"/>
                  <a:satMod val="115000"/>
                </a:schemeClr>
              </a:gs>
              <a:gs pos="50000">
                <a:schemeClr val="accent2">
                  <a:lumMod val="50000"/>
                  <a:shade val="67500"/>
                  <a:satMod val="115000"/>
                </a:schemeClr>
              </a:gs>
              <a:gs pos="100000">
                <a:schemeClr val="accent2">
                  <a:lumMod val="5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Jewish people used a 360-day calendar</a:t>
            </a:r>
            <a:r>
              <a:rPr kumimoji="0" lang="en-US" sz="7200" b="1" i="0" u="none" strike="noStrike" kern="1200" cap="none" spc="-15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year.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49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6259585"/>
      </p:ext>
    </p:extLst>
  </p:cSld>
  <p:clrMapOvr>
    <a:masterClrMapping/>
  </p:clrMapOvr>
  <p:transition spd="slow">
    <p:fade thruBlk="1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119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EAE7C075-8D54-4584-BC40-25BED7966FC9}"/>
              </a:ext>
            </a:extLst>
          </p:cNvPr>
          <p:cNvSpPr/>
          <p:nvPr/>
        </p:nvSpPr>
        <p:spPr>
          <a:xfrm>
            <a:off x="4724400" y="304800"/>
            <a:ext cx="7086600" cy="2514600"/>
          </a:xfrm>
          <a:prstGeom prst="roundRect">
            <a:avLst/>
          </a:prstGeom>
          <a:gradFill flip="none" rotWithShape="1">
            <a:gsLst>
              <a:gs pos="0">
                <a:srgbClr val="34596A">
                  <a:shade val="30000"/>
                  <a:satMod val="115000"/>
                </a:srgbClr>
              </a:gs>
              <a:gs pos="50000">
                <a:srgbClr val="34596A">
                  <a:shade val="67500"/>
                  <a:satMod val="115000"/>
                </a:srgbClr>
              </a:gs>
              <a:gs pos="100000">
                <a:srgbClr val="34596A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(Gen. 8:3-4) After </a:t>
            </a:r>
            <a:r>
              <a:rPr kumimoji="0" lang="en-US" sz="4800" b="1" i="0" u="sng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150 days</a:t>
            </a: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exactly </a:t>
            </a:r>
            <a:r>
              <a:rPr kumimoji="0" lang="en-US" sz="4800" b="1" i="0" u="sng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five months</a:t>
            </a: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from the time the flood began…</a:t>
            </a:r>
          </a:p>
        </p:txBody>
      </p:sp>
    </p:spTree>
    <p:extLst>
      <p:ext uri="{BB962C8B-B14F-4D97-AF65-F5344CB8AC3E}">
        <p14:creationId xmlns:p14="http://schemas.microsoft.com/office/powerpoint/2010/main" val="131890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">
            <a:extLst>
              <a:ext uri="{FF2B5EF4-FFF2-40B4-BE49-F238E27FC236}">
                <a16:creationId xmlns:a16="http://schemas.microsoft.com/office/drawing/2014/main" id="{A861650F-13E8-47C7-AFE6-E10C52CF61C2}"/>
              </a:ext>
            </a:extLst>
          </p:cNvPr>
          <p:cNvSpPr/>
          <p:nvPr/>
        </p:nvSpPr>
        <p:spPr>
          <a:xfrm>
            <a:off x="6579296" y="990600"/>
            <a:ext cx="5410200" cy="30480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“42 months”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Revelation 11:2; 13:5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“1,260 days”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Revelation 11:3; 12:6</a:t>
            </a:r>
          </a:p>
        </p:txBody>
      </p:sp>
    </p:spTree>
    <p:extLst>
      <p:ext uri="{BB962C8B-B14F-4D97-AF65-F5344CB8AC3E}">
        <p14:creationId xmlns:p14="http://schemas.microsoft.com/office/powerpoint/2010/main" val="164374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75BED9-E133-2BE4-1E82-B481E9561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9ACF425-0213-636A-4D3A-D8E33EEA063E}"/>
              </a:ext>
            </a:extLst>
          </p:cNvPr>
          <p:cNvSpPr txBox="1"/>
          <p:nvPr/>
        </p:nvSpPr>
        <p:spPr>
          <a:xfrm>
            <a:off x="72934" y="59615"/>
            <a:ext cx="853766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(Jn. 5:33) You have sent to </a:t>
            </a:r>
            <a:r>
              <a:rPr lang="en-US" sz="4400" b="1" u="sng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John</a:t>
            </a:r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and he has testified to the truth. </a:t>
            </a:r>
          </a:p>
          <a:p>
            <a:r>
              <a:rPr lang="en-US" sz="4400" b="1" spc="-150" baseline="3000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34 </a:t>
            </a:r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Not that I accept human testimony; but I mention it that you may be saved.</a:t>
            </a:r>
          </a:p>
          <a:p>
            <a:r>
              <a:rPr lang="en-US" sz="4400" b="1" spc="-150" baseline="3000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35 </a:t>
            </a:r>
            <a:r>
              <a:rPr lang="en-US" sz="4400" b="1" u="sng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John</a:t>
            </a:r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was a lamp that burned and gave light, and you chose for a time to enjoy his light.</a:t>
            </a:r>
          </a:p>
        </p:txBody>
      </p:sp>
      <p:sp>
        <p:nvSpPr>
          <p:cNvPr id="2" name="Rounded Rectangle 2">
            <a:extLst>
              <a:ext uri="{FF2B5EF4-FFF2-40B4-BE49-F238E27FC236}">
                <a16:creationId xmlns:a16="http://schemas.microsoft.com/office/drawing/2014/main" id="{1860B7EB-A5D7-F222-5457-57A59DE5ECE0}"/>
              </a:ext>
            </a:extLst>
          </p:cNvPr>
          <p:cNvSpPr/>
          <p:nvPr/>
        </p:nvSpPr>
        <p:spPr>
          <a:xfrm>
            <a:off x="7547066" y="782682"/>
            <a:ext cx="4572000" cy="1867281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5400" b="1" spc="-15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Witness #2.</a:t>
            </a:r>
          </a:p>
          <a:p>
            <a:pPr lvl="0" algn="ctr">
              <a:defRPr/>
            </a:pPr>
            <a:r>
              <a:rPr lang="en-US" sz="48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John the Baptist</a:t>
            </a:r>
            <a:endParaRPr lang="en-US" sz="2400" b="1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BC818549-6DD9-A059-A65A-C5E7D9A74DDE}"/>
              </a:ext>
            </a:extLst>
          </p:cNvPr>
          <p:cNvSpPr/>
          <p:nvPr/>
        </p:nvSpPr>
        <p:spPr>
          <a:xfrm>
            <a:off x="8168640" y="2649963"/>
            <a:ext cx="2667000" cy="702837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0"/>
                  <a:shade val="30000"/>
                  <a:satMod val="115000"/>
                </a:schemeClr>
              </a:gs>
              <a:gs pos="50000">
                <a:schemeClr val="accent2">
                  <a:lumMod val="50000"/>
                  <a:shade val="67500"/>
                  <a:satMod val="115000"/>
                </a:schemeClr>
              </a:gs>
              <a:gs pos="100000">
                <a:schemeClr val="accent2">
                  <a:lumMod val="5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John 1:19-28</a:t>
            </a:r>
            <a:endParaRPr lang="en-US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66527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37C0A7C-549F-4139-ABBD-0405738D012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4800" y="830573"/>
            <a:ext cx="5943600" cy="4457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CF507F-57EF-A4F1-2F4B-E81D889A4AA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0900" y="830573"/>
            <a:ext cx="5410200" cy="5410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2B38C1-C53A-ACFE-3EE0-FF7BB13A63F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8948" y="1009575"/>
            <a:ext cx="5017852" cy="501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79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3622A26-AA8D-4E5C-8A0E-B4131257A1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822F4F-130E-40A8-A792-1FE174B45B52}"/>
              </a:ext>
            </a:extLst>
          </p:cNvPr>
          <p:cNvSpPr txBox="1"/>
          <p:nvPr/>
        </p:nvSpPr>
        <p:spPr>
          <a:xfrm>
            <a:off x="109653" y="3749"/>
            <a:ext cx="754380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Jonathan Ben-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Dov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(Hebrew University)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Jonathan Ben-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Dov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“A 360-Day Administrative Year in Ancient Israel.”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Harvard Theological Review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(Cambridge University Pres, 2021).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68EC24-CF28-4DBE-BE9C-98FEB5A63C3F}"/>
              </a:ext>
            </a:extLst>
          </p:cNvPr>
          <p:cNvSpPr txBox="1"/>
          <p:nvPr/>
        </p:nvSpPr>
        <p:spPr>
          <a:xfrm>
            <a:off x="106036" y="2362200"/>
            <a:ext cx="754380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Administrators in ancient Judah used schematic </a:t>
            </a: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30-day months</a:t>
            </a:r>
            <a:r>
              <a:rPr kumimoji="0" lang="en-US" sz="44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and a </a:t>
            </a: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360-day year</a:t>
            </a:r>
            <a:r>
              <a:rPr kumimoji="0" lang="en-US" sz="44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alongside other annual frameworks. </a:t>
            </a:r>
          </a:p>
        </p:txBody>
      </p:sp>
      <p:pic>
        <p:nvPicPr>
          <p:cNvPr id="2" name="Picture 2" descr="Harvard Theological Review | Duotrope">
            <a:extLst>
              <a:ext uri="{FF2B5EF4-FFF2-40B4-BE49-F238E27FC236}">
                <a16:creationId xmlns:a16="http://schemas.microsoft.com/office/drawing/2014/main" id="{FB5E9529-E2D7-B97B-B9CB-708CED0C1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489" y="0"/>
            <a:ext cx="44291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41085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3622A26-AA8D-4E5C-8A0E-B4131257A1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822F4F-130E-40A8-A792-1FE174B45B52}"/>
              </a:ext>
            </a:extLst>
          </p:cNvPr>
          <p:cNvSpPr txBox="1"/>
          <p:nvPr/>
        </p:nvSpPr>
        <p:spPr>
          <a:xfrm>
            <a:off x="109653" y="3749"/>
            <a:ext cx="754380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Jonathan Ben-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Dov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(Hebrew University)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Jonathan Ben-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Dov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“A 360-Day Administrative Year in Ancient Israel.”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Harvard Theological Review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(Cambridge University Pres, 2021).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68EC24-CF28-4DBE-BE9C-98FEB5A63C3F}"/>
              </a:ext>
            </a:extLst>
          </p:cNvPr>
          <p:cNvSpPr txBox="1"/>
          <p:nvPr/>
        </p:nvSpPr>
        <p:spPr>
          <a:xfrm>
            <a:off x="106036" y="2362200"/>
            <a:ext cx="754380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Until the </a:t>
            </a:r>
            <a:r>
              <a:rPr kumimoji="0" lang="en-US" sz="4400" b="0" i="0" u="sng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Old Babylonian period</a:t>
            </a:r>
            <a:r>
              <a:rPr kumimoji="0" lang="en-US" sz="44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the most wide-spread system in administrative use was a </a:t>
            </a:r>
            <a:r>
              <a:rPr kumimoji="0" lang="en-US" sz="4400" b="0" i="0" u="sng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schematic year of 360 days</a:t>
            </a:r>
            <a:r>
              <a:rPr kumimoji="0" lang="en-US" sz="44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existing alongside the lunar calendar.</a:t>
            </a:r>
          </a:p>
        </p:txBody>
      </p:sp>
      <p:pic>
        <p:nvPicPr>
          <p:cNvPr id="2" name="Picture 2" descr="Harvard Theological Review | Duotrope">
            <a:extLst>
              <a:ext uri="{FF2B5EF4-FFF2-40B4-BE49-F238E27FC236}">
                <a16:creationId xmlns:a16="http://schemas.microsoft.com/office/drawing/2014/main" id="{26176DA5-7413-0B17-63EB-5884833BB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489" y="0"/>
            <a:ext cx="44291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759711"/>
      </p:ext>
    </p:extLst>
  </p:cSld>
  <p:clrMapOvr>
    <a:masterClrMapping/>
  </p:clrMapOvr>
  <p:transition>
    <p:wipe dir="r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3622A26-AA8D-4E5C-8A0E-B4131257A1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822F4F-130E-40A8-A792-1FE174B45B52}"/>
              </a:ext>
            </a:extLst>
          </p:cNvPr>
          <p:cNvSpPr txBox="1"/>
          <p:nvPr/>
        </p:nvSpPr>
        <p:spPr>
          <a:xfrm>
            <a:off x="109653" y="3749"/>
            <a:ext cx="754380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Jonathan Ben-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Dov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(Hebrew University)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Jonathan Ben-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Dov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“A 360-Day Administrative Year in Ancient Israel.”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Harvard Theological Review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(Cambridge University Pres, 2021).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68EC24-CF28-4DBE-BE9C-98FEB5A63C3F}"/>
              </a:ext>
            </a:extLst>
          </p:cNvPr>
          <p:cNvSpPr txBox="1"/>
          <p:nvPr/>
        </p:nvSpPr>
        <p:spPr>
          <a:xfrm>
            <a:off x="106036" y="2362200"/>
            <a:ext cx="754380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It was an administrative framework used by clerks and administrators for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sng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long-term calculations</a:t>
            </a:r>
            <a:r>
              <a:rPr kumimoji="0" lang="en-US" sz="66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2" descr="Harvard Theological Review | Duotrope">
            <a:extLst>
              <a:ext uri="{FF2B5EF4-FFF2-40B4-BE49-F238E27FC236}">
                <a16:creationId xmlns:a16="http://schemas.microsoft.com/office/drawing/2014/main" id="{1943D37C-214F-4109-DB7F-52AE5ADE3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489" y="0"/>
            <a:ext cx="44291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801681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1831899"/>
      </p:ext>
    </p:extLst>
  </p:cSld>
  <p:clrMapOvr>
    <a:masterClrMapping/>
  </p:clrMapOvr>
  <p:transition spd="slow">
    <p:fade thruBlk="1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532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uler PNG Transparent Images - PNG All">
            <a:extLst>
              <a:ext uri="{FF2B5EF4-FFF2-40B4-BE49-F238E27FC236}">
                <a16:creationId xmlns:a16="http://schemas.microsoft.com/office/drawing/2014/main" id="{956897D1-4538-E0BB-0725-09F401FD37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1052" y="4419600"/>
            <a:ext cx="10629895" cy="2057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279170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406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631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660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446714-EAE9-72AB-813D-9C39B36E41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00EC974-85FD-D575-5941-110A6BF1920F}"/>
              </a:ext>
            </a:extLst>
          </p:cNvPr>
          <p:cNvSpPr txBox="1"/>
          <p:nvPr/>
        </p:nvSpPr>
        <p:spPr>
          <a:xfrm>
            <a:off x="72934" y="59615"/>
            <a:ext cx="853766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(Jn. 5:36) I have testimony weightier than that of John.</a:t>
            </a:r>
          </a:p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For </a:t>
            </a:r>
            <a:r>
              <a:rPr lang="en-US" sz="4400" b="1" u="sng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 works</a:t>
            </a:r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that the Father has given me to finish—</a:t>
            </a:r>
            <a:r>
              <a:rPr lang="en-US" sz="4400" b="1" u="sng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 very works that I am doing</a:t>
            </a:r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—testify that the Father has sent me.</a:t>
            </a:r>
          </a:p>
        </p:txBody>
      </p:sp>
      <p:sp>
        <p:nvSpPr>
          <p:cNvPr id="2" name="Rounded Rectangle 2">
            <a:extLst>
              <a:ext uri="{FF2B5EF4-FFF2-40B4-BE49-F238E27FC236}">
                <a16:creationId xmlns:a16="http://schemas.microsoft.com/office/drawing/2014/main" id="{6C2A6FDB-0BE2-B7FF-0D98-ACDA4156BD2A}"/>
              </a:ext>
            </a:extLst>
          </p:cNvPr>
          <p:cNvSpPr/>
          <p:nvPr/>
        </p:nvSpPr>
        <p:spPr>
          <a:xfrm>
            <a:off x="182880" y="4119985"/>
            <a:ext cx="4572000" cy="1867281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5400" b="1" spc="-15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Witness #3.</a:t>
            </a:r>
          </a:p>
          <a:p>
            <a:pPr lvl="0" algn="ctr">
              <a:defRPr/>
            </a:pPr>
            <a:r>
              <a:rPr lang="en-US" sz="48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Miracles</a:t>
            </a:r>
            <a:endParaRPr lang="en-US" sz="2400" b="1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06B5A30D-DFDD-B712-115D-E8D7FE6F5C4D}"/>
              </a:ext>
            </a:extLst>
          </p:cNvPr>
          <p:cNvSpPr/>
          <p:nvPr/>
        </p:nvSpPr>
        <p:spPr>
          <a:xfrm>
            <a:off x="1158240" y="5284429"/>
            <a:ext cx="2667000" cy="702837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0"/>
                  <a:shade val="30000"/>
                  <a:satMod val="115000"/>
                </a:schemeClr>
              </a:gs>
              <a:gs pos="50000">
                <a:schemeClr val="accent2">
                  <a:lumMod val="50000"/>
                  <a:shade val="67500"/>
                  <a:satMod val="115000"/>
                </a:schemeClr>
              </a:gs>
              <a:gs pos="100000">
                <a:schemeClr val="accent2">
                  <a:lumMod val="5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John 1:19-28</a:t>
            </a:r>
            <a:endParaRPr lang="en-US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11">
            <a:extLst>
              <a:ext uri="{FF2B5EF4-FFF2-40B4-BE49-F238E27FC236}">
                <a16:creationId xmlns:a16="http://schemas.microsoft.com/office/drawing/2014/main" id="{EE97B2A1-B8D0-0065-6FCD-A1BDDD9AFD7A}"/>
              </a:ext>
            </a:extLst>
          </p:cNvPr>
          <p:cNvSpPr/>
          <p:nvPr/>
        </p:nvSpPr>
        <p:spPr>
          <a:xfrm>
            <a:off x="4754880" y="76200"/>
            <a:ext cx="7261768" cy="67056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0"/>
                  <a:shade val="30000"/>
                  <a:satMod val="115000"/>
                </a:schemeClr>
              </a:gs>
              <a:gs pos="50000">
                <a:schemeClr val="accent2">
                  <a:lumMod val="50000"/>
                  <a:shade val="67500"/>
                  <a:satMod val="115000"/>
                </a:schemeClr>
              </a:gs>
              <a:gs pos="100000">
                <a:schemeClr val="accent2">
                  <a:lumMod val="5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Josephus (AD 100): Jesus was a “worker of amazing deeds.”</a:t>
            </a:r>
          </a:p>
          <a:p>
            <a:pPr marL="461963" algn="ctr">
              <a:defRPr/>
            </a:pPr>
            <a:r>
              <a:rPr lang="en-US" sz="2400" b="1" i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Antiquities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18.3</a:t>
            </a:r>
          </a:p>
          <a:p>
            <a:pPr algn="ctr">
              <a:defRPr/>
            </a:pPr>
            <a:r>
              <a:rPr lang="en-US" sz="4000" b="1" spc="-15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Celsus</a:t>
            </a: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(AD 150): Jesus “served for hire in Egypt” and learned “certain miraculous powers.”</a:t>
            </a:r>
          </a:p>
          <a:p>
            <a:pPr marL="461963" algn="ctr">
              <a:defRPr/>
            </a:pP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Origen, </a:t>
            </a:r>
            <a:r>
              <a:rPr lang="en-US" sz="2400" b="1" i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Contra </a:t>
            </a:r>
            <a:r>
              <a:rPr lang="en-US" sz="2400" b="1" i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Celsum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1.38</a:t>
            </a:r>
            <a:endParaRPr lang="en-US" sz="1000" b="1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Talmud (AD 400): “[Jesus] practiced sorcery and enticed Israel to apostasy.”</a:t>
            </a:r>
          </a:p>
          <a:p>
            <a:pPr marL="461963" algn="ctr">
              <a:defRPr/>
            </a:pP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i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Sanhedrin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43a</a:t>
            </a:r>
          </a:p>
        </p:txBody>
      </p:sp>
    </p:spTree>
    <p:extLst>
      <p:ext uri="{BB962C8B-B14F-4D97-AF65-F5344CB8AC3E}">
        <p14:creationId xmlns:p14="http://schemas.microsoft.com/office/powerpoint/2010/main" val="50713071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725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355CAD8-A2FD-9B4D-74D2-6D44C86871C9}"/>
              </a:ext>
            </a:extLst>
          </p:cNvPr>
          <p:cNvSpPr/>
          <p:nvPr/>
        </p:nvSpPr>
        <p:spPr>
          <a:xfrm>
            <a:off x="76200" y="1256778"/>
            <a:ext cx="1371600" cy="712572"/>
          </a:xfrm>
          <a:prstGeom prst="roundRect">
            <a:avLst/>
          </a:prstGeom>
          <a:noFill/>
          <a:ln w="762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9842F9C-0943-FAA3-0D51-72DC448004AD}"/>
              </a:ext>
            </a:extLst>
          </p:cNvPr>
          <p:cNvSpPr/>
          <p:nvPr/>
        </p:nvSpPr>
        <p:spPr>
          <a:xfrm>
            <a:off x="4451196" y="3733800"/>
            <a:ext cx="1371600" cy="1219200"/>
          </a:xfrm>
          <a:prstGeom prst="roundRect">
            <a:avLst/>
          </a:prstGeom>
          <a:noFill/>
          <a:ln w="762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D82A9E3-3710-0F11-8A9F-26D1D7BA8EEE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1447800" y="1613064"/>
            <a:ext cx="3003396" cy="2730336"/>
          </a:xfrm>
          <a:prstGeom prst="line">
            <a:avLst/>
          </a:prstGeom>
          <a:ln w="76200">
            <a:solidFill>
              <a:srgbClr val="FFFF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543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7715817-7F62-B514-A3F2-40DF47EAFFE1}"/>
              </a:ext>
            </a:extLst>
          </p:cNvPr>
          <p:cNvSpPr/>
          <p:nvPr/>
        </p:nvSpPr>
        <p:spPr>
          <a:xfrm>
            <a:off x="76200" y="1256778"/>
            <a:ext cx="1371600" cy="712572"/>
          </a:xfrm>
          <a:prstGeom prst="roundRect">
            <a:avLst/>
          </a:prstGeom>
          <a:noFill/>
          <a:ln w="762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67D78AA-89C5-6E4A-19F7-2ECEFD2A019C}"/>
              </a:ext>
            </a:extLst>
          </p:cNvPr>
          <p:cNvSpPr/>
          <p:nvPr/>
        </p:nvSpPr>
        <p:spPr>
          <a:xfrm>
            <a:off x="4451196" y="3733800"/>
            <a:ext cx="1371600" cy="1219200"/>
          </a:xfrm>
          <a:prstGeom prst="roundRect">
            <a:avLst/>
          </a:prstGeom>
          <a:noFill/>
          <a:ln w="762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B9FB824-F699-AF28-7456-01863D1C52E5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1447800" y="1613064"/>
            <a:ext cx="3003396" cy="2730336"/>
          </a:xfrm>
          <a:prstGeom prst="line">
            <a:avLst/>
          </a:prstGeom>
          <a:ln w="76200">
            <a:solidFill>
              <a:srgbClr val="FFFF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DF53CBE8-656A-43CC-9EB1-AA512A06D564}"/>
              </a:ext>
            </a:extLst>
          </p:cNvPr>
          <p:cNvSpPr/>
          <p:nvPr/>
        </p:nvSpPr>
        <p:spPr>
          <a:xfrm>
            <a:off x="914400" y="1752600"/>
            <a:ext cx="11125200" cy="23622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Really close! But not AD 33.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We forgot one more thing…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89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3350692"/>
      </p:ext>
    </p:extLst>
  </p:cSld>
  <p:clrMapOvr>
    <a:masterClrMapping/>
  </p:clrMapOvr>
  <p:transition spd="slow">
    <p:fade thruBlk="1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7F874D-2060-4E71-80A6-92BF4348CC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652064">
            <a:off x="4267196" y="1138264"/>
            <a:ext cx="3657607" cy="365760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7A1D526-591B-4830-BF04-8728B70A23AA}"/>
              </a:ext>
            </a:extLst>
          </p:cNvPr>
          <p:cNvCxnSpPr>
            <a:cxnSpLocks/>
          </p:cNvCxnSpPr>
          <p:nvPr/>
        </p:nvCxnSpPr>
        <p:spPr>
          <a:xfrm flipH="1">
            <a:off x="6019800" y="1219200"/>
            <a:ext cx="76200" cy="3581400"/>
          </a:xfrm>
          <a:prstGeom prst="line">
            <a:avLst/>
          </a:prstGeom>
          <a:ln w="152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0738DC8-1783-404D-9DCC-4A06315CCB24}"/>
              </a:ext>
            </a:extLst>
          </p:cNvPr>
          <p:cNvCxnSpPr>
            <a:cxnSpLocks/>
          </p:cNvCxnSpPr>
          <p:nvPr/>
        </p:nvCxnSpPr>
        <p:spPr>
          <a:xfrm flipV="1">
            <a:off x="4343400" y="2971800"/>
            <a:ext cx="3429000" cy="76200"/>
          </a:xfrm>
          <a:prstGeom prst="line">
            <a:avLst/>
          </a:prstGeom>
          <a:ln w="152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549577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1685345"/>
      </p:ext>
    </p:extLst>
  </p:cSld>
  <p:clrMapOvr>
    <a:masterClrMapping/>
  </p:clrMapOvr>
  <p:transition spd="slow">
    <p:fade thruBlk="1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77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594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018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B1BC6FE-CA73-47A6-C4CC-25E0B479AEBB}"/>
              </a:ext>
            </a:extLst>
          </p:cNvPr>
          <p:cNvSpPr/>
          <p:nvPr/>
        </p:nvSpPr>
        <p:spPr>
          <a:xfrm>
            <a:off x="10869304" y="1268104"/>
            <a:ext cx="1219200" cy="712572"/>
          </a:xfrm>
          <a:prstGeom prst="roundRect">
            <a:avLst/>
          </a:prstGeom>
          <a:noFill/>
          <a:ln w="762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2">
            <a:extLst>
              <a:ext uri="{FF2B5EF4-FFF2-40B4-BE49-F238E27FC236}">
                <a16:creationId xmlns:a16="http://schemas.microsoft.com/office/drawing/2014/main" id="{923D5B2B-E26C-CB2B-7B65-AF3ACBA585C9}"/>
              </a:ext>
            </a:extLst>
          </p:cNvPr>
          <p:cNvSpPr/>
          <p:nvPr/>
        </p:nvSpPr>
        <p:spPr>
          <a:xfrm>
            <a:off x="1675885" y="1600200"/>
            <a:ext cx="8840229" cy="2809124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Why would anyone not believe this?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64983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AFF906-E5C8-03A6-1B4A-7DC5436257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3EC2280-4B8D-0C27-6D2A-5FB569545F47}"/>
              </a:ext>
            </a:extLst>
          </p:cNvPr>
          <p:cNvSpPr txBox="1"/>
          <p:nvPr/>
        </p:nvSpPr>
        <p:spPr>
          <a:xfrm>
            <a:off x="72934" y="59615"/>
            <a:ext cx="853766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(Jn. 5:37) The Father who sent me has himself testified concerning me. You have never heard his voice nor seen his form, </a:t>
            </a:r>
          </a:p>
          <a:p>
            <a:r>
              <a:rPr lang="en-US" sz="4400" b="1" spc="-150" baseline="3000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38 </a:t>
            </a:r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nor does </a:t>
            </a:r>
            <a:r>
              <a:rPr lang="en-US" sz="4400" b="1" u="sng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his word</a:t>
            </a:r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dwell in you,</a:t>
            </a:r>
          </a:p>
          <a:p>
            <a:r>
              <a:rPr lang="en-US" sz="4400" b="1" u="sng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for you do not believe</a:t>
            </a:r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the one he sent.</a:t>
            </a:r>
          </a:p>
        </p:txBody>
      </p:sp>
    </p:spTree>
    <p:extLst>
      <p:ext uri="{BB962C8B-B14F-4D97-AF65-F5344CB8AC3E}">
        <p14:creationId xmlns:p14="http://schemas.microsoft.com/office/powerpoint/2010/main" val="3517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39CB9C-0EEC-F4C2-2AF7-7148D9FB0C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FF6CE3-04D4-146A-ED78-D9BE7505AF33}"/>
              </a:ext>
            </a:extLst>
          </p:cNvPr>
          <p:cNvSpPr txBox="1"/>
          <p:nvPr/>
        </p:nvSpPr>
        <p:spPr>
          <a:xfrm>
            <a:off x="72934" y="59615"/>
            <a:ext cx="853766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4BACC6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(Jn. </a:t>
            </a: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DBEE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5:39) You study the Scriptures diligently because you think that in them you have eternal life.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30000" noProof="0" dirty="0">
                <a:ln>
                  <a:noFill/>
                </a:ln>
                <a:solidFill>
                  <a:srgbClr val="DBEE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40 </a:t>
            </a: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DBEE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These are the very </a:t>
            </a: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4BACC6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Scriptures that testify about me.</a:t>
            </a:r>
          </a:p>
        </p:txBody>
      </p:sp>
    </p:spTree>
    <p:extLst>
      <p:ext uri="{BB962C8B-B14F-4D97-AF65-F5344CB8AC3E}">
        <p14:creationId xmlns:p14="http://schemas.microsoft.com/office/powerpoint/2010/main" val="41979800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DEDF3-B25F-6015-3D62-DDA3D0150A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07F1733-9CF7-95B8-7E47-E6CA40AD3F2F}"/>
              </a:ext>
            </a:extLst>
          </p:cNvPr>
          <p:cNvSpPr txBox="1"/>
          <p:nvPr/>
        </p:nvSpPr>
        <p:spPr>
          <a:xfrm>
            <a:off x="72934" y="59615"/>
            <a:ext cx="853766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4BACC6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(Jn. </a:t>
            </a: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DBEE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5:39) </a:t>
            </a: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6C9E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You study the Scriptures diligently because you think that in them you have eternal life.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30000" noProof="0" dirty="0">
                <a:ln>
                  <a:noFill/>
                </a:ln>
                <a:solidFill>
                  <a:srgbClr val="6C9E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40 </a:t>
            </a: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6C9E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These are the very Scriptures that testify about me. </a:t>
            </a: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Yet you </a:t>
            </a:r>
            <a:r>
              <a:rPr kumimoji="0" lang="en-US" sz="4400" b="1" i="0" u="sng" strike="noStrike" kern="1200" cap="none" spc="-15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refuse</a:t>
            </a: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to come to me to have life.</a:t>
            </a:r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DB8586F5-9644-02F1-A4EC-1F3578113A9F}"/>
              </a:ext>
            </a:extLst>
          </p:cNvPr>
          <p:cNvSpPr/>
          <p:nvPr/>
        </p:nvSpPr>
        <p:spPr>
          <a:xfrm>
            <a:off x="2133600" y="381000"/>
            <a:ext cx="9715499" cy="4866524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48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Have you ever had the sense that something is missing in your life?</a:t>
            </a:r>
          </a:p>
          <a:p>
            <a:pPr lvl="0" algn="ctr">
              <a:defRPr/>
            </a:pPr>
            <a:r>
              <a:rPr lang="en-US" sz="48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Have you felt at times that you were created for a greater purpose?</a:t>
            </a:r>
          </a:p>
          <a:p>
            <a:pPr lvl="0" algn="ctr">
              <a:defRPr/>
            </a:pPr>
            <a:r>
              <a:rPr lang="en-US" sz="48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Have you seriously wondered if your life will continue after death?</a:t>
            </a:r>
          </a:p>
        </p:txBody>
      </p:sp>
    </p:spTree>
    <p:extLst>
      <p:ext uri="{BB962C8B-B14F-4D97-AF65-F5344CB8AC3E}">
        <p14:creationId xmlns:p14="http://schemas.microsoft.com/office/powerpoint/2010/main" val="348123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59B7DB-8CBB-C5E7-6E9A-EBA75D5367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8562D7B-FEA1-0BFA-93F9-A708C6EE593C}"/>
              </a:ext>
            </a:extLst>
          </p:cNvPr>
          <p:cNvSpPr txBox="1"/>
          <p:nvPr/>
        </p:nvSpPr>
        <p:spPr>
          <a:xfrm>
            <a:off x="72934" y="59615"/>
            <a:ext cx="853766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4BACC6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(Jn. </a:t>
            </a: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DBEE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5:39) </a:t>
            </a: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6C9E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You study the Scriptures diligently because you think that in them you have eternal life.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30000" noProof="0" dirty="0">
                <a:ln>
                  <a:noFill/>
                </a:ln>
                <a:solidFill>
                  <a:srgbClr val="6C9E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40 </a:t>
            </a: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6C9E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These are the very Scriptures that testify about me. </a:t>
            </a: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Yet you </a:t>
            </a:r>
            <a:r>
              <a:rPr kumimoji="0" lang="en-US" sz="4400" b="1" i="0" u="sng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refuse</a:t>
            </a: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to come to me to have life.</a:t>
            </a:r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5236C2C6-05CE-A752-2548-7A9D2B0EB569}"/>
              </a:ext>
            </a:extLst>
          </p:cNvPr>
          <p:cNvSpPr/>
          <p:nvPr/>
        </p:nvSpPr>
        <p:spPr>
          <a:xfrm>
            <a:off x="2133600" y="381000"/>
            <a:ext cx="9715499" cy="4866524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(Jn. 5:24) Jesus said, “Those who listen to my message and believe in God who sent me have eternal life.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They will never be condemned for their sins, but they have already passed from death into life.”</a:t>
            </a:r>
          </a:p>
        </p:txBody>
      </p:sp>
    </p:spTree>
    <p:extLst>
      <p:ext uri="{BB962C8B-B14F-4D97-AF65-F5344CB8AC3E}">
        <p14:creationId xmlns:p14="http://schemas.microsoft.com/office/powerpoint/2010/main" val="17788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white text&#10;&#10;Description automatically generated">
            <a:extLst>
              <a:ext uri="{FF2B5EF4-FFF2-40B4-BE49-F238E27FC236}">
                <a16:creationId xmlns:a16="http://schemas.microsoft.com/office/drawing/2014/main" id="{72008366-4F56-AA67-AF70-00254E4D19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78474"/>
            <a:ext cx="6400800" cy="590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47230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8039BB-DFB3-C83C-6B7B-6A4674CA43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9DA13E4-4180-8C56-CA98-B665C19A3BC0}"/>
              </a:ext>
            </a:extLst>
          </p:cNvPr>
          <p:cNvSpPr txBox="1"/>
          <p:nvPr/>
        </p:nvSpPr>
        <p:spPr>
          <a:xfrm>
            <a:off x="152400" y="131955"/>
            <a:ext cx="11887200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-150" normalizeH="0" baseline="0" noProof="0" dirty="0">
                <a:ln>
                  <a:noFill/>
                </a:ln>
                <a:solidFill>
                  <a:srgbClr val="D9C5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Was this a self-fulfilled prediction?</a:t>
            </a:r>
          </a:p>
          <a:p>
            <a:pPr marL="2349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1. A huge admission!</a:t>
            </a:r>
          </a:p>
          <a:p>
            <a:pPr marL="2349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 Crucifixion was not in Jesus’ self-interest!</a:t>
            </a:r>
          </a:p>
          <a:p>
            <a:pPr marL="2349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3. No one expected a crucified Messiah.</a:t>
            </a:r>
          </a:p>
          <a:p>
            <a:pPr marL="4635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9C5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 Corinthians 1:23</a:t>
            </a:r>
          </a:p>
          <a:p>
            <a:pPr marL="2349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4. Jesus’ closest disciples paid the ultimate price.</a:t>
            </a:r>
          </a:p>
          <a:p>
            <a:pPr marL="4635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9C5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Peter, James, and Paul (1 Clement 5:4-5; Tertullian in Ecclesiastical History, 2:25.5; Caius &amp; Dionysius of Corinth, 2:25.8; Josephus, Antiquities of the Jews 20:197-203).</a:t>
            </a:r>
          </a:p>
          <a:p>
            <a:pPr marL="2349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5. The NT authors don’t give a date or cite this.</a:t>
            </a:r>
          </a:p>
        </p:txBody>
      </p:sp>
    </p:spTree>
    <p:extLst>
      <p:ext uri="{BB962C8B-B14F-4D97-AF65-F5344CB8AC3E}">
        <p14:creationId xmlns:p14="http://schemas.microsoft.com/office/powerpoint/2010/main" val="44495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050842-BF80-0B0E-ED74-6068409617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DBA379F-8511-F7B3-F853-284014CD57A2}"/>
              </a:ext>
            </a:extLst>
          </p:cNvPr>
          <p:cNvSpPr txBox="1"/>
          <p:nvPr/>
        </p:nvSpPr>
        <p:spPr>
          <a:xfrm>
            <a:off x="152400" y="131955"/>
            <a:ext cx="118872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spc="-150" dirty="0">
                <a:solidFill>
                  <a:srgbClr val="D9C5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Was this written </a:t>
            </a:r>
            <a:r>
              <a:rPr lang="en-US" sz="6000" b="1" i="1" spc="-150" dirty="0">
                <a:solidFill>
                  <a:srgbClr val="D9C5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after</a:t>
            </a:r>
            <a:r>
              <a:rPr lang="en-US" sz="6000" b="1" spc="-150" dirty="0">
                <a:solidFill>
                  <a:srgbClr val="D9C5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Jesus?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36AA49-B064-A960-185D-AA54E0BBC9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995389"/>
            <a:ext cx="4363844" cy="27274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661F04-EC78-E4C0-D436-F7E8F610AA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3613"/>
            <a:ext cx="4112600" cy="56548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4726BA9-79EF-AC8B-4732-8344BD6E8B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404482"/>
            <a:ext cx="8572500" cy="428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08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AF3DE0-2CFA-182F-4A84-4A56C0B683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532A46-CD3F-4B2B-DAF4-C833FFE683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676400"/>
            <a:ext cx="5370129" cy="38358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A5C353-3AE3-1213-DD15-12D8DDE386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70" y="1676402"/>
            <a:ext cx="5370129" cy="38358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A75277F-EE16-210A-A8EC-B9287B3369BD}"/>
              </a:ext>
            </a:extLst>
          </p:cNvPr>
          <p:cNvSpPr/>
          <p:nvPr/>
        </p:nvSpPr>
        <p:spPr>
          <a:xfrm>
            <a:off x="3036518" y="3703988"/>
            <a:ext cx="1676400" cy="614560"/>
          </a:xfrm>
          <a:prstGeom prst="roundRect">
            <a:avLst/>
          </a:prstGeom>
          <a:noFill/>
          <a:ln w="76200"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7C3B10D-AD0D-EBF0-5AB7-03093E068FC4}"/>
              </a:ext>
            </a:extLst>
          </p:cNvPr>
          <p:cNvSpPr/>
          <p:nvPr/>
        </p:nvSpPr>
        <p:spPr>
          <a:xfrm>
            <a:off x="9829800" y="3703988"/>
            <a:ext cx="1447800" cy="614560"/>
          </a:xfrm>
          <a:prstGeom prst="roundRect">
            <a:avLst/>
          </a:prstGeom>
          <a:noFill/>
          <a:ln w="76200"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C6C86D-CBC7-D743-9A82-307BCF016738}"/>
              </a:ext>
            </a:extLst>
          </p:cNvPr>
          <p:cNvSpPr txBox="1"/>
          <p:nvPr/>
        </p:nvSpPr>
        <p:spPr>
          <a:xfrm>
            <a:off x="152400" y="131955"/>
            <a:ext cx="118872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spc="-150" dirty="0">
                <a:solidFill>
                  <a:srgbClr val="D9C5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445 or 444 BC?</a:t>
            </a:r>
            <a:endParaRPr lang="en-US" sz="4400" b="1" spc="-150" dirty="0">
              <a:solidFill>
                <a:srgbClr val="D9C5B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92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A2382A-4B04-B831-52D3-F90D29B29E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553959-013E-296A-5EAD-2C97A7D31C97}"/>
              </a:ext>
            </a:extLst>
          </p:cNvPr>
          <p:cNvSpPr txBox="1"/>
          <p:nvPr/>
        </p:nvSpPr>
        <p:spPr>
          <a:xfrm>
            <a:off x="152400" y="131955"/>
            <a:ext cx="11887200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-150" normalizeH="0" baseline="0" noProof="0" dirty="0">
                <a:ln>
                  <a:noFill/>
                </a:ln>
                <a:solidFill>
                  <a:srgbClr val="D9C5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Why not just say 69 years?</a:t>
            </a:r>
          </a:p>
          <a:p>
            <a:pPr marL="2349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“Women should marry when they are about </a:t>
            </a:r>
            <a:r>
              <a:rPr kumimoji="0" lang="en-US" sz="4400" b="1" i="1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eighteen</a:t>
            </a: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years of age, and men at </a:t>
            </a:r>
            <a:r>
              <a:rPr kumimoji="0" lang="en-US" sz="4400" b="1" i="1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seven and thirty</a:t>
            </a: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.”</a:t>
            </a:r>
          </a:p>
          <a:p>
            <a:pPr marL="4635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9C5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“Seven and thirty” (Greek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D9C5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hepta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D9C5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kai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D9C5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triankonta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9C5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).</a:t>
            </a:r>
          </a:p>
          <a:p>
            <a:pPr marL="4635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9C5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Aristotle (4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D9C5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9C5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c. BC),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D9C5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Politics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9C5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7.16.</a:t>
            </a:r>
          </a:p>
          <a:p>
            <a:pPr marL="2349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“Eight and twenty, days.”</a:t>
            </a:r>
          </a:p>
          <a:p>
            <a:pPr marL="4635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9C5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Aulus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9C5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9C5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Gellius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9C5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(2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D9C5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nd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9C5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c. AD),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D9C5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Attic Nights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9C5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3.10.</a:t>
            </a:r>
          </a:p>
          <a:p>
            <a:pPr marL="2349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“Four score and seven years ago…”</a:t>
            </a:r>
          </a:p>
          <a:p>
            <a:pPr marL="4635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9C5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 Gettysburg Address (November 19, 1863)</a:t>
            </a:r>
          </a:p>
          <a:p>
            <a:pPr marL="2349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49 years = Rebuilding of Jerusalem?</a:t>
            </a:r>
          </a:p>
        </p:txBody>
      </p:sp>
    </p:spTree>
    <p:extLst>
      <p:ext uri="{BB962C8B-B14F-4D97-AF65-F5344CB8AC3E}">
        <p14:creationId xmlns:p14="http://schemas.microsoft.com/office/powerpoint/2010/main" val="105438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333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516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BFD575-F651-FF2D-9928-ABB8779C08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AB4FFCD-BC30-6EB7-9597-DF93338D72B5}"/>
              </a:ext>
            </a:extLst>
          </p:cNvPr>
          <p:cNvSpPr txBox="1"/>
          <p:nvPr/>
        </p:nvSpPr>
        <p:spPr>
          <a:xfrm>
            <a:off x="72934" y="59615"/>
            <a:ext cx="853766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(Jn. 5:39) You study the </a:t>
            </a:r>
            <a:r>
              <a:rPr lang="en-US" sz="4400" b="1" u="sng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Scriptures</a:t>
            </a:r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diligently because you think that in them you have eternal life.</a:t>
            </a:r>
          </a:p>
        </p:txBody>
      </p:sp>
      <p:sp>
        <p:nvSpPr>
          <p:cNvPr id="2" name="Rounded Rectangle 2">
            <a:extLst>
              <a:ext uri="{FF2B5EF4-FFF2-40B4-BE49-F238E27FC236}">
                <a16:creationId xmlns:a16="http://schemas.microsoft.com/office/drawing/2014/main" id="{8454559E-7039-0D5F-A49A-C6DB0D72B688}"/>
              </a:ext>
            </a:extLst>
          </p:cNvPr>
          <p:cNvSpPr/>
          <p:nvPr/>
        </p:nvSpPr>
        <p:spPr>
          <a:xfrm>
            <a:off x="3962400" y="2162829"/>
            <a:ext cx="7086600" cy="1491466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48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“Lots of Torah, lots of life.”</a:t>
            </a:r>
          </a:p>
          <a:p>
            <a:pPr lvl="0" algn="ctr">
              <a:defRPr/>
            </a:pP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lang="en-US" sz="2800" b="1" i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Abot</a:t>
            </a: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2:6</a:t>
            </a:r>
            <a:endParaRPr lang="en-US" sz="1200" b="1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03408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313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290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731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573A12-D4FF-4AE3-B165-36DD585EE7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92560" y="10886"/>
            <a:ext cx="3427149" cy="6556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121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359EDA-CF93-AF18-D259-64407776E0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222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684D49-BB43-D117-38FC-35928376EB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681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EA9D68-444B-12CB-2C17-6ADCFB027E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671734-8FC9-C44E-0F65-2DF764429158}"/>
              </a:ext>
            </a:extLst>
          </p:cNvPr>
          <p:cNvSpPr txBox="1"/>
          <p:nvPr/>
        </p:nvSpPr>
        <p:spPr>
          <a:xfrm>
            <a:off x="72934" y="59615"/>
            <a:ext cx="853766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(Jn. 5:39) </a:t>
            </a:r>
            <a:r>
              <a:rPr lang="en-US" sz="4400" b="1" spc="-150" dirty="0">
                <a:solidFill>
                  <a:srgbClr val="DBEE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You study the </a:t>
            </a:r>
            <a:r>
              <a:rPr lang="en-US" sz="4400" b="1" u="sng" spc="-150" dirty="0">
                <a:solidFill>
                  <a:srgbClr val="DBEE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Scriptures</a:t>
            </a:r>
            <a:r>
              <a:rPr lang="en-US" sz="4400" b="1" spc="-150" dirty="0">
                <a:solidFill>
                  <a:srgbClr val="DBEE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spc="-150" dirty="0">
                <a:solidFill>
                  <a:srgbClr val="6C9E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diligently because you think that in them you have eternal life.</a:t>
            </a:r>
          </a:p>
          <a:p>
            <a:r>
              <a:rPr lang="en-US" sz="4400" b="1" spc="-150" baseline="3000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40 </a:t>
            </a:r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These are the very </a:t>
            </a:r>
            <a:r>
              <a:rPr lang="en-US" sz="4400" b="1" u="sng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Scriptures</a:t>
            </a:r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that testify about me.</a:t>
            </a:r>
          </a:p>
        </p:txBody>
      </p:sp>
      <p:sp>
        <p:nvSpPr>
          <p:cNvPr id="2" name="Rounded Rectangle 2">
            <a:extLst>
              <a:ext uri="{FF2B5EF4-FFF2-40B4-BE49-F238E27FC236}">
                <a16:creationId xmlns:a16="http://schemas.microsoft.com/office/drawing/2014/main" id="{B4220288-65A1-9215-2A87-6992F3FCA3BC}"/>
              </a:ext>
            </a:extLst>
          </p:cNvPr>
          <p:cNvSpPr/>
          <p:nvPr/>
        </p:nvSpPr>
        <p:spPr>
          <a:xfrm>
            <a:off x="4191000" y="2819400"/>
            <a:ext cx="5334000" cy="1867281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5400" b="1" spc="-15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Witness #4.</a:t>
            </a:r>
          </a:p>
          <a:p>
            <a:pPr lvl="0" algn="ctr">
              <a:defRPr/>
            </a:pPr>
            <a:r>
              <a:rPr lang="en-US" sz="48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Predictive Prophecy</a:t>
            </a:r>
            <a:endParaRPr lang="en-US" sz="2400" b="1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E2487622-FE37-9F9B-3B50-FE707F32700F}"/>
              </a:ext>
            </a:extLst>
          </p:cNvPr>
          <p:cNvSpPr/>
          <p:nvPr/>
        </p:nvSpPr>
        <p:spPr>
          <a:xfrm>
            <a:off x="3048000" y="4419600"/>
            <a:ext cx="8656538" cy="2721244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75000"/>
                  <a:lumOff val="2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lumOff val="2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lumOff val="2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5400" b="1" spc="-150" dirty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What is Jesus claiming?</a:t>
            </a:r>
          </a:p>
          <a:p>
            <a:pPr lvl="0" algn="ctr">
              <a:defRPr/>
            </a:pPr>
            <a:r>
              <a:rPr lang="en-US" sz="44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Hebrew Scriptures predicted him—hundreds of years in advance!</a:t>
            </a:r>
          </a:p>
        </p:txBody>
      </p:sp>
    </p:spTree>
    <p:extLst>
      <p:ext uri="{BB962C8B-B14F-4D97-AF65-F5344CB8AC3E}">
        <p14:creationId xmlns:p14="http://schemas.microsoft.com/office/powerpoint/2010/main" val="74751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188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3600" dirty="0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DwellDark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welldark16x9.potx" id="{77470787-3BA3-4BA9-93AB-3419747B99F4}" vid="{A57E8D5C-484E-4496-B0FE-81ED5C544492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3600" dirty="0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1523</Words>
  <Application>Microsoft Office PowerPoint</Application>
  <PresentationFormat>Widescreen</PresentationFormat>
  <Paragraphs>212</Paragraphs>
  <Slides>75</Slides>
  <Notes>75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75</vt:i4>
      </vt:variant>
    </vt:vector>
  </HeadingPairs>
  <TitlesOfParts>
    <vt:vector size="83" baseType="lpstr">
      <vt:lpstr>Arial</vt:lpstr>
      <vt:lpstr>Calibri</vt:lpstr>
      <vt:lpstr>Calibri Light</vt:lpstr>
      <vt:lpstr>Lao UI</vt:lpstr>
      <vt:lpstr>Times New Roman</vt:lpstr>
      <vt:lpstr>Office Theme</vt:lpstr>
      <vt:lpstr>DwellDark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2024-03-11T20:21:35Z</dcterms:created>
  <dcterms:modified xsi:type="dcterms:W3CDTF">2024-03-11T20:21:42Z</dcterms:modified>
</cp:coreProperties>
</file>