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0" r:id="rId1"/>
  </p:sldMasterIdLst>
  <p:notesMasterIdLst>
    <p:notesMasterId r:id="rId22"/>
  </p:notesMasterIdLst>
  <p:sldIdLst>
    <p:sldId id="256" r:id="rId2"/>
    <p:sldId id="1212" r:id="rId3"/>
    <p:sldId id="257" r:id="rId4"/>
    <p:sldId id="259" r:id="rId5"/>
    <p:sldId id="260" r:id="rId6"/>
    <p:sldId id="282" r:id="rId7"/>
    <p:sldId id="283" r:id="rId8"/>
    <p:sldId id="1215" r:id="rId9"/>
    <p:sldId id="439" r:id="rId10"/>
    <p:sldId id="284" r:id="rId11"/>
    <p:sldId id="470" r:id="rId12"/>
    <p:sldId id="462" r:id="rId13"/>
    <p:sldId id="463" r:id="rId14"/>
    <p:sldId id="438" r:id="rId15"/>
    <p:sldId id="444" r:id="rId16"/>
    <p:sldId id="286" r:id="rId17"/>
    <p:sldId id="281" r:id="rId18"/>
    <p:sldId id="1213" r:id="rId19"/>
    <p:sldId id="1214" r:id="rId20"/>
    <p:sldId id="4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62"/>
    <p:restoredTop sz="66027"/>
  </p:normalViewPr>
  <p:slideViewPr>
    <p:cSldViewPr snapToGrid="0">
      <p:cViewPr varScale="1">
        <p:scale>
          <a:sx n="56" d="100"/>
          <a:sy n="56" d="100"/>
        </p:scale>
        <p:origin x="6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BC4A3-46EA-44ED-BA46-2A995705AA4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E1D7D8A-764A-4987-A3F3-FDC3E35ADE6D}">
      <dgm:prSet/>
      <dgm:spPr/>
      <dgm:t>
        <a:bodyPr/>
        <a:lstStyle/>
        <a:p>
          <a:r>
            <a:rPr lang="en-US" dirty="0"/>
            <a:t>Are shared, unspoken assumptions about the world.</a:t>
          </a:r>
        </a:p>
      </dgm:t>
    </dgm:pt>
    <dgm:pt modelId="{4038526D-1A33-4BFB-9715-D9DC772A67EB}" type="parTrans" cxnId="{CA9DC6FA-3E93-4223-B37E-513DC53FD13A}">
      <dgm:prSet/>
      <dgm:spPr/>
      <dgm:t>
        <a:bodyPr/>
        <a:lstStyle/>
        <a:p>
          <a:endParaRPr lang="en-US"/>
        </a:p>
      </dgm:t>
    </dgm:pt>
    <dgm:pt modelId="{BB9F02EF-4CD0-46CD-9C02-38D023C67CB1}" type="sibTrans" cxnId="{CA9DC6FA-3E93-4223-B37E-513DC53FD13A}">
      <dgm:prSet/>
      <dgm:spPr/>
      <dgm:t>
        <a:bodyPr/>
        <a:lstStyle/>
        <a:p>
          <a:endParaRPr lang="en-US"/>
        </a:p>
      </dgm:t>
    </dgm:pt>
    <dgm:pt modelId="{5BFCA208-9440-46E2-B2D8-8677C56DCE9A}">
      <dgm:prSet/>
      <dgm:spPr/>
      <dgm:t>
        <a:bodyPr/>
        <a:lstStyle/>
        <a:p>
          <a:r>
            <a:rPr lang="en-US" dirty="0"/>
            <a:t>Shape intuitions, values, and moral sensibilities.</a:t>
          </a:r>
        </a:p>
      </dgm:t>
    </dgm:pt>
    <dgm:pt modelId="{68BA098D-D556-4C93-BC2F-B974A332533F}" type="parTrans" cxnId="{38DE16FC-9C8E-43D4-9D69-ED42732F6222}">
      <dgm:prSet/>
      <dgm:spPr/>
      <dgm:t>
        <a:bodyPr/>
        <a:lstStyle/>
        <a:p>
          <a:endParaRPr lang="en-US"/>
        </a:p>
      </dgm:t>
    </dgm:pt>
    <dgm:pt modelId="{62416CA7-3846-4CFB-B73F-786850675D96}" type="sibTrans" cxnId="{38DE16FC-9C8E-43D4-9D69-ED42732F6222}">
      <dgm:prSet/>
      <dgm:spPr/>
      <dgm:t>
        <a:bodyPr/>
        <a:lstStyle/>
        <a:p>
          <a:endParaRPr lang="en-US"/>
        </a:p>
      </dgm:t>
    </dgm:pt>
    <dgm:pt modelId="{674D2088-C295-4A74-B3A8-97EDE8C6024F}">
      <dgm:prSet/>
      <dgm:spPr/>
      <dgm:t>
        <a:bodyPr/>
        <a:lstStyle/>
        <a:p>
          <a:r>
            <a:rPr lang="en-US" dirty="0"/>
            <a:t>Are instilled unconsciously through our environment.</a:t>
          </a:r>
        </a:p>
      </dgm:t>
    </dgm:pt>
    <dgm:pt modelId="{CC3978E5-B56D-47FC-A68C-36C381D67223}" type="parTrans" cxnId="{C2FB7A49-FCE2-44DA-8A88-6DDAEA9B0958}">
      <dgm:prSet/>
      <dgm:spPr/>
      <dgm:t>
        <a:bodyPr/>
        <a:lstStyle/>
        <a:p>
          <a:endParaRPr lang="en-US"/>
        </a:p>
      </dgm:t>
    </dgm:pt>
    <dgm:pt modelId="{F4CF5E56-1DC9-463E-B0DE-C775BE179BC6}" type="sibTrans" cxnId="{C2FB7A49-FCE2-44DA-8A88-6DDAEA9B0958}">
      <dgm:prSet/>
      <dgm:spPr/>
      <dgm:t>
        <a:bodyPr/>
        <a:lstStyle/>
        <a:p>
          <a:endParaRPr lang="en-US"/>
        </a:p>
      </dgm:t>
    </dgm:pt>
    <dgm:pt modelId="{90DF6166-0576-5240-B5A3-3CE6B18CF4B3}" type="pres">
      <dgm:prSet presAssocID="{894BC4A3-46EA-44ED-BA46-2A995705AA48}" presName="diagram" presStyleCnt="0">
        <dgm:presLayoutVars>
          <dgm:dir/>
          <dgm:resizeHandles val="exact"/>
        </dgm:presLayoutVars>
      </dgm:prSet>
      <dgm:spPr/>
    </dgm:pt>
    <dgm:pt modelId="{09A26F1B-064F-544D-ABE3-B66D051D5B67}" type="pres">
      <dgm:prSet presAssocID="{BE1D7D8A-764A-4987-A3F3-FDC3E35ADE6D}" presName="node" presStyleLbl="node1" presStyleIdx="0" presStyleCnt="3">
        <dgm:presLayoutVars>
          <dgm:bulletEnabled val="1"/>
        </dgm:presLayoutVars>
      </dgm:prSet>
      <dgm:spPr/>
    </dgm:pt>
    <dgm:pt modelId="{E885D7AF-11C5-5C44-A346-F81418E910F7}" type="pres">
      <dgm:prSet presAssocID="{BB9F02EF-4CD0-46CD-9C02-38D023C67CB1}" presName="sibTrans" presStyleCnt="0"/>
      <dgm:spPr/>
    </dgm:pt>
    <dgm:pt modelId="{BEDF36E5-5CA3-AB4D-93E8-C1A2ADE5F4D5}" type="pres">
      <dgm:prSet presAssocID="{5BFCA208-9440-46E2-B2D8-8677C56DCE9A}" presName="node" presStyleLbl="node1" presStyleIdx="1" presStyleCnt="3">
        <dgm:presLayoutVars>
          <dgm:bulletEnabled val="1"/>
        </dgm:presLayoutVars>
      </dgm:prSet>
      <dgm:spPr/>
    </dgm:pt>
    <dgm:pt modelId="{F5E6F5A5-7F8A-5E46-99DC-E2C72FACE143}" type="pres">
      <dgm:prSet presAssocID="{62416CA7-3846-4CFB-B73F-786850675D96}" presName="sibTrans" presStyleCnt="0"/>
      <dgm:spPr/>
    </dgm:pt>
    <dgm:pt modelId="{37E1CE8E-2459-1C48-A7AE-53C04D9726E2}" type="pres">
      <dgm:prSet presAssocID="{674D2088-C295-4A74-B3A8-97EDE8C6024F}" presName="node" presStyleLbl="node1" presStyleIdx="2" presStyleCnt="3">
        <dgm:presLayoutVars>
          <dgm:bulletEnabled val="1"/>
        </dgm:presLayoutVars>
      </dgm:prSet>
      <dgm:spPr/>
    </dgm:pt>
  </dgm:ptLst>
  <dgm:cxnLst>
    <dgm:cxn modelId="{860A7515-604C-CA4F-92F7-A78B4F4C8D94}" type="presOf" srcId="{5BFCA208-9440-46E2-B2D8-8677C56DCE9A}" destId="{BEDF36E5-5CA3-AB4D-93E8-C1A2ADE5F4D5}" srcOrd="0" destOrd="0" presId="urn:microsoft.com/office/officeart/2005/8/layout/default"/>
    <dgm:cxn modelId="{7E539834-6376-2E45-A340-6C9C8837C493}" type="presOf" srcId="{894BC4A3-46EA-44ED-BA46-2A995705AA48}" destId="{90DF6166-0576-5240-B5A3-3CE6B18CF4B3}" srcOrd="0" destOrd="0" presId="urn:microsoft.com/office/officeart/2005/8/layout/default"/>
    <dgm:cxn modelId="{C2FB7A49-FCE2-44DA-8A88-6DDAEA9B0958}" srcId="{894BC4A3-46EA-44ED-BA46-2A995705AA48}" destId="{674D2088-C295-4A74-B3A8-97EDE8C6024F}" srcOrd="2" destOrd="0" parTransId="{CC3978E5-B56D-47FC-A68C-36C381D67223}" sibTransId="{F4CF5E56-1DC9-463E-B0DE-C775BE179BC6}"/>
    <dgm:cxn modelId="{020D23AB-DC57-A84F-AFAB-EDB478683A1A}" type="presOf" srcId="{674D2088-C295-4A74-B3A8-97EDE8C6024F}" destId="{37E1CE8E-2459-1C48-A7AE-53C04D9726E2}" srcOrd="0" destOrd="0" presId="urn:microsoft.com/office/officeart/2005/8/layout/default"/>
    <dgm:cxn modelId="{11261FC4-C5D2-7A47-B430-1CE1CFEFD7EE}" type="presOf" srcId="{BE1D7D8A-764A-4987-A3F3-FDC3E35ADE6D}" destId="{09A26F1B-064F-544D-ABE3-B66D051D5B67}" srcOrd="0" destOrd="0" presId="urn:microsoft.com/office/officeart/2005/8/layout/default"/>
    <dgm:cxn modelId="{CA9DC6FA-3E93-4223-B37E-513DC53FD13A}" srcId="{894BC4A3-46EA-44ED-BA46-2A995705AA48}" destId="{BE1D7D8A-764A-4987-A3F3-FDC3E35ADE6D}" srcOrd="0" destOrd="0" parTransId="{4038526D-1A33-4BFB-9715-D9DC772A67EB}" sibTransId="{BB9F02EF-4CD0-46CD-9C02-38D023C67CB1}"/>
    <dgm:cxn modelId="{38DE16FC-9C8E-43D4-9D69-ED42732F6222}" srcId="{894BC4A3-46EA-44ED-BA46-2A995705AA48}" destId="{5BFCA208-9440-46E2-B2D8-8677C56DCE9A}" srcOrd="1" destOrd="0" parTransId="{68BA098D-D556-4C93-BC2F-B974A332533F}" sibTransId="{62416CA7-3846-4CFB-B73F-786850675D96}"/>
    <dgm:cxn modelId="{BBA3240D-8AF4-814C-B6F0-C097841F77F1}" type="presParOf" srcId="{90DF6166-0576-5240-B5A3-3CE6B18CF4B3}" destId="{09A26F1B-064F-544D-ABE3-B66D051D5B67}" srcOrd="0" destOrd="0" presId="urn:microsoft.com/office/officeart/2005/8/layout/default"/>
    <dgm:cxn modelId="{DDD421C4-DAC6-424E-AC89-8EC26DD9E2E9}" type="presParOf" srcId="{90DF6166-0576-5240-B5A3-3CE6B18CF4B3}" destId="{E885D7AF-11C5-5C44-A346-F81418E910F7}" srcOrd="1" destOrd="0" presId="urn:microsoft.com/office/officeart/2005/8/layout/default"/>
    <dgm:cxn modelId="{00CE9CFC-FE23-1141-85C6-EAD82F85BAE7}" type="presParOf" srcId="{90DF6166-0576-5240-B5A3-3CE6B18CF4B3}" destId="{BEDF36E5-5CA3-AB4D-93E8-C1A2ADE5F4D5}" srcOrd="2" destOrd="0" presId="urn:microsoft.com/office/officeart/2005/8/layout/default"/>
    <dgm:cxn modelId="{D20CB6BE-DBEB-D142-A8C4-DB4EEC0883F8}" type="presParOf" srcId="{90DF6166-0576-5240-B5A3-3CE6B18CF4B3}" destId="{F5E6F5A5-7F8A-5E46-99DC-E2C72FACE143}" srcOrd="3" destOrd="0" presId="urn:microsoft.com/office/officeart/2005/8/layout/default"/>
    <dgm:cxn modelId="{33AFE1E2-4757-C748-BB0C-967FB9B770B1}" type="presParOf" srcId="{90DF6166-0576-5240-B5A3-3CE6B18CF4B3}" destId="{37E1CE8E-2459-1C48-A7AE-53C04D9726E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26F1B-064F-544D-ABE3-B66D051D5B67}">
      <dsp:nvSpPr>
        <dsp:cNvPr id="0" name=""/>
        <dsp:cNvSpPr/>
      </dsp:nvSpPr>
      <dsp:spPr>
        <a:xfrm>
          <a:off x="0" y="680697"/>
          <a:ext cx="3404803" cy="204288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Are shared, unspoken assumptions about the world.</a:t>
          </a:r>
        </a:p>
      </dsp:txBody>
      <dsp:txXfrm>
        <a:off x="0" y="680697"/>
        <a:ext cx="3404803" cy="2042881"/>
      </dsp:txXfrm>
    </dsp:sp>
    <dsp:sp modelId="{BEDF36E5-5CA3-AB4D-93E8-C1A2ADE5F4D5}">
      <dsp:nvSpPr>
        <dsp:cNvPr id="0" name=""/>
        <dsp:cNvSpPr/>
      </dsp:nvSpPr>
      <dsp:spPr>
        <a:xfrm>
          <a:off x="3745283" y="680697"/>
          <a:ext cx="3404803" cy="204288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Shape intuitions, values, and moral sensibilities.</a:t>
          </a:r>
        </a:p>
      </dsp:txBody>
      <dsp:txXfrm>
        <a:off x="3745283" y="680697"/>
        <a:ext cx="3404803" cy="2042881"/>
      </dsp:txXfrm>
    </dsp:sp>
    <dsp:sp modelId="{37E1CE8E-2459-1C48-A7AE-53C04D9726E2}">
      <dsp:nvSpPr>
        <dsp:cNvPr id="0" name=""/>
        <dsp:cNvSpPr/>
      </dsp:nvSpPr>
      <dsp:spPr>
        <a:xfrm>
          <a:off x="7490566" y="680697"/>
          <a:ext cx="3404803" cy="204288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Are instilled unconsciously through our environment.</a:t>
          </a:r>
        </a:p>
      </dsp:txBody>
      <dsp:txXfrm>
        <a:off x="7490566" y="680697"/>
        <a:ext cx="3404803" cy="20428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36BB-6925-C640-A231-941BD115A854}"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A8C41-804C-5E49-879F-F759C452211A}" type="slidenum">
              <a:rPr lang="en-US" smtClean="0"/>
              <a:t>‹#›</a:t>
            </a:fld>
            <a:endParaRPr lang="en-US"/>
          </a:p>
        </p:txBody>
      </p:sp>
    </p:spTree>
    <p:extLst>
      <p:ext uri="{BB962C8B-B14F-4D97-AF65-F5344CB8AC3E}">
        <p14:creationId xmlns:p14="http://schemas.microsoft.com/office/powerpoint/2010/main" val="206764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1</a:t>
            </a:fld>
            <a:endParaRPr lang="en-US"/>
          </a:p>
        </p:txBody>
      </p:sp>
    </p:spTree>
    <p:extLst>
      <p:ext uri="{BB962C8B-B14F-4D97-AF65-F5344CB8AC3E}">
        <p14:creationId xmlns:p14="http://schemas.microsoft.com/office/powerpoint/2010/main" val="85190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12</a:t>
            </a:fld>
            <a:endParaRPr lang="en-US"/>
          </a:p>
        </p:txBody>
      </p:sp>
    </p:spTree>
    <p:extLst>
      <p:ext uri="{BB962C8B-B14F-4D97-AF65-F5344CB8AC3E}">
        <p14:creationId xmlns:p14="http://schemas.microsoft.com/office/powerpoint/2010/main" val="223877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13</a:t>
            </a:fld>
            <a:endParaRPr lang="en-US"/>
          </a:p>
        </p:txBody>
      </p:sp>
    </p:spTree>
    <p:extLst>
      <p:ext uri="{BB962C8B-B14F-4D97-AF65-F5344CB8AC3E}">
        <p14:creationId xmlns:p14="http://schemas.microsoft.com/office/powerpoint/2010/main" val="268548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14</a:t>
            </a:fld>
            <a:endParaRPr lang="en-US"/>
          </a:p>
        </p:txBody>
      </p:sp>
    </p:spTree>
    <p:extLst>
      <p:ext uri="{BB962C8B-B14F-4D97-AF65-F5344CB8AC3E}">
        <p14:creationId xmlns:p14="http://schemas.microsoft.com/office/powerpoint/2010/main" val="80054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6B7E2-B7AF-A849-884D-D6B208806322}" type="slidenum">
              <a:rPr lang="en-US" smtClean="0"/>
              <a:t>15</a:t>
            </a:fld>
            <a:endParaRPr lang="en-US"/>
          </a:p>
        </p:txBody>
      </p:sp>
    </p:spTree>
    <p:extLst>
      <p:ext uri="{BB962C8B-B14F-4D97-AF65-F5344CB8AC3E}">
        <p14:creationId xmlns:p14="http://schemas.microsoft.com/office/powerpoint/2010/main" val="289328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6B7E2-B7AF-A849-884D-D6B208806322}" type="slidenum">
              <a:rPr lang="en-US" smtClean="0"/>
              <a:t>16</a:t>
            </a:fld>
            <a:endParaRPr lang="en-US"/>
          </a:p>
        </p:txBody>
      </p:sp>
    </p:spTree>
    <p:extLst>
      <p:ext uri="{BB962C8B-B14F-4D97-AF65-F5344CB8AC3E}">
        <p14:creationId xmlns:p14="http://schemas.microsoft.com/office/powerpoint/2010/main" val="362044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6B7E2-B7AF-A849-884D-D6B208806322}" type="slidenum">
              <a:rPr lang="en-US" smtClean="0"/>
              <a:t>17</a:t>
            </a:fld>
            <a:endParaRPr lang="en-US"/>
          </a:p>
        </p:txBody>
      </p:sp>
    </p:spTree>
    <p:extLst>
      <p:ext uri="{BB962C8B-B14F-4D97-AF65-F5344CB8AC3E}">
        <p14:creationId xmlns:p14="http://schemas.microsoft.com/office/powerpoint/2010/main" val="122298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18</a:t>
            </a:fld>
            <a:endParaRPr lang="en-US"/>
          </a:p>
        </p:txBody>
      </p:sp>
    </p:spTree>
    <p:extLst>
      <p:ext uri="{BB962C8B-B14F-4D97-AF65-F5344CB8AC3E}">
        <p14:creationId xmlns:p14="http://schemas.microsoft.com/office/powerpoint/2010/main" val="28755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19</a:t>
            </a:fld>
            <a:endParaRPr lang="en-US"/>
          </a:p>
        </p:txBody>
      </p:sp>
    </p:spTree>
    <p:extLst>
      <p:ext uri="{BB962C8B-B14F-4D97-AF65-F5344CB8AC3E}">
        <p14:creationId xmlns:p14="http://schemas.microsoft.com/office/powerpoint/2010/main" val="132767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20</a:t>
            </a:fld>
            <a:endParaRPr lang="en-US"/>
          </a:p>
        </p:txBody>
      </p:sp>
    </p:spTree>
    <p:extLst>
      <p:ext uri="{BB962C8B-B14F-4D97-AF65-F5344CB8AC3E}">
        <p14:creationId xmlns:p14="http://schemas.microsoft.com/office/powerpoint/2010/main" val="390354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D122D-D6E9-4DC3-C0EC-E0BF759E8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015F1-9416-E14E-EB66-C65F5BDBA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35230-DA8D-5C3E-E3C2-9AB9A0097A61}"/>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74D19C4C-FC78-EB09-E576-D40B3B62A13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3672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3</a:t>
            </a:fld>
            <a:endParaRPr lang="en-US"/>
          </a:p>
        </p:txBody>
      </p:sp>
    </p:spTree>
    <p:extLst>
      <p:ext uri="{BB962C8B-B14F-4D97-AF65-F5344CB8AC3E}">
        <p14:creationId xmlns:p14="http://schemas.microsoft.com/office/powerpoint/2010/main" val="156722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4</a:t>
            </a:fld>
            <a:endParaRPr lang="en-US"/>
          </a:p>
        </p:txBody>
      </p:sp>
    </p:spTree>
    <p:extLst>
      <p:ext uri="{BB962C8B-B14F-4D97-AF65-F5344CB8AC3E}">
        <p14:creationId xmlns:p14="http://schemas.microsoft.com/office/powerpoint/2010/main" val="126021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5</a:t>
            </a:fld>
            <a:endParaRPr lang="en-US"/>
          </a:p>
        </p:txBody>
      </p:sp>
    </p:spTree>
    <p:extLst>
      <p:ext uri="{BB962C8B-B14F-4D97-AF65-F5344CB8AC3E}">
        <p14:creationId xmlns:p14="http://schemas.microsoft.com/office/powerpoint/2010/main" val="142664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6</a:t>
            </a:fld>
            <a:endParaRPr lang="en-US"/>
          </a:p>
        </p:txBody>
      </p:sp>
    </p:spTree>
    <p:extLst>
      <p:ext uri="{BB962C8B-B14F-4D97-AF65-F5344CB8AC3E}">
        <p14:creationId xmlns:p14="http://schemas.microsoft.com/office/powerpoint/2010/main" val="387191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7</a:t>
            </a:fld>
            <a:endParaRPr lang="en-US"/>
          </a:p>
        </p:txBody>
      </p:sp>
    </p:spTree>
    <p:extLst>
      <p:ext uri="{BB962C8B-B14F-4D97-AF65-F5344CB8AC3E}">
        <p14:creationId xmlns:p14="http://schemas.microsoft.com/office/powerpoint/2010/main" val="356219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EC4E0-B559-364E-BBFC-C37BB369E6F5}" type="slidenum">
              <a:rPr lang="en-US" smtClean="0"/>
              <a:t>9</a:t>
            </a:fld>
            <a:endParaRPr lang="en-US"/>
          </a:p>
        </p:txBody>
      </p:sp>
    </p:spTree>
    <p:extLst>
      <p:ext uri="{BB962C8B-B14F-4D97-AF65-F5344CB8AC3E}">
        <p14:creationId xmlns:p14="http://schemas.microsoft.com/office/powerpoint/2010/main" val="2946441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5"/>
          </p:nvPr>
        </p:nvSpPr>
        <p:spPr/>
        <p:txBody>
          <a:bodyPr/>
          <a:lstStyle/>
          <a:p>
            <a:fld id="{BEEA8C41-804C-5E49-879F-F759C452211A}" type="slidenum">
              <a:rPr lang="en-US" smtClean="0"/>
              <a:t>11</a:t>
            </a:fld>
            <a:endParaRPr lang="en-US"/>
          </a:p>
        </p:txBody>
      </p:sp>
    </p:spTree>
    <p:extLst>
      <p:ext uri="{BB962C8B-B14F-4D97-AF65-F5344CB8AC3E}">
        <p14:creationId xmlns:p14="http://schemas.microsoft.com/office/powerpoint/2010/main" val="8970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4479B-705B-4489-957E-7E8A228BDFA0}"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3697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7/14/2025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978463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951829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500096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38F49-B3E2-4BF0-BEC7-C30D34ABBB8D}"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419472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A38F49-B3E2-4BF0-BEC7-C30D34ABBB8D}" type="datetime1">
              <a:rPr lang="en-US" smtClean="0"/>
              <a:t>7/14/2025</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654100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A38F49-B3E2-4BF0-BEC7-C30D34ABBB8D}" type="datetime1">
              <a:rPr lang="en-US" smtClean="0"/>
              <a:t>7/14/2025</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596762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48703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539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F89F774-3FA6-43B8-9241-99959C8FD463}"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9324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04452-5DCC-4FE2-A5C9-8A5EF6714D65}" type="datetime1">
              <a:rPr lang="en-US" smtClean="0"/>
              <a:t>7/14/2025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1382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9ABC2-0180-4F3A-A895-A85BC724D472}" type="datetime1">
              <a:rPr lang="en-US" smtClean="0"/>
              <a:t>7/14/2025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0749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EA9BA-4E8F-439E-BEA4-91FBA01E3F5F}" type="datetime1">
              <a:rPr lang="en-US" smtClean="0"/>
              <a:t>7/14/2025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902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E15BF18-0007-481C-AA29-413124BC3EE7}" type="datetime1">
              <a:rPr lang="en-US" smtClean="0"/>
              <a:t>7/14/2025</a:t>
            </a:fld>
            <a:endParaRPr lang="en-US"/>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5501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BE9870-3748-43AD-B547-02A075CB4A1D}" type="datetime1">
              <a:rPr lang="en-US" smtClean="0"/>
              <a:t>7/14/2025</a:t>
            </a:fld>
            <a:endParaRPr lang="en-US"/>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3061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58E7897-33C5-4F1A-9307-D068E37F3DC7}" type="datetime1">
              <a:rPr lang="en-US" smtClean="0"/>
              <a:t>7/14/2025</a:t>
            </a:fld>
            <a:endParaRPr lang="en-US"/>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664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171BA-CC09-47C8-A6DF-F5C5CB59CEEC}" type="datetime1">
              <a:rPr lang="en-US" smtClean="0"/>
              <a:t>7/14/2025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1639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A38F49-B3E2-4BF0-BEC7-C30D34ABBB8D}" type="datetime1">
              <a:rPr lang="en-US" smtClean="0"/>
              <a:t>7/14/2025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87753937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80614-7FF8-A974-2DDE-B7566D3978D0}"/>
              </a:ext>
            </a:extLst>
          </p:cNvPr>
          <p:cNvPicPr>
            <a:picLocks noChangeAspect="1"/>
          </p:cNvPicPr>
          <p:nvPr/>
        </p:nvPicPr>
        <p:blipFill>
          <a:blip r:embed="rId3">
            <a:alphaModFix amt="35000"/>
          </a:blip>
          <a:srcRect l="3111" r="1" b="1"/>
          <a:stretch>
            <a:fillRect/>
          </a:stretch>
        </p:blipFill>
        <p:spPr>
          <a:xfrm>
            <a:off x="0" y="0"/>
            <a:ext cx="12191979" cy="6857990"/>
          </a:xfrm>
          <a:prstGeom prst="rect">
            <a:avLst/>
          </a:prstGeom>
        </p:spPr>
      </p:pic>
      <p:sp>
        <p:nvSpPr>
          <p:cNvPr id="2" name="Title 1">
            <a:extLst>
              <a:ext uri="{FF2B5EF4-FFF2-40B4-BE49-F238E27FC236}">
                <a16:creationId xmlns:a16="http://schemas.microsoft.com/office/drawing/2014/main" id="{B62D55C3-AD22-29AE-B7AB-A8EAC1EC7C84}"/>
              </a:ext>
            </a:extLst>
          </p:cNvPr>
          <p:cNvSpPr>
            <a:spLocks noGrp="1"/>
          </p:cNvSpPr>
          <p:nvPr>
            <p:ph type="ctrTitle"/>
          </p:nvPr>
        </p:nvSpPr>
        <p:spPr>
          <a:xfrm>
            <a:off x="2712823" y="2809019"/>
            <a:ext cx="9156854" cy="3427867"/>
          </a:xfrm>
        </p:spPr>
        <p:txBody>
          <a:bodyPr anchor="t">
            <a:normAutofit/>
          </a:bodyPr>
          <a:lstStyle/>
          <a:p>
            <a:pPr algn="ctr"/>
            <a:r>
              <a:rPr lang="en-US" b="1" dirty="0">
                <a:solidFill>
                  <a:srgbClr val="FFFFFF"/>
                </a:solidFill>
              </a:rPr>
              <a:t>Know Your Self </a:t>
            </a:r>
          </a:p>
        </p:txBody>
      </p:sp>
      <p:sp>
        <p:nvSpPr>
          <p:cNvPr id="6" name="TextBox 5">
            <a:extLst>
              <a:ext uri="{FF2B5EF4-FFF2-40B4-BE49-F238E27FC236}">
                <a16:creationId xmlns:a16="http://schemas.microsoft.com/office/drawing/2014/main" id="{ECCCC460-1394-ADB9-7E73-8784602DFE79}"/>
              </a:ext>
            </a:extLst>
          </p:cNvPr>
          <p:cNvSpPr txBox="1"/>
          <p:nvPr/>
        </p:nvSpPr>
        <p:spPr>
          <a:xfrm>
            <a:off x="541866" y="804345"/>
            <a:ext cx="9438747" cy="1200329"/>
          </a:xfrm>
          <a:prstGeom prst="rect">
            <a:avLst/>
          </a:prstGeom>
          <a:noFill/>
        </p:spPr>
        <p:txBody>
          <a:bodyPr wrap="square">
            <a:spAutoFit/>
          </a:bodyPr>
          <a:lstStyle/>
          <a:p>
            <a:r>
              <a:rPr lang="en-US" sz="7200" b="1" dirty="0">
                <a:solidFill>
                  <a:srgbClr val="FFFFFF"/>
                </a:solidFill>
              </a:rPr>
              <a:t>Know</a:t>
            </a:r>
            <a:r>
              <a:rPr lang="en-US" sz="4800" b="1" dirty="0">
                <a:solidFill>
                  <a:srgbClr val="FFFFFF"/>
                </a:solidFill>
              </a:rPr>
              <a:t> </a:t>
            </a:r>
            <a:r>
              <a:rPr lang="en-US" sz="7200" b="1" dirty="0">
                <a:solidFill>
                  <a:srgbClr val="FFFFFF"/>
                </a:solidFill>
              </a:rPr>
              <a:t>Your Culture</a:t>
            </a:r>
            <a:endParaRPr lang="en-US" sz="4800" dirty="0"/>
          </a:p>
        </p:txBody>
      </p:sp>
      <p:sp>
        <p:nvSpPr>
          <p:cNvPr id="8" name="Subtitle 7">
            <a:extLst>
              <a:ext uri="{FF2B5EF4-FFF2-40B4-BE49-F238E27FC236}">
                <a16:creationId xmlns:a16="http://schemas.microsoft.com/office/drawing/2014/main" id="{17E70763-49C5-21A5-828B-200442BDBDAA}"/>
              </a:ext>
            </a:extLst>
          </p:cNvPr>
          <p:cNvSpPr>
            <a:spLocks noGrp="1"/>
          </p:cNvSpPr>
          <p:nvPr>
            <p:ph type="subTitle" idx="1"/>
          </p:nvPr>
        </p:nvSpPr>
        <p:spPr>
          <a:xfrm>
            <a:off x="719655" y="4853327"/>
            <a:ext cx="10752667" cy="861420"/>
          </a:xfrm>
        </p:spPr>
        <p:txBody>
          <a:bodyPr>
            <a:normAutofit fontScale="92500"/>
          </a:bodyPr>
          <a:lstStyle/>
          <a:p>
            <a:r>
              <a:rPr lang="en-US" sz="3200" dirty="0"/>
              <a:t>Social Imaginaries – Values – and  deconstruction</a:t>
            </a:r>
          </a:p>
        </p:txBody>
      </p:sp>
    </p:spTree>
    <p:extLst>
      <p:ext uri="{BB962C8B-B14F-4D97-AF65-F5344CB8AC3E}">
        <p14:creationId xmlns:p14="http://schemas.microsoft.com/office/powerpoint/2010/main" val="427122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FFE9-7887-C55E-1AA6-79A615A01E7F}"/>
              </a:ext>
            </a:extLst>
          </p:cNvPr>
          <p:cNvSpPr>
            <a:spLocks noGrp="1"/>
          </p:cNvSpPr>
          <p:nvPr>
            <p:ph type="title"/>
          </p:nvPr>
        </p:nvSpPr>
        <p:spPr>
          <a:xfrm>
            <a:off x="7790541" y="1450259"/>
            <a:ext cx="3753599" cy="1442153"/>
          </a:xfrm>
        </p:spPr>
        <p:txBody>
          <a:bodyPr>
            <a:normAutofit/>
          </a:bodyPr>
          <a:lstStyle/>
          <a:p>
            <a:r>
              <a:rPr lang="en-US" sz="3600" dirty="0"/>
              <a:t>Expressive Individualism</a:t>
            </a:r>
          </a:p>
        </p:txBody>
      </p:sp>
      <p:sp>
        <p:nvSpPr>
          <p:cNvPr id="9" name="Content Placeholder 8">
            <a:extLst>
              <a:ext uri="{FF2B5EF4-FFF2-40B4-BE49-F238E27FC236}">
                <a16:creationId xmlns:a16="http://schemas.microsoft.com/office/drawing/2014/main" id="{4208A7FF-81C9-64FE-D86D-D9010DBB94C5}"/>
              </a:ext>
            </a:extLst>
          </p:cNvPr>
          <p:cNvSpPr>
            <a:spLocks noGrp="1"/>
          </p:cNvSpPr>
          <p:nvPr>
            <p:ph idx="1"/>
          </p:nvPr>
        </p:nvSpPr>
        <p:spPr>
          <a:xfrm>
            <a:off x="7789312" y="3072385"/>
            <a:ext cx="3754987" cy="2947415"/>
          </a:xfrm>
        </p:spPr>
        <p:txBody>
          <a:bodyPr>
            <a:normAutofit/>
          </a:bodyPr>
          <a:lstStyle/>
          <a:p>
            <a:pPr marL="0" indent="0">
              <a:buNone/>
            </a:pPr>
            <a:r>
              <a:rPr lang="en-US" sz="1800" i="1" dirty="0"/>
              <a:t>Individuals possess a unique inner self that needs to be discovered and authentically expressed, one that external authorities threaten to compromise and that, to realize authenticity, individuals have to trust their subjective feelings and personal experiences as final authorities. </a:t>
            </a:r>
          </a:p>
        </p:txBody>
      </p:sp>
    </p:spTree>
    <p:extLst>
      <p:ext uri="{BB962C8B-B14F-4D97-AF65-F5344CB8AC3E}">
        <p14:creationId xmlns:p14="http://schemas.microsoft.com/office/powerpoint/2010/main" val="19999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42,000+ Person Squeezed Stock Photos, Pictures &amp; Royalty-Free Images -  iStock | Person in a box, Contortionist">
            <a:extLst>
              <a:ext uri="{FF2B5EF4-FFF2-40B4-BE49-F238E27FC236}">
                <a16:creationId xmlns:a16="http://schemas.microsoft.com/office/drawing/2014/main" id="{F70509C4-A359-2F5F-CA80-4258784C303D}"/>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32637B-7406-FB8B-9874-252BF94CFADC}"/>
              </a:ext>
            </a:extLst>
          </p:cNvPr>
          <p:cNvSpPr>
            <a:spLocks noGrp="1"/>
          </p:cNvSpPr>
          <p:nvPr>
            <p:ph type="title"/>
          </p:nvPr>
        </p:nvSpPr>
        <p:spPr>
          <a:xfrm>
            <a:off x="646111" y="452718"/>
            <a:ext cx="9404723" cy="1400530"/>
          </a:xfrm>
        </p:spPr>
        <p:txBody>
          <a:bodyPr vert="horz" lIns="91440" tIns="45720" rIns="91440" bIns="45720" rtlCol="0">
            <a:normAutofit/>
          </a:bodyPr>
          <a:lstStyle/>
          <a:p>
            <a:r>
              <a:rPr lang="en-US"/>
              <a:t>The Takeaway?</a:t>
            </a:r>
          </a:p>
        </p:txBody>
      </p:sp>
      <p:sp>
        <p:nvSpPr>
          <p:cNvPr id="1049" name="Content Placeholder 1048">
            <a:extLst>
              <a:ext uri="{FF2B5EF4-FFF2-40B4-BE49-F238E27FC236}">
                <a16:creationId xmlns:a16="http://schemas.microsoft.com/office/drawing/2014/main" id="{FDAE47E0-BA52-3347-3454-DB0C17790D26}"/>
              </a:ext>
            </a:extLst>
          </p:cNvPr>
          <p:cNvSpPr>
            <a:spLocks noGrp="1"/>
          </p:cNvSpPr>
          <p:nvPr>
            <p:ph idx="1"/>
          </p:nvPr>
        </p:nvSpPr>
        <p:spPr>
          <a:xfrm>
            <a:off x="1103312" y="2052918"/>
            <a:ext cx="9888538" cy="4195481"/>
          </a:xfrm>
        </p:spPr>
        <p:txBody>
          <a:bodyPr>
            <a:normAutofit/>
          </a:bodyPr>
          <a:lstStyle/>
          <a:p>
            <a:r>
              <a:rPr lang="en-US" sz="2800" dirty="0"/>
              <a:t>The A.A. plays a major role in how we approach faith.</a:t>
            </a:r>
          </a:p>
          <a:p>
            <a:pPr marL="457200" indent="-457200">
              <a:buFont typeface="+mj-lt"/>
              <a:buAutoNum type="arabicPeriod"/>
            </a:pPr>
            <a:r>
              <a:rPr lang="en-US" sz="2800" dirty="0"/>
              <a:t>It squeezes us without our awareness.</a:t>
            </a:r>
          </a:p>
          <a:p>
            <a:pPr marL="457200" indent="-457200">
              <a:buFont typeface="+mj-lt"/>
              <a:buAutoNum type="arabicPeriod"/>
            </a:pPr>
            <a:r>
              <a:rPr lang="en-US" sz="2800" dirty="0"/>
              <a:t>It instills in us the urge to deconstruct. </a:t>
            </a:r>
          </a:p>
          <a:p>
            <a:pPr marL="457200" indent="-457200">
              <a:buFont typeface="+mj-lt"/>
              <a:buAutoNum type="arabicPeriod"/>
            </a:pPr>
            <a:r>
              <a:rPr lang="en-US" sz="2800" dirty="0"/>
              <a:t>It tells us to only accept a faith that aligns with our values. </a:t>
            </a:r>
          </a:p>
          <a:p>
            <a:pPr marL="0" indent="0">
              <a:buNone/>
            </a:pPr>
            <a:endParaRPr lang="en-US" sz="2800" dirty="0"/>
          </a:p>
        </p:txBody>
      </p:sp>
    </p:spTree>
    <p:extLst>
      <p:ext uri="{BB962C8B-B14F-4D97-AF65-F5344CB8AC3E}">
        <p14:creationId xmlns:p14="http://schemas.microsoft.com/office/powerpoint/2010/main" val="17516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F931417-0CC7-AE0A-B822-F3601FA8BAA2}"/>
              </a:ext>
            </a:extLst>
          </p:cNvPr>
          <p:cNvSpPr>
            <a:spLocks noGrp="1"/>
          </p:cNvSpPr>
          <p:nvPr>
            <p:ph type="title"/>
          </p:nvPr>
        </p:nvSpPr>
        <p:spPr>
          <a:xfrm>
            <a:off x="8201839" y="1454964"/>
            <a:ext cx="3342460" cy="3308840"/>
          </a:xfrm>
        </p:spPr>
        <p:txBody>
          <a:bodyPr vert="horz" lIns="91440" tIns="45720" rIns="91440" bIns="45720" rtlCol="0" anchor="b">
            <a:normAutofit fontScale="90000"/>
          </a:bodyPr>
          <a:lstStyle/>
          <a:p>
            <a:pPr>
              <a:lnSpc>
                <a:spcPct val="90000"/>
              </a:lnSpc>
            </a:pPr>
            <a:r>
              <a:rPr lang="en-US" sz="5100" dirty="0"/>
              <a:t>We Know What…</a:t>
            </a:r>
            <a:br>
              <a:rPr lang="en-US" sz="5100" dirty="0"/>
            </a:br>
            <a:br>
              <a:rPr lang="en-US" sz="5100" dirty="0"/>
            </a:br>
            <a:r>
              <a:rPr lang="en-US" sz="5100" dirty="0"/>
              <a:t>Before We Know Why.</a:t>
            </a:r>
          </a:p>
        </p:txBody>
      </p:sp>
    </p:spTree>
    <p:extLst>
      <p:ext uri="{BB962C8B-B14F-4D97-AF65-F5344CB8AC3E}">
        <p14:creationId xmlns:p14="http://schemas.microsoft.com/office/powerpoint/2010/main" val="237311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60DC7B-51FC-4895-1991-C477094334DC}"/>
              </a:ext>
            </a:extLst>
          </p:cNvPr>
          <p:cNvSpPr>
            <a:spLocks noGrp="1"/>
          </p:cNvSpPr>
          <p:nvPr>
            <p:ph type="ctrTitle"/>
          </p:nvPr>
        </p:nvSpPr>
        <p:spPr>
          <a:xfrm>
            <a:off x="8201839" y="1454964"/>
            <a:ext cx="3342460" cy="3308840"/>
          </a:xfrm>
        </p:spPr>
        <p:txBody>
          <a:bodyPr>
            <a:normAutofit/>
          </a:bodyPr>
          <a:lstStyle/>
          <a:p>
            <a:pPr>
              <a:lnSpc>
                <a:spcPct val="90000"/>
              </a:lnSpc>
            </a:pPr>
            <a:r>
              <a:rPr lang="en-US" sz="4200" dirty="0"/>
              <a:t>Intuitions come first, strategic reasoning second</a:t>
            </a:r>
          </a:p>
        </p:txBody>
      </p:sp>
      <p:sp>
        <p:nvSpPr>
          <p:cNvPr id="7" name="Subtitle 6">
            <a:extLst>
              <a:ext uri="{FF2B5EF4-FFF2-40B4-BE49-F238E27FC236}">
                <a16:creationId xmlns:a16="http://schemas.microsoft.com/office/drawing/2014/main" id="{8EFEA0DB-AA5B-3397-9E45-ACA59D363773}"/>
              </a:ext>
            </a:extLst>
          </p:cNvPr>
          <p:cNvSpPr>
            <a:spLocks noGrp="1"/>
          </p:cNvSpPr>
          <p:nvPr>
            <p:ph type="subTitle" idx="1"/>
          </p:nvPr>
        </p:nvSpPr>
        <p:spPr>
          <a:xfrm>
            <a:off x="8201839" y="4763803"/>
            <a:ext cx="3342460" cy="1464378"/>
          </a:xfrm>
        </p:spPr>
        <p:txBody>
          <a:bodyPr>
            <a:normAutofit/>
          </a:bodyPr>
          <a:lstStyle/>
          <a:p>
            <a:r>
              <a:rPr lang="en-US" sz="1800"/>
              <a:t>Johnathan Haidt, </a:t>
            </a:r>
            <a:r>
              <a:rPr lang="en-US" sz="1800" i="1"/>
              <a:t>The Righteous Mind</a:t>
            </a:r>
            <a:endParaRPr lang="en-US" sz="1800"/>
          </a:p>
        </p:txBody>
      </p:sp>
    </p:spTree>
    <p:extLst>
      <p:ext uri="{BB962C8B-B14F-4D97-AF65-F5344CB8AC3E}">
        <p14:creationId xmlns:p14="http://schemas.microsoft.com/office/powerpoint/2010/main" val="160056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6D2DBF-5536-78EB-55AF-4849818AE8E0}"/>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What Does this Mean? </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A2069DD7-1920-DF17-84A8-7D7760672FD8}"/>
              </a:ext>
            </a:extLst>
          </p:cNvPr>
          <p:cNvSpPr>
            <a:spLocks noGrp="1"/>
          </p:cNvSpPr>
          <p:nvPr>
            <p:ph idx="1"/>
          </p:nvPr>
        </p:nvSpPr>
        <p:spPr>
          <a:xfrm>
            <a:off x="648931" y="2548281"/>
            <a:ext cx="5122606" cy="3658689"/>
          </a:xfrm>
        </p:spPr>
        <p:txBody>
          <a:bodyPr>
            <a:normAutofit/>
          </a:bodyPr>
          <a:lstStyle/>
          <a:p>
            <a:pPr>
              <a:buClr>
                <a:schemeClr val="accent1"/>
              </a:buClr>
            </a:pPr>
            <a:r>
              <a:rPr lang="en-US" sz="2800" dirty="0">
                <a:latin typeface="Eurostile" panose="020B0504020202050204" pitchFamily="34" charset="77"/>
              </a:rPr>
              <a:t>The values we give greater weight to, will trigger our intuition and inform our beliefs.</a:t>
            </a:r>
          </a:p>
          <a:p>
            <a:pPr>
              <a:buClr>
                <a:schemeClr val="accent1"/>
              </a:buClr>
            </a:pPr>
            <a:endParaRPr lang="en-US" sz="2800" dirty="0">
              <a:latin typeface="Eurostile" panose="020B0504020202050204" pitchFamily="34" charset="77"/>
            </a:endParaRPr>
          </a:p>
          <a:p>
            <a:pPr>
              <a:buClr>
                <a:schemeClr val="accent1"/>
              </a:buClr>
            </a:pPr>
            <a:r>
              <a:rPr lang="en-US" sz="2800" dirty="0">
                <a:latin typeface="Eurostile" panose="020B0504020202050204" pitchFamily="34" charset="77"/>
              </a:rPr>
              <a:t>Our “heart” informs our “head.”</a:t>
            </a:r>
          </a:p>
          <a:p>
            <a:endParaRPr lang="en-US" sz="2800" dirty="0">
              <a:latin typeface="Eurostile" panose="020B0504020202050204" pitchFamily="34" charset="77"/>
            </a:endParaRPr>
          </a:p>
        </p:txBody>
      </p:sp>
    </p:spTree>
    <p:extLst>
      <p:ext uri="{BB962C8B-B14F-4D97-AF65-F5344CB8AC3E}">
        <p14:creationId xmlns:p14="http://schemas.microsoft.com/office/powerpoint/2010/main" val="135621526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696" y="329184"/>
            <a:ext cx="6251110" cy="1783080"/>
          </a:xfrm>
        </p:spPr>
        <p:txBody>
          <a:bodyPr anchor="b">
            <a:normAutofit/>
          </a:bodyPr>
          <a:lstStyle/>
          <a:p>
            <a:r>
              <a:rPr lang="en-US" sz="4600" dirty="0">
                <a:cs typeface="Eurostile"/>
              </a:rPr>
              <a:t>Where Do We Get Our Values? </a:t>
            </a:r>
          </a:p>
        </p:txBody>
      </p:sp>
      <p:sp>
        <p:nvSpPr>
          <p:cNvPr id="3" name="Content Placeholder 2"/>
          <p:cNvSpPr>
            <a:spLocks noGrp="1"/>
          </p:cNvSpPr>
          <p:nvPr>
            <p:ph idx="1"/>
          </p:nvPr>
        </p:nvSpPr>
        <p:spPr>
          <a:xfrm>
            <a:off x="5297762" y="2112264"/>
            <a:ext cx="6251110" cy="4177792"/>
          </a:xfrm>
        </p:spPr>
        <p:txBody>
          <a:bodyPr>
            <a:normAutofit/>
          </a:bodyPr>
          <a:lstStyle/>
          <a:p>
            <a:pPr marL="457200" lvl="1" indent="0">
              <a:buNone/>
            </a:pPr>
            <a:endParaRPr lang="en-US" sz="1700" dirty="0">
              <a:latin typeface="Century Gothic" panose="020B0502020202020204" pitchFamily="34" charset="0"/>
              <a:cs typeface="Eurostile"/>
            </a:endParaRPr>
          </a:p>
          <a:p>
            <a:r>
              <a:rPr lang="en-US" dirty="0">
                <a:latin typeface="Century Gothic" panose="020B0502020202020204" pitchFamily="34" charset="0"/>
                <a:cs typeface="Eurostile"/>
              </a:rPr>
              <a:t>We are heavily influenced by the modern moral sensibilities of our social imaginary. </a:t>
            </a:r>
          </a:p>
          <a:p>
            <a:pPr lvl="1"/>
            <a:r>
              <a:rPr lang="en-US" sz="2000" dirty="0">
                <a:latin typeface="Century Gothic" panose="020B0502020202020204" pitchFamily="34" charset="0"/>
                <a:cs typeface="Eurostile"/>
              </a:rPr>
              <a:t>The Age of Authenticity.</a:t>
            </a:r>
          </a:p>
          <a:p>
            <a:pPr lvl="2"/>
            <a:r>
              <a:rPr lang="en-US" sz="2000" dirty="0">
                <a:latin typeface="Century Gothic" panose="020B0502020202020204" pitchFamily="34" charset="0"/>
                <a:cs typeface="Eurostile"/>
              </a:rPr>
              <a:t>There are no authoritative stories about the world that demand our allegiance.</a:t>
            </a:r>
          </a:p>
          <a:p>
            <a:pPr lvl="2"/>
            <a:r>
              <a:rPr lang="en-US" sz="2000" dirty="0">
                <a:latin typeface="Century Gothic" panose="020B0502020202020204" pitchFamily="34" charset="0"/>
                <a:cs typeface="Eurostile"/>
              </a:rPr>
              <a:t>It’s all a social construction.</a:t>
            </a:r>
          </a:p>
          <a:p>
            <a:pPr lvl="2"/>
            <a:r>
              <a:rPr lang="en-US" sz="2000" dirty="0">
                <a:latin typeface="Century Gothic" panose="020B0502020202020204" pitchFamily="34" charset="0"/>
                <a:cs typeface="Eurostile"/>
              </a:rPr>
              <a:t>Living by another’s authority means not being who you are.</a:t>
            </a:r>
          </a:p>
          <a:p>
            <a:pPr lvl="2"/>
            <a:r>
              <a:rPr lang="en-US" sz="2000" dirty="0">
                <a:latin typeface="Century Gothic" panose="020B0502020202020204" pitchFamily="34" charset="0"/>
                <a:cs typeface="Eurostile"/>
              </a:rPr>
              <a:t>The A.A. elevates the following values.</a:t>
            </a:r>
          </a:p>
          <a:p>
            <a:pPr marL="914400" lvl="2" indent="0">
              <a:buNone/>
            </a:pPr>
            <a:endParaRPr lang="en-US" sz="1600" dirty="0">
              <a:latin typeface="Eurostile"/>
              <a:cs typeface="Eurostile"/>
            </a:endParaRP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149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844976"/>
            <a:ext cx="10168128" cy="1179576"/>
          </a:xfrm>
        </p:spPr>
        <p:txBody>
          <a:bodyPr>
            <a:normAutofit fontScale="90000"/>
          </a:bodyPr>
          <a:lstStyle/>
          <a:p>
            <a:r>
              <a:rPr lang="en-US" sz="4000" dirty="0">
                <a:cs typeface="Eurostile"/>
              </a:rPr>
              <a:t>Which Can Lead Us To Become Uncomfortable with Historic Chrisitan Beliefs</a:t>
            </a:r>
          </a:p>
        </p:txBody>
      </p:sp>
      <p:sp>
        <p:nvSpPr>
          <p:cNvPr id="3" name="Content Placeholder 2"/>
          <p:cNvSpPr>
            <a:spLocks noGrp="1"/>
          </p:cNvSpPr>
          <p:nvPr>
            <p:ph idx="1"/>
          </p:nvPr>
        </p:nvSpPr>
        <p:spPr>
          <a:xfrm>
            <a:off x="1011936" y="2024552"/>
            <a:ext cx="10168128" cy="3695020"/>
          </a:xfrm>
        </p:spPr>
        <p:txBody>
          <a:bodyPr>
            <a:normAutofit/>
          </a:bodyPr>
          <a:lstStyle/>
          <a:p>
            <a:pPr marL="0" indent="0">
              <a:buNone/>
            </a:pPr>
            <a:endParaRPr lang="en-US" sz="2200" dirty="0">
              <a:latin typeface="Century Gothic" panose="020B0502020202020204" pitchFamily="34" charset="0"/>
              <a:cs typeface="Eurostile"/>
            </a:endParaRPr>
          </a:p>
          <a:p>
            <a:pPr lvl="1"/>
            <a:r>
              <a:rPr lang="en-US" sz="2200" dirty="0">
                <a:latin typeface="Century Gothic" panose="020B0502020202020204" pitchFamily="34" charset="0"/>
                <a:cs typeface="Eurostile"/>
              </a:rPr>
              <a:t>Divine judgment feels unkind.                    (Care / Harm)</a:t>
            </a:r>
          </a:p>
          <a:p>
            <a:pPr lvl="1"/>
            <a:r>
              <a:rPr lang="en-US" sz="2200" dirty="0">
                <a:latin typeface="Century Gothic" panose="020B0502020202020204" pitchFamily="34" charset="0"/>
                <a:cs typeface="Eurostile"/>
              </a:rPr>
              <a:t>Christian exclusivism feels intolerant.         (Liberty / Oppression) </a:t>
            </a:r>
          </a:p>
          <a:p>
            <a:pPr lvl="1"/>
            <a:r>
              <a:rPr lang="en-US" sz="2200" dirty="0">
                <a:latin typeface="Century Gothic" panose="020B0502020202020204" pitchFamily="34" charset="0"/>
                <a:cs typeface="Eurostile"/>
              </a:rPr>
              <a:t>Divine violence feels unjustifiable.             (Care / Harm)</a:t>
            </a:r>
          </a:p>
          <a:p>
            <a:pPr lvl="1"/>
            <a:r>
              <a:rPr lang="en-US" sz="2200" dirty="0">
                <a:latin typeface="Century Gothic" panose="020B0502020202020204" pitchFamily="34" charset="0"/>
                <a:cs typeface="Eurostile"/>
              </a:rPr>
              <a:t>External limits on who I am.                         (Liberty / Oppression)</a:t>
            </a:r>
          </a:p>
          <a:p>
            <a:pPr lvl="1"/>
            <a:r>
              <a:rPr lang="en-US" sz="2200" dirty="0">
                <a:latin typeface="Century Gothic" panose="020B0502020202020204" pitchFamily="34" charset="0"/>
                <a:cs typeface="Eurostile"/>
              </a:rPr>
              <a:t>LGBTQ+                                                          (Liberty / Oppression)</a:t>
            </a:r>
          </a:p>
          <a:p>
            <a:pPr marL="457200" lvl="1" indent="0">
              <a:buNone/>
            </a:pPr>
            <a:r>
              <a:rPr lang="en-US" sz="2200" dirty="0">
                <a:latin typeface="Century Gothic" panose="020B0502020202020204" pitchFamily="34" charset="0"/>
                <a:cs typeface="Eurostile"/>
              </a:rPr>
              <a:t>					                                              (Care / Harm)</a:t>
            </a:r>
          </a:p>
          <a:p>
            <a:pPr marL="457200" lvl="1" indent="0">
              <a:buNone/>
            </a:pPr>
            <a:endParaRPr lang="en-US" sz="2200" dirty="0">
              <a:latin typeface="Eurostile"/>
              <a:cs typeface="Eurostile"/>
            </a:endParaRPr>
          </a:p>
          <a:p>
            <a:pPr marL="457200" lvl="1" indent="0">
              <a:buNone/>
            </a:pPr>
            <a:endParaRPr lang="en-US" sz="2200" dirty="0"/>
          </a:p>
          <a:p>
            <a:pPr lvl="1"/>
            <a:endParaRPr lang="en-US" sz="2200" dirty="0"/>
          </a:p>
          <a:p>
            <a:pPr marL="0" indent="0">
              <a:buNone/>
            </a:pPr>
            <a:endParaRPr lang="en-US" sz="2200" dirty="0"/>
          </a:p>
          <a:p>
            <a:endParaRPr lang="en-US" sz="2200" dirty="0"/>
          </a:p>
        </p:txBody>
      </p:sp>
    </p:spTree>
    <p:extLst>
      <p:ext uri="{BB962C8B-B14F-4D97-AF65-F5344CB8AC3E}">
        <p14:creationId xmlns:p14="http://schemas.microsoft.com/office/powerpoint/2010/main" val="60410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n 12"/>
          <p:cNvSpPr/>
          <p:nvPr/>
        </p:nvSpPr>
        <p:spPr>
          <a:xfrm>
            <a:off x="4940862" y="3708478"/>
            <a:ext cx="2327522" cy="2037616"/>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Left Arrow 10"/>
          <p:cNvSpPr/>
          <p:nvPr/>
        </p:nvSpPr>
        <p:spPr>
          <a:xfrm rot="5400000">
            <a:off x="4631814" y="2445350"/>
            <a:ext cx="2978865" cy="35413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592899" y="4373343"/>
            <a:ext cx="1002540" cy="707886"/>
          </a:xfrm>
          <a:prstGeom prst="rect">
            <a:avLst/>
          </a:prstGeom>
          <a:noFill/>
          <a:ln>
            <a:noFill/>
          </a:ln>
        </p:spPr>
        <p:txBody>
          <a:bodyPr wrap="square" rtlCol="0">
            <a:spAutoFit/>
          </a:bodyPr>
          <a:lstStyle/>
          <a:p>
            <a:pPr algn="ctr"/>
            <a:r>
              <a:rPr lang="en-US" sz="2000" dirty="0"/>
              <a:t>Feel In Here</a:t>
            </a:r>
          </a:p>
        </p:txBody>
      </p:sp>
      <p:sp>
        <p:nvSpPr>
          <p:cNvPr id="3" name="Curved Left Arrow 2">
            <a:extLst>
              <a:ext uri="{FF2B5EF4-FFF2-40B4-BE49-F238E27FC236}">
                <a16:creationId xmlns:a16="http://schemas.microsoft.com/office/drawing/2014/main" id="{69BC081C-854B-DB5A-2CCB-1FD9A2488406}"/>
              </a:ext>
            </a:extLst>
          </p:cNvPr>
          <p:cNvSpPr/>
          <p:nvPr/>
        </p:nvSpPr>
        <p:spPr>
          <a:xfrm rot="11070468" flipH="1">
            <a:off x="8202183" y="3697334"/>
            <a:ext cx="2396049" cy="2167705"/>
          </a:xfrm>
          <a:prstGeom prst="curvedLeftArrow">
            <a:avLst>
              <a:gd name="adj1" fmla="val 25000"/>
              <a:gd name="adj2" fmla="val 46659"/>
              <a:gd name="adj3" fmla="val 25000"/>
            </a:avLst>
          </a:prstGeom>
          <a:scene3d>
            <a:camera prst="orthographicFront">
              <a:rot lat="900057"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Right Arrow 4">
            <a:extLst>
              <a:ext uri="{FF2B5EF4-FFF2-40B4-BE49-F238E27FC236}">
                <a16:creationId xmlns:a16="http://schemas.microsoft.com/office/drawing/2014/main" id="{7611A454-8120-AC9C-562E-6834D2FE8D78}"/>
              </a:ext>
            </a:extLst>
          </p:cNvPr>
          <p:cNvSpPr/>
          <p:nvPr/>
        </p:nvSpPr>
        <p:spPr>
          <a:xfrm>
            <a:off x="1492460" y="3852957"/>
            <a:ext cx="2550259" cy="220523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926C4EE2-E161-8FE5-C788-ED4D326E5A88}"/>
              </a:ext>
            </a:extLst>
          </p:cNvPr>
          <p:cNvSpPr txBox="1"/>
          <p:nvPr/>
        </p:nvSpPr>
        <p:spPr>
          <a:xfrm>
            <a:off x="9262534" y="3068088"/>
            <a:ext cx="2218266" cy="830997"/>
          </a:xfrm>
          <a:prstGeom prst="rect">
            <a:avLst/>
          </a:prstGeom>
          <a:noFill/>
        </p:spPr>
        <p:txBody>
          <a:bodyPr wrap="square" rtlCol="0">
            <a:spAutoFit/>
          </a:bodyPr>
          <a:lstStyle/>
          <a:p>
            <a:pPr algn="ctr"/>
            <a:r>
              <a:rPr lang="en-US" sz="2400" dirty="0"/>
              <a:t>What’s Out Here </a:t>
            </a:r>
          </a:p>
        </p:txBody>
      </p:sp>
      <p:sp>
        <p:nvSpPr>
          <p:cNvPr id="9" name="TextBox 8">
            <a:extLst>
              <a:ext uri="{FF2B5EF4-FFF2-40B4-BE49-F238E27FC236}">
                <a16:creationId xmlns:a16="http://schemas.microsoft.com/office/drawing/2014/main" id="{09BE1668-D7E6-F53A-D5B7-3A9F6EC6567D}"/>
              </a:ext>
            </a:extLst>
          </p:cNvPr>
          <p:cNvSpPr txBox="1"/>
          <p:nvPr/>
        </p:nvSpPr>
        <p:spPr>
          <a:xfrm>
            <a:off x="7223355" y="1111906"/>
            <a:ext cx="2559009" cy="461665"/>
          </a:xfrm>
          <a:prstGeom prst="rect">
            <a:avLst/>
          </a:prstGeom>
          <a:noFill/>
        </p:spPr>
        <p:txBody>
          <a:bodyPr wrap="square" rtlCol="0">
            <a:spAutoFit/>
          </a:bodyPr>
          <a:lstStyle/>
          <a:p>
            <a:r>
              <a:rPr lang="en-US" sz="2400" dirty="0"/>
              <a:t>Believe Up Here </a:t>
            </a:r>
          </a:p>
        </p:txBody>
      </p:sp>
    </p:spTree>
    <p:extLst>
      <p:ext uri="{BB962C8B-B14F-4D97-AF65-F5344CB8AC3E}">
        <p14:creationId xmlns:p14="http://schemas.microsoft.com/office/powerpoint/2010/main" val="28860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P spid="3" grpId="0" animBg="1"/>
      <p:bldP spid="5"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938F6-A597-D751-268F-036911F2CCD9}"/>
              </a:ext>
            </a:extLst>
          </p:cNvPr>
          <p:cNvSpPr>
            <a:spLocks noGrp="1"/>
          </p:cNvSpPr>
          <p:nvPr>
            <p:ph type="title"/>
          </p:nvPr>
        </p:nvSpPr>
        <p:spPr>
          <a:xfrm>
            <a:off x="648931" y="629266"/>
            <a:ext cx="4166510" cy="1622321"/>
          </a:xfrm>
        </p:spPr>
        <p:txBody>
          <a:bodyPr>
            <a:normAutofit/>
          </a:bodyPr>
          <a:lstStyle/>
          <a:p>
            <a:r>
              <a:rPr lang="en-US">
                <a:solidFill>
                  <a:srgbClr val="EBEBEB"/>
                </a:solidFill>
              </a:rPr>
              <a:t>Which Can Cause Us To…</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53ABF51-CD1A-2959-EFB3-DE94F99E59C5}"/>
              </a:ext>
            </a:extLst>
          </p:cNvPr>
          <p:cNvSpPr>
            <a:spLocks noGrp="1"/>
          </p:cNvSpPr>
          <p:nvPr>
            <p:ph idx="1"/>
          </p:nvPr>
        </p:nvSpPr>
        <p:spPr>
          <a:xfrm>
            <a:off x="648931" y="2438400"/>
            <a:ext cx="4344669" cy="3785419"/>
          </a:xfrm>
        </p:spPr>
        <p:txBody>
          <a:bodyPr>
            <a:normAutofit/>
          </a:bodyPr>
          <a:lstStyle/>
          <a:p>
            <a:r>
              <a:rPr lang="en-US" dirty="0">
                <a:solidFill>
                  <a:srgbClr val="EBEBEB"/>
                </a:solidFill>
              </a:rPr>
              <a:t>In the name of deconstruction, look for ways of interpreting Christianity that are more inline the spirit of our age than with the historic understanding of the faith.</a:t>
            </a:r>
          </a:p>
        </p:txBody>
      </p:sp>
    </p:spTree>
    <p:extLst>
      <p:ext uri="{BB962C8B-B14F-4D97-AF65-F5344CB8AC3E}">
        <p14:creationId xmlns:p14="http://schemas.microsoft.com/office/powerpoint/2010/main" val="343278263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EE4D02-32EE-D78B-9E2C-9A4FB1667E00}"/>
              </a:ext>
            </a:extLst>
          </p:cNvPr>
          <p:cNvSpPr>
            <a:spLocks noGrp="1"/>
          </p:cNvSpPr>
          <p:nvPr>
            <p:ph type="title"/>
          </p:nvPr>
        </p:nvSpPr>
        <p:spPr>
          <a:xfrm>
            <a:off x="653143" y="1645920"/>
            <a:ext cx="3522879" cy="4470821"/>
          </a:xfrm>
        </p:spPr>
        <p:txBody>
          <a:bodyPr>
            <a:normAutofit/>
          </a:bodyPr>
          <a:lstStyle/>
          <a:p>
            <a:pPr algn="r"/>
            <a:br>
              <a:rPr lang="en-US" dirty="0">
                <a:solidFill>
                  <a:srgbClr val="FFFFFF"/>
                </a:solidFill>
              </a:rPr>
            </a:br>
            <a:r>
              <a:rPr lang="en-US" dirty="0">
                <a:solidFill>
                  <a:srgbClr val="FFFFFF"/>
                </a:solidFill>
              </a:rPr>
              <a:t>What I am Not Saying</a:t>
            </a:r>
          </a:p>
        </p:txBody>
      </p:sp>
      <p:sp>
        <p:nvSpPr>
          <p:cNvPr id="3" name="Content Placeholder 2">
            <a:extLst>
              <a:ext uri="{FF2B5EF4-FFF2-40B4-BE49-F238E27FC236}">
                <a16:creationId xmlns:a16="http://schemas.microsoft.com/office/drawing/2014/main" id="{E226C757-73F2-EBCA-22DF-E2E9AFF690CC}"/>
              </a:ext>
            </a:extLst>
          </p:cNvPr>
          <p:cNvSpPr>
            <a:spLocks noGrp="1"/>
          </p:cNvSpPr>
          <p:nvPr>
            <p:ph idx="1"/>
          </p:nvPr>
        </p:nvSpPr>
        <p:spPr>
          <a:xfrm>
            <a:off x="5204109" y="1645920"/>
            <a:ext cx="6107358" cy="4822613"/>
          </a:xfrm>
        </p:spPr>
        <p:txBody>
          <a:bodyPr>
            <a:normAutofit lnSpcReduction="10000"/>
          </a:bodyPr>
          <a:lstStyle/>
          <a:p>
            <a:pPr>
              <a:buClr>
                <a:schemeClr val="tx1"/>
              </a:buClr>
            </a:pPr>
            <a:r>
              <a:rPr lang="en-US" sz="2800" dirty="0"/>
              <a:t>I am not saying that…</a:t>
            </a:r>
          </a:p>
          <a:p>
            <a:pPr lvl="1">
              <a:buClr>
                <a:schemeClr val="tx1"/>
              </a:buClr>
            </a:pPr>
            <a:r>
              <a:rPr lang="en-US" sz="2400" dirty="0"/>
              <a:t>Rethinking what you believe is wrong.</a:t>
            </a:r>
          </a:p>
          <a:p>
            <a:pPr lvl="1">
              <a:buClr>
                <a:schemeClr val="tx1"/>
              </a:buClr>
            </a:pPr>
            <a:r>
              <a:rPr lang="en-US" sz="2400" dirty="0"/>
              <a:t>Revaluating the version of Christianity that you inherited is wrong.</a:t>
            </a:r>
          </a:p>
          <a:p>
            <a:pPr lvl="1">
              <a:buClr>
                <a:schemeClr val="tx1"/>
              </a:buClr>
            </a:pPr>
            <a:r>
              <a:rPr lang="en-US" sz="2400" dirty="0"/>
              <a:t>There is only one way to faithfully interpret the Bible.</a:t>
            </a:r>
          </a:p>
          <a:p>
            <a:pPr lvl="1">
              <a:buClr>
                <a:schemeClr val="tx1"/>
              </a:buClr>
            </a:pPr>
            <a:r>
              <a:rPr lang="en-US" sz="2400" dirty="0"/>
              <a:t>That some version of fundamentalism is right.</a:t>
            </a:r>
          </a:p>
          <a:p>
            <a:pPr lvl="1">
              <a:buClr>
                <a:schemeClr val="tx1"/>
              </a:buClr>
            </a:pPr>
            <a:r>
              <a:rPr lang="en-US" sz="2400" dirty="0"/>
              <a:t>That every Christian or church that identifies as “Progressive” is bad.</a:t>
            </a:r>
          </a:p>
        </p:txBody>
      </p:sp>
    </p:spTree>
    <p:extLst>
      <p:ext uri="{BB962C8B-B14F-4D97-AF65-F5344CB8AC3E}">
        <p14:creationId xmlns:p14="http://schemas.microsoft.com/office/powerpoint/2010/main" val="2516250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7D18E-FB1A-6D6D-D2F9-58D5EDE846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BF607C-62F6-31F7-B65F-D5F35B50C646}"/>
              </a:ext>
            </a:extLst>
          </p:cNvPr>
          <p:cNvSpPr txBox="1"/>
          <p:nvPr/>
        </p:nvSpPr>
        <p:spPr>
          <a:xfrm>
            <a:off x="2548890" y="2828835"/>
            <a:ext cx="7094220" cy="1200329"/>
          </a:xfrm>
          <a:prstGeom prst="rect">
            <a:avLst/>
          </a:prstGeom>
          <a:noFill/>
        </p:spPr>
        <p:txBody>
          <a:bodyPr wrap="square" rtlCol="0">
            <a:spAutoFit/>
          </a:bodyPr>
          <a:lstStyle/>
          <a:p>
            <a:r>
              <a:rPr lang="en-US" sz="7200" dirty="0"/>
              <a:t>Deconstruction</a:t>
            </a:r>
          </a:p>
        </p:txBody>
      </p:sp>
    </p:spTree>
    <p:extLst>
      <p:ext uri="{BB962C8B-B14F-4D97-AF65-F5344CB8AC3E}">
        <p14:creationId xmlns:p14="http://schemas.microsoft.com/office/powerpoint/2010/main" val="115893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1A18EF9-873D-9CCB-FB14-E2A57D83B444}"/>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12300-E406-9AA2-26E6-675CA76BC5A9}"/>
              </a:ext>
            </a:extLst>
          </p:cNvPr>
          <p:cNvSpPr>
            <a:spLocks noGrp="1"/>
          </p:cNvSpPr>
          <p:nvPr>
            <p:ph type="title"/>
          </p:nvPr>
        </p:nvSpPr>
        <p:spPr>
          <a:xfrm>
            <a:off x="648930" y="629266"/>
            <a:ext cx="6188190" cy="1622321"/>
          </a:xfrm>
        </p:spPr>
        <p:txBody>
          <a:bodyPr>
            <a:normAutofit/>
          </a:bodyPr>
          <a:lstStyle/>
          <a:p>
            <a:r>
              <a:rPr lang="en-US" dirty="0">
                <a:solidFill>
                  <a:srgbClr val="EBEBEB"/>
                </a:solidFill>
              </a:rPr>
              <a:t>The Takeaway: </a:t>
            </a:r>
            <a:br>
              <a:rPr lang="en-US" dirty="0">
                <a:solidFill>
                  <a:srgbClr val="EBEBEB"/>
                </a:solidFill>
              </a:rPr>
            </a:br>
            <a:r>
              <a:rPr lang="en-US" dirty="0">
                <a:solidFill>
                  <a:srgbClr val="EBEBEB"/>
                </a:solidFill>
              </a:rPr>
              <a:t>Be Aware!</a:t>
            </a:r>
          </a:p>
        </p:txBody>
      </p:sp>
      <p:sp>
        <p:nvSpPr>
          <p:cNvPr id="3" name="Content Placeholder 2">
            <a:extLst>
              <a:ext uri="{FF2B5EF4-FFF2-40B4-BE49-F238E27FC236}">
                <a16:creationId xmlns:a16="http://schemas.microsoft.com/office/drawing/2014/main" id="{B05ABDA1-B6DA-939C-C448-A26BE4716B02}"/>
              </a:ext>
            </a:extLst>
          </p:cNvPr>
          <p:cNvSpPr>
            <a:spLocks noGrp="1"/>
          </p:cNvSpPr>
          <p:nvPr>
            <p:ph idx="1"/>
          </p:nvPr>
        </p:nvSpPr>
        <p:spPr>
          <a:xfrm>
            <a:off x="648930" y="2438400"/>
            <a:ext cx="6188189" cy="3785419"/>
          </a:xfrm>
        </p:spPr>
        <p:txBody>
          <a:bodyPr>
            <a:normAutofit/>
          </a:bodyPr>
          <a:lstStyle/>
          <a:p>
            <a:pPr>
              <a:buClr>
                <a:schemeClr val="tx1"/>
              </a:buClr>
            </a:pPr>
            <a:r>
              <a:rPr lang="en-US" sz="2800" dirty="0">
                <a:solidFill>
                  <a:srgbClr val="FFFFFF"/>
                </a:solidFill>
              </a:rPr>
              <a:t>Values Often Are the Root Cause of Deconstruction.</a:t>
            </a:r>
          </a:p>
          <a:p>
            <a:pPr lvl="1">
              <a:buClr>
                <a:schemeClr val="tx1"/>
              </a:buClr>
            </a:pPr>
            <a:endParaRPr lang="en-US" sz="2400" dirty="0">
              <a:solidFill>
                <a:srgbClr val="FFFFFF"/>
              </a:solidFill>
            </a:endParaRPr>
          </a:p>
          <a:p>
            <a:pPr lvl="1">
              <a:buClr>
                <a:schemeClr val="tx1"/>
              </a:buClr>
            </a:pPr>
            <a:endParaRPr lang="en-US" sz="2400" dirty="0">
              <a:solidFill>
                <a:srgbClr val="FFFFFF"/>
              </a:solidFill>
            </a:endParaRPr>
          </a:p>
          <a:p>
            <a:pPr>
              <a:buClr>
                <a:schemeClr val="tx1"/>
              </a:buClr>
            </a:pPr>
            <a:r>
              <a:rPr lang="en-US" sz="2800" dirty="0">
                <a:solidFill>
                  <a:srgbClr val="FFFFFF"/>
                </a:solidFill>
              </a:rPr>
              <a:t>Values Always Influence Our Reading of Scripture.</a:t>
            </a:r>
            <a:endParaRPr lang="en-US" dirty="0">
              <a:solidFill>
                <a:srgbClr val="FFFFFF"/>
              </a:solidFill>
            </a:endParaRPr>
          </a:p>
        </p:txBody>
      </p:sp>
      <p:sp>
        <p:nvSpPr>
          <p:cNvPr id="3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Tree>
    <p:extLst>
      <p:ext uri="{BB962C8B-B14F-4D97-AF65-F5344CB8AC3E}">
        <p14:creationId xmlns:p14="http://schemas.microsoft.com/office/powerpoint/2010/main" val="47781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70733-6E92-8BFF-A247-CEA401569ED2}"/>
              </a:ext>
            </a:extLst>
          </p:cNvPr>
          <p:cNvSpPr>
            <a:spLocks noGrp="1"/>
          </p:cNvSpPr>
          <p:nvPr>
            <p:ph type="title"/>
          </p:nvPr>
        </p:nvSpPr>
        <p:spPr>
          <a:xfrm>
            <a:off x="8000837" y="1325880"/>
            <a:ext cx="3543464" cy="3066507"/>
          </a:xfrm>
        </p:spPr>
        <p:txBody>
          <a:bodyPr vert="horz" lIns="91440" tIns="45720" rIns="91440" bIns="45720" rtlCol="0" anchor="b">
            <a:normAutofit/>
          </a:bodyPr>
          <a:lstStyle/>
          <a:p>
            <a:pPr algn="ctr">
              <a:lnSpc>
                <a:spcPct val="90000"/>
              </a:lnSpc>
            </a:pPr>
            <a:br>
              <a:rPr lang="en-US" sz="3000" dirty="0">
                <a:solidFill>
                  <a:srgbClr val="EBEBEB"/>
                </a:solidFill>
              </a:rPr>
            </a:br>
            <a:br>
              <a:rPr lang="en-US" sz="3000" dirty="0">
                <a:solidFill>
                  <a:srgbClr val="EBEBEB"/>
                </a:solidFill>
              </a:rPr>
            </a:br>
            <a:r>
              <a:rPr lang="en-US" sz="3000" dirty="0">
                <a:solidFill>
                  <a:srgbClr val="EBEBEB"/>
                </a:solidFill>
              </a:rPr>
              <a:t>Social Imaginaries           &amp;</a:t>
            </a:r>
            <a:br>
              <a:rPr lang="en-US" sz="3000" dirty="0">
                <a:solidFill>
                  <a:srgbClr val="EBEBEB"/>
                </a:solidFill>
              </a:rPr>
            </a:br>
            <a:r>
              <a:rPr lang="en-US" sz="3000" dirty="0">
                <a:solidFill>
                  <a:srgbClr val="EBEBEB"/>
                </a:solidFill>
              </a:rPr>
              <a:t> Deconstruction</a:t>
            </a:r>
            <a:br>
              <a:rPr lang="en-US" sz="3000" dirty="0">
                <a:solidFill>
                  <a:srgbClr val="EBEBEB"/>
                </a:solidFill>
              </a:rPr>
            </a:br>
            <a:endParaRPr lang="en-US" sz="3000" dirty="0">
              <a:solidFill>
                <a:srgbClr val="EBEBEB"/>
              </a:solidFill>
            </a:endParaRPr>
          </a:p>
        </p:txBody>
      </p:sp>
      <p:sp>
        <p:nvSpPr>
          <p:cNvPr id="47"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9" name="Rectangle 48">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2303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590BEC5-69FB-4D0E-FBDC-A8F5B096F291}"/>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Social Imaginaries… </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726F4D81-E09D-DC7F-D68B-B862B33E29E9}"/>
              </a:ext>
            </a:extLst>
          </p:cNvPr>
          <p:cNvGraphicFramePr>
            <a:graphicFrameLocks noGrp="1"/>
          </p:cNvGraphicFramePr>
          <p:nvPr>
            <p:ph idx="1"/>
            <p:extLst>
              <p:ext uri="{D42A27DB-BD31-4B8C-83A1-F6EECF244321}">
                <p14:modId xmlns:p14="http://schemas.microsoft.com/office/powerpoint/2010/main" val="5248588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0125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5" name="Picture 3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9" name="Rectangle 3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B8958-BABD-C88F-75D0-A13C6E95BA90}"/>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a:solidFill>
                  <a:srgbClr val="EBEBEB"/>
                </a:solidFill>
              </a:rPr>
              <a:t>The Age of Obligation </a:t>
            </a:r>
          </a:p>
        </p:txBody>
      </p:sp>
      <p:sp>
        <p:nvSpPr>
          <p:cNvPr id="4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5" name="Rectangle 4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6337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DA6B4C-C4FF-2B98-A863-73179AEC6110}"/>
              </a:ext>
            </a:extLst>
          </p:cNvPr>
          <p:cNvSpPr>
            <a:spLocks noGrp="1"/>
          </p:cNvSpPr>
          <p:nvPr>
            <p:ph type="title"/>
          </p:nvPr>
        </p:nvSpPr>
        <p:spPr>
          <a:xfrm>
            <a:off x="8000837" y="1325880"/>
            <a:ext cx="3543464" cy="3066507"/>
          </a:xfrm>
        </p:spPr>
        <p:txBody>
          <a:bodyPr vert="horz" lIns="91440" tIns="45720" rIns="91440" bIns="45720" rtlCol="0" anchor="b">
            <a:normAutofit/>
          </a:bodyPr>
          <a:lstStyle/>
          <a:p>
            <a:pPr algn="ctr"/>
            <a:r>
              <a:rPr lang="en-US" sz="4800" dirty="0">
                <a:solidFill>
                  <a:srgbClr val="EBEBEB"/>
                </a:solidFill>
              </a:rPr>
              <a:t>From Duty to Rebellion </a:t>
            </a:r>
          </a:p>
        </p:txBody>
      </p:sp>
      <p:sp>
        <p:nvSpPr>
          <p:cNvPr id="25"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0498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C0BE4-C118-1F90-283D-FD978A9AB26C}"/>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400">
                <a:solidFill>
                  <a:srgbClr val="EBEBEB"/>
                </a:solidFill>
              </a:rPr>
              <a:t>The Age of Authenticity </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8426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37570E-514B-88A9-ECF5-371BEA689B96}"/>
              </a:ext>
            </a:extLst>
          </p:cNvPr>
          <p:cNvSpPr/>
          <p:nvPr/>
        </p:nvSpPr>
        <p:spPr>
          <a:xfrm>
            <a:off x="0" y="0"/>
            <a:ext cx="6096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6E8A7F-0498-1CC0-69F5-02EDC89F200E}"/>
              </a:ext>
            </a:extLst>
          </p:cNvPr>
          <p:cNvSpPr txBox="1"/>
          <p:nvPr/>
        </p:nvSpPr>
        <p:spPr>
          <a:xfrm>
            <a:off x="1718733" y="762000"/>
            <a:ext cx="2658533" cy="830997"/>
          </a:xfrm>
          <a:prstGeom prst="rect">
            <a:avLst/>
          </a:prstGeom>
          <a:noFill/>
        </p:spPr>
        <p:txBody>
          <a:bodyPr wrap="square" rtlCol="0">
            <a:spAutoFit/>
          </a:bodyPr>
          <a:lstStyle/>
          <a:p>
            <a:pPr algn="ctr"/>
            <a:r>
              <a:rPr lang="en-US" sz="2400" dirty="0"/>
              <a:t>Age of Obligation</a:t>
            </a:r>
          </a:p>
        </p:txBody>
      </p:sp>
      <p:sp>
        <p:nvSpPr>
          <p:cNvPr id="6" name="TextBox 5">
            <a:extLst>
              <a:ext uri="{FF2B5EF4-FFF2-40B4-BE49-F238E27FC236}">
                <a16:creationId xmlns:a16="http://schemas.microsoft.com/office/drawing/2014/main" id="{345E01A5-6720-8374-5F9C-56146527F37F}"/>
              </a:ext>
            </a:extLst>
          </p:cNvPr>
          <p:cNvSpPr txBox="1"/>
          <p:nvPr/>
        </p:nvSpPr>
        <p:spPr>
          <a:xfrm>
            <a:off x="237066" y="2150533"/>
            <a:ext cx="562186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There is an objective structure reality.</a:t>
            </a:r>
          </a:p>
          <a:p>
            <a:endParaRPr lang="en-US" dirty="0"/>
          </a:p>
          <a:p>
            <a:pPr marL="285750" indent="-285750">
              <a:buFont typeface="Arial" panose="020B0604020202020204" pitchFamily="34" charset="0"/>
              <a:buChar char="•"/>
            </a:pPr>
            <a:r>
              <a:rPr lang="en-US" dirty="0"/>
              <a:t>That structure is knowable.</a:t>
            </a:r>
          </a:p>
          <a:p>
            <a:endParaRPr lang="en-US" dirty="0"/>
          </a:p>
          <a:p>
            <a:pPr marL="285750" indent="-285750">
              <a:buFont typeface="Arial" panose="020B0604020202020204" pitchFamily="34" charset="0"/>
              <a:buChar char="•"/>
            </a:pPr>
            <a:r>
              <a:rPr lang="en-US" dirty="0"/>
              <a:t>We have mapped it.</a:t>
            </a:r>
          </a:p>
          <a:p>
            <a:endParaRPr lang="en-US" dirty="0"/>
          </a:p>
          <a:p>
            <a:pPr marL="285750" indent="-285750">
              <a:buFont typeface="Arial" panose="020B0604020202020204" pitchFamily="34" charset="0"/>
              <a:buChar char="•"/>
            </a:pPr>
            <a:r>
              <a:rPr lang="en-US" dirty="0"/>
              <a:t>Our view of the world is correct for everyone.</a:t>
            </a:r>
          </a:p>
          <a:p>
            <a:endParaRPr lang="en-US" dirty="0"/>
          </a:p>
          <a:p>
            <a:pPr marL="285750" indent="-285750">
              <a:buFont typeface="Arial" panose="020B0604020202020204" pitchFamily="34" charset="0"/>
              <a:buChar char="•"/>
            </a:pPr>
            <a:r>
              <a:rPr lang="en-US" dirty="0"/>
              <a:t>We are all obligated to play our part for the greater good.</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D2E0E7A-EB0E-F8FA-94E6-F9969F434114}"/>
              </a:ext>
            </a:extLst>
          </p:cNvPr>
          <p:cNvSpPr txBox="1"/>
          <p:nvPr/>
        </p:nvSpPr>
        <p:spPr>
          <a:xfrm>
            <a:off x="7789333" y="762000"/>
            <a:ext cx="2523067" cy="1107996"/>
          </a:xfrm>
          <a:prstGeom prst="rect">
            <a:avLst/>
          </a:prstGeom>
          <a:noFill/>
        </p:spPr>
        <p:txBody>
          <a:bodyPr wrap="square" rtlCol="0">
            <a:spAutoFit/>
          </a:bodyPr>
          <a:lstStyle/>
          <a:p>
            <a:pPr algn="ctr"/>
            <a:r>
              <a:rPr lang="en-US" sz="2400" dirty="0"/>
              <a:t>Age of </a:t>
            </a:r>
          </a:p>
          <a:p>
            <a:pPr algn="ctr"/>
            <a:r>
              <a:rPr lang="en-US" sz="2400" dirty="0"/>
              <a:t>Authenticity</a:t>
            </a:r>
          </a:p>
          <a:p>
            <a:endParaRPr lang="en-US" dirty="0"/>
          </a:p>
        </p:txBody>
      </p:sp>
      <p:sp>
        <p:nvSpPr>
          <p:cNvPr id="8" name="TextBox 7">
            <a:extLst>
              <a:ext uri="{FF2B5EF4-FFF2-40B4-BE49-F238E27FC236}">
                <a16:creationId xmlns:a16="http://schemas.microsoft.com/office/drawing/2014/main" id="{80D04DDA-5F8A-F634-5DAC-E8C5CAABEA8C}"/>
              </a:ext>
            </a:extLst>
          </p:cNvPr>
          <p:cNvSpPr txBox="1"/>
          <p:nvPr/>
        </p:nvSpPr>
        <p:spPr>
          <a:xfrm>
            <a:off x="6570133" y="2150533"/>
            <a:ext cx="52832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There isn’t an objective structure to reality.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is nothing to be known.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have created social constructs and claimed they are maps of reality.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one has the correct view of reality.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Why should I conform to the requirements of a social construct?</a:t>
            </a:r>
          </a:p>
        </p:txBody>
      </p:sp>
    </p:spTree>
    <p:extLst>
      <p:ext uri="{BB962C8B-B14F-4D97-AF65-F5344CB8AC3E}">
        <p14:creationId xmlns:p14="http://schemas.microsoft.com/office/powerpoint/2010/main" val="304946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A14B2-253C-2187-DD61-0769DF06C249}"/>
              </a:ext>
            </a:extLst>
          </p:cNvPr>
          <p:cNvSpPr>
            <a:spLocks noGrp="1"/>
          </p:cNvSpPr>
          <p:nvPr>
            <p:ph idx="1"/>
          </p:nvPr>
        </p:nvSpPr>
        <p:spPr>
          <a:xfrm>
            <a:off x="4447308" y="591344"/>
            <a:ext cx="6906491" cy="5585619"/>
          </a:xfrm>
        </p:spPr>
        <p:txBody>
          <a:bodyPr anchor="ctr">
            <a:normAutofit/>
          </a:bodyPr>
          <a:lstStyle/>
          <a:p>
            <a:pPr marL="0" indent="0" algn="just">
              <a:buNone/>
            </a:pPr>
            <a:r>
              <a:rPr lang="en-US" i="1" dirty="0"/>
              <a:t>Each one of us has his/her own way of realizing our humanity, and that it is important to find and live out one’s own, as against surrendering to conformity with a model imposed on us from outside, by society, or the previous generation, or religious or political authority.</a:t>
            </a:r>
          </a:p>
        </p:txBody>
      </p:sp>
    </p:spTree>
    <p:extLst>
      <p:ext uri="{BB962C8B-B14F-4D97-AF65-F5344CB8AC3E}">
        <p14:creationId xmlns:p14="http://schemas.microsoft.com/office/powerpoint/2010/main" val="1645005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0</TotalTime>
  <Words>648</Words>
  <Application>Microsoft Office PowerPoint</Application>
  <PresentationFormat>Widescreen</PresentationFormat>
  <Paragraphs>104</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Century Gothic</vt:lpstr>
      <vt:lpstr>Eurostile</vt:lpstr>
      <vt:lpstr>Wingdings 3</vt:lpstr>
      <vt:lpstr>Ion</vt:lpstr>
      <vt:lpstr>Know Your Self </vt:lpstr>
      <vt:lpstr>PowerPoint Presentation</vt:lpstr>
      <vt:lpstr>  Social Imaginaries           &amp;  Deconstruction </vt:lpstr>
      <vt:lpstr>Social Imaginaries… </vt:lpstr>
      <vt:lpstr>The Age of Obligation </vt:lpstr>
      <vt:lpstr>From Duty to Rebellion </vt:lpstr>
      <vt:lpstr>The Age of Authenticity </vt:lpstr>
      <vt:lpstr>PowerPoint Presentation</vt:lpstr>
      <vt:lpstr>PowerPoint Presentation</vt:lpstr>
      <vt:lpstr>Expressive Individualism</vt:lpstr>
      <vt:lpstr>The Takeaway?</vt:lpstr>
      <vt:lpstr>We Know What…  Before We Know Why.</vt:lpstr>
      <vt:lpstr>Intuitions come first, strategic reasoning second</vt:lpstr>
      <vt:lpstr>What Does this Mean? </vt:lpstr>
      <vt:lpstr>Where Do We Get Our Values? </vt:lpstr>
      <vt:lpstr>Which Can Lead Us To Become Uncomfortable with Historic Chrisitan Beliefs</vt:lpstr>
      <vt:lpstr>PowerPoint Presentation</vt:lpstr>
      <vt:lpstr>Which Can Cause Us To…</vt:lpstr>
      <vt:lpstr> What I am Not Saying</vt:lpstr>
      <vt:lpstr>The Takeaway:  Be Aware!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2025-07-14T13:52:22Z</dcterms:created>
  <dcterms:modified xsi:type="dcterms:W3CDTF">2025-07-14T13:52:30Z</dcterms:modified>
</cp:coreProperties>
</file>