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324" r:id="rId3"/>
    <p:sldId id="296" r:id="rId4"/>
    <p:sldId id="300" r:id="rId5"/>
    <p:sldId id="301" r:id="rId6"/>
    <p:sldId id="337" r:id="rId7"/>
    <p:sldId id="315" r:id="rId8"/>
    <p:sldId id="338" r:id="rId9"/>
    <p:sldId id="322" r:id="rId10"/>
    <p:sldId id="310" r:id="rId11"/>
    <p:sldId id="340" r:id="rId12"/>
    <p:sldId id="341" r:id="rId13"/>
    <p:sldId id="342" r:id="rId14"/>
    <p:sldId id="299" r:id="rId15"/>
    <p:sldId id="305" r:id="rId16"/>
    <p:sldId id="325" r:id="rId17"/>
    <p:sldId id="308" r:id="rId18"/>
    <p:sldId id="309" r:id="rId19"/>
    <p:sldId id="343" r:id="rId20"/>
    <p:sldId id="331" r:id="rId21"/>
    <p:sldId id="332" r:id="rId22"/>
    <p:sldId id="335" r:id="rId23"/>
    <p:sldId id="336" r:id="rId24"/>
    <p:sldId id="334" r:id="rId25"/>
    <p:sldId id="333" r:id="rId26"/>
    <p:sldId id="3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4472C4"/>
    <a:srgbClr val="FFE699"/>
    <a:srgbClr val="000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70867-0A1A-4502-BDB6-26092071B030}" v="113" dt="2025-07-11T18:21:37.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379" autoAdjust="0"/>
    <p:restoredTop sz="81084" autoAdjust="0"/>
  </p:normalViewPr>
  <p:slideViewPr>
    <p:cSldViewPr snapToGrid="0">
      <p:cViewPr varScale="1">
        <p:scale>
          <a:sx n="56" d="100"/>
          <a:sy n="56" d="100"/>
        </p:scale>
        <p:origin x="60"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C62F9-E2A2-4FD1-AB02-3971F6927684}" type="datetimeFigureOut">
              <a:rPr lang="en-US" smtClean="0"/>
              <a:t>7/19/2025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6F145-4B79-4E0A-B2CC-61E5B79F9DBD}" type="slidenum">
              <a:rPr lang="en-US" smtClean="0"/>
              <a:t>‹#›</a:t>
            </a:fld>
            <a:endParaRPr lang="en-US"/>
          </a:p>
        </p:txBody>
      </p:sp>
    </p:spTree>
    <p:extLst>
      <p:ext uri="{BB962C8B-B14F-4D97-AF65-F5344CB8AC3E}">
        <p14:creationId xmlns:p14="http://schemas.microsoft.com/office/powerpoint/2010/main" val="207810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3</a:t>
            </a:fld>
            <a:endParaRPr lang="en-US" altLang="en-US" dirty="0">
              <a:solidFill>
                <a:prstClr val="black"/>
              </a:solidFill>
            </a:endParaRPr>
          </a:p>
        </p:txBody>
      </p:sp>
    </p:spTree>
    <p:extLst>
      <p:ext uri="{BB962C8B-B14F-4D97-AF65-F5344CB8AC3E}">
        <p14:creationId xmlns:p14="http://schemas.microsoft.com/office/powerpoint/2010/main" val="331482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14</a:t>
            </a:fld>
            <a:endParaRPr lang="en-US" altLang="en-US" dirty="0">
              <a:solidFill>
                <a:prstClr val="black"/>
              </a:solidFill>
            </a:endParaRPr>
          </a:p>
        </p:txBody>
      </p:sp>
    </p:spTree>
    <p:extLst>
      <p:ext uri="{BB962C8B-B14F-4D97-AF65-F5344CB8AC3E}">
        <p14:creationId xmlns:p14="http://schemas.microsoft.com/office/powerpoint/2010/main" val="403416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15</a:t>
            </a:fld>
            <a:endParaRPr lang="en-US" altLang="en-US" dirty="0">
              <a:solidFill>
                <a:prstClr val="black"/>
              </a:solidFill>
            </a:endParaRPr>
          </a:p>
        </p:txBody>
      </p:sp>
    </p:spTree>
    <p:extLst>
      <p:ext uri="{BB962C8B-B14F-4D97-AF65-F5344CB8AC3E}">
        <p14:creationId xmlns:p14="http://schemas.microsoft.com/office/powerpoint/2010/main" val="404487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17</a:t>
            </a:fld>
            <a:endParaRPr lang="en-US" altLang="en-US" dirty="0">
              <a:solidFill>
                <a:prstClr val="black"/>
              </a:solidFill>
            </a:endParaRPr>
          </a:p>
        </p:txBody>
      </p:sp>
    </p:spTree>
    <p:extLst>
      <p:ext uri="{BB962C8B-B14F-4D97-AF65-F5344CB8AC3E}">
        <p14:creationId xmlns:p14="http://schemas.microsoft.com/office/powerpoint/2010/main" val="363802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18</a:t>
            </a:fld>
            <a:endParaRPr lang="en-US" altLang="en-US" dirty="0">
              <a:solidFill>
                <a:prstClr val="black"/>
              </a:solidFill>
            </a:endParaRPr>
          </a:p>
        </p:txBody>
      </p:sp>
    </p:spTree>
    <p:extLst>
      <p:ext uri="{BB962C8B-B14F-4D97-AF65-F5344CB8AC3E}">
        <p14:creationId xmlns:p14="http://schemas.microsoft.com/office/powerpoint/2010/main" val="15807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4106-FF33-EA39-7FDA-B9F28F69E301}"/>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6C09BC3-30A2-B028-D937-D9A75E0443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C8CA3DD-9FFC-D714-B676-886996879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58C07F3A-324E-5F20-A454-1F0B30B5A8E8}"/>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19</a:t>
            </a:fld>
            <a:endParaRPr lang="en-US" altLang="en-US" dirty="0">
              <a:solidFill>
                <a:prstClr val="black"/>
              </a:solidFill>
            </a:endParaRPr>
          </a:p>
        </p:txBody>
      </p:sp>
    </p:spTree>
    <p:extLst>
      <p:ext uri="{BB962C8B-B14F-4D97-AF65-F5344CB8AC3E}">
        <p14:creationId xmlns:p14="http://schemas.microsoft.com/office/powerpoint/2010/main" val="294734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10B04-4256-BEA3-A700-BB5FD49FAC49}"/>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D5FF40F-C7E8-FB19-3A25-B58B89A4D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07E0444-5B3D-8AA2-B582-F436C0B1A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D0B8DF79-F759-CFE5-0256-B55C8DB6D705}"/>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20</a:t>
            </a:fld>
            <a:endParaRPr lang="en-US" altLang="en-US" dirty="0">
              <a:solidFill>
                <a:prstClr val="black"/>
              </a:solidFill>
            </a:endParaRPr>
          </a:p>
        </p:txBody>
      </p:sp>
    </p:spTree>
    <p:extLst>
      <p:ext uri="{BB962C8B-B14F-4D97-AF65-F5344CB8AC3E}">
        <p14:creationId xmlns:p14="http://schemas.microsoft.com/office/powerpoint/2010/main" val="377841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377B4-CCC7-8C30-B53E-233E9738DB9E}"/>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E302135-65DE-2E53-F6B8-699AF6BC25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C7380D7-7F25-1304-D054-CE8F18207B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4F3A6DC9-C630-FD81-2902-F2862CA984BB}"/>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21</a:t>
            </a:fld>
            <a:endParaRPr lang="en-US" altLang="en-US" dirty="0">
              <a:solidFill>
                <a:prstClr val="black"/>
              </a:solidFill>
            </a:endParaRPr>
          </a:p>
        </p:txBody>
      </p:sp>
    </p:spTree>
    <p:extLst>
      <p:ext uri="{BB962C8B-B14F-4D97-AF65-F5344CB8AC3E}">
        <p14:creationId xmlns:p14="http://schemas.microsoft.com/office/powerpoint/2010/main" val="313753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A620F-D0B9-FCA4-7178-CF5FDE2011E6}"/>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4F875C0-392A-E31F-8DD6-850A8C20E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1B3441-CE8C-C3F7-7E59-35FFB56E0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131F76DA-39F1-A999-9427-1546603FF80B}"/>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22</a:t>
            </a:fld>
            <a:endParaRPr lang="en-US" altLang="en-US" dirty="0">
              <a:solidFill>
                <a:prstClr val="black"/>
              </a:solidFill>
            </a:endParaRPr>
          </a:p>
        </p:txBody>
      </p:sp>
    </p:spTree>
    <p:extLst>
      <p:ext uri="{BB962C8B-B14F-4D97-AF65-F5344CB8AC3E}">
        <p14:creationId xmlns:p14="http://schemas.microsoft.com/office/powerpoint/2010/main" val="393446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DBB87-AEB3-AE7A-F23F-AF1E448C7D0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22C17F7-6EF6-AFC9-DA16-1956051EB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8D975B4-CE0A-612E-22B5-256C1DA28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512FFA9E-8FBE-3B7B-4B8F-2ACC13DF2F55}"/>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23</a:t>
            </a:fld>
            <a:endParaRPr lang="en-US" altLang="en-US" dirty="0">
              <a:solidFill>
                <a:prstClr val="black"/>
              </a:solidFill>
            </a:endParaRPr>
          </a:p>
        </p:txBody>
      </p:sp>
    </p:spTree>
    <p:extLst>
      <p:ext uri="{BB962C8B-B14F-4D97-AF65-F5344CB8AC3E}">
        <p14:creationId xmlns:p14="http://schemas.microsoft.com/office/powerpoint/2010/main" val="426418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4CE14-E23B-B999-CED5-E1D2C010D086}"/>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E1D96D6-F8B6-0FF9-EBD1-CE88EB20F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599BAF2-BA29-D1F7-4F10-F852997E8F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F7F1E518-F08D-685E-77F5-AB38EB0FD802}"/>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24</a:t>
            </a:fld>
            <a:endParaRPr lang="en-US" altLang="en-US" dirty="0">
              <a:solidFill>
                <a:prstClr val="black"/>
              </a:solidFill>
            </a:endParaRPr>
          </a:p>
        </p:txBody>
      </p:sp>
    </p:spTree>
    <p:extLst>
      <p:ext uri="{BB962C8B-B14F-4D97-AF65-F5344CB8AC3E}">
        <p14:creationId xmlns:p14="http://schemas.microsoft.com/office/powerpoint/2010/main" val="218148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4</a:t>
            </a:fld>
            <a:endParaRPr lang="en-US" altLang="en-US" dirty="0">
              <a:solidFill>
                <a:prstClr val="black"/>
              </a:solidFill>
            </a:endParaRPr>
          </a:p>
        </p:txBody>
      </p:sp>
    </p:spTree>
    <p:extLst>
      <p:ext uri="{BB962C8B-B14F-4D97-AF65-F5344CB8AC3E}">
        <p14:creationId xmlns:p14="http://schemas.microsoft.com/office/powerpoint/2010/main" val="3678891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7522-B30F-BF60-D3DC-E997329225DE}"/>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91EF9D8-9912-1417-9672-45F4FDFCF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9C1CB79-E7EE-F998-4E76-0765B628AE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7D1B43F7-3D5F-E659-CC88-EEE6FCD67A8F}"/>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25</a:t>
            </a:fld>
            <a:endParaRPr lang="en-US" altLang="en-US" dirty="0">
              <a:solidFill>
                <a:prstClr val="black"/>
              </a:solidFill>
            </a:endParaRPr>
          </a:p>
        </p:txBody>
      </p:sp>
    </p:spTree>
    <p:extLst>
      <p:ext uri="{BB962C8B-B14F-4D97-AF65-F5344CB8AC3E}">
        <p14:creationId xmlns:p14="http://schemas.microsoft.com/office/powerpoint/2010/main" val="375353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5</a:t>
            </a:fld>
            <a:endParaRPr lang="en-US" altLang="en-US" dirty="0">
              <a:solidFill>
                <a:prstClr val="black"/>
              </a:solidFill>
            </a:endParaRPr>
          </a:p>
        </p:txBody>
      </p:sp>
    </p:spTree>
    <p:extLst>
      <p:ext uri="{BB962C8B-B14F-4D97-AF65-F5344CB8AC3E}">
        <p14:creationId xmlns:p14="http://schemas.microsoft.com/office/powerpoint/2010/main" val="195399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3D5F-900B-5D04-FF0A-61FE588143E9}"/>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8A32072-BD3D-2E0D-6F6A-466B7218DB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9CEB1D3-1B2C-FABF-DFB9-4C32EA0AC6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BA270425-CFA9-3910-531C-223AB63AB74B}"/>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6</a:t>
            </a:fld>
            <a:endParaRPr lang="en-US" altLang="en-US" dirty="0">
              <a:solidFill>
                <a:prstClr val="black"/>
              </a:solidFill>
            </a:endParaRPr>
          </a:p>
        </p:txBody>
      </p:sp>
    </p:spTree>
    <p:extLst>
      <p:ext uri="{BB962C8B-B14F-4D97-AF65-F5344CB8AC3E}">
        <p14:creationId xmlns:p14="http://schemas.microsoft.com/office/powerpoint/2010/main" val="405433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7</a:t>
            </a:fld>
            <a:endParaRPr lang="en-US" altLang="en-US" dirty="0">
              <a:solidFill>
                <a:prstClr val="black"/>
              </a:solidFill>
            </a:endParaRPr>
          </a:p>
        </p:txBody>
      </p:sp>
    </p:spTree>
    <p:extLst>
      <p:ext uri="{BB962C8B-B14F-4D97-AF65-F5344CB8AC3E}">
        <p14:creationId xmlns:p14="http://schemas.microsoft.com/office/powerpoint/2010/main" val="222356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10</a:t>
            </a:fld>
            <a:endParaRPr lang="en-US" altLang="en-US" dirty="0">
              <a:solidFill>
                <a:prstClr val="black"/>
              </a:solidFill>
            </a:endParaRPr>
          </a:p>
        </p:txBody>
      </p:sp>
    </p:spTree>
    <p:extLst>
      <p:ext uri="{BB962C8B-B14F-4D97-AF65-F5344CB8AC3E}">
        <p14:creationId xmlns:p14="http://schemas.microsoft.com/office/powerpoint/2010/main" val="40392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4615-7D7A-DC87-3D37-43692B6535AC}"/>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8D35F9E-F552-E666-B3D5-B8EE7DCAFE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5FE863C-9B9E-6442-4B6D-356FD71835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660D78E6-9B9B-4560-E7F3-51D4AE8D074D}"/>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11</a:t>
            </a:fld>
            <a:endParaRPr lang="en-US" altLang="en-US" dirty="0">
              <a:solidFill>
                <a:prstClr val="black"/>
              </a:solidFill>
            </a:endParaRPr>
          </a:p>
        </p:txBody>
      </p:sp>
    </p:spTree>
    <p:extLst>
      <p:ext uri="{BB962C8B-B14F-4D97-AF65-F5344CB8AC3E}">
        <p14:creationId xmlns:p14="http://schemas.microsoft.com/office/powerpoint/2010/main" val="339246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6E78-794D-880D-AE02-F092595AC9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AA5B9F1-8FDD-F99A-02A6-41A7AE0D0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4166C27-DF81-F57A-C4BE-DEC532149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9D34222D-2D75-0511-6DB7-7A82671CEBCE}"/>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12</a:t>
            </a:fld>
            <a:endParaRPr lang="en-US" altLang="en-US" dirty="0">
              <a:solidFill>
                <a:prstClr val="black"/>
              </a:solidFill>
            </a:endParaRPr>
          </a:p>
        </p:txBody>
      </p:sp>
    </p:spTree>
    <p:extLst>
      <p:ext uri="{BB962C8B-B14F-4D97-AF65-F5344CB8AC3E}">
        <p14:creationId xmlns:p14="http://schemas.microsoft.com/office/powerpoint/2010/main" val="49008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0EDC-7D20-6BC5-BBE4-FAE16BD3F8AB}"/>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F1CC082-47E3-A81B-FE28-EC940ACEAD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C9BCE88-9A0E-254C-216F-E6FFD67553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AC70DA18-D5DD-7552-358C-2D8289E493E6}"/>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13</a:t>
            </a:fld>
            <a:endParaRPr lang="en-US" altLang="en-US" dirty="0">
              <a:solidFill>
                <a:prstClr val="black"/>
              </a:solidFill>
            </a:endParaRPr>
          </a:p>
        </p:txBody>
      </p:sp>
    </p:spTree>
    <p:extLst>
      <p:ext uri="{BB962C8B-B14F-4D97-AF65-F5344CB8AC3E}">
        <p14:creationId xmlns:p14="http://schemas.microsoft.com/office/powerpoint/2010/main" val="163922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3958-36E2-439C-ADCE-773592FBEE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BBFC0-C4EC-448C-833D-25B1902F7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AD4DB6-79F5-48E9-B82F-325DDA92EDCF}"/>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5" name="Footer Placeholder 4">
            <a:extLst>
              <a:ext uri="{FF2B5EF4-FFF2-40B4-BE49-F238E27FC236}">
                <a16:creationId xmlns:a16="http://schemas.microsoft.com/office/drawing/2014/main" id="{615D83F1-B20D-41C5-8FDA-31EF50F1E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92AA1-F7AC-4FDA-9D64-E5DE9CED448D}"/>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71727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DE01-2D73-4736-9DDA-95F03A104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FA9230-A9A2-4F1B-B9F7-AAD3CAAF68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99003-98B8-4255-B36D-2E55B3128264}"/>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5" name="Footer Placeholder 4">
            <a:extLst>
              <a:ext uri="{FF2B5EF4-FFF2-40B4-BE49-F238E27FC236}">
                <a16:creationId xmlns:a16="http://schemas.microsoft.com/office/drawing/2014/main" id="{2CD93289-8D65-4C45-BAF0-DFCC07AA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56840-2BD4-4FB1-888A-D5F558BE8AD4}"/>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337601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EB5B1-BA48-4857-827B-1BDF6F60DB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DA1B25-218E-408C-BA6A-DC19EF52CB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4DC03-13AB-4316-9821-F4D44A063D59}"/>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5" name="Footer Placeholder 4">
            <a:extLst>
              <a:ext uri="{FF2B5EF4-FFF2-40B4-BE49-F238E27FC236}">
                <a16:creationId xmlns:a16="http://schemas.microsoft.com/office/drawing/2014/main" id="{5B32CA17-064A-48B6-8971-D3893462E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82DB7-9B9B-4E94-B3F9-EEB041CD1523}"/>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281642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E077-3093-4285-AFF6-BAF5AE001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F60C3-776C-44B6-95A7-FF958A2B80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905AA-F1B7-4BE9-BE37-10BD257670FA}"/>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5" name="Footer Placeholder 4">
            <a:extLst>
              <a:ext uri="{FF2B5EF4-FFF2-40B4-BE49-F238E27FC236}">
                <a16:creationId xmlns:a16="http://schemas.microsoft.com/office/drawing/2014/main" id="{04ED64C5-C092-4F5E-A4E8-B459CA15A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FFA23-C93C-425C-A97D-BA26B171C796}"/>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24499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681F-8701-4D55-980D-A7030DB17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33B6DF-DDD9-4CE6-9A36-9622B6291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0D1F96-6FC6-4B76-8D40-155FA3F9E2D6}"/>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5" name="Footer Placeholder 4">
            <a:extLst>
              <a:ext uri="{FF2B5EF4-FFF2-40B4-BE49-F238E27FC236}">
                <a16:creationId xmlns:a16="http://schemas.microsoft.com/office/drawing/2014/main" id="{9A4D4A67-10C8-4363-BEF1-303DA0ECD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EA35E-652C-4E7F-9C31-B976A366FFD6}"/>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132186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1D1D-89D1-46C4-8549-AF4DB2BC8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05173-6CCB-4B57-A0AA-BB3E673007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1CA44-4113-4F3A-9C1C-0BB2825A07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E3FB75-47AA-4868-8A3A-09DF1944D9F7}"/>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6" name="Footer Placeholder 5">
            <a:extLst>
              <a:ext uri="{FF2B5EF4-FFF2-40B4-BE49-F238E27FC236}">
                <a16:creationId xmlns:a16="http://schemas.microsoft.com/office/drawing/2014/main" id="{EC7638A8-D9D7-49F4-B05E-08D64EE07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9CEDB8-C196-455F-BF09-CC621507D3CB}"/>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272787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15E1-40DD-4AA8-82C0-7F99F32D69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39CE77-2756-42C2-A0F3-E28C10FC5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806622-2B6F-47AD-B47F-B529DABC7C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D58B9-E72E-44D2-9E44-77885729B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F02F52-0174-4B50-81B1-6E97AD6822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8E2F7-E3EA-48AB-9A1A-B6A392B61FC6}"/>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8" name="Footer Placeholder 7">
            <a:extLst>
              <a:ext uri="{FF2B5EF4-FFF2-40B4-BE49-F238E27FC236}">
                <a16:creationId xmlns:a16="http://schemas.microsoft.com/office/drawing/2014/main" id="{6250BE1C-C137-4745-A46F-17D6E0D105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7CA767-E191-46FA-A3FE-DCFE9E137055}"/>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245584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E391-4136-405E-938D-0C5044250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C023CD-9379-45AB-8CB2-AF688F4BD399}"/>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4" name="Footer Placeholder 3">
            <a:extLst>
              <a:ext uri="{FF2B5EF4-FFF2-40B4-BE49-F238E27FC236}">
                <a16:creationId xmlns:a16="http://schemas.microsoft.com/office/drawing/2014/main" id="{1706D9A0-B3A9-4B0E-AF28-13706B384A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90E05A-DA9C-4811-9AFB-095DA44AE735}"/>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222333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AE10B-B527-40A5-B408-3C3C188325D6}"/>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3" name="Footer Placeholder 2">
            <a:extLst>
              <a:ext uri="{FF2B5EF4-FFF2-40B4-BE49-F238E27FC236}">
                <a16:creationId xmlns:a16="http://schemas.microsoft.com/office/drawing/2014/main" id="{2248364A-DF02-4031-AE05-7C6AF6AE12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9336B-8CD1-4493-A94E-9BF5745A3117}"/>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330981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7BB9-13EF-4BF2-95EC-51DC3A43F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F2134-F386-44F7-B280-AEA73FB0D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29793E-AB5A-496F-8409-5A228AE50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6C0E38-B98F-4346-82B6-2F77FB2C9BA6}"/>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6" name="Footer Placeholder 5">
            <a:extLst>
              <a:ext uri="{FF2B5EF4-FFF2-40B4-BE49-F238E27FC236}">
                <a16:creationId xmlns:a16="http://schemas.microsoft.com/office/drawing/2014/main" id="{C157A879-5E68-4A0A-89C0-3BD06EFDB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B03A-791D-45E7-AECE-9B65D7614B73}"/>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134518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A4B0-48F9-46A8-BC8A-A72778071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2CA48-0016-44E8-A94A-192BCA570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8920-95CF-4834-B43A-A179CF4A4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A1E32E-6498-4F43-AE0F-C056D14E304B}"/>
              </a:ext>
            </a:extLst>
          </p:cNvPr>
          <p:cNvSpPr>
            <a:spLocks noGrp="1"/>
          </p:cNvSpPr>
          <p:nvPr>
            <p:ph type="dt" sz="half" idx="10"/>
          </p:nvPr>
        </p:nvSpPr>
        <p:spPr/>
        <p:txBody>
          <a:bodyPr/>
          <a:lstStyle/>
          <a:p>
            <a:fld id="{8E0DE4DE-9B08-4D5D-9A35-2CBC84E75269}" type="datetimeFigureOut">
              <a:rPr lang="en-US" smtClean="0"/>
              <a:t>7/19/2025</a:t>
            </a:fld>
            <a:endParaRPr lang="en-US"/>
          </a:p>
        </p:txBody>
      </p:sp>
      <p:sp>
        <p:nvSpPr>
          <p:cNvPr id="6" name="Footer Placeholder 5">
            <a:extLst>
              <a:ext uri="{FF2B5EF4-FFF2-40B4-BE49-F238E27FC236}">
                <a16:creationId xmlns:a16="http://schemas.microsoft.com/office/drawing/2014/main" id="{E2F914D9-12DA-4299-8C75-E55FE89E1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E05BB-9815-4BA1-B695-70C51EAFF2CC}"/>
              </a:ext>
            </a:extLst>
          </p:cNvPr>
          <p:cNvSpPr>
            <a:spLocks noGrp="1"/>
          </p:cNvSpPr>
          <p:nvPr>
            <p:ph type="sldNum" sz="quarter" idx="12"/>
          </p:nvPr>
        </p:nvSpPr>
        <p:spPr/>
        <p:txBody>
          <a:bodyPr/>
          <a:lstStyle/>
          <a:p>
            <a:fld id="{6669FA38-BFF0-480A-B516-C6E1E1B73943}" type="slidenum">
              <a:rPr lang="en-US" smtClean="0"/>
              <a:t>‹#›</a:t>
            </a:fld>
            <a:endParaRPr lang="en-US"/>
          </a:p>
        </p:txBody>
      </p:sp>
    </p:spTree>
    <p:extLst>
      <p:ext uri="{BB962C8B-B14F-4D97-AF65-F5344CB8AC3E}">
        <p14:creationId xmlns:p14="http://schemas.microsoft.com/office/powerpoint/2010/main" val="232848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1C375-DC9E-4AC2-BFEA-AA0EBB3A3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E6CF9F-F42D-48A7-AEBD-68C4771FD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0272-0DF5-4104-B0A5-AC530303D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DE4DE-9B08-4D5D-9A35-2CBC84E75269}" type="datetimeFigureOut">
              <a:rPr lang="en-US" smtClean="0"/>
              <a:t>7/19/2025</a:t>
            </a:fld>
            <a:endParaRPr lang="en-US"/>
          </a:p>
        </p:txBody>
      </p:sp>
      <p:sp>
        <p:nvSpPr>
          <p:cNvPr id="5" name="Footer Placeholder 4">
            <a:extLst>
              <a:ext uri="{FF2B5EF4-FFF2-40B4-BE49-F238E27FC236}">
                <a16:creationId xmlns:a16="http://schemas.microsoft.com/office/drawing/2014/main" id="{A64E498E-50CB-43B6-8633-1A35E1C98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59E200-110B-44B8-AE85-CCF92F29A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9FA38-BFF0-480A-B516-C6E1E1B73943}" type="slidenum">
              <a:rPr lang="en-US" smtClean="0"/>
              <a:t>‹#›</a:t>
            </a:fld>
            <a:endParaRPr lang="en-US"/>
          </a:p>
        </p:txBody>
      </p:sp>
    </p:spTree>
    <p:extLst>
      <p:ext uri="{BB962C8B-B14F-4D97-AF65-F5344CB8AC3E}">
        <p14:creationId xmlns:p14="http://schemas.microsoft.com/office/powerpoint/2010/main" val="391444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tangle 11"/>
          <p:cNvSpPr/>
          <p:nvPr/>
        </p:nvSpPr>
        <p:spPr>
          <a:xfrm>
            <a:off x="0" y="-1"/>
            <a:ext cx="12192000" cy="6857999"/>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TextBox 13"/>
          <p:cNvSpPr txBox="1"/>
          <p:nvPr/>
        </p:nvSpPr>
        <p:spPr>
          <a:xfrm>
            <a:off x="923109" y="551287"/>
            <a:ext cx="8594564" cy="5755422"/>
          </a:xfrm>
          <a:prstGeom prst="rect">
            <a:avLst/>
          </a:prstGeom>
          <a:noFill/>
        </p:spPr>
        <p:txBody>
          <a:bodyPr wrap="square">
            <a:spAutoFit/>
          </a:bodyPr>
          <a:lstStyle/>
          <a:p>
            <a:pPr>
              <a:lnSpc>
                <a:spcPct val="80000"/>
              </a:lnSpc>
              <a:defRPr/>
            </a:pPr>
            <a:r>
              <a:rPr lang="en-US" sz="11500" dirty="0">
                <a:solidFill>
                  <a:prstClr val="white"/>
                </a:solidFill>
                <a:latin typeface="Impact" panose="020B0806030902050204" pitchFamily="34" charset="0"/>
              </a:rPr>
              <a:t>UPSIDE-DOWN LIVING:</a:t>
            </a:r>
          </a:p>
          <a:p>
            <a:pPr>
              <a:lnSpc>
                <a:spcPct val="80000"/>
              </a:lnSpc>
              <a:defRPr/>
            </a:pPr>
            <a:r>
              <a:rPr lang="en-US" sz="11500" dirty="0">
                <a:solidFill>
                  <a:srgbClr val="66FFFF"/>
                </a:solidFill>
                <a:latin typeface="Impact" panose="020B0806030902050204" pitchFamily="34" charset="0"/>
              </a:rPr>
              <a:t>LOVE THERAPY</a:t>
            </a:r>
          </a:p>
          <a:p>
            <a:pPr>
              <a:lnSpc>
                <a:spcPct val="80000"/>
              </a:lnSpc>
              <a:defRPr/>
            </a:pPr>
            <a:r>
              <a:rPr lang="en-US" sz="11500" dirty="0">
                <a:solidFill>
                  <a:srgbClr val="66FFFF"/>
                </a:solidFill>
                <a:latin typeface="Impact" panose="020B0806030902050204" pitchFamily="34" charset="0"/>
              </a:rPr>
              <a:t>REVISITED</a:t>
            </a:r>
          </a:p>
        </p:txBody>
      </p:sp>
      <p:sp>
        <p:nvSpPr>
          <p:cNvPr id="8" name="TextBox 7"/>
          <p:cNvSpPr txBox="1"/>
          <p:nvPr/>
        </p:nvSpPr>
        <p:spPr>
          <a:xfrm>
            <a:off x="7822899" y="4791159"/>
            <a:ext cx="1766930" cy="1200329"/>
          </a:xfrm>
          <a:prstGeom prst="rect">
            <a:avLst/>
          </a:prstGeom>
          <a:noFill/>
          <a:ln>
            <a:noFill/>
          </a:ln>
        </p:spPr>
        <p:txBody>
          <a:bodyPr wrap="square">
            <a:spAutoFit/>
          </a:bodyPr>
          <a:lstStyle/>
          <a:p>
            <a:pPr>
              <a:defRPr/>
            </a:pPr>
            <a:r>
              <a:rPr lang="en-US" sz="3600" dirty="0">
                <a:solidFill>
                  <a:schemeClr val="bg1">
                    <a:lumMod val="75000"/>
                  </a:schemeClr>
                </a:solidFill>
                <a:latin typeface="Impact" panose="020B0806030902050204" pitchFamily="34" charset="0"/>
              </a:rPr>
              <a:t>XSI</a:t>
            </a:r>
          </a:p>
          <a:p>
            <a:pPr>
              <a:defRPr/>
            </a:pPr>
            <a:r>
              <a:rPr lang="en-US" sz="3600" dirty="0">
                <a:solidFill>
                  <a:schemeClr val="bg1">
                    <a:lumMod val="75000"/>
                  </a:schemeClr>
                </a:solidFill>
                <a:latin typeface="Impact" panose="020B0806030902050204" pitchFamily="34" charset="0"/>
              </a:rPr>
              <a:t>2025</a:t>
            </a:r>
          </a:p>
        </p:txBody>
      </p:sp>
      <p:cxnSp>
        <p:nvCxnSpPr>
          <p:cNvPr id="3" name="Straight Connector 2">
            <a:extLst>
              <a:ext uri="{FF2B5EF4-FFF2-40B4-BE49-F238E27FC236}">
                <a16:creationId xmlns:a16="http://schemas.microsoft.com/office/drawing/2014/main" id="{6A876E8E-32C8-69AD-FD09-D1224DC6E517}"/>
              </a:ext>
            </a:extLst>
          </p:cNvPr>
          <p:cNvCxnSpPr>
            <a:cxnSpLocks/>
          </p:cNvCxnSpPr>
          <p:nvPr/>
        </p:nvCxnSpPr>
        <p:spPr>
          <a:xfrm>
            <a:off x="7338969" y="4853442"/>
            <a:ext cx="0" cy="1075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06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7"/>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Arrow: Pentagon 8">
            <a:extLst>
              <a:ext uri="{FF2B5EF4-FFF2-40B4-BE49-F238E27FC236}">
                <a16:creationId xmlns:a16="http://schemas.microsoft.com/office/drawing/2014/main" id="{CE90DF39-ABF3-43CF-BB5D-134A8BE57839}"/>
              </a:ext>
            </a:extLst>
          </p:cNvPr>
          <p:cNvSpPr/>
          <p:nvPr/>
        </p:nvSpPr>
        <p:spPr>
          <a:xfrm rot="5400000">
            <a:off x="5439436" y="-5439438"/>
            <a:ext cx="1313125" cy="12192002"/>
          </a:xfrm>
          <a:prstGeom prst="homePlate">
            <a:avLst>
              <a:gd name="adj" fmla="val 15292"/>
            </a:avLst>
          </a:prstGeom>
          <a:solidFill>
            <a:schemeClr val="tx1">
              <a:alpha val="71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05BE872E-18F3-4A74-935D-2FD03FE85951}"/>
              </a:ext>
            </a:extLst>
          </p:cNvPr>
          <p:cNvSpPr txBox="1">
            <a:spLocks/>
          </p:cNvSpPr>
          <p:nvPr/>
        </p:nvSpPr>
        <p:spPr>
          <a:xfrm>
            <a:off x="0" y="229866"/>
            <a:ext cx="1219200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COMMON PROBLEMS / BARRIERS</a:t>
            </a:r>
          </a:p>
        </p:txBody>
      </p:sp>
      <p:sp>
        <p:nvSpPr>
          <p:cNvPr id="2" name="Rectangle 1">
            <a:extLst>
              <a:ext uri="{FF2B5EF4-FFF2-40B4-BE49-F238E27FC236}">
                <a16:creationId xmlns:a16="http://schemas.microsoft.com/office/drawing/2014/main" id="{697757C5-5C8D-4A04-1689-A59552CC1C6D}"/>
              </a:ext>
            </a:extLst>
          </p:cNvPr>
          <p:cNvSpPr/>
          <p:nvPr/>
        </p:nvSpPr>
        <p:spPr>
          <a:xfrm>
            <a:off x="-3" y="1605518"/>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4E4623-F183-7950-2E22-1187171E9B43}"/>
              </a:ext>
            </a:extLst>
          </p:cNvPr>
          <p:cNvSpPr/>
          <p:nvPr/>
        </p:nvSpPr>
        <p:spPr>
          <a:xfrm>
            <a:off x="3190556" y="1621465"/>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5F65DF-DD9A-B504-AE82-42EE176AE265}"/>
              </a:ext>
            </a:extLst>
          </p:cNvPr>
          <p:cNvSpPr/>
          <p:nvPr/>
        </p:nvSpPr>
        <p:spPr>
          <a:xfrm>
            <a:off x="6328890"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1E2F7F-FB7A-3FEC-BE92-694160BA8957}"/>
              </a:ext>
            </a:extLst>
          </p:cNvPr>
          <p:cNvSpPr/>
          <p:nvPr/>
        </p:nvSpPr>
        <p:spPr>
          <a:xfrm>
            <a:off x="9464566"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2AF641F2-ABB1-45D6-3FB0-85045DC06A33}"/>
              </a:ext>
            </a:extLst>
          </p:cNvPr>
          <p:cNvSpPr txBox="1">
            <a:spLocks/>
          </p:cNvSpPr>
          <p:nvPr/>
        </p:nvSpPr>
        <p:spPr>
          <a:xfrm>
            <a:off x="-2661" y="1785762"/>
            <a:ext cx="2727431"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Laziness</a:t>
            </a:r>
            <a:endParaRPr lang="en-US" b="1"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Content Placeholder 2">
            <a:extLst>
              <a:ext uri="{FF2B5EF4-FFF2-40B4-BE49-F238E27FC236}">
                <a16:creationId xmlns:a16="http://schemas.microsoft.com/office/drawing/2014/main" id="{DDF39B20-BF8D-572B-6075-B3F49847421D}"/>
              </a:ext>
            </a:extLst>
          </p:cNvPr>
          <p:cNvSpPr txBox="1">
            <a:spLocks/>
          </p:cNvSpPr>
          <p:nvPr/>
        </p:nvSpPr>
        <p:spPr>
          <a:xfrm>
            <a:off x="3187898" y="1801709"/>
            <a:ext cx="271237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Self-Focus</a:t>
            </a:r>
          </a:p>
        </p:txBody>
      </p:sp>
      <p:sp>
        <p:nvSpPr>
          <p:cNvPr id="14" name="Content Placeholder 2">
            <a:extLst>
              <a:ext uri="{FF2B5EF4-FFF2-40B4-BE49-F238E27FC236}">
                <a16:creationId xmlns:a16="http://schemas.microsoft.com/office/drawing/2014/main" id="{6A474C2F-4F27-A657-A56A-CE5E937960E7}"/>
              </a:ext>
            </a:extLst>
          </p:cNvPr>
          <p:cNvSpPr txBox="1">
            <a:spLocks/>
          </p:cNvSpPr>
          <p:nvPr/>
        </p:nvSpPr>
        <p:spPr>
          <a:xfrm>
            <a:off x="6328890" y="1801710"/>
            <a:ext cx="2724776"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Anxiety</a:t>
            </a:r>
          </a:p>
        </p:txBody>
      </p:sp>
      <p:sp>
        <p:nvSpPr>
          <p:cNvPr id="15" name="Content Placeholder 2">
            <a:extLst>
              <a:ext uri="{FF2B5EF4-FFF2-40B4-BE49-F238E27FC236}">
                <a16:creationId xmlns:a16="http://schemas.microsoft.com/office/drawing/2014/main" id="{357B915F-E7DC-2DE2-4669-8408306682A0}"/>
              </a:ext>
            </a:extLst>
          </p:cNvPr>
          <p:cNvSpPr txBox="1">
            <a:spLocks/>
          </p:cNvSpPr>
          <p:nvPr/>
        </p:nvSpPr>
        <p:spPr>
          <a:xfrm>
            <a:off x="9461908" y="1801710"/>
            <a:ext cx="2707054"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Distraction</a:t>
            </a:r>
          </a:p>
        </p:txBody>
      </p:sp>
      <p:sp>
        <p:nvSpPr>
          <p:cNvPr id="16" name="Content Placeholder 2">
            <a:extLst>
              <a:ext uri="{FF2B5EF4-FFF2-40B4-BE49-F238E27FC236}">
                <a16:creationId xmlns:a16="http://schemas.microsoft.com/office/drawing/2014/main" id="{646CB0E6-1361-9AED-D80D-DCF93FB3C461}"/>
              </a:ext>
            </a:extLst>
          </p:cNvPr>
          <p:cNvSpPr txBox="1">
            <a:spLocks/>
          </p:cNvSpPr>
          <p:nvPr/>
        </p:nvSpPr>
        <p:spPr>
          <a:xfrm>
            <a:off x="-2662"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Apathy</a:t>
            </a:r>
          </a:p>
          <a:p>
            <a:pPr>
              <a:lnSpc>
                <a:spcPct val="130000"/>
              </a:lnSpc>
              <a:spcBef>
                <a:spcPts val="1800"/>
              </a:spcBef>
              <a:spcAft>
                <a:spcPts val="1800"/>
              </a:spcAft>
              <a:defRPr/>
            </a:pPr>
            <a:r>
              <a:rPr lang="en-US" kern="0"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Slackerism</a:t>
            </a:r>
            <a:endPar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Aimlessness</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Comfort-seeking </a:t>
            </a:r>
          </a:p>
        </p:txBody>
      </p:sp>
      <p:sp>
        <p:nvSpPr>
          <p:cNvPr id="17" name="Content Placeholder 2">
            <a:extLst>
              <a:ext uri="{FF2B5EF4-FFF2-40B4-BE49-F238E27FC236}">
                <a16:creationId xmlns:a16="http://schemas.microsoft.com/office/drawing/2014/main" id="{E099D28D-98E6-22BA-A269-38BC7230D610}"/>
              </a:ext>
            </a:extLst>
          </p:cNvPr>
          <p:cNvSpPr txBox="1">
            <a:spLocks/>
          </p:cNvSpPr>
          <p:nvPr/>
        </p:nvSpPr>
        <p:spPr>
          <a:xfrm>
            <a:off x="3189228" y="2816785"/>
            <a:ext cx="2727431" cy="3408578"/>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Obsessed with routine</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Consumed by problems</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Pride</a:t>
            </a:r>
          </a:p>
          <a:p>
            <a:pPr>
              <a:lnSpc>
                <a:spcPct val="130000"/>
              </a:lnSpc>
              <a:spcBef>
                <a:spcPts val="1800"/>
              </a:spcBef>
              <a:spcAft>
                <a:spcPts val="1800"/>
              </a:spcAft>
              <a:defRPr/>
            </a:pPr>
            <a:endPar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8" name="Content Placeholder 2">
            <a:extLst>
              <a:ext uri="{FF2B5EF4-FFF2-40B4-BE49-F238E27FC236}">
                <a16:creationId xmlns:a16="http://schemas.microsoft.com/office/drawing/2014/main" id="{4F5873AC-5268-9DEE-9A29-6E4E9E5E49AF}"/>
              </a:ext>
            </a:extLst>
          </p:cNvPr>
          <p:cNvSpPr txBox="1">
            <a:spLocks/>
          </p:cNvSpPr>
          <p:nvPr/>
        </p:nvSpPr>
        <p:spPr>
          <a:xfrm>
            <a:off x="6328890" y="2816785"/>
            <a:ext cx="2727431" cy="311618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Social anxiety</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Distortions</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Easily overwhelmed</a:t>
            </a:r>
          </a:p>
        </p:txBody>
      </p:sp>
      <p:sp>
        <p:nvSpPr>
          <p:cNvPr id="19" name="Content Placeholder 2">
            <a:extLst>
              <a:ext uri="{FF2B5EF4-FFF2-40B4-BE49-F238E27FC236}">
                <a16:creationId xmlns:a16="http://schemas.microsoft.com/office/drawing/2014/main" id="{7B0110D9-DDF3-6E15-9ABA-16D9A77CA89F}"/>
              </a:ext>
            </a:extLst>
          </p:cNvPr>
          <p:cNvSpPr txBox="1">
            <a:spLocks/>
          </p:cNvSpPr>
          <p:nvPr/>
        </p:nvSpPr>
        <p:spPr>
          <a:xfrm>
            <a:off x="9467231"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Career</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Hobbies</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Dating </a:t>
            </a:r>
          </a:p>
          <a:p>
            <a:pPr>
              <a:lnSpc>
                <a:spcPct val="130000"/>
              </a:lnSpc>
              <a:spcBef>
                <a:spcPts val="1800"/>
              </a:spcBef>
              <a:spcAft>
                <a:spcPts val="1800"/>
              </a:spcAft>
              <a:defRPr/>
            </a:pPr>
            <a:r>
              <a:rPr lang="en-US"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Sports </a:t>
            </a:r>
          </a:p>
        </p:txBody>
      </p:sp>
    </p:spTree>
    <p:extLst>
      <p:ext uri="{BB962C8B-B14F-4D97-AF65-F5344CB8AC3E}">
        <p14:creationId xmlns:p14="http://schemas.microsoft.com/office/powerpoint/2010/main" val="334268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A780-486C-A2B3-4989-DE07420689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85C50BA-7966-7563-4D5C-E3CEDCDAF9A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5A7E0FFD-F0FF-BA36-30F7-E1EEA8FA618F}"/>
              </a:ext>
            </a:extLst>
          </p:cNvPr>
          <p:cNvSpPr/>
          <p:nvPr/>
        </p:nvSpPr>
        <p:spPr>
          <a:xfrm>
            <a:off x="0" y="-29027"/>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Arrow: Pentagon 8">
            <a:extLst>
              <a:ext uri="{FF2B5EF4-FFF2-40B4-BE49-F238E27FC236}">
                <a16:creationId xmlns:a16="http://schemas.microsoft.com/office/drawing/2014/main" id="{838D4C4C-229B-AEFC-4DB3-2036E3C74A78}"/>
              </a:ext>
            </a:extLst>
          </p:cNvPr>
          <p:cNvSpPr/>
          <p:nvPr/>
        </p:nvSpPr>
        <p:spPr>
          <a:xfrm rot="5400000">
            <a:off x="5439436" y="-5439438"/>
            <a:ext cx="1313125" cy="12192002"/>
          </a:xfrm>
          <a:prstGeom prst="homePlate">
            <a:avLst>
              <a:gd name="adj" fmla="val 15292"/>
            </a:avLst>
          </a:prstGeom>
          <a:solidFill>
            <a:schemeClr val="tx1">
              <a:alpha val="71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5C253108-BD5B-2A26-B3BB-95A2E033B963}"/>
              </a:ext>
            </a:extLst>
          </p:cNvPr>
          <p:cNvSpPr txBox="1">
            <a:spLocks/>
          </p:cNvSpPr>
          <p:nvPr/>
        </p:nvSpPr>
        <p:spPr>
          <a:xfrm>
            <a:off x="0" y="229866"/>
            <a:ext cx="1219200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COMMON PROBLEMS / BARRIERS</a:t>
            </a:r>
          </a:p>
        </p:txBody>
      </p:sp>
      <p:sp>
        <p:nvSpPr>
          <p:cNvPr id="2" name="Rectangle 1">
            <a:extLst>
              <a:ext uri="{FF2B5EF4-FFF2-40B4-BE49-F238E27FC236}">
                <a16:creationId xmlns:a16="http://schemas.microsoft.com/office/drawing/2014/main" id="{DD7E15ED-56B6-5FA2-4813-1555397B7E2F}"/>
              </a:ext>
            </a:extLst>
          </p:cNvPr>
          <p:cNvSpPr/>
          <p:nvPr/>
        </p:nvSpPr>
        <p:spPr>
          <a:xfrm>
            <a:off x="-3" y="1605518"/>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 name="Rectangle 3">
            <a:extLst>
              <a:ext uri="{FF2B5EF4-FFF2-40B4-BE49-F238E27FC236}">
                <a16:creationId xmlns:a16="http://schemas.microsoft.com/office/drawing/2014/main" id="{D3401679-2515-0806-AC8B-811E30E680EA}"/>
              </a:ext>
            </a:extLst>
          </p:cNvPr>
          <p:cNvSpPr/>
          <p:nvPr/>
        </p:nvSpPr>
        <p:spPr>
          <a:xfrm>
            <a:off x="3190556" y="1621465"/>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2AC38D-22E2-FCED-5D8F-8086DCF62CDD}"/>
              </a:ext>
            </a:extLst>
          </p:cNvPr>
          <p:cNvSpPr/>
          <p:nvPr/>
        </p:nvSpPr>
        <p:spPr>
          <a:xfrm>
            <a:off x="6328890"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7A2569-9762-F780-7418-99F0DA593140}"/>
              </a:ext>
            </a:extLst>
          </p:cNvPr>
          <p:cNvSpPr/>
          <p:nvPr/>
        </p:nvSpPr>
        <p:spPr>
          <a:xfrm>
            <a:off x="9464566"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576BB464-5DB6-C42B-2CDE-EFECE37ABCBC}"/>
              </a:ext>
            </a:extLst>
          </p:cNvPr>
          <p:cNvSpPr txBox="1">
            <a:spLocks/>
          </p:cNvSpPr>
          <p:nvPr/>
        </p:nvSpPr>
        <p:spPr>
          <a:xfrm>
            <a:off x="-2661" y="1785762"/>
            <a:ext cx="2727431"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Laziness</a:t>
            </a:r>
            <a:endParaRPr lang="en-US"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Content Placeholder 2">
            <a:extLst>
              <a:ext uri="{FF2B5EF4-FFF2-40B4-BE49-F238E27FC236}">
                <a16:creationId xmlns:a16="http://schemas.microsoft.com/office/drawing/2014/main" id="{785542B5-52A2-A5E6-0597-15651A5E3EAF}"/>
              </a:ext>
            </a:extLst>
          </p:cNvPr>
          <p:cNvSpPr txBox="1">
            <a:spLocks/>
          </p:cNvSpPr>
          <p:nvPr/>
        </p:nvSpPr>
        <p:spPr>
          <a:xfrm>
            <a:off x="3187898" y="1801709"/>
            <a:ext cx="271237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Self-Focus</a:t>
            </a:r>
          </a:p>
        </p:txBody>
      </p:sp>
      <p:sp>
        <p:nvSpPr>
          <p:cNvPr id="14" name="Content Placeholder 2">
            <a:extLst>
              <a:ext uri="{FF2B5EF4-FFF2-40B4-BE49-F238E27FC236}">
                <a16:creationId xmlns:a16="http://schemas.microsoft.com/office/drawing/2014/main" id="{99BA969E-7DF2-A858-B299-1A7AA723B511}"/>
              </a:ext>
            </a:extLst>
          </p:cNvPr>
          <p:cNvSpPr txBox="1">
            <a:spLocks/>
          </p:cNvSpPr>
          <p:nvPr/>
        </p:nvSpPr>
        <p:spPr>
          <a:xfrm>
            <a:off x="6328890" y="1801710"/>
            <a:ext cx="2724776"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Anxiety</a:t>
            </a:r>
          </a:p>
        </p:txBody>
      </p:sp>
      <p:sp>
        <p:nvSpPr>
          <p:cNvPr id="15" name="Content Placeholder 2">
            <a:extLst>
              <a:ext uri="{FF2B5EF4-FFF2-40B4-BE49-F238E27FC236}">
                <a16:creationId xmlns:a16="http://schemas.microsoft.com/office/drawing/2014/main" id="{27634539-75F9-919F-D3F0-4AFE78F4F02B}"/>
              </a:ext>
            </a:extLst>
          </p:cNvPr>
          <p:cNvSpPr txBox="1">
            <a:spLocks/>
          </p:cNvSpPr>
          <p:nvPr/>
        </p:nvSpPr>
        <p:spPr>
          <a:xfrm>
            <a:off x="9461908" y="1801710"/>
            <a:ext cx="2707054"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Distraction</a:t>
            </a:r>
          </a:p>
        </p:txBody>
      </p:sp>
      <p:sp>
        <p:nvSpPr>
          <p:cNvPr id="16" name="Content Placeholder 2">
            <a:extLst>
              <a:ext uri="{FF2B5EF4-FFF2-40B4-BE49-F238E27FC236}">
                <a16:creationId xmlns:a16="http://schemas.microsoft.com/office/drawing/2014/main" id="{D6EAE191-FDBE-7FE5-8672-20028C34CDE4}"/>
              </a:ext>
            </a:extLst>
          </p:cNvPr>
          <p:cNvSpPr txBox="1">
            <a:spLocks/>
          </p:cNvSpPr>
          <p:nvPr/>
        </p:nvSpPr>
        <p:spPr>
          <a:xfrm>
            <a:off x="-2662"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Apathy</a:t>
            </a:r>
          </a:p>
          <a:p>
            <a:pPr>
              <a:lnSpc>
                <a:spcPct val="130000"/>
              </a:lnSpc>
              <a:spcBef>
                <a:spcPts val="1800"/>
              </a:spcBef>
              <a:spcAft>
                <a:spcPts val="1800"/>
              </a:spcAft>
              <a:defRPr/>
            </a:pPr>
            <a:r>
              <a:rPr lang="en-US" kern="0" dirty="0" err="1">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Slackerism</a:t>
            </a:r>
            <a:endPar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Aimlessness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Comfort-seeking </a:t>
            </a:r>
          </a:p>
        </p:txBody>
      </p:sp>
      <p:sp>
        <p:nvSpPr>
          <p:cNvPr id="17" name="Content Placeholder 2">
            <a:extLst>
              <a:ext uri="{FF2B5EF4-FFF2-40B4-BE49-F238E27FC236}">
                <a16:creationId xmlns:a16="http://schemas.microsoft.com/office/drawing/2014/main" id="{2121C410-639D-062D-BA40-A4CDFC3EF431}"/>
              </a:ext>
            </a:extLst>
          </p:cNvPr>
          <p:cNvSpPr txBox="1">
            <a:spLocks/>
          </p:cNvSpPr>
          <p:nvPr/>
        </p:nvSpPr>
        <p:spPr>
          <a:xfrm>
            <a:off x="3189228" y="2816785"/>
            <a:ext cx="2727431" cy="3408578"/>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Obsessed with routine</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Consumed by problems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Pride</a:t>
            </a:r>
          </a:p>
          <a:p>
            <a:pPr>
              <a:lnSpc>
                <a:spcPct val="130000"/>
              </a:lnSpc>
              <a:spcBef>
                <a:spcPts val="1800"/>
              </a:spcBef>
              <a:spcAft>
                <a:spcPts val="1800"/>
              </a:spcAft>
              <a:defRPr/>
            </a:pPr>
            <a:endPar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8" name="Content Placeholder 2">
            <a:extLst>
              <a:ext uri="{FF2B5EF4-FFF2-40B4-BE49-F238E27FC236}">
                <a16:creationId xmlns:a16="http://schemas.microsoft.com/office/drawing/2014/main" id="{9CF47D72-2FC0-AF36-8DF0-495B0CD6FA70}"/>
              </a:ext>
            </a:extLst>
          </p:cNvPr>
          <p:cNvSpPr txBox="1">
            <a:spLocks/>
          </p:cNvSpPr>
          <p:nvPr/>
        </p:nvSpPr>
        <p:spPr>
          <a:xfrm>
            <a:off x="6328890" y="2816785"/>
            <a:ext cx="2727431" cy="311618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Social anxiety</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Distortions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Easily overwhelmed</a:t>
            </a:r>
          </a:p>
        </p:txBody>
      </p:sp>
      <p:sp>
        <p:nvSpPr>
          <p:cNvPr id="19" name="Content Placeholder 2">
            <a:extLst>
              <a:ext uri="{FF2B5EF4-FFF2-40B4-BE49-F238E27FC236}">
                <a16:creationId xmlns:a16="http://schemas.microsoft.com/office/drawing/2014/main" id="{7636F2D1-C589-4CA9-FBDF-E436BC105474}"/>
              </a:ext>
            </a:extLst>
          </p:cNvPr>
          <p:cNvSpPr txBox="1">
            <a:spLocks/>
          </p:cNvSpPr>
          <p:nvPr/>
        </p:nvSpPr>
        <p:spPr>
          <a:xfrm>
            <a:off x="9467231"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Career</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Hobbies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Dating </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Sports </a:t>
            </a:r>
          </a:p>
        </p:txBody>
      </p:sp>
    </p:spTree>
    <p:extLst>
      <p:ext uri="{BB962C8B-B14F-4D97-AF65-F5344CB8AC3E}">
        <p14:creationId xmlns:p14="http://schemas.microsoft.com/office/powerpoint/2010/main" val="322103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024C-1805-07CC-38CF-4D7BC11793F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34054F1-4E8E-95FC-2F84-4AE175ADCF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F90AF305-40C1-945E-1CF5-A8DE367F4B32}"/>
              </a:ext>
            </a:extLst>
          </p:cNvPr>
          <p:cNvSpPr/>
          <p:nvPr/>
        </p:nvSpPr>
        <p:spPr>
          <a:xfrm>
            <a:off x="51436" y="61668"/>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Arrow: Pentagon 8">
            <a:extLst>
              <a:ext uri="{FF2B5EF4-FFF2-40B4-BE49-F238E27FC236}">
                <a16:creationId xmlns:a16="http://schemas.microsoft.com/office/drawing/2014/main" id="{1499A11A-5EB8-CE51-9F23-EFA9E9911C57}"/>
              </a:ext>
            </a:extLst>
          </p:cNvPr>
          <p:cNvSpPr/>
          <p:nvPr/>
        </p:nvSpPr>
        <p:spPr>
          <a:xfrm rot="5400000">
            <a:off x="5542307" y="-5089077"/>
            <a:ext cx="1313125" cy="12192002"/>
          </a:xfrm>
          <a:prstGeom prst="homePlate">
            <a:avLst>
              <a:gd name="adj" fmla="val 15292"/>
            </a:avLst>
          </a:prstGeom>
          <a:solidFill>
            <a:schemeClr val="tx1">
              <a:alpha val="71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76AF2F81-0EE3-1C3F-C5C8-58F90C09297F}"/>
              </a:ext>
            </a:extLst>
          </p:cNvPr>
          <p:cNvSpPr txBox="1">
            <a:spLocks/>
          </p:cNvSpPr>
          <p:nvPr/>
        </p:nvSpPr>
        <p:spPr>
          <a:xfrm>
            <a:off x="0" y="229866"/>
            <a:ext cx="1219200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COMMON PROBLEMS / BARRIERS</a:t>
            </a:r>
          </a:p>
        </p:txBody>
      </p:sp>
      <p:sp>
        <p:nvSpPr>
          <p:cNvPr id="2" name="Rectangle 1">
            <a:extLst>
              <a:ext uri="{FF2B5EF4-FFF2-40B4-BE49-F238E27FC236}">
                <a16:creationId xmlns:a16="http://schemas.microsoft.com/office/drawing/2014/main" id="{330A617A-76DA-0E3A-622D-D44502744E01}"/>
              </a:ext>
            </a:extLst>
          </p:cNvPr>
          <p:cNvSpPr/>
          <p:nvPr/>
        </p:nvSpPr>
        <p:spPr>
          <a:xfrm>
            <a:off x="-3" y="1605518"/>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 name="Rectangle 3">
            <a:extLst>
              <a:ext uri="{FF2B5EF4-FFF2-40B4-BE49-F238E27FC236}">
                <a16:creationId xmlns:a16="http://schemas.microsoft.com/office/drawing/2014/main" id="{CDEA5BC4-E8EC-2B65-0C31-62FAB06D414C}"/>
              </a:ext>
            </a:extLst>
          </p:cNvPr>
          <p:cNvSpPr/>
          <p:nvPr/>
        </p:nvSpPr>
        <p:spPr>
          <a:xfrm>
            <a:off x="3190556" y="1621465"/>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31C8B4-6DEC-FAEC-E5FB-F52FE302F318}"/>
              </a:ext>
            </a:extLst>
          </p:cNvPr>
          <p:cNvSpPr/>
          <p:nvPr/>
        </p:nvSpPr>
        <p:spPr>
          <a:xfrm>
            <a:off x="6328890"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ED7C90-52CB-AA85-C917-CDA642924D2D}"/>
              </a:ext>
            </a:extLst>
          </p:cNvPr>
          <p:cNvSpPr/>
          <p:nvPr/>
        </p:nvSpPr>
        <p:spPr>
          <a:xfrm>
            <a:off x="9464566"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8C1C14DB-7A42-5213-BBAA-A69C9B4F6495}"/>
              </a:ext>
            </a:extLst>
          </p:cNvPr>
          <p:cNvSpPr txBox="1">
            <a:spLocks/>
          </p:cNvSpPr>
          <p:nvPr/>
        </p:nvSpPr>
        <p:spPr>
          <a:xfrm>
            <a:off x="-2661" y="1785762"/>
            <a:ext cx="2727431"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Laziness</a:t>
            </a:r>
            <a:endParaRPr lang="en-US"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Content Placeholder 2">
            <a:extLst>
              <a:ext uri="{FF2B5EF4-FFF2-40B4-BE49-F238E27FC236}">
                <a16:creationId xmlns:a16="http://schemas.microsoft.com/office/drawing/2014/main" id="{776D98D2-03D1-4561-ABAC-A7DA575D752E}"/>
              </a:ext>
            </a:extLst>
          </p:cNvPr>
          <p:cNvSpPr txBox="1">
            <a:spLocks/>
          </p:cNvSpPr>
          <p:nvPr/>
        </p:nvSpPr>
        <p:spPr>
          <a:xfrm>
            <a:off x="3187898" y="1801709"/>
            <a:ext cx="271237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Self-Focus</a:t>
            </a:r>
          </a:p>
        </p:txBody>
      </p:sp>
      <p:sp>
        <p:nvSpPr>
          <p:cNvPr id="14" name="Content Placeholder 2">
            <a:extLst>
              <a:ext uri="{FF2B5EF4-FFF2-40B4-BE49-F238E27FC236}">
                <a16:creationId xmlns:a16="http://schemas.microsoft.com/office/drawing/2014/main" id="{B114634F-80B9-3684-07FB-C3727A85F9D9}"/>
              </a:ext>
            </a:extLst>
          </p:cNvPr>
          <p:cNvSpPr txBox="1">
            <a:spLocks/>
          </p:cNvSpPr>
          <p:nvPr/>
        </p:nvSpPr>
        <p:spPr>
          <a:xfrm>
            <a:off x="6328890" y="1801710"/>
            <a:ext cx="2724776"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Anxiety</a:t>
            </a:r>
          </a:p>
        </p:txBody>
      </p:sp>
      <p:sp>
        <p:nvSpPr>
          <p:cNvPr id="15" name="Content Placeholder 2">
            <a:extLst>
              <a:ext uri="{FF2B5EF4-FFF2-40B4-BE49-F238E27FC236}">
                <a16:creationId xmlns:a16="http://schemas.microsoft.com/office/drawing/2014/main" id="{FEC48E92-22E5-7A10-D063-2847ECAFE4F7}"/>
              </a:ext>
            </a:extLst>
          </p:cNvPr>
          <p:cNvSpPr txBox="1">
            <a:spLocks/>
          </p:cNvSpPr>
          <p:nvPr/>
        </p:nvSpPr>
        <p:spPr>
          <a:xfrm>
            <a:off x="9461908" y="1801710"/>
            <a:ext cx="2707054"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Distraction</a:t>
            </a:r>
          </a:p>
        </p:txBody>
      </p:sp>
      <p:sp>
        <p:nvSpPr>
          <p:cNvPr id="16" name="Content Placeholder 2">
            <a:extLst>
              <a:ext uri="{FF2B5EF4-FFF2-40B4-BE49-F238E27FC236}">
                <a16:creationId xmlns:a16="http://schemas.microsoft.com/office/drawing/2014/main" id="{C5FE7D0B-E79F-7B71-EE3B-A5CA18A50C53}"/>
              </a:ext>
            </a:extLst>
          </p:cNvPr>
          <p:cNvSpPr txBox="1">
            <a:spLocks/>
          </p:cNvSpPr>
          <p:nvPr/>
        </p:nvSpPr>
        <p:spPr>
          <a:xfrm>
            <a:off x="-2662"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Apathy</a:t>
            </a:r>
          </a:p>
          <a:p>
            <a:pPr>
              <a:lnSpc>
                <a:spcPct val="130000"/>
              </a:lnSpc>
              <a:spcBef>
                <a:spcPts val="1800"/>
              </a:spcBef>
              <a:spcAft>
                <a:spcPts val="1800"/>
              </a:spcAft>
              <a:defRPr/>
            </a:pPr>
            <a:r>
              <a:rPr lang="en-US" kern="0" dirty="0" err="1">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Slackerism</a:t>
            </a:r>
            <a:endPar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Aimlessness</a:t>
            </a:r>
          </a:p>
          <a:p>
            <a:pPr>
              <a:lnSpc>
                <a:spcPct val="130000"/>
              </a:lnSpc>
              <a:spcBef>
                <a:spcPts val="1800"/>
              </a:spcBef>
              <a:spcAft>
                <a:spcPts val="1800"/>
              </a:spcAft>
              <a:defRPr/>
            </a:pPr>
            <a:r>
              <a:rPr lang="en-US"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Comfort-seeking </a:t>
            </a:r>
          </a:p>
        </p:txBody>
      </p:sp>
      <p:sp>
        <p:nvSpPr>
          <p:cNvPr id="17" name="Content Placeholder 2">
            <a:extLst>
              <a:ext uri="{FF2B5EF4-FFF2-40B4-BE49-F238E27FC236}">
                <a16:creationId xmlns:a16="http://schemas.microsoft.com/office/drawing/2014/main" id="{7AE73EED-3422-5528-5227-B6A6DF1E54A4}"/>
              </a:ext>
            </a:extLst>
          </p:cNvPr>
          <p:cNvSpPr txBox="1">
            <a:spLocks/>
          </p:cNvSpPr>
          <p:nvPr/>
        </p:nvSpPr>
        <p:spPr>
          <a:xfrm>
            <a:off x="3189228" y="2816785"/>
            <a:ext cx="2727431" cy="3408578"/>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Obsessed with routine</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Consumed by problems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Pride</a:t>
            </a:r>
          </a:p>
          <a:p>
            <a:pPr>
              <a:lnSpc>
                <a:spcPct val="130000"/>
              </a:lnSpc>
              <a:spcBef>
                <a:spcPts val="1800"/>
              </a:spcBef>
              <a:spcAft>
                <a:spcPts val="1800"/>
              </a:spcAft>
              <a:defRPr/>
            </a:pPr>
            <a:endPar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8" name="Content Placeholder 2">
            <a:extLst>
              <a:ext uri="{FF2B5EF4-FFF2-40B4-BE49-F238E27FC236}">
                <a16:creationId xmlns:a16="http://schemas.microsoft.com/office/drawing/2014/main" id="{504910C9-0F56-4C9D-5DCC-248D4907071A}"/>
              </a:ext>
            </a:extLst>
          </p:cNvPr>
          <p:cNvSpPr txBox="1">
            <a:spLocks/>
          </p:cNvSpPr>
          <p:nvPr/>
        </p:nvSpPr>
        <p:spPr>
          <a:xfrm>
            <a:off x="6328890" y="2816785"/>
            <a:ext cx="2727431" cy="311618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Social anxiety</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Distortions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Easily overwhelmed</a:t>
            </a:r>
          </a:p>
        </p:txBody>
      </p:sp>
      <p:sp>
        <p:nvSpPr>
          <p:cNvPr id="19" name="Content Placeholder 2">
            <a:extLst>
              <a:ext uri="{FF2B5EF4-FFF2-40B4-BE49-F238E27FC236}">
                <a16:creationId xmlns:a16="http://schemas.microsoft.com/office/drawing/2014/main" id="{55F86AE0-154F-CCAC-236E-A51497607EBB}"/>
              </a:ext>
            </a:extLst>
          </p:cNvPr>
          <p:cNvSpPr txBox="1">
            <a:spLocks/>
          </p:cNvSpPr>
          <p:nvPr/>
        </p:nvSpPr>
        <p:spPr>
          <a:xfrm>
            <a:off x="9467231"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Career</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Hobbies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Dating </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Sports </a:t>
            </a:r>
          </a:p>
        </p:txBody>
      </p:sp>
    </p:spTree>
    <p:extLst>
      <p:ext uri="{BB962C8B-B14F-4D97-AF65-F5344CB8AC3E}">
        <p14:creationId xmlns:p14="http://schemas.microsoft.com/office/powerpoint/2010/main" val="19214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BFDA0-E06A-A602-D417-8ACC5E53068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A96E5D5-67FC-B825-2005-5A3E7263AEC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D61D431E-18F9-A4C2-89E3-0A738E7F3BDE}"/>
              </a:ext>
            </a:extLst>
          </p:cNvPr>
          <p:cNvSpPr/>
          <p:nvPr/>
        </p:nvSpPr>
        <p:spPr>
          <a:xfrm>
            <a:off x="0" y="-29027"/>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Arrow: Pentagon 8">
            <a:extLst>
              <a:ext uri="{FF2B5EF4-FFF2-40B4-BE49-F238E27FC236}">
                <a16:creationId xmlns:a16="http://schemas.microsoft.com/office/drawing/2014/main" id="{BA30D399-5CE7-80AB-A961-E6E633DFB90E}"/>
              </a:ext>
            </a:extLst>
          </p:cNvPr>
          <p:cNvSpPr/>
          <p:nvPr/>
        </p:nvSpPr>
        <p:spPr>
          <a:xfrm rot="5400000">
            <a:off x="5439436" y="-5439438"/>
            <a:ext cx="1313125" cy="12192002"/>
          </a:xfrm>
          <a:prstGeom prst="homePlate">
            <a:avLst>
              <a:gd name="adj" fmla="val 15292"/>
            </a:avLst>
          </a:prstGeom>
          <a:solidFill>
            <a:schemeClr val="tx1">
              <a:alpha val="71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15BCB6E0-5B68-2D05-0BCA-FCFEEDF2EEA0}"/>
              </a:ext>
            </a:extLst>
          </p:cNvPr>
          <p:cNvSpPr txBox="1">
            <a:spLocks/>
          </p:cNvSpPr>
          <p:nvPr/>
        </p:nvSpPr>
        <p:spPr>
          <a:xfrm>
            <a:off x="0" y="229866"/>
            <a:ext cx="1219200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COMMON PROBLEMS / BARRIERS</a:t>
            </a:r>
          </a:p>
        </p:txBody>
      </p:sp>
      <p:sp>
        <p:nvSpPr>
          <p:cNvPr id="2" name="Rectangle 1">
            <a:extLst>
              <a:ext uri="{FF2B5EF4-FFF2-40B4-BE49-F238E27FC236}">
                <a16:creationId xmlns:a16="http://schemas.microsoft.com/office/drawing/2014/main" id="{C327F3C1-98A0-7E40-55D3-2F44C993FA8A}"/>
              </a:ext>
            </a:extLst>
          </p:cNvPr>
          <p:cNvSpPr/>
          <p:nvPr/>
        </p:nvSpPr>
        <p:spPr>
          <a:xfrm>
            <a:off x="-3" y="1605518"/>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 name="Rectangle 3">
            <a:extLst>
              <a:ext uri="{FF2B5EF4-FFF2-40B4-BE49-F238E27FC236}">
                <a16:creationId xmlns:a16="http://schemas.microsoft.com/office/drawing/2014/main" id="{DBA45654-2A03-63A9-19C1-F8759A1865E3}"/>
              </a:ext>
            </a:extLst>
          </p:cNvPr>
          <p:cNvSpPr/>
          <p:nvPr/>
        </p:nvSpPr>
        <p:spPr>
          <a:xfrm>
            <a:off x="3190556" y="1621465"/>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6A9A21-07CE-0EAB-ED04-243FF22C5426}"/>
              </a:ext>
            </a:extLst>
          </p:cNvPr>
          <p:cNvSpPr/>
          <p:nvPr/>
        </p:nvSpPr>
        <p:spPr>
          <a:xfrm>
            <a:off x="6328890"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7B20D7-8164-5F80-FBFE-684A8B195C96}"/>
              </a:ext>
            </a:extLst>
          </p:cNvPr>
          <p:cNvSpPr/>
          <p:nvPr/>
        </p:nvSpPr>
        <p:spPr>
          <a:xfrm>
            <a:off x="9464566" y="1621466"/>
            <a:ext cx="2724776" cy="5236534"/>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90769DDE-1AE9-3CD7-8958-588158959A28}"/>
              </a:ext>
            </a:extLst>
          </p:cNvPr>
          <p:cNvSpPr txBox="1">
            <a:spLocks/>
          </p:cNvSpPr>
          <p:nvPr/>
        </p:nvSpPr>
        <p:spPr>
          <a:xfrm>
            <a:off x="-2661" y="1785762"/>
            <a:ext cx="2727431"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Laziness</a:t>
            </a:r>
            <a:endParaRPr lang="en-US"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Content Placeholder 2">
            <a:extLst>
              <a:ext uri="{FF2B5EF4-FFF2-40B4-BE49-F238E27FC236}">
                <a16:creationId xmlns:a16="http://schemas.microsoft.com/office/drawing/2014/main" id="{8903BCBA-84CC-C890-4C26-B41EE203AE55}"/>
              </a:ext>
            </a:extLst>
          </p:cNvPr>
          <p:cNvSpPr txBox="1">
            <a:spLocks/>
          </p:cNvSpPr>
          <p:nvPr/>
        </p:nvSpPr>
        <p:spPr>
          <a:xfrm>
            <a:off x="3187898" y="1801709"/>
            <a:ext cx="2712370"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Self-Focus</a:t>
            </a:r>
          </a:p>
        </p:txBody>
      </p:sp>
      <p:sp>
        <p:nvSpPr>
          <p:cNvPr id="14" name="Content Placeholder 2">
            <a:extLst>
              <a:ext uri="{FF2B5EF4-FFF2-40B4-BE49-F238E27FC236}">
                <a16:creationId xmlns:a16="http://schemas.microsoft.com/office/drawing/2014/main" id="{23279668-AA7D-7DA0-6109-DEC3CFE080A3}"/>
              </a:ext>
            </a:extLst>
          </p:cNvPr>
          <p:cNvSpPr txBox="1">
            <a:spLocks/>
          </p:cNvSpPr>
          <p:nvPr/>
        </p:nvSpPr>
        <p:spPr>
          <a:xfrm>
            <a:off x="6328890" y="1801710"/>
            <a:ext cx="2724776"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Anxiety</a:t>
            </a:r>
          </a:p>
        </p:txBody>
      </p:sp>
      <p:sp>
        <p:nvSpPr>
          <p:cNvPr id="15" name="Content Placeholder 2">
            <a:extLst>
              <a:ext uri="{FF2B5EF4-FFF2-40B4-BE49-F238E27FC236}">
                <a16:creationId xmlns:a16="http://schemas.microsoft.com/office/drawing/2014/main" id="{4CE1E6B4-A353-FDB1-95A5-DF2D95D28141}"/>
              </a:ext>
            </a:extLst>
          </p:cNvPr>
          <p:cNvSpPr txBox="1">
            <a:spLocks/>
          </p:cNvSpPr>
          <p:nvPr/>
        </p:nvSpPr>
        <p:spPr>
          <a:xfrm>
            <a:off x="9461908" y="1801710"/>
            <a:ext cx="2707054" cy="73863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sz="3200" b="1"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Distraction</a:t>
            </a:r>
          </a:p>
        </p:txBody>
      </p:sp>
      <p:sp>
        <p:nvSpPr>
          <p:cNvPr id="16" name="Content Placeholder 2">
            <a:extLst>
              <a:ext uri="{FF2B5EF4-FFF2-40B4-BE49-F238E27FC236}">
                <a16:creationId xmlns:a16="http://schemas.microsoft.com/office/drawing/2014/main" id="{7A564192-87A6-6DF0-ABF3-843E1885482D}"/>
              </a:ext>
            </a:extLst>
          </p:cNvPr>
          <p:cNvSpPr txBox="1">
            <a:spLocks/>
          </p:cNvSpPr>
          <p:nvPr/>
        </p:nvSpPr>
        <p:spPr>
          <a:xfrm>
            <a:off x="-2662"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Apathy</a:t>
            </a:r>
          </a:p>
          <a:p>
            <a:pPr>
              <a:lnSpc>
                <a:spcPct val="130000"/>
              </a:lnSpc>
              <a:spcBef>
                <a:spcPts val="1800"/>
              </a:spcBef>
              <a:spcAft>
                <a:spcPts val="1800"/>
              </a:spcAft>
              <a:defRPr/>
            </a:pPr>
            <a:r>
              <a:rPr lang="en-US" kern="0" dirty="0" err="1">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Slackerism</a:t>
            </a:r>
            <a:endPar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Aimlessness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Comfort-seeking </a:t>
            </a:r>
          </a:p>
        </p:txBody>
      </p:sp>
      <p:sp>
        <p:nvSpPr>
          <p:cNvPr id="17" name="Content Placeholder 2">
            <a:extLst>
              <a:ext uri="{FF2B5EF4-FFF2-40B4-BE49-F238E27FC236}">
                <a16:creationId xmlns:a16="http://schemas.microsoft.com/office/drawing/2014/main" id="{AC530C2A-CA85-101F-1831-DFE668851A65}"/>
              </a:ext>
            </a:extLst>
          </p:cNvPr>
          <p:cNvSpPr txBox="1">
            <a:spLocks/>
          </p:cNvSpPr>
          <p:nvPr/>
        </p:nvSpPr>
        <p:spPr>
          <a:xfrm>
            <a:off x="3189228" y="2816785"/>
            <a:ext cx="2727431" cy="3408578"/>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Obsessed with routine</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Consumed by problems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Pride</a:t>
            </a:r>
          </a:p>
          <a:p>
            <a:pPr>
              <a:lnSpc>
                <a:spcPct val="130000"/>
              </a:lnSpc>
              <a:spcBef>
                <a:spcPts val="1800"/>
              </a:spcBef>
              <a:spcAft>
                <a:spcPts val="1800"/>
              </a:spcAft>
              <a:defRPr/>
            </a:pPr>
            <a:endPar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8" name="Content Placeholder 2">
            <a:extLst>
              <a:ext uri="{FF2B5EF4-FFF2-40B4-BE49-F238E27FC236}">
                <a16:creationId xmlns:a16="http://schemas.microsoft.com/office/drawing/2014/main" id="{C7765B91-7E2F-8E03-5ABE-BAF9F6C75AD8}"/>
              </a:ext>
            </a:extLst>
          </p:cNvPr>
          <p:cNvSpPr txBox="1">
            <a:spLocks/>
          </p:cNvSpPr>
          <p:nvPr/>
        </p:nvSpPr>
        <p:spPr>
          <a:xfrm>
            <a:off x="6328890" y="2816785"/>
            <a:ext cx="2727431" cy="311618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Social anxiety</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Distortions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Easily overwhelmed</a:t>
            </a:r>
          </a:p>
        </p:txBody>
      </p:sp>
      <p:sp>
        <p:nvSpPr>
          <p:cNvPr id="19" name="Content Placeholder 2">
            <a:extLst>
              <a:ext uri="{FF2B5EF4-FFF2-40B4-BE49-F238E27FC236}">
                <a16:creationId xmlns:a16="http://schemas.microsoft.com/office/drawing/2014/main" id="{7B8DBBBF-DB1A-5032-7078-8124A432DED6}"/>
              </a:ext>
            </a:extLst>
          </p:cNvPr>
          <p:cNvSpPr txBox="1">
            <a:spLocks/>
          </p:cNvSpPr>
          <p:nvPr/>
        </p:nvSpPr>
        <p:spPr>
          <a:xfrm>
            <a:off x="9467231" y="2816785"/>
            <a:ext cx="2727431" cy="3568066"/>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1800"/>
              </a:spcBef>
              <a:spcAft>
                <a:spcPts val="1800"/>
              </a:spcAft>
              <a:defRPr/>
            </a:pPr>
            <a:r>
              <a:rPr lang="en-US" kern="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Career</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Hobbies</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Dating </a:t>
            </a:r>
          </a:p>
          <a:p>
            <a:pPr>
              <a:lnSpc>
                <a:spcPct val="130000"/>
              </a:lnSpc>
              <a:spcBef>
                <a:spcPts val="1800"/>
              </a:spcBef>
              <a:spcAft>
                <a:spcPts val="1800"/>
              </a:spcAft>
              <a:defRPr/>
            </a:pPr>
            <a:r>
              <a:rPr lang="en-US" kern="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Sports </a:t>
            </a:r>
          </a:p>
        </p:txBody>
      </p:sp>
    </p:spTree>
    <p:extLst>
      <p:ext uri="{BB962C8B-B14F-4D97-AF65-F5344CB8AC3E}">
        <p14:creationId xmlns:p14="http://schemas.microsoft.com/office/powerpoint/2010/main" val="123582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3" name="Oval 2">
            <a:extLst>
              <a:ext uri="{FF2B5EF4-FFF2-40B4-BE49-F238E27FC236}">
                <a16:creationId xmlns:a16="http://schemas.microsoft.com/office/drawing/2014/main" id="{EAB272D0-F6BC-49D1-8A9F-DC41628330C0}"/>
              </a:ext>
            </a:extLst>
          </p:cNvPr>
          <p:cNvSpPr/>
          <p:nvPr/>
        </p:nvSpPr>
        <p:spPr>
          <a:xfrm>
            <a:off x="974042" y="2605509"/>
            <a:ext cx="1646968" cy="1646968"/>
          </a:xfrm>
          <a:prstGeom prst="ellipse">
            <a:avLst/>
          </a:prstGeom>
          <a:solidFill>
            <a:schemeClr val="tx1">
              <a:lumMod val="75000"/>
              <a:lumOff val="2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Impact" panose="020B0806030902050204" pitchFamily="34" charset="0"/>
              </a:rPr>
              <a:t>DQ</a:t>
            </a:r>
          </a:p>
        </p:txBody>
      </p:sp>
      <p:sp>
        <p:nvSpPr>
          <p:cNvPr id="9" name="Arrow: Pentagon 8">
            <a:extLst>
              <a:ext uri="{FF2B5EF4-FFF2-40B4-BE49-F238E27FC236}">
                <a16:creationId xmlns:a16="http://schemas.microsoft.com/office/drawing/2014/main" id="{CE90DF39-ABF3-43CF-BB5D-134A8BE57839}"/>
              </a:ext>
            </a:extLst>
          </p:cNvPr>
          <p:cNvSpPr/>
          <p:nvPr/>
        </p:nvSpPr>
        <p:spPr>
          <a:xfrm rot="10800000">
            <a:off x="3120456" y="450588"/>
            <a:ext cx="8309543" cy="5969524"/>
          </a:xfrm>
          <a:prstGeom prst="homePlate">
            <a:avLst>
              <a:gd name="adj" fmla="val 15292"/>
            </a:avLst>
          </a:prstGeom>
          <a:solidFill>
            <a:schemeClr val="tx1">
              <a:alpha val="63000"/>
            </a:schemeClr>
          </a:solidFill>
          <a:ln>
            <a:noFill/>
          </a:ln>
          <a:effectLst>
            <a:outerShdw blurRad="114300" dist="38100" dir="8100000" sx="102000" sy="102000" algn="tr" rotWithShape="0">
              <a:schemeClr val="tx1">
                <a:lumMod val="95000"/>
                <a:lumOff val="5000"/>
                <a:alpha val="9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05BE872E-18F3-4A74-935D-2FD03FE85951}"/>
              </a:ext>
            </a:extLst>
          </p:cNvPr>
          <p:cNvSpPr txBox="1">
            <a:spLocks/>
          </p:cNvSpPr>
          <p:nvPr/>
        </p:nvSpPr>
        <p:spPr>
          <a:xfrm>
            <a:off x="4548271" y="1113501"/>
            <a:ext cx="6407681" cy="4582449"/>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THE BIBLICAL CASE IS CLEAR: SERVING LOVE TRANSFORMS. </a:t>
            </a:r>
          </a:p>
          <a:p>
            <a:pPr algn="l">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HOW HAVE YOU SEEN THIS PROCESS WORK IN YOURSELF OR IN OTHERS?</a:t>
            </a:r>
          </a:p>
        </p:txBody>
      </p:sp>
    </p:spTree>
    <p:extLst>
      <p:ext uri="{BB962C8B-B14F-4D97-AF65-F5344CB8AC3E}">
        <p14:creationId xmlns:p14="http://schemas.microsoft.com/office/powerpoint/2010/main" val="6515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sp>
        <p:nvSpPr>
          <p:cNvPr id="9" name="Arrow: Pentagon 8">
            <a:extLst>
              <a:ext uri="{FF2B5EF4-FFF2-40B4-BE49-F238E27FC236}">
                <a16:creationId xmlns:a16="http://schemas.microsoft.com/office/drawing/2014/main" id="{CE90DF39-ABF3-43CF-BB5D-134A8BE57839}"/>
              </a:ext>
            </a:extLst>
          </p:cNvPr>
          <p:cNvSpPr/>
          <p:nvPr/>
        </p:nvSpPr>
        <p:spPr>
          <a:xfrm rot="10800000">
            <a:off x="6564429" y="1773378"/>
            <a:ext cx="5303520" cy="3282217"/>
          </a:xfrm>
          <a:prstGeom prst="homePlate">
            <a:avLst>
              <a:gd name="adj" fmla="val 15292"/>
            </a:avLst>
          </a:prstGeom>
          <a:solidFill>
            <a:schemeClr val="tx1">
              <a:alpha val="71000"/>
            </a:schemeClr>
          </a:solidFill>
          <a:ln>
            <a:noFill/>
          </a:ln>
          <a:effectLst>
            <a:outerShdw blurRad="114300" dist="38100" dir="8100000" sx="102000" sy="102000" algn="tr" rotWithShape="0">
              <a:schemeClr val="tx1">
                <a:lumMod val="95000"/>
                <a:lumOff val="5000"/>
                <a:alpha val="9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Content Placeholder 2">
            <a:extLst>
              <a:ext uri="{FF2B5EF4-FFF2-40B4-BE49-F238E27FC236}">
                <a16:creationId xmlns:a16="http://schemas.microsoft.com/office/drawing/2014/main" id="{05BE872E-18F3-4A74-935D-2FD03FE85951}"/>
              </a:ext>
            </a:extLst>
          </p:cNvPr>
          <p:cNvSpPr txBox="1">
            <a:spLocks/>
          </p:cNvSpPr>
          <p:nvPr/>
        </p:nvSpPr>
        <p:spPr>
          <a:xfrm>
            <a:off x="7199698" y="2687778"/>
            <a:ext cx="4915765" cy="1453415"/>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1800"/>
              </a:spcBef>
              <a:spcAft>
                <a:spcPts val="1800"/>
              </a:spcAft>
              <a:defRPr/>
            </a:pPr>
            <a:r>
              <a:rPr lang="en-US" sz="3200" kern="0" spc="560" dirty="0">
                <a:solidFill>
                  <a:schemeClr val="bg1"/>
                </a:solidFill>
                <a:effectLst>
                  <a:outerShdw blurRad="38100" dist="38100" dir="2700000" algn="tl">
                    <a:srgbClr val="000000">
                      <a:alpha val="43137"/>
                    </a:srgbClr>
                  </a:outerShdw>
                </a:effectLst>
                <a:latin typeface="+mj-lt"/>
              </a:rPr>
              <a:t>SERVING LOVE &amp; TRANSFORMATION</a:t>
            </a:r>
          </a:p>
        </p:txBody>
      </p:sp>
      <p:sp>
        <p:nvSpPr>
          <p:cNvPr id="7" name="Arrow: Pentagon 6">
            <a:extLst>
              <a:ext uri="{FF2B5EF4-FFF2-40B4-BE49-F238E27FC236}">
                <a16:creationId xmlns:a16="http://schemas.microsoft.com/office/drawing/2014/main" id="{47F44C79-AEF5-4B03-A67E-D6A7EDC542E8}"/>
              </a:ext>
            </a:extLst>
          </p:cNvPr>
          <p:cNvSpPr/>
          <p:nvPr/>
        </p:nvSpPr>
        <p:spPr>
          <a:xfrm>
            <a:off x="324051" y="266951"/>
            <a:ext cx="5723823" cy="6295072"/>
          </a:xfrm>
          <a:prstGeom prst="homePlate">
            <a:avLst>
              <a:gd name="adj" fmla="val 15292"/>
            </a:avLst>
          </a:prstGeom>
          <a:solidFill>
            <a:srgbClr val="66FFFF">
              <a:alpha val="31000"/>
            </a:srgbClr>
          </a:solidFill>
          <a:ln>
            <a:noFill/>
          </a:ln>
          <a:effectLst>
            <a:outerShdw blurRad="114300" dist="38100" dir="8100000" sx="102000" sy="102000" algn="tr" rotWithShape="0">
              <a:schemeClr val="tx1">
                <a:lumMod val="95000"/>
                <a:lumOff val="5000"/>
                <a:alpha val="9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Content Placeholder 2">
            <a:extLst>
              <a:ext uri="{FF2B5EF4-FFF2-40B4-BE49-F238E27FC236}">
                <a16:creationId xmlns:a16="http://schemas.microsoft.com/office/drawing/2014/main" id="{4AAB56BC-1735-4E24-A540-D1432D71995B}"/>
              </a:ext>
            </a:extLst>
          </p:cNvPr>
          <p:cNvSpPr txBox="1">
            <a:spLocks/>
          </p:cNvSpPr>
          <p:nvPr/>
        </p:nvSpPr>
        <p:spPr>
          <a:xfrm>
            <a:off x="467214" y="525578"/>
            <a:ext cx="4504623" cy="5668555"/>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LOVE OF SACRIFICE</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STOKES COMMITMENT</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SENSE OF PURPOSE</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CURBS ENTITLEMENT</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FRIENDSHIPS</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FORGET SELF</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SURFACES WEAKNESS</a:t>
            </a:r>
          </a:p>
          <a:p>
            <a:pPr algn="r">
              <a:lnSpc>
                <a:spcPct val="130000"/>
              </a:lnSpc>
              <a:spcBef>
                <a:spcPts val="1200"/>
              </a:spcBef>
              <a:spcAft>
                <a:spcPts val="600"/>
              </a:spcAft>
              <a:defRPr/>
            </a:pPr>
            <a:r>
              <a:rPr lang="en-US" kern="0" spc="560" dirty="0">
                <a:solidFill>
                  <a:schemeClr val="bg1"/>
                </a:solidFill>
                <a:effectLst>
                  <a:outerShdw blurRad="38100" dist="38100" dir="2700000" algn="tl">
                    <a:srgbClr val="000000">
                      <a:alpha val="43137"/>
                    </a:srgbClr>
                  </a:outerShdw>
                </a:effectLst>
                <a:latin typeface="+mj-lt"/>
              </a:rPr>
              <a:t>EXPOSURE TO WORLD</a:t>
            </a:r>
          </a:p>
        </p:txBody>
      </p:sp>
    </p:spTree>
    <p:extLst>
      <p:ext uri="{BB962C8B-B14F-4D97-AF65-F5344CB8AC3E}">
        <p14:creationId xmlns:p14="http://schemas.microsoft.com/office/powerpoint/2010/main" val="210734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12" name="Rectangle 11"/>
          <p:cNvSpPr/>
          <p:nvPr/>
        </p:nvSpPr>
        <p:spPr>
          <a:xfrm>
            <a:off x="-10633" y="-26450"/>
            <a:ext cx="12192000" cy="6857999"/>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a:extLst>
              <a:ext uri="{FF2B5EF4-FFF2-40B4-BE49-F238E27FC236}">
                <a16:creationId xmlns:a16="http://schemas.microsoft.com/office/drawing/2014/main" id="{7F2635F7-6486-4D4C-8875-390A691A08A2}"/>
              </a:ext>
            </a:extLst>
          </p:cNvPr>
          <p:cNvSpPr/>
          <p:nvPr/>
        </p:nvSpPr>
        <p:spPr>
          <a:xfrm>
            <a:off x="1860773" y="2668312"/>
            <a:ext cx="1521374" cy="1521374"/>
          </a:xfrm>
          <a:prstGeom prst="ellipse">
            <a:avLst/>
          </a:prstGeom>
          <a:solidFill>
            <a:schemeClr val="bg1">
              <a:alpha val="5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mj-lt"/>
              </a:rPr>
              <a:t>1</a:t>
            </a:r>
          </a:p>
        </p:txBody>
      </p:sp>
      <p:sp>
        <p:nvSpPr>
          <p:cNvPr id="3" name="TextBox 2">
            <a:extLst>
              <a:ext uri="{FF2B5EF4-FFF2-40B4-BE49-F238E27FC236}">
                <a16:creationId xmlns:a16="http://schemas.microsoft.com/office/drawing/2014/main" id="{13A16ACC-2B89-4B90-A9CD-1DBD3E9E21E5}"/>
              </a:ext>
            </a:extLst>
          </p:cNvPr>
          <p:cNvSpPr txBox="1"/>
          <p:nvPr/>
        </p:nvSpPr>
        <p:spPr>
          <a:xfrm>
            <a:off x="404109" y="452387"/>
            <a:ext cx="4446847" cy="1461939"/>
          </a:xfrm>
          <a:prstGeom prst="rect">
            <a:avLst/>
          </a:prstGeom>
          <a:noFill/>
        </p:spPr>
        <p:txBody>
          <a:bodyPr wrap="square" rtlCol="0">
            <a:spAutoFit/>
          </a:bodyPr>
          <a:lstStyle/>
          <a:p>
            <a:pPr marL="36576" lvl="0" algn="ctr">
              <a:spcAft>
                <a:spcPts val="600"/>
              </a:spcAft>
              <a:defRPr/>
            </a:pPr>
            <a:r>
              <a:rPr lang="en-US" sz="2800" kern="0" spc="560" dirty="0">
                <a:solidFill>
                  <a:srgbClr val="66FFFF"/>
                </a:solidFill>
                <a:effectLst>
                  <a:outerShdw blurRad="38100" dist="38100" dir="2700000" algn="tl">
                    <a:srgbClr val="000000">
                      <a:alpha val="43137"/>
                    </a:srgbClr>
                  </a:outerShdw>
                </a:effectLst>
                <a:latin typeface="Calibri Light" panose="020F0302020204030204"/>
              </a:rPr>
              <a:t>DEFINITION &amp; FUNCTION </a:t>
            </a:r>
          </a:p>
          <a:p>
            <a:pPr marL="36576" lvl="0" algn="ctr">
              <a:spcAft>
                <a:spcPts val="600"/>
              </a:spcAft>
              <a:defRPr/>
            </a:pPr>
            <a:r>
              <a:rPr lang="en-US" sz="2800" kern="0" spc="560" dirty="0">
                <a:solidFill>
                  <a:schemeClr val="bg1"/>
                </a:solidFill>
                <a:effectLst>
                  <a:outerShdw blurRad="38100" dist="38100" dir="2700000" algn="tl">
                    <a:srgbClr val="000000">
                      <a:alpha val="43137"/>
                    </a:srgbClr>
                  </a:outerShdw>
                </a:effectLst>
                <a:latin typeface="Calibri Light" panose="020F0302020204030204"/>
              </a:rPr>
              <a:t>WHAT IS IT?</a:t>
            </a:r>
          </a:p>
        </p:txBody>
      </p:sp>
      <p:cxnSp>
        <p:nvCxnSpPr>
          <p:cNvPr id="7" name="Straight Connector 6">
            <a:extLst>
              <a:ext uri="{FF2B5EF4-FFF2-40B4-BE49-F238E27FC236}">
                <a16:creationId xmlns:a16="http://schemas.microsoft.com/office/drawing/2014/main" id="{59400ACA-6392-4CE8-B600-F3271C074A89}"/>
              </a:ext>
            </a:extLst>
          </p:cNvPr>
          <p:cNvCxnSpPr>
            <a:cxnSpLocks/>
            <a:stCxn id="6" idx="0"/>
          </p:cNvCxnSpPr>
          <p:nvPr/>
        </p:nvCxnSpPr>
        <p:spPr>
          <a:xfrm flipV="1">
            <a:off x="2621460" y="1928929"/>
            <a:ext cx="0" cy="7393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8DD4F0-4CD1-45CA-BCA5-941EE99EC4B8}"/>
              </a:ext>
            </a:extLst>
          </p:cNvPr>
          <p:cNvCxnSpPr>
            <a:cxnSpLocks/>
          </p:cNvCxnSpPr>
          <p:nvPr/>
        </p:nvCxnSpPr>
        <p:spPr>
          <a:xfrm>
            <a:off x="3382147" y="3402550"/>
            <a:ext cx="1849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40F5425-8CB7-4ECA-B406-84A8728A64F2}"/>
              </a:ext>
            </a:extLst>
          </p:cNvPr>
          <p:cNvSpPr/>
          <p:nvPr/>
        </p:nvSpPr>
        <p:spPr>
          <a:xfrm>
            <a:off x="5231717" y="2641863"/>
            <a:ext cx="1521374" cy="1521374"/>
          </a:xfrm>
          <a:prstGeom prst="ellipse">
            <a:avLst/>
          </a:prstGeom>
          <a:solidFill>
            <a:schemeClr val="tx1">
              <a:lumMod val="75000"/>
              <a:lumOff val="25000"/>
              <a:alpha val="5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mj-lt"/>
              </a:rPr>
              <a:t>2</a:t>
            </a:r>
          </a:p>
        </p:txBody>
      </p:sp>
      <p:cxnSp>
        <p:nvCxnSpPr>
          <p:cNvPr id="16" name="Straight Connector 15">
            <a:extLst>
              <a:ext uri="{FF2B5EF4-FFF2-40B4-BE49-F238E27FC236}">
                <a16:creationId xmlns:a16="http://schemas.microsoft.com/office/drawing/2014/main" id="{4C5898C6-3AA7-419C-AD64-3864768FA289}"/>
              </a:ext>
            </a:extLst>
          </p:cNvPr>
          <p:cNvCxnSpPr>
            <a:cxnSpLocks/>
          </p:cNvCxnSpPr>
          <p:nvPr/>
        </p:nvCxnSpPr>
        <p:spPr>
          <a:xfrm flipV="1">
            <a:off x="5992404" y="4163237"/>
            <a:ext cx="0" cy="6692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8786E9-CA5B-45E6-B744-BE9599904944}"/>
              </a:ext>
            </a:extLst>
          </p:cNvPr>
          <p:cNvSpPr txBox="1"/>
          <p:nvPr/>
        </p:nvSpPr>
        <p:spPr>
          <a:xfrm>
            <a:off x="3509850" y="5015634"/>
            <a:ext cx="4965108" cy="1031051"/>
          </a:xfrm>
          <a:prstGeom prst="rect">
            <a:avLst/>
          </a:prstGeom>
          <a:noFill/>
        </p:spPr>
        <p:txBody>
          <a:bodyPr wrap="square" rtlCol="0">
            <a:spAutoFit/>
          </a:bodyPr>
          <a:lstStyle/>
          <a:p>
            <a:pPr marL="36576" lvl="0" algn="ctr">
              <a:spcAft>
                <a:spcPts val="600"/>
              </a:spcAft>
              <a:defRPr/>
            </a:pPr>
            <a:r>
              <a:rPr lang="en-US" sz="2800" kern="0" spc="560" dirty="0">
                <a:solidFill>
                  <a:srgbClr val="66FFFF"/>
                </a:solidFill>
                <a:effectLst>
                  <a:outerShdw blurRad="38100" dist="38100" dir="2700000" algn="tl">
                    <a:srgbClr val="000000">
                      <a:alpha val="43137"/>
                    </a:srgbClr>
                  </a:outerShdw>
                </a:effectLst>
                <a:latin typeface="Calibri Light" panose="020F0302020204030204"/>
              </a:rPr>
              <a:t>DIAGNOSIS</a:t>
            </a:r>
          </a:p>
          <a:p>
            <a:pPr marL="36576" lvl="0" algn="ctr">
              <a:spcAft>
                <a:spcPts val="600"/>
              </a:spcAft>
              <a:defRPr/>
            </a:pPr>
            <a:r>
              <a:rPr lang="en-US" sz="2800" kern="0" spc="560" dirty="0">
                <a:solidFill>
                  <a:schemeClr val="bg1"/>
                </a:solidFill>
                <a:effectLst>
                  <a:outerShdw blurRad="38100" dist="38100" dir="2700000" algn="tl">
                    <a:srgbClr val="000000">
                      <a:alpha val="43137"/>
                    </a:srgbClr>
                  </a:outerShdw>
                </a:effectLst>
                <a:latin typeface="Calibri Light" panose="020F0302020204030204"/>
              </a:rPr>
              <a:t>HOW DOES IT WORK?</a:t>
            </a:r>
          </a:p>
        </p:txBody>
      </p:sp>
      <p:sp>
        <p:nvSpPr>
          <p:cNvPr id="13" name="Oval 12">
            <a:extLst>
              <a:ext uri="{FF2B5EF4-FFF2-40B4-BE49-F238E27FC236}">
                <a16:creationId xmlns:a16="http://schemas.microsoft.com/office/drawing/2014/main" id="{3428E4EA-822B-41BF-9BF0-B763785F77C2}"/>
              </a:ext>
            </a:extLst>
          </p:cNvPr>
          <p:cNvSpPr/>
          <p:nvPr/>
        </p:nvSpPr>
        <p:spPr>
          <a:xfrm>
            <a:off x="8636980" y="2668312"/>
            <a:ext cx="1521374" cy="1521374"/>
          </a:xfrm>
          <a:prstGeom prst="ellipse">
            <a:avLst/>
          </a:prstGeom>
          <a:solidFill>
            <a:schemeClr val="tx1">
              <a:alpha val="5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mj-lt"/>
              </a:rPr>
              <a:t>3</a:t>
            </a:r>
          </a:p>
        </p:txBody>
      </p:sp>
      <p:sp>
        <p:nvSpPr>
          <p:cNvPr id="14" name="TextBox 13">
            <a:extLst>
              <a:ext uri="{FF2B5EF4-FFF2-40B4-BE49-F238E27FC236}">
                <a16:creationId xmlns:a16="http://schemas.microsoft.com/office/drawing/2014/main" id="{9B272B76-C739-4017-A9A2-DCA0F6C38639}"/>
              </a:ext>
            </a:extLst>
          </p:cNvPr>
          <p:cNvSpPr txBox="1"/>
          <p:nvPr/>
        </p:nvSpPr>
        <p:spPr>
          <a:xfrm>
            <a:off x="7384314" y="452387"/>
            <a:ext cx="4242849" cy="1461939"/>
          </a:xfrm>
          <a:prstGeom prst="rect">
            <a:avLst/>
          </a:prstGeom>
          <a:noFill/>
        </p:spPr>
        <p:txBody>
          <a:bodyPr wrap="square" rtlCol="0">
            <a:spAutoFit/>
          </a:bodyPr>
          <a:lstStyle/>
          <a:p>
            <a:pPr marL="36576" lvl="0" algn="ctr">
              <a:spcAft>
                <a:spcPts val="600"/>
              </a:spcAft>
              <a:defRPr/>
            </a:pPr>
            <a:r>
              <a:rPr lang="en-US" sz="2800" kern="0" spc="560" dirty="0">
                <a:solidFill>
                  <a:srgbClr val="66FFFF"/>
                </a:solidFill>
                <a:effectLst>
                  <a:outerShdw blurRad="38100" dist="38100" dir="2700000" algn="tl">
                    <a:srgbClr val="000000">
                      <a:alpha val="43137"/>
                    </a:srgbClr>
                  </a:outerShdw>
                </a:effectLst>
                <a:latin typeface="Calibri Light" panose="020F0302020204030204"/>
              </a:rPr>
              <a:t>FINAL THOUGHTS</a:t>
            </a:r>
          </a:p>
          <a:p>
            <a:pPr marL="36576" lvl="0" algn="ctr">
              <a:spcAft>
                <a:spcPts val="600"/>
              </a:spcAft>
              <a:defRPr/>
            </a:pPr>
            <a:r>
              <a:rPr lang="en-US" sz="2800" kern="0" spc="560" dirty="0">
                <a:solidFill>
                  <a:schemeClr val="bg1"/>
                </a:solidFill>
                <a:effectLst>
                  <a:outerShdw blurRad="38100" dist="38100" dir="2700000" algn="tl">
                    <a:srgbClr val="000000">
                      <a:alpha val="43137"/>
                    </a:srgbClr>
                  </a:outerShdw>
                </a:effectLst>
                <a:latin typeface="Calibri Light" panose="020F0302020204030204"/>
              </a:rPr>
              <a:t>WHAT OTHER IDEAS HELP?</a:t>
            </a:r>
          </a:p>
        </p:txBody>
      </p:sp>
      <p:cxnSp>
        <p:nvCxnSpPr>
          <p:cNvPr id="18" name="Straight Connector 17">
            <a:extLst>
              <a:ext uri="{FF2B5EF4-FFF2-40B4-BE49-F238E27FC236}">
                <a16:creationId xmlns:a16="http://schemas.microsoft.com/office/drawing/2014/main" id="{985DAAA8-07E2-48F2-BC54-CD963CA99B62}"/>
              </a:ext>
            </a:extLst>
          </p:cNvPr>
          <p:cNvCxnSpPr>
            <a:cxnSpLocks/>
            <a:stCxn id="13" idx="0"/>
          </p:cNvCxnSpPr>
          <p:nvPr/>
        </p:nvCxnSpPr>
        <p:spPr>
          <a:xfrm flipV="1">
            <a:off x="9397667" y="1928929"/>
            <a:ext cx="0" cy="7393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11A211-F866-4532-B050-8DA410D508A3}"/>
              </a:ext>
            </a:extLst>
          </p:cNvPr>
          <p:cNvCxnSpPr>
            <a:cxnSpLocks/>
          </p:cNvCxnSpPr>
          <p:nvPr/>
        </p:nvCxnSpPr>
        <p:spPr>
          <a:xfrm>
            <a:off x="6753091" y="3402550"/>
            <a:ext cx="1849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28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 name="TextBox 1">
            <a:extLst>
              <a:ext uri="{FF2B5EF4-FFF2-40B4-BE49-F238E27FC236}">
                <a16:creationId xmlns:a16="http://schemas.microsoft.com/office/drawing/2014/main" id="{9C0EDE29-AD7E-4A8D-BB14-11A8E486A384}"/>
              </a:ext>
            </a:extLst>
          </p:cNvPr>
          <p:cNvSpPr txBox="1"/>
          <p:nvPr/>
        </p:nvSpPr>
        <p:spPr>
          <a:xfrm>
            <a:off x="441436" y="348339"/>
            <a:ext cx="5133864" cy="923330"/>
          </a:xfrm>
          <a:prstGeom prst="rect">
            <a:avLst/>
          </a:prstGeom>
          <a:noFill/>
        </p:spPr>
        <p:txBody>
          <a:bodyPr wrap="square" rtlCol="0">
            <a:spAutoFit/>
          </a:bodyPr>
          <a:lstStyle/>
          <a:p>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final thoughts</a:t>
            </a:r>
          </a:p>
        </p:txBody>
      </p:sp>
      <p:sp>
        <p:nvSpPr>
          <p:cNvPr id="5" name="TextBox 4">
            <a:extLst>
              <a:ext uri="{FF2B5EF4-FFF2-40B4-BE49-F238E27FC236}">
                <a16:creationId xmlns:a16="http://schemas.microsoft.com/office/drawing/2014/main" id="{BC2BC568-330C-49F1-B01A-4691BC7F009B}"/>
              </a:ext>
            </a:extLst>
          </p:cNvPr>
          <p:cNvSpPr txBox="1"/>
          <p:nvPr/>
        </p:nvSpPr>
        <p:spPr>
          <a:xfrm>
            <a:off x="441436" y="1852872"/>
            <a:ext cx="10909735" cy="3339376"/>
          </a:xfrm>
          <a:prstGeom prst="rect">
            <a:avLst/>
          </a:prstGeom>
          <a:noFill/>
        </p:spPr>
        <p:txBody>
          <a:bodyPr wrap="square" rtlCol="0">
            <a:spAutoFit/>
          </a:bodyPr>
          <a:lstStyle/>
          <a:p>
            <a:pPr>
              <a:spcBef>
                <a:spcPts val="3000"/>
              </a:spcBef>
              <a:defRPr/>
            </a:pPr>
            <a:r>
              <a:rPr lang="en-US"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Balance tensions</a:t>
            </a:r>
          </a:p>
          <a:p>
            <a:pPr lvl="1">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Counseling &amp; love output</a:t>
            </a:r>
          </a:p>
          <a:p>
            <a:pPr lvl="1">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Internal &amp; external motivation</a:t>
            </a:r>
          </a:p>
          <a:p>
            <a:pPr lvl="1">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Direction &amp; independence </a:t>
            </a:r>
            <a:endParaRPr lang="en-US" sz="3200"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B8CDF39F-7138-1BE5-9D62-8C302A1B56FB}"/>
              </a:ext>
            </a:extLst>
          </p:cNvPr>
          <p:cNvCxnSpPr>
            <a:cxnSpLocks/>
          </p:cNvCxnSpPr>
          <p:nvPr/>
        </p:nvCxnSpPr>
        <p:spPr>
          <a:xfrm>
            <a:off x="580884" y="1431330"/>
            <a:ext cx="4600716"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24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 name="TextBox 1">
            <a:extLst>
              <a:ext uri="{FF2B5EF4-FFF2-40B4-BE49-F238E27FC236}">
                <a16:creationId xmlns:a16="http://schemas.microsoft.com/office/drawing/2014/main" id="{9C0EDE29-AD7E-4A8D-BB14-11A8E486A384}"/>
              </a:ext>
            </a:extLst>
          </p:cNvPr>
          <p:cNvSpPr txBox="1"/>
          <p:nvPr/>
        </p:nvSpPr>
        <p:spPr>
          <a:xfrm>
            <a:off x="441436" y="348339"/>
            <a:ext cx="6505464" cy="923330"/>
          </a:xfrm>
          <a:prstGeom prst="rect">
            <a:avLst/>
          </a:prstGeom>
          <a:noFill/>
        </p:spPr>
        <p:txBody>
          <a:bodyPr wrap="square" rtlCol="0">
            <a:spAutoFit/>
          </a:bodyPr>
          <a:lstStyle/>
          <a:p>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final thoughts</a:t>
            </a:r>
          </a:p>
        </p:txBody>
      </p:sp>
      <p:sp>
        <p:nvSpPr>
          <p:cNvPr id="5" name="TextBox 4">
            <a:extLst>
              <a:ext uri="{FF2B5EF4-FFF2-40B4-BE49-F238E27FC236}">
                <a16:creationId xmlns:a16="http://schemas.microsoft.com/office/drawing/2014/main" id="{BC2BC568-330C-49F1-B01A-4691BC7F009B}"/>
              </a:ext>
            </a:extLst>
          </p:cNvPr>
          <p:cNvSpPr txBox="1"/>
          <p:nvPr/>
        </p:nvSpPr>
        <p:spPr>
          <a:xfrm>
            <a:off x="441436" y="1852872"/>
            <a:ext cx="10909735" cy="4708981"/>
          </a:xfrm>
          <a:prstGeom prst="rect">
            <a:avLst/>
          </a:prstGeom>
          <a:noFill/>
        </p:spPr>
        <p:txBody>
          <a:bodyPr wrap="square" rtlCol="0">
            <a:spAutoFit/>
          </a:bodyPr>
          <a:lstStyle/>
          <a:p>
            <a:pPr>
              <a:spcBef>
                <a:spcPts val="3000"/>
              </a:spcBef>
              <a:defRPr/>
            </a:pPr>
            <a:r>
              <a:rPr lang="en-US"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Balance tensions</a:t>
            </a:r>
          </a:p>
          <a:p>
            <a:pPr>
              <a:spcBef>
                <a:spcPts val="3000"/>
              </a:spcBef>
              <a:defRPr/>
            </a:pPr>
            <a:r>
              <a:rPr lang="en-US"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Discover creative outlets</a:t>
            </a:r>
          </a:p>
          <a:p>
            <a:pPr lvl="1">
              <a:spcBef>
                <a:spcPts val="3000"/>
              </a:spcBef>
              <a:defRPr/>
            </a:pPr>
            <a:r>
              <a:rPr lang="en-US" sz="40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Personal interests</a:t>
            </a:r>
          </a:p>
          <a:p>
            <a:pPr lvl="1">
              <a:spcBef>
                <a:spcPts val="3000"/>
              </a:spcBef>
              <a:defRPr/>
            </a:pPr>
            <a:r>
              <a:rPr lang="en-US" sz="40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 together</a:t>
            </a:r>
          </a:p>
          <a:p>
            <a:pPr lvl="1">
              <a:spcBef>
                <a:spcPts val="3000"/>
              </a:spcBef>
              <a:defRPr/>
            </a:pPr>
            <a:r>
              <a:rPr lang="en-US" sz="40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 as much as possible</a:t>
            </a:r>
          </a:p>
        </p:txBody>
      </p:sp>
      <p:cxnSp>
        <p:nvCxnSpPr>
          <p:cNvPr id="9" name="Straight Connector 8">
            <a:extLst>
              <a:ext uri="{FF2B5EF4-FFF2-40B4-BE49-F238E27FC236}">
                <a16:creationId xmlns:a16="http://schemas.microsoft.com/office/drawing/2014/main" id="{82926093-245D-4315-B233-5D952D885373}"/>
              </a:ext>
            </a:extLst>
          </p:cNvPr>
          <p:cNvCxnSpPr>
            <a:cxnSpLocks/>
          </p:cNvCxnSpPr>
          <p:nvPr/>
        </p:nvCxnSpPr>
        <p:spPr>
          <a:xfrm>
            <a:off x="580884" y="1431330"/>
            <a:ext cx="4600716"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72FFE-C7AB-E4D1-F3C0-716EAD52C45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FD7100-228B-37E4-2B70-5332CABD930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FF82C992-B2C4-949C-C1DE-ED038199F288}"/>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 name="TextBox 1">
            <a:extLst>
              <a:ext uri="{FF2B5EF4-FFF2-40B4-BE49-F238E27FC236}">
                <a16:creationId xmlns:a16="http://schemas.microsoft.com/office/drawing/2014/main" id="{F3B33F22-118D-807E-E376-1213FEACC6F5}"/>
              </a:ext>
            </a:extLst>
          </p:cNvPr>
          <p:cNvSpPr txBox="1"/>
          <p:nvPr/>
        </p:nvSpPr>
        <p:spPr>
          <a:xfrm>
            <a:off x="441436" y="348339"/>
            <a:ext cx="6505464" cy="923330"/>
          </a:xfrm>
          <a:prstGeom prst="rect">
            <a:avLst/>
          </a:prstGeom>
          <a:noFill/>
        </p:spPr>
        <p:txBody>
          <a:bodyPr wrap="square" rtlCol="0">
            <a:spAutoFit/>
          </a:bodyPr>
          <a:lstStyle/>
          <a:p>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final thoughts</a:t>
            </a:r>
          </a:p>
        </p:txBody>
      </p:sp>
      <p:sp>
        <p:nvSpPr>
          <p:cNvPr id="5" name="TextBox 4">
            <a:extLst>
              <a:ext uri="{FF2B5EF4-FFF2-40B4-BE49-F238E27FC236}">
                <a16:creationId xmlns:a16="http://schemas.microsoft.com/office/drawing/2014/main" id="{62643CDE-319D-E6A2-B5D6-49A094FD4CA0}"/>
              </a:ext>
            </a:extLst>
          </p:cNvPr>
          <p:cNvSpPr txBox="1"/>
          <p:nvPr/>
        </p:nvSpPr>
        <p:spPr>
          <a:xfrm>
            <a:off x="441436" y="1852872"/>
            <a:ext cx="10909735" cy="2708434"/>
          </a:xfrm>
          <a:prstGeom prst="rect">
            <a:avLst/>
          </a:prstGeom>
          <a:noFill/>
        </p:spPr>
        <p:txBody>
          <a:bodyPr wrap="square" rtlCol="0">
            <a:spAutoFit/>
          </a:bodyPr>
          <a:lstStyle/>
          <a:p>
            <a:pPr>
              <a:spcBef>
                <a:spcPts val="3000"/>
              </a:spcBef>
              <a:defRPr/>
            </a:pPr>
            <a:r>
              <a:rPr lang="en-US"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Balance tensions</a:t>
            </a:r>
          </a:p>
          <a:p>
            <a:pPr>
              <a:spcBef>
                <a:spcPts val="3000"/>
              </a:spcBef>
              <a:defRPr/>
            </a:pPr>
            <a:r>
              <a:rPr lang="en-US"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Discover creative outlets</a:t>
            </a:r>
          </a:p>
          <a:p>
            <a:pPr>
              <a:spcBef>
                <a:spcPts val="3000"/>
              </a:spcBef>
              <a:defRPr/>
            </a:pPr>
            <a:r>
              <a:rPr lang="en-US"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Reframe self-care </a:t>
            </a:r>
          </a:p>
        </p:txBody>
      </p:sp>
      <p:cxnSp>
        <p:nvCxnSpPr>
          <p:cNvPr id="9" name="Straight Connector 8">
            <a:extLst>
              <a:ext uri="{FF2B5EF4-FFF2-40B4-BE49-F238E27FC236}">
                <a16:creationId xmlns:a16="http://schemas.microsoft.com/office/drawing/2014/main" id="{3A7710FE-4595-B3A7-7C28-E337A77A51B3}"/>
              </a:ext>
            </a:extLst>
          </p:cNvPr>
          <p:cNvCxnSpPr>
            <a:cxnSpLocks/>
          </p:cNvCxnSpPr>
          <p:nvPr/>
        </p:nvCxnSpPr>
        <p:spPr>
          <a:xfrm>
            <a:off x="580884" y="1431330"/>
            <a:ext cx="4600716"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71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12" name="Rectangle 11"/>
          <p:cNvSpPr/>
          <p:nvPr/>
        </p:nvSpPr>
        <p:spPr>
          <a:xfrm>
            <a:off x="-10633" y="-26450"/>
            <a:ext cx="12192000" cy="6857999"/>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a:extLst>
              <a:ext uri="{FF2B5EF4-FFF2-40B4-BE49-F238E27FC236}">
                <a16:creationId xmlns:a16="http://schemas.microsoft.com/office/drawing/2014/main" id="{7F2635F7-6486-4D4C-8875-390A691A08A2}"/>
              </a:ext>
            </a:extLst>
          </p:cNvPr>
          <p:cNvSpPr/>
          <p:nvPr/>
        </p:nvSpPr>
        <p:spPr>
          <a:xfrm>
            <a:off x="1860773" y="2668312"/>
            <a:ext cx="1521374" cy="1521374"/>
          </a:xfrm>
          <a:prstGeom prst="ellipse">
            <a:avLst/>
          </a:prstGeom>
          <a:solidFill>
            <a:schemeClr val="bg1">
              <a:alpha val="5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mj-lt"/>
              </a:rPr>
              <a:t>1</a:t>
            </a:r>
          </a:p>
        </p:txBody>
      </p:sp>
      <p:sp>
        <p:nvSpPr>
          <p:cNvPr id="3" name="TextBox 2">
            <a:extLst>
              <a:ext uri="{FF2B5EF4-FFF2-40B4-BE49-F238E27FC236}">
                <a16:creationId xmlns:a16="http://schemas.microsoft.com/office/drawing/2014/main" id="{13A16ACC-2B89-4B90-A9CD-1DBD3E9E21E5}"/>
              </a:ext>
            </a:extLst>
          </p:cNvPr>
          <p:cNvSpPr txBox="1"/>
          <p:nvPr/>
        </p:nvSpPr>
        <p:spPr>
          <a:xfrm>
            <a:off x="404109" y="452387"/>
            <a:ext cx="4446847" cy="1461939"/>
          </a:xfrm>
          <a:prstGeom prst="rect">
            <a:avLst/>
          </a:prstGeom>
          <a:noFill/>
        </p:spPr>
        <p:txBody>
          <a:bodyPr wrap="square" rtlCol="0">
            <a:spAutoFit/>
          </a:bodyPr>
          <a:lstStyle/>
          <a:p>
            <a:pPr marL="36576" lvl="0" algn="ctr">
              <a:spcAft>
                <a:spcPts val="600"/>
              </a:spcAft>
              <a:defRPr/>
            </a:pPr>
            <a:r>
              <a:rPr lang="en-US" sz="2800" kern="0" spc="560" dirty="0">
                <a:solidFill>
                  <a:srgbClr val="66FFFF"/>
                </a:solidFill>
                <a:effectLst>
                  <a:outerShdw blurRad="38100" dist="38100" dir="2700000" algn="tl">
                    <a:srgbClr val="000000">
                      <a:alpha val="43137"/>
                    </a:srgbClr>
                  </a:outerShdw>
                </a:effectLst>
                <a:latin typeface="Calibri Light" panose="020F0302020204030204"/>
              </a:rPr>
              <a:t>DEFINITION &amp; FUNCTION </a:t>
            </a:r>
          </a:p>
          <a:p>
            <a:pPr marL="36576" lvl="0" algn="ctr">
              <a:spcAft>
                <a:spcPts val="600"/>
              </a:spcAft>
              <a:defRPr/>
            </a:pPr>
            <a:r>
              <a:rPr lang="en-US" sz="2800" kern="0" spc="560" dirty="0">
                <a:solidFill>
                  <a:schemeClr val="bg1"/>
                </a:solidFill>
                <a:effectLst>
                  <a:outerShdw blurRad="38100" dist="38100" dir="2700000" algn="tl">
                    <a:srgbClr val="000000">
                      <a:alpha val="43137"/>
                    </a:srgbClr>
                  </a:outerShdw>
                </a:effectLst>
                <a:latin typeface="Calibri Light" panose="020F0302020204030204"/>
              </a:rPr>
              <a:t>WHAT IS IT?</a:t>
            </a:r>
          </a:p>
        </p:txBody>
      </p:sp>
      <p:cxnSp>
        <p:nvCxnSpPr>
          <p:cNvPr id="7" name="Straight Connector 6">
            <a:extLst>
              <a:ext uri="{FF2B5EF4-FFF2-40B4-BE49-F238E27FC236}">
                <a16:creationId xmlns:a16="http://schemas.microsoft.com/office/drawing/2014/main" id="{59400ACA-6392-4CE8-B600-F3271C074A89}"/>
              </a:ext>
            </a:extLst>
          </p:cNvPr>
          <p:cNvCxnSpPr>
            <a:cxnSpLocks/>
            <a:stCxn id="6" idx="0"/>
          </p:cNvCxnSpPr>
          <p:nvPr/>
        </p:nvCxnSpPr>
        <p:spPr>
          <a:xfrm flipV="1">
            <a:off x="2621460" y="1928929"/>
            <a:ext cx="0" cy="7393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0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DB5B7-94F4-A078-3710-3B510060D91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B62C0A-525A-85F5-4F09-915A2A80924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7DD01132-6255-0557-16DC-6F1422A82306}"/>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3" name="Oval 2">
            <a:extLst>
              <a:ext uri="{FF2B5EF4-FFF2-40B4-BE49-F238E27FC236}">
                <a16:creationId xmlns:a16="http://schemas.microsoft.com/office/drawing/2014/main" id="{B01CE404-0FC2-2495-7390-646246D9B9AD}"/>
              </a:ext>
            </a:extLst>
          </p:cNvPr>
          <p:cNvSpPr/>
          <p:nvPr/>
        </p:nvSpPr>
        <p:spPr>
          <a:xfrm>
            <a:off x="3010346" y="2969083"/>
            <a:ext cx="2429581" cy="2429581"/>
          </a:xfrm>
          <a:prstGeom prst="ellipse">
            <a:avLst/>
          </a:prstGeom>
          <a:solidFill>
            <a:srgbClr val="FFE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DD4AAE0-B26B-E850-FE14-035513B3E30C}"/>
              </a:ext>
            </a:extLst>
          </p:cNvPr>
          <p:cNvSpPr/>
          <p:nvPr/>
        </p:nvSpPr>
        <p:spPr>
          <a:xfrm>
            <a:off x="131229" y="2973024"/>
            <a:ext cx="2429581" cy="2429581"/>
          </a:xfrm>
          <a:prstGeom prst="ellips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FEEE8B-9AF2-E02C-0C2C-ED3E19CDF42C}"/>
              </a:ext>
            </a:extLst>
          </p:cNvPr>
          <p:cNvSpPr txBox="1"/>
          <p:nvPr/>
        </p:nvSpPr>
        <p:spPr>
          <a:xfrm>
            <a:off x="379689" y="3860706"/>
            <a:ext cx="193266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Self-care</a:t>
            </a:r>
          </a:p>
        </p:txBody>
      </p:sp>
      <p:sp>
        <p:nvSpPr>
          <p:cNvPr id="7" name="TextBox 6">
            <a:extLst>
              <a:ext uri="{FF2B5EF4-FFF2-40B4-BE49-F238E27FC236}">
                <a16:creationId xmlns:a16="http://schemas.microsoft.com/office/drawing/2014/main" id="{DFF78272-1884-19D3-9F54-26F36DB398D1}"/>
              </a:ext>
            </a:extLst>
          </p:cNvPr>
          <p:cNvSpPr txBox="1"/>
          <p:nvPr/>
        </p:nvSpPr>
        <p:spPr>
          <a:xfrm>
            <a:off x="3258806" y="3860707"/>
            <a:ext cx="193266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Service</a:t>
            </a:r>
          </a:p>
        </p:txBody>
      </p:sp>
      <p:cxnSp>
        <p:nvCxnSpPr>
          <p:cNvPr id="5" name="Straight Connector 4">
            <a:extLst>
              <a:ext uri="{FF2B5EF4-FFF2-40B4-BE49-F238E27FC236}">
                <a16:creationId xmlns:a16="http://schemas.microsoft.com/office/drawing/2014/main" id="{1390E319-8D16-C411-4DCA-6475C238EE26}"/>
              </a:ext>
            </a:extLst>
          </p:cNvPr>
          <p:cNvCxnSpPr>
            <a:cxnSpLocks/>
          </p:cNvCxnSpPr>
          <p:nvPr/>
        </p:nvCxnSpPr>
        <p:spPr>
          <a:xfrm>
            <a:off x="2782196" y="2083072"/>
            <a:ext cx="0" cy="444477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4015F06-168E-3DC1-FB82-03DC23E36EB2}"/>
              </a:ext>
            </a:extLst>
          </p:cNvPr>
          <p:cNvSpPr/>
          <p:nvPr/>
        </p:nvSpPr>
        <p:spPr>
          <a:xfrm>
            <a:off x="6566682" y="2885239"/>
            <a:ext cx="2429581" cy="2429581"/>
          </a:xfrm>
          <a:prstGeom prst="ellips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72F5CA4-BD73-D75E-6F55-E06EDD62E482}"/>
              </a:ext>
            </a:extLst>
          </p:cNvPr>
          <p:cNvSpPr/>
          <p:nvPr/>
        </p:nvSpPr>
        <p:spPr>
          <a:xfrm>
            <a:off x="7319631" y="1698525"/>
            <a:ext cx="4803007" cy="4803007"/>
          </a:xfrm>
          <a:prstGeom prst="ellipse">
            <a:avLst/>
          </a:prstGeom>
          <a:solidFill>
            <a:srgbClr val="FFE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2CDDE9B-7260-83CF-D4AB-990B926E72FB}"/>
              </a:ext>
            </a:extLst>
          </p:cNvPr>
          <p:cNvSpPr txBox="1"/>
          <p:nvPr/>
        </p:nvSpPr>
        <p:spPr>
          <a:xfrm>
            <a:off x="9631980" y="3737596"/>
            <a:ext cx="1924086" cy="769441"/>
          </a:xfrm>
          <a:prstGeom prst="rect">
            <a:avLst/>
          </a:prstGeom>
          <a:noFill/>
        </p:spPr>
        <p:txBody>
          <a:bodyPr wrap="square" rtlCol="0">
            <a:spAutoFit/>
          </a:bodyPr>
          <a:lstStyle/>
          <a:p>
            <a:pPr algn="r"/>
            <a:r>
              <a:rPr lang="en-US" sz="4400" b="1" dirty="0">
                <a:effectLst>
                  <a:outerShdw blurRad="38100" dist="38100" dir="2700000" algn="tl">
                    <a:srgbClr val="000000">
                      <a:alpha val="43137"/>
                    </a:srgbClr>
                  </a:outerShdw>
                </a:effectLst>
              </a:rPr>
              <a:t>Service</a:t>
            </a:r>
          </a:p>
        </p:txBody>
      </p:sp>
      <p:sp>
        <p:nvSpPr>
          <p:cNvPr id="23" name="TextBox 22">
            <a:extLst>
              <a:ext uri="{FF2B5EF4-FFF2-40B4-BE49-F238E27FC236}">
                <a16:creationId xmlns:a16="http://schemas.microsoft.com/office/drawing/2014/main" id="{05B8C483-F367-CFBD-61AF-F8216F89CA82}"/>
              </a:ext>
            </a:extLst>
          </p:cNvPr>
          <p:cNvSpPr txBox="1"/>
          <p:nvPr/>
        </p:nvSpPr>
        <p:spPr>
          <a:xfrm>
            <a:off x="7063835" y="3869195"/>
            <a:ext cx="2001573"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Self-care</a:t>
            </a:r>
          </a:p>
        </p:txBody>
      </p:sp>
      <p:sp>
        <p:nvSpPr>
          <p:cNvPr id="30" name="TextBox 29">
            <a:extLst>
              <a:ext uri="{FF2B5EF4-FFF2-40B4-BE49-F238E27FC236}">
                <a16:creationId xmlns:a16="http://schemas.microsoft.com/office/drawing/2014/main" id="{C31E7A5A-220E-0ADE-EC3C-3B81AC599091}"/>
              </a:ext>
            </a:extLst>
          </p:cNvPr>
          <p:cNvSpPr txBox="1"/>
          <p:nvPr/>
        </p:nvSpPr>
        <p:spPr>
          <a:xfrm>
            <a:off x="379689" y="161365"/>
            <a:ext cx="2231485" cy="1077218"/>
          </a:xfrm>
          <a:prstGeom prst="rect">
            <a:avLst/>
          </a:prstGeom>
          <a:noFill/>
        </p:spPr>
        <p:txBody>
          <a:bodyPr wrap="square" rtlCol="0">
            <a:spAutoFit/>
          </a:bodyPr>
          <a:lstStyle/>
          <a:p>
            <a:r>
              <a:rPr lang="en-US" sz="3200" b="1" dirty="0">
                <a:solidFill>
                  <a:schemeClr val="bg1"/>
                </a:solidFill>
              </a:rPr>
              <a:t>Cultural perspective</a:t>
            </a:r>
          </a:p>
        </p:txBody>
      </p:sp>
      <p:sp>
        <p:nvSpPr>
          <p:cNvPr id="31" name="TextBox 30">
            <a:extLst>
              <a:ext uri="{FF2B5EF4-FFF2-40B4-BE49-F238E27FC236}">
                <a16:creationId xmlns:a16="http://schemas.microsoft.com/office/drawing/2014/main" id="{B92EC2E9-11B9-BA65-8237-BE12ADF6889A}"/>
              </a:ext>
            </a:extLst>
          </p:cNvPr>
          <p:cNvSpPr txBox="1"/>
          <p:nvPr/>
        </p:nvSpPr>
        <p:spPr>
          <a:xfrm>
            <a:off x="9354263" y="161365"/>
            <a:ext cx="2356904" cy="1077218"/>
          </a:xfrm>
          <a:prstGeom prst="rect">
            <a:avLst/>
          </a:prstGeom>
          <a:noFill/>
        </p:spPr>
        <p:txBody>
          <a:bodyPr wrap="square" rtlCol="0">
            <a:spAutoFit/>
          </a:bodyPr>
          <a:lstStyle/>
          <a:p>
            <a:pPr algn="r"/>
            <a:r>
              <a:rPr lang="en-US" sz="3200" b="1" dirty="0">
                <a:solidFill>
                  <a:schemeClr val="bg1"/>
                </a:solidFill>
              </a:rPr>
              <a:t>Biblical perspective</a:t>
            </a:r>
          </a:p>
        </p:txBody>
      </p:sp>
      <p:cxnSp>
        <p:nvCxnSpPr>
          <p:cNvPr id="33" name="Straight Connector 32">
            <a:extLst>
              <a:ext uri="{FF2B5EF4-FFF2-40B4-BE49-F238E27FC236}">
                <a16:creationId xmlns:a16="http://schemas.microsoft.com/office/drawing/2014/main" id="{6CBD7C8A-25DF-0EE8-3622-23E187F933D4}"/>
              </a:ext>
            </a:extLst>
          </p:cNvPr>
          <p:cNvCxnSpPr>
            <a:cxnSpLocks/>
          </p:cNvCxnSpPr>
          <p:nvPr/>
        </p:nvCxnSpPr>
        <p:spPr>
          <a:xfrm>
            <a:off x="6096000" y="161365"/>
            <a:ext cx="0" cy="65426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p:bldP spid="7" grpId="0"/>
      <p:bldP spid="17" grpId="0" animBg="1"/>
      <p:bldP spid="20" grpId="0" animBg="1"/>
      <p:bldP spid="21" grpId="0"/>
      <p:bldP spid="23"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6B6298-6A9E-7DDB-FAD4-EAE952A014F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C688255-BB27-444B-A470-E8C13935DED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A0D5DC13-EEBB-B0C9-278A-7BD946E2BCA7}"/>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7" name="Oval 16">
            <a:extLst>
              <a:ext uri="{FF2B5EF4-FFF2-40B4-BE49-F238E27FC236}">
                <a16:creationId xmlns:a16="http://schemas.microsoft.com/office/drawing/2014/main" id="{FCDFB4E6-729B-D583-CE0C-B03A45C28F2A}"/>
              </a:ext>
            </a:extLst>
          </p:cNvPr>
          <p:cNvSpPr/>
          <p:nvPr/>
        </p:nvSpPr>
        <p:spPr>
          <a:xfrm>
            <a:off x="6566682" y="2885239"/>
            <a:ext cx="2429581" cy="2429581"/>
          </a:xfrm>
          <a:prstGeom prst="ellipse">
            <a:avLst/>
          </a:prstGeom>
          <a:solidFill>
            <a:schemeClr val="accent1">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809916-501E-B865-F4F9-AEDE639E7E51}"/>
              </a:ext>
            </a:extLst>
          </p:cNvPr>
          <p:cNvSpPr/>
          <p:nvPr/>
        </p:nvSpPr>
        <p:spPr>
          <a:xfrm>
            <a:off x="7319631" y="1698525"/>
            <a:ext cx="4803007" cy="4803007"/>
          </a:xfrm>
          <a:prstGeom prst="ellipse">
            <a:avLst/>
          </a:prstGeom>
          <a:solidFill>
            <a:srgbClr val="FFE6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D1A79A-1824-21BD-40A2-F765DF5EFFE1}"/>
              </a:ext>
            </a:extLst>
          </p:cNvPr>
          <p:cNvSpPr txBox="1"/>
          <p:nvPr/>
        </p:nvSpPr>
        <p:spPr>
          <a:xfrm>
            <a:off x="9631980" y="3737596"/>
            <a:ext cx="1924086" cy="769441"/>
          </a:xfrm>
          <a:prstGeom prst="rect">
            <a:avLst/>
          </a:prstGeom>
          <a:noFill/>
        </p:spPr>
        <p:txBody>
          <a:bodyPr wrap="square" rtlCol="0">
            <a:spAutoFit/>
          </a:bodyPr>
          <a:lstStyle/>
          <a:p>
            <a:pPr algn="r"/>
            <a:r>
              <a:rPr lang="en-US" sz="4400" b="1" dirty="0">
                <a:latin typeface="Arial Narrow" panose="020B0606020202030204" pitchFamily="34" charset="0"/>
              </a:rPr>
              <a:t>Service</a:t>
            </a:r>
          </a:p>
        </p:txBody>
      </p:sp>
      <p:sp>
        <p:nvSpPr>
          <p:cNvPr id="23" name="TextBox 22">
            <a:extLst>
              <a:ext uri="{FF2B5EF4-FFF2-40B4-BE49-F238E27FC236}">
                <a16:creationId xmlns:a16="http://schemas.microsoft.com/office/drawing/2014/main" id="{AFC0EDBB-6351-8C73-2267-2945878D281D}"/>
              </a:ext>
            </a:extLst>
          </p:cNvPr>
          <p:cNvSpPr txBox="1"/>
          <p:nvPr/>
        </p:nvSpPr>
        <p:spPr>
          <a:xfrm>
            <a:off x="7063835" y="3869195"/>
            <a:ext cx="2001573" cy="461665"/>
          </a:xfrm>
          <a:prstGeom prst="rect">
            <a:avLst/>
          </a:prstGeom>
          <a:noFill/>
        </p:spPr>
        <p:txBody>
          <a:bodyPr wrap="square" rtlCol="0">
            <a:spAutoFit/>
          </a:bodyPr>
          <a:lstStyle/>
          <a:p>
            <a:pPr algn="ctr"/>
            <a:r>
              <a:rPr lang="en-US" sz="2400" b="1" dirty="0">
                <a:latin typeface="Arial Narrow" panose="020B0606020202030204" pitchFamily="34" charset="0"/>
              </a:rPr>
              <a:t>Self-care</a:t>
            </a:r>
          </a:p>
        </p:txBody>
      </p:sp>
      <p:sp>
        <p:nvSpPr>
          <p:cNvPr id="31" name="TextBox 30">
            <a:extLst>
              <a:ext uri="{FF2B5EF4-FFF2-40B4-BE49-F238E27FC236}">
                <a16:creationId xmlns:a16="http://schemas.microsoft.com/office/drawing/2014/main" id="{C68D6FE6-D4B6-6BEA-40AC-A6DB1A75D42C}"/>
              </a:ext>
            </a:extLst>
          </p:cNvPr>
          <p:cNvSpPr txBox="1"/>
          <p:nvPr/>
        </p:nvSpPr>
        <p:spPr>
          <a:xfrm>
            <a:off x="9354263" y="161365"/>
            <a:ext cx="2356904" cy="1077218"/>
          </a:xfrm>
          <a:prstGeom prst="rect">
            <a:avLst/>
          </a:prstGeom>
          <a:noFill/>
        </p:spPr>
        <p:txBody>
          <a:bodyPr wrap="square" rtlCol="0">
            <a:spAutoFit/>
          </a:bodyPr>
          <a:lstStyle/>
          <a:p>
            <a:pPr algn="r"/>
            <a:r>
              <a:rPr lang="en-US" sz="3200" b="1" dirty="0">
                <a:solidFill>
                  <a:schemeClr val="bg1"/>
                </a:solidFill>
              </a:rPr>
              <a:t>Biblical perspective</a:t>
            </a:r>
          </a:p>
        </p:txBody>
      </p:sp>
      <p:sp>
        <p:nvSpPr>
          <p:cNvPr id="9" name="Rectangle 8">
            <a:extLst>
              <a:ext uri="{FF2B5EF4-FFF2-40B4-BE49-F238E27FC236}">
                <a16:creationId xmlns:a16="http://schemas.microsoft.com/office/drawing/2014/main" id="{1ACD5B71-9483-2DA4-D48A-2E351E4F735A}"/>
              </a:ext>
            </a:extLst>
          </p:cNvPr>
          <p:cNvSpPr/>
          <p:nvPr/>
        </p:nvSpPr>
        <p:spPr>
          <a:xfrm>
            <a:off x="-4887" y="-29026"/>
            <a:ext cx="6337230" cy="688702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4FB88D-2E31-E8A9-5F70-3B36674B5A7E}"/>
              </a:ext>
            </a:extLst>
          </p:cNvPr>
          <p:cNvSpPr txBox="1"/>
          <p:nvPr/>
        </p:nvSpPr>
        <p:spPr>
          <a:xfrm>
            <a:off x="345440" y="276747"/>
            <a:ext cx="5636576" cy="1569660"/>
          </a:xfrm>
          <a:prstGeom prst="rect">
            <a:avLst/>
          </a:prstGeom>
          <a:noFill/>
        </p:spPr>
        <p:txBody>
          <a:bodyPr wrap="square" rtlCol="0">
            <a:spAutoFit/>
          </a:bodyPr>
          <a:lstStyle/>
          <a:p>
            <a:r>
              <a:rPr lang="en-US" sz="2400" dirty="0">
                <a:solidFill>
                  <a:schemeClr val="bg1"/>
                </a:solidFill>
              </a:rPr>
              <a:t>Some </a:t>
            </a:r>
            <a:r>
              <a:rPr lang="en-US" sz="2400" b="1" dirty="0">
                <a:solidFill>
                  <a:schemeClr val="accent4">
                    <a:lumMod val="60000"/>
                    <a:lumOff val="40000"/>
                  </a:schemeClr>
                </a:solidFill>
              </a:rPr>
              <a:t>self-care</a:t>
            </a:r>
            <a:r>
              <a:rPr lang="en-US" sz="2400" dirty="0">
                <a:solidFill>
                  <a:schemeClr val="bg1"/>
                </a:solidFill>
              </a:rPr>
              <a:t> is not service. You need to recharge, take care of personal business, sleep, eat, etc. You might need personal counseling, doctor visits, etc. </a:t>
            </a:r>
          </a:p>
        </p:txBody>
      </p:sp>
    </p:spTree>
    <p:extLst>
      <p:ext uri="{BB962C8B-B14F-4D97-AF65-F5344CB8AC3E}">
        <p14:creationId xmlns:p14="http://schemas.microsoft.com/office/powerpoint/2010/main" val="3916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8F5BD4-33F6-EB77-053F-BA075F5ABE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E726C3-7117-650D-A8FA-77B8F26A19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7B155AA7-8C2B-4945-5B35-4D33AF98DABD}"/>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7" name="Oval 16">
            <a:extLst>
              <a:ext uri="{FF2B5EF4-FFF2-40B4-BE49-F238E27FC236}">
                <a16:creationId xmlns:a16="http://schemas.microsoft.com/office/drawing/2014/main" id="{1476B09B-2BD5-92F4-1EBF-B4B941DC7939}"/>
              </a:ext>
            </a:extLst>
          </p:cNvPr>
          <p:cNvSpPr/>
          <p:nvPr/>
        </p:nvSpPr>
        <p:spPr>
          <a:xfrm>
            <a:off x="6566682" y="2885239"/>
            <a:ext cx="2429581" cy="2429581"/>
          </a:xfrm>
          <a:prstGeom prst="ellipse">
            <a:avLst/>
          </a:prstGeom>
          <a:solidFill>
            <a:schemeClr val="accent1">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E60E359-F4C8-EC26-6DFF-083DA1463718}"/>
              </a:ext>
            </a:extLst>
          </p:cNvPr>
          <p:cNvSpPr txBox="1"/>
          <p:nvPr/>
        </p:nvSpPr>
        <p:spPr>
          <a:xfrm>
            <a:off x="7063835" y="3869195"/>
            <a:ext cx="2001573" cy="461665"/>
          </a:xfrm>
          <a:prstGeom prst="rect">
            <a:avLst/>
          </a:prstGeom>
          <a:noFill/>
        </p:spPr>
        <p:txBody>
          <a:bodyPr wrap="square" rtlCol="0">
            <a:spAutoFit/>
          </a:bodyPr>
          <a:lstStyle/>
          <a:p>
            <a:pPr algn="ctr"/>
            <a:r>
              <a:rPr lang="en-US" sz="2400" b="1" dirty="0">
                <a:solidFill>
                  <a:schemeClr val="bg1">
                    <a:lumMod val="75000"/>
                  </a:schemeClr>
                </a:solidFill>
                <a:latin typeface="Arial Narrow" panose="020B0606020202030204" pitchFamily="34" charset="0"/>
              </a:rPr>
              <a:t>Self-care</a:t>
            </a:r>
          </a:p>
        </p:txBody>
      </p:sp>
      <p:sp>
        <p:nvSpPr>
          <p:cNvPr id="31" name="TextBox 30">
            <a:extLst>
              <a:ext uri="{FF2B5EF4-FFF2-40B4-BE49-F238E27FC236}">
                <a16:creationId xmlns:a16="http://schemas.microsoft.com/office/drawing/2014/main" id="{BCEF7813-095C-582C-812A-0764485BFAD5}"/>
              </a:ext>
            </a:extLst>
          </p:cNvPr>
          <p:cNvSpPr txBox="1"/>
          <p:nvPr/>
        </p:nvSpPr>
        <p:spPr>
          <a:xfrm>
            <a:off x="9354263" y="161365"/>
            <a:ext cx="2356904" cy="1077218"/>
          </a:xfrm>
          <a:prstGeom prst="rect">
            <a:avLst/>
          </a:prstGeom>
          <a:noFill/>
        </p:spPr>
        <p:txBody>
          <a:bodyPr wrap="square" rtlCol="0">
            <a:spAutoFit/>
          </a:bodyPr>
          <a:lstStyle/>
          <a:p>
            <a:pPr algn="r"/>
            <a:r>
              <a:rPr lang="en-US" sz="3200" b="1" dirty="0">
                <a:solidFill>
                  <a:schemeClr val="bg1"/>
                </a:solidFill>
              </a:rPr>
              <a:t>Biblical perspective</a:t>
            </a:r>
          </a:p>
        </p:txBody>
      </p:sp>
      <p:sp>
        <p:nvSpPr>
          <p:cNvPr id="9" name="Rectangle 8">
            <a:extLst>
              <a:ext uri="{FF2B5EF4-FFF2-40B4-BE49-F238E27FC236}">
                <a16:creationId xmlns:a16="http://schemas.microsoft.com/office/drawing/2014/main" id="{3047850F-A00E-F8E4-6FAA-8DB8B09949C0}"/>
              </a:ext>
            </a:extLst>
          </p:cNvPr>
          <p:cNvSpPr/>
          <p:nvPr/>
        </p:nvSpPr>
        <p:spPr>
          <a:xfrm>
            <a:off x="-4887" y="-29026"/>
            <a:ext cx="6337230" cy="688702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844C5F1-0AB9-F6F2-1193-828D1E2D27F0}"/>
              </a:ext>
            </a:extLst>
          </p:cNvPr>
          <p:cNvSpPr txBox="1"/>
          <p:nvPr/>
        </p:nvSpPr>
        <p:spPr>
          <a:xfrm>
            <a:off x="345440" y="276747"/>
            <a:ext cx="5636576" cy="4154984"/>
          </a:xfrm>
          <a:prstGeom prst="rect">
            <a:avLst/>
          </a:prstGeom>
          <a:noFill/>
        </p:spPr>
        <p:txBody>
          <a:bodyPr wrap="square" rtlCol="0">
            <a:spAutoFit/>
          </a:bodyPr>
          <a:lstStyle/>
          <a:p>
            <a:r>
              <a:rPr lang="en-US" sz="2400" dirty="0">
                <a:solidFill>
                  <a:schemeClr val="bg1"/>
                </a:solidFill>
              </a:rPr>
              <a:t>Some </a:t>
            </a:r>
            <a:r>
              <a:rPr lang="en-US" sz="2400" b="1" dirty="0">
                <a:solidFill>
                  <a:schemeClr val="accent4">
                    <a:lumMod val="60000"/>
                    <a:lumOff val="40000"/>
                  </a:schemeClr>
                </a:solidFill>
              </a:rPr>
              <a:t>self-care</a:t>
            </a:r>
            <a:r>
              <a:rPr lang="en-US" sz="2400" dirty="0">
                <a:solidFill>
                  <a:schemeClr val="bg1"/>
                </a:solidFill>
              </a:rPr>
              <a:t> is not service. You need to recharge, take care of personal business, sleep, eat, etc. You might need personal counseling, doctor visits, etc. </a:t>
            </a:r>
          </a:p>
          <a:p>
            <a:endParaRPr lang="en-US" sz="2400" dirty="0">
              <a:solidFill>
                <a:schemeClr val="bg1"/>
              </a:solidFill>
            </a:endParaRPr>
          </a:p>
          <a:p>
            <a:r>
              <a:rPr lang="en-US" sz="2400" dirty="0">
                <a:solidFill>
                  <a:schemeClr val="bg1"/>
                </a:solidFill>
              </a:rPr>
              <a:t>Some </a:t>
            </a:r>
            <a:r>
              <a:rPr lang="en-US" sz="2400" b="1" dirty="0">
                <a:solidFill>
                  <a:schemeClr val="accent4">
                    <a:lumMod val="60000"/>
                    <a:lumOff val="40000"/>
                  </a:schemeClr>
                </a:solidFill>
              </a:rPr>
              <a:t>service</a:t>
            </a:r>
            <a:r>
              <a:rPr lang="en-US" sz="2400" dirty="0">
                <a:solidFill>
                  <a:schemeClr val="bg1"/>
                </a:solidFill>
              </a:rPr>
              <a:t> is not self-care, but harmful to overall health. You go without sleep, food, water, etc. You might add stress from caring for others, as Paul describes. It can take away from personal health and physical wellness.</a:t>
            </a:r>
          </a:p>
        </p:txBody>
      </p:sp>
      <p:sp>
        <p:nvSpPr>
          <p:cNvPr id="3" name="Oval 2">
            <a:extLst>
              <a:ext uri="{FF2B5EF4-FFF2-40B4-BE49-F238E27FC236}">
                <a16:creationId xmlns:a16="http://schemas.microsoft.com/office/drawing/2014/main" id="{9CAED3B8-7BF4-2309-8758-ECC84B91445A}"/>
              </a:ext>
            </a:extLst>
          </p:cNvPr>
          <p:cNvSpPr/>
          <p:nvPr/>
        </p:nvSpPr>
        <p:spPr>
          <a:xfrm>
            <a:off x="7319631" y="1698525"/>
            <a:ext cx="4803007" cy="4803007"/>
          </a:xfrm>
          <a:prstGeom prst="ellipse">
            <a:avLst/>
          </a:prstGeom>
          <a:solidFill>
            <a:srgbClr val="FFE6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41EA2E-78FD-7140-72F5-715AEBFDA154}"/>
              </a:ext>
            </a:extLst>
          </p:cNvPr>
          <p:cNvSpPr txBox="1"/>
          <p:nvPr/>
        </p:nvSpPr>
        <p:spPr>
          <a:xfrm>
            <a:off x="9631980" y="3737596"/>
            <a:ext cx="1924086" cy="769441"/>
          </a:xfrm>
          <a:prstGeom prst="rect">
            <a:avLst/>
          </a:prstGeom>
          <a:noFill/>
        </p:spPr>
        <p:txBody>
          <a:bodyPr wrap="square" rtlCol="0">
            <a:spAutoFit/>
          </a:bodyPr>
          <a:lstStyle/>
          <a:p>
            <a:pPr algn="r"/>
            <a:r>
              <a:rPr lang="en-US" sz="4400" b="1" dirty="0">
                <a:latin typeface="Arial Narrow" panose="020B0606020202030204" pitchFamily="34" charset="0"/>
              </a:rPr>
              <a:t>Service</a:t>
            </a:r>
          </a:p>
        </p:txBody>
      </p:sp>
    </p:spTree>
    <p:extLst>
      <p:ext uri="{BB962C8B-B14F-4D97-AF65-F5344CB8AC3E}">
        <p14:creationId xmlns:p14="http://schemas.microsoft.com/office/powerpoint/2010/main" val="10657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B7BD77-63EF-7CBB-525D-F97A744E694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5B3981-7429-0CAE-614E-DA7F19B96D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209D5337-BE68-31AD-732B-E0091C1EB334}"/>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7" name="Oval 16">
            <a:extLst>
              <a:ext uri="{FF2B5EF4-FFF2-40B4-BE49-F238E27FC236}">
                <a16:creationId xmlns:a16="http://schemas.microsoft.com/office/drawing/2014/main" id="{14D23BEF-9215-489A-06FE-B231B7912291}"/>
              </a:ext>
            </a:extLst>
          </p:cNvPr>
          <p:cNvSpPr/>
          <p:nvPr/>
        </p:nvSpPr>
        <p:spPr>
          <a:xfrm>
            <a:off x="6566682" y="2885239"/>
            <a:ext cx="2429581" cy="2429581"/>
          </a:xfrm>
          <a:prstGeom prst="ellips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6D395FB-3120-878E-163D-6F0F9A49ACA7}"/>
              </a:ext>
            </a:extLst>
          </p:cNvPr>
          <p:cNvSpPr/>
          <p:nvPr/>
        </p:nvSpPr>
        <p:spPr>
          <a:xfrm>
            <a:off x="7319631" y="1698525"/>
            <a:ext cx="4803007" cy="4803007"/>
          </a:xfrm>
          <a:prstGeom prst="ellipse">
            <a:avLst/>
          </a:prstGeom>
          <a:solidFill>
            <a:srgbClr val="FFE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CB1E46-B3C2-43CA-6DFA-0755F6169C2D}"/>
              </a:ext>
            </a:extLst>
          </p:cNvPr>
          <p:cNvSpPr txBox="1"/>
          <p:nvPr/>
        </p:nvSpPr>
        <p:spPr>
          <a:xfrm>
            <a:off x="9631980" y="3737596"/>
            <a:ext cx="1924086" cy="769441"/>
          </a:xfrm>
          <a:prstGeom prst="rect">
            <a:avLst/>
          </a:prstGeom>
          <a:noFill/>
        </p:spPr>
        <p:txBody>
          <a:bodyPr wrap="square" rtlCol="0">
            <a:spAutoFit/>
          </a:bodyPr>
          <a:lstStyle/>
          <a:p>
            <a:pPr algn="r"/>
            <a:r>
              <a:rPr lang="en-US" sz="4400" b="1" dirty="0">
                <a:latin typeface="Arial Narrow" panose="020B0606020202030204" pitchFamily="34" charset="0"/>
              </a:rPr>
              <a:t>Service</a:t>
            </a:r>
          </a:p>
        </p:txBody>
      </p:sp>
      <p:sp>
        <p:nvSpPr>
          <p:cNvPr id="23" name="TextBox 22">
            <a:extLst>
              <a:ext uri="{FF2B5EF4-FFF2-40B4-BE49-F238E27FC236}">
                <a16:creationId xmlns:a16="http://schemas.microsoft.com/office/drawing/2014/main" id="{23FF4A76-14CD-D065-94D3-03D1B02A94C0}"/>
              </a:ext>
            </a:extLst>
          </p:cNvPr>
          <p:cNvSpPr txBox="1"/>
          <p:nvPr/>
        </p:nvSpPr>
        <p:spPr>
          <a:xfrm>
            <a:off x="7063835" y="3869195"/>
            <a:ext cx="2001573" cy="461665"/>
          </a:xfrm>
          <a:prstGeom prst="rect">
            <a:avLst/>
          </a:prstGeom>
          <a:noFill/>
        </p:spPr>
        <p:txBody>
          <a:bodyPr wrap="square" rtlCol="0">
            <a:spAutoFit/>
          </a:bodyPr>
          <a:lstStyle/>
          <a:p>
            <a:pPr algn="ctr"/>
            <a:r>
              <a:rPr lang="en-US" sz="2400" b="1" dirty="0">
                <a:latin typeface="Arial Narrow" panose="020B0606020202030204" pitchFamily="34" charset="0"/>
              </a:rPr>
              <a:t>Self-care</a:t>
            </a:r>
          </a:p>
        </p:txBody>
      </p:sp>
      <p:sp>
        <p:nvSpPr>
          <p:cNvPr id="31" name="TextBox 30">
            <a:extLst>
              <a:ext uri="{FF2B5EF4-FFF2-40B4-BE49-F238E27FC236}">
                <a16:creationId xmlns:a16="http://schemas.microsoft.com/office/drawing/2014/main" id="{C2040495-71E1-7218-39DC-4E90ACE05C99}"/>
              </a:ext>
            </a:extLst>
          </p:cNvPr>
          <p:cNvSpPr txBox="1"/>
          <p:nvPr/>
        </p:nvSpPr>
        <p:spPr>
          <a:xfrm>
            <a:off x="9354263" y="161365"/>
            <a:ext cx="2356904" cy="1077218"/>
          </a:xfrm>
          <a:prstGeom prst="rect">
            <a:avLst/>
          </a:prstGeom>
          <a:noFill/>
        </p:spPr>
        <p:txBody>
          <a:bodyPr wrap="square" rtlCol="0">
            <a:spAutoFit/>
          </a:bodyPr>
          <a:lstStyle/>
          <a:p>
            <a:pPr algn="r"/>
            <a:r>
              <a:rPr lang="en-US" sz="3200" b="1" dirty="0">
                <a:solidFill>
                  <a:schemeClr val="bg1"/>
                </a:solidFill>
              </a:rPr>
              <a:t>Biblical perspective</a:t>
            </a:r>
          </a:p>
        </p:txBody>
      </p:sp>
      <p:sp>
        <p:nvSpPr>
          <p:cNvPr id="9" name="Rectangle 8">
            <a:extLst>
              <a:ext uri="{FF2B5EF4-FFF2-40B4-BE49-F238E27FC236}">
                <a16:creationId xmlns:a16="http://schemas.microsoft.com/office/drawing/2014/main" id="{4959C2E2-56CE-350B-A1AD-C3C0701A3E0B}"/>
              </a:ext>
            </a:extLst>
          </p:cNvPr>
          <p:cNvSpPr/>
          <p:nvPr/>
        </p:nvSpPr>
        <p:spPr>
          <a:xfrm>
            <a:off x="-4887" y="-29026"/>
            <a:ext cx="6337230" cy="688702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F3D40E-D70F-63C0-A989-A44AEB933894}"/>
              </a:ext>
            </a:extLst>
          </p:cNvPr>
          <p:cNvSpPr txBox="1"/>
          <p:nvPr/>
        </p:nvSpPr>
        <p:spPr>
          <a:xfrm>
            <a:off x="345440" y="276747"/>
            <a:ext cx="5636576" cy="6370975"/>
          </a:xfrm>
          <a:prstGeom prst="rect">
            <a:avLst/>
          </a:prstGeom>
          <a:noFill/>
        </p:spPr>
        <p:txBody>
          <a:bodyPr wrap="square" rtlCol="0">
            <a:spAutoFit/>
          </a:bodyPr>
          <a:lstStyle/>
          <a:p>
            <a:r>
              <a:rPr lang="en-US" sz="2400" dirty="0">
                <a:solidFill>
                  <a:schemeClr val="bg1"/>
                </a:solidFill>
              </a:rPr>
              <a:t>Some </a:t>
            </a:r>
            <a:r>
              <a:rPr lang="en-US" sz="2400" b="1" dirty="0">
                <a:solidFill>
                  <a:schemeClr val="accent4">
                    <a:lumMod val="60000"/>
                    <a:lumOff val="40000"/>
                  </a:schemeClr>
                </a:solidFill>
              </a:rPr>
              <a:t>self-care</a:t>
            </a:r>
            <a:r>
              <a:rPr lang="en-US" sz="2400" dirty="0">
                <a:solidFill>
                  <a:schemeClr val="bg1"/>
                </a:solidFill>
              </a:rPr>
              <a:t> is not service. You need to recharge, take care of personal business, sleep, eat, etc. You might need personal counseling, doctor visits, etc. </a:t>
            </a:r>
          </a:p>
          <a:p>
            <a:endParaRPr lang="en-US" sz="2400" dirty="0">
              <a:solidFill>
                <a:schemeClr val="bg1"/>
              </a:solidFill>
            </a:endParaRPr>
          </a:p>
          <a:p>
            <a:r>
              <a:rPr lang="en-US" sz="2400" dirty="0">
                <a:solidFill>
                  <a:schemeClr val="bg1"/>
                </a:solidFill>
              </a:rPr>
              <a:t>Some </a:t>
            </a:r>
            <a:r>
              <a:rPr lang="en-US" sz="2400" b="1" dirty="0">
                <a:solidFill>
                  <a:schemeClr val="accent4">
                    <a:lumMod val="60000"/>
                    <a:lumOff val="40000"/>
                  </a:schemeClr>
                </a:solidFill>
              </a:rPr>
              <a:t>service</a:t>
            </a:r>
            <a:r>
              <a:rPr lang="en-US" sz="2400" dirty="0">
                <a:solidFill>
                  <a:schemeClr val="bg1"/>
                </a:solidFill>
              </a:rPr>
              <a:t> is not self-care, but harmful to overall health. You go without sleep, food, water, etc. You might add stress from caring for others, as Paul describes. It can take away from personal health and physical wellness.</a:t>
            </a:r>
          </a:p>
          <a:p>
            <a:endParaRPr lang="en-US" sz="2400" dirty="0">
              <a:solidFill>
                <a:schemeClr val="bg1"/>
              </a:solidFill>
            </a:endParaRPr>
          </a:p>
          <a:p>
            <a:r>
              <a:rPr lang="en-US" sz="2400" dirty="0">
                <a:solidFill>
                  <a:schemeClr val="bg1"/>
                </a:solidFill>
              </a:rPr>
              <a:t>Much of this </a:t>
            </a:r>
            <a:r>
              <a:rPr lang="en-US" sz="2400" b="1" dirty="0">
                <a:solidFill>
                  <a:schemeClr val="accent4">
                    <a:lumMod val="60000"/>
                    <a:lumOff val="40000"/>
                  </a:schemeClr>
                </a:solidFill>
              </a:rPr>
              <a:t>overlaps</a:t>
            </a:r>
            <a:r>
              <a:rPr lang="en-US" sz="2400" dirty="0">
                <a:solidFill>
                  <a:schemeClr val="bg1"/>
                </a:solidFill>
              </a:rPr>
              <a:t> and should </a:t>
            </a:r>
            <a:r>
              <a:rPr lang="en-US" sz="2400" i="1" dirty="0">
                <a:solidFill>
                  <a:schemeClr val="bg1"/>
                </a:solidFill>
              </a:rPr>
              <a:t>not</a:t>
            </a:r>
            <a:r>
              <a:rPr lang="en-US" sz="2400" dirty="0">
                <a:solidFill>
                  <a:schemeClr val="bg1"/>
                </a:solidFill>
              </a:rPr>
              <a:t> be pitted against one another. Serving others can reduce personal stress, encourage self-forgetfulness, connect us to others, combat loneliness and increase positivity. </a:t>
            </a:r>
            <a:endParaRPr lang="en-US" sz="2400" b="1" dirty="0">
              <a:solidFill>
                <a:schemeClr val="bg1"/>
              </a:solidFill>
            </a:endParaRPr>
          </a:p>
        </p:txBody>
      </p:sp>
    </p:spTree>
    <p:extLst>
      <p:ext uri="{BB962C8B-B14F-4D97-AF65-F5344CB8AC3E}">
        <p14:creationId xmlns:p14="http://schemas.microsoft.com/office/powerpoint/2010/main" val="93879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E1C3DE-D0BD-C4CB-BF20-1E3DA964E65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0E2A88E-49EF-3768-6DD2-F696BE2980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625D8A7-BBB2-47FF-B374-A29552E71680}"/>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7" name="Oval 16">
            <a:extLst>
              <a:ext uri="{FF2B5EF4-FFF2-40B4-BE49-F238E27FC236}">
                <a16:creationId xmlns:a16="http://schemas.microsoft.com/office/drawing/2014/main" id="{92F21A19-3DB4-CFB8-B5AB-7B8FB5D48CE6}"/>
              </a:ext>
            </a:extLst>
          </p:cNvPr>
          <p:cNvSpPr/>
          <p:nvPr/>
        </p:nvSpPr>
        <p:spPr>
          <a:xfrm>
            <a:off x="6566682" y="2885239"/>
            <a:ext cx="2429581" cy="2429581"/>
          </a:xfrm>
          <a:prstGeom prst="ellips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E7B38D-2C61-8528-0DBF-F9BC99F3A6F1}"/>
              </a:ext>
            </a:extLst>
          </p:cNvPr>
          <p:cNvSpPr/>
          <p:nvPr/>
        </p:nvSpPr>
        <p:spPr>
          <a:xfrm>
            <a:off x="7319631" y="1698525"/>
            <a:ext cx="4803007" cy="4803007"/>
          </a:xfrm>
          <a:prstGeom prst="ellipse">
            <a:avLst/>
          </a:prstGeom>
          <a:solidFill>
            <a:srgbClr val="FFE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D631BAF-5483-502B-79D3-BD24B6F816FA}"/>
              </a:ext>
            </a:extLst>
          </p:cNvPr>
          <p:cNvSpPr txBox="1"/>
          <p:nvPr/>
        </p:nvSpPr>
        <p:spPr>
          <a:xfrm>
            <a:off x="9631980" y="3737596"/>
            <a:ext cx="1924086" cy="769441"/>
          </a:xfrm>
          <a:prstGeom prst="rect">
            <a:avLst/>
          </a:prstGeom>
          <a:noFill/>
        </p:spPr>
        <p:txBody>
          <a:bodyPr wrap="square" rtlCol="0">
            <a:spAutoFit/>
          </a:bodyPr>
          <a:lstStyle/>
          <a:p>
            <a:pPr algn="r"/>
            <a:r>
              <a:rPr lang="en-US" sz="4400" b="1" dirty="0">
                <a:latin typeface="Arial Narrow" panose="020B0606020202030204" pitchFamily="34" charset="0"/>
              </a:rPr>
              <a:t>Service</a:t>
            </a:r>
          </a:p>
        </p:txBody>
      </p:sp>
      <p:sp>
        <p:nvSpPr>
          <p:cNvPr id="23" name="TextBox 22">
            <a:extLst>
              <a:ext uri="{FF2B5EF4-FFF2-40B4-BE49-F238E27FC236}">
                <a16:creationId xmlns:a16="http://schemas.microsoft.com/office/drawing/2014/main" id="{050F791D-A9A4-AC6F-0B89-A222F466E092}"/>
              </a:ext>
            </a:extLst>
          </p:cNvPr>
          <p:cNvSpPr txBox="1"/>
          <p:nvPr/>
        </p:nvSpPr>
        <p:spPr>
          <a:xfrm>
            <a:off x="7063835" y="3869195"/>
            <a:ext cx="2001573" cy="461665"/>
          </a:xfrm>
          <a:prstGeom prst="rect">
            <a:avLst/>
          </a:prstGeom>
          <a:noFill/>
        </p:spPr>
        <p:txBody>
          <a:bodyPr wrap="square" rtlCol="0">
            <a:spAutoFit/>
          </a:bodyPr>
          <a:lstStyle/>
          <a:p>
            <a:pPr algn="ctr"/>
            <a:r>
              <a:rPr lang="en-US" sz="2400" b="1" dirty="0">
                <a:latin typeface="Arial Narrow" panose="020B0606020202030204" pitchFamily="34" charset="0"/>
              </a:rPr>
              <a:t>Self-care</a:t>
            </a:r>
          </a:p>
        </p:txBody>
      </p:sp>
      <p:sp>
        <p:nvSpPr>
          <p:cNvPr id="31" name="TextBox 30">
            <a:extLst>
              <a:ext uri="{FF2B5EF4-FFF2-40B4-BE49-F238E27FC236}">
                <a16:creationId xmlns:a16="http://schemas.microsoft.com/office/drawing/2014/main" id="{3134E592-DF16-2B60-826D-B43E8DB5BAE9}"/>
              </a:ext>
            </a:extLst>
          </p:cNvPr>
          <p:cNvSpPr txBox="1"/>
          <p:nvPr/>
        </p:nvSpPr>
        <p:spPr>
          <a:xfrm>
            <a:off x="9354263" y="161365"/>
            <a:ext cx="2356904" cy="1077218"/>
          </a:xfrm>
          <a:prstGeom prst="rect">
            <a:avLst/>
          </a:prstGeom>
          <a:noFill/>
        </p:spPr>
        <p:txBody>
          <a:bodyPr wrap="square" rtlCol="0">
            <a:spAutoFit/>
          </a:bodyPr>
          <a:lstStyle/>
          <a:p>
            <a:pPr algn="r"/>
            <a:r>
              <a:rPr lang="en-US" sz="3200" b="1" dirty="0">
                <a:solidFill>
                  <a:schemeClr val="bg1"/>
                </a:solidFill>
              </a:rPr>
              <a:t>Biblical perspective</a:t>
            </a:r>
          </a:p>
        </p:txBody>
      </p:sp>
      <p:sp>
        <p:nvSpPr>
          <p:cNvPr id="9" name="Rectangle 8">
            <a:extLst>
              <a:ext uri="{FF2B5EF4-FFF2-40B4-BE49-F238E27FC236}">
                <a16:creationId xmlns:a16="http://schemas.microsoft.com/office/drawing/2014/main" id="{20361224-A521-5180-3926-B695AD946831}"/>
              </a:ext>
            </a:extLst>
          </p:cNvPr>
          <p:cNvSpPr/>
          <p:nvPr/>
        </p:nvSpPr>
        <p:spPr>
          <a:xfrm>
            <a:off x="-4887" y="-29026"/>
            <a:ext cx="6337230" cy="688702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6F43-026C-FEAD-A07A-26B465B60F45}"/>
              </a:ext>
            </a:extLst>
          </p:cNvPr>
          <p:cNvSpPr txBox="1"/>
          <p:nvPr/>
        </p:nvSpPr>
        <p:spPr>
          <a:xfrm>
            <a:off x="332373" y="239602"/>
            <a:ext cx="5506096" cy="3539430"/>
          </a:xfrm>
          <a:prstGeom prst="rect">
            <a:avLst/>
          </a:prstGeom>
          <a:noFill/>
        </p:spPr>
        <p:txBody>
          <a:bodyPr wrap="square" rtlCol="0">
            <a:spAutoFit/>
          </a:bodyPr>
          <a:lstStyle/>
          <a:p>
            <a:r>
              <a:rPr lang="en-US" sz="2800" b="1" dirty="0">
                <a:solidFill>
                  <a:schemeClr val="accent4">
                    <a:lumMod val="60000"/>
                    <a:lumOff val="40000"/>
                  </a:schemeClr>
                </a:solidFill>
              </a:rPr>
              <a:t>Proverbs 11:25-26 </a:t>
            </a:r>
          </a:p>
          <a:p>
            <a:r>
              <a:rPr lang="en-US" sz="2800" dirty="0">
                <a:solidFill>
                  <a:schemeClr val="bg1"/>
                </a:solidFill>
              </a:rPr>
              <a:t>A generous person will prosper; whoever refreshes others will be refreshed. </a:t>
            </a:r>
          </a:p>
          <a:p>
            <a:endParaRPr lang="en-US" sz="2800" dirty="0">
              <a:solidFill>
                <a:schemeClr val="bg1"/>
              </a:solidFill>
            </a:endParaRPr>
          </a:p>
          <a:p>
            <a:r>
              <a:rPr lang="en-US" sz="2800" dirty="0">
                <a:solidFill>
                  <a:schemeClr val="bg1"/>
                </a:solidFill>
              </a:rPr>
              <a:t>People curse the one who hoards grain, but they pray God’s blessing on the one who is willing to sell.</a:t>
            </a:r>
          </a:p>
        </p:txBody>
      </p:sp>
    </p:spTree>
    <p:extLst>
      <p:ext uri="{BB962C8B-B14F-4D97-AF65-F5344CB8AC3E}">
        <p14:creationId xmlns:p14="http://schemas.microsoft.com/office/powerpoint/2010/main" val="425589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445345-D361-596D-B8B9-089F9AA1A39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E22CB6-62D8-9BC9-0D11-1846DAA1E3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3893E92F-75B0-4D27-80ED-1DFC7AABA7EE}"/>
              </a:ext>
            </a:extLst>
          </p:cNvPr>
          <p:cNvSpPr/>
          <p:nvPr/>
        </p:nvSpPr>
        <p:spPr>
          <a:xfrm>
            <a:off x="0" y="-29026"/>
            <a:ext cx="12192000" cy="6887026"/>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7" name="Oval 16">
            <a:extLst>
              <a:ext uri="{FF2B5EF4-FFF2-40B4-BE49-F238E27FC236}">
                <a16:creationId xmlns:a16="http://schemas.microsoft.com/office/drawing/2014/main" id="{A6329FCC-A1C9-6AD2-D9D1-ABA29504E54F}"/>
              </a:ext>
            </a:extLst>
          </p:cNvPr>
          <p:cNvSpPr/>
          <p:nvPr/>
        </p:nvSpPr>
        <p:spPr>
          <a:xfrm>
            <a:off x="6566682" y="2885239"/>
            <a:ext cx="2429581" cy="2429581"/>
          </a:xfrm>
          <a:prstGeom prst="ellips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D51D446-3F67-5D19-B92A-0C4B584A0F03}"/>
              </a:ext>
            </a:extLst>
          </p:cNvPr>
          <p:cNvSpPr/>
          <p:nvPr/>
        </p:nvSpPr>
        <p:spPr>
          <a:xfrm>
            <a:off x="7319631" y="1698525"/>
            <a:ext cx="4803007" cy="4803007"/>
          </a:xfrm>
          <a:prstGeom prst="ellipse">
            <a:avLst/>
          </a:prstGeom>
          <a:solidFill>
            <a:srgbClr val="FFE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498CE29-31F8-A32C-D03E-128D570DFC5C}"/>
              </a:ext>
            </a:extLst>
          </p:cNvPr>
          <p:cNvSpPr txBox="1"/>
          <p:nvPr/>
        </p:nvSpPr>
        <p:spPr>
          <a:xfrm>
            <a:off x="9631980" y="3737596"/>
            <a:ext cx="1924086" cy="769441"/>
          </a:xfrm>
          <a:prstGeom prst="rect">
            <a:avLst/>
          </a:prstGeom>
          <a:noFill/>
        </p:spPr>
        <p:txBody>
          <a:bodyPr wrap="square" rtlCol="0">
            <a:spAutoFit/>
          </a:bodyPr>
          <a:lstStyle/>
          <a:p>
            <a:pPr algn="r"/>
            <a:r>
              <a:rPr lang="en-US" sz="4400" b="1" dirty="0">
                <a:latin typeface="Arial Narrow" panose="020B0606020202030204" pitchFamily="34" charset="0"/>
              </a:rPr>
              <a:t>Service</a:t>
            </a:r>
          </a:p>
        </p:txBody>
      </p:sp>
      <p:sp>
        <p:nvSpPr>
          <p:cNvPr id="23" name="TextBox 22">
            <a:extLst>
              <a:ext uri="{FF2B5EF4-FFF2-40B4-BE49-F238E27FC236}">
                <a16:creationId xmlns:a16="http://schemas.microsoft.com/office/drawing/2014/main" id="{8781D90E-E900-5EB0-D329-5D1A7E42B9CD}"/>
              </a:ext>
            </a:extLst>
          </p:cNvPr>
          <p:cNvSpPr txBox="1"/>
          <p:nvPr/>
        </p:nvSpPr>
        <p:spPr>
          <a:xfrm>
            <a:off x="7063835" y="3869195"/>
            <a:ext cx="2001573" cy="461665"/>
          </a:xfrm>
          <a:prstGeom prst="rect">
            <a:avLst/>
          </a:prstGeom>
          <a:noFill/>
        </p:spPr>
        <p:txBody>
          <a:bodyPr wrap="square" rtlCol="0">
            <a:spAutoFit/>
          </a:bodyPr>
          <a:lstStyle/>
          <a:p>
            <a:pPr algn="ctr"/>
            <a:r>
              <a:rPr lang="en-US" sz="2400" b="1" dirty="0">
                <a:latin typeface="Arial Narrow" panose="020B0606020202030204" pitchFamily="34" charset="0"/>
              </a:rPr>
              <a:t>Self-care</a:t>
            </a:r>
          </a:p>
        </p:txBody>
      </p:sp>
      <p:sp>
        <p:nvSpPr>
          <p:cNvPr id="31" name="TextBox 30">
            <a:extLst>
              <a:ext uri="{FF2B5EF4-FFF2-40B4-BE49-F238E27FC236}">
                <a16:creationId xmlns:a16="http://schemas.microsoft.com/office/drawing/2014/main" id="{7E57807C-093D-0566-F1A3-D4830FD8A32D}"/>
              </a:ext>
            </a:extLst>
          </p:cNvPr>
          <p:cNvSpPr txBox="1"/>
          <p:nvPr/>
        </p:nvSpPr>
        <p:spPr>
          <a:xfrm>
            <a:off x="9354263" y="161365"/>
            <a:ext cx="2356904" cy="1077218"/>
          </a:xfrm>
          <a:prstGeom prst="rect">
            <a:avLst/>
          </a:prstGeom>
          <a:noFill/>
        </p:spPr>
        <p:txBody>
          <a:bodyPr wrap="square" rtlCol="0">
            <a:spAutoFit/>
          </a:bodyPr>
          <a:lstStyle/>
          <a:p>
            <a:pPr algn="r"/>
            <a:r>
              <a:rPr lang="en-US" sz="3200" b="1" dirty="0">
                <a:solidFill>
                  <a:schemeClr val="bg1"/>
                </a:solidFill>
              </a:rPr>
              <a:t>Biblical perspective</a:t>
            </a:r>
          </a:p>
        </p:txBody>
      </p:sp>
      <p:sp>
        <p:nvSpPr>
          <p:cNvPr id="9" name="Rectangle 8">
            <a:extLst>
              <a:ext uri="{FF2B5EF4-FFF2-40B4-BE49-F238E27FC236}">
                <a16:creationId xmlns:a16="http://schemas.microsoft.com/office/drawing/2014/main" id="{46A898EF-D2BE-8796-6539-2FE471F240E0}"/>
              </a:ext>
            </a:extLst>
          </p:cNvPr>
          <p:cNvSpPr/>
          <p:nvPr/>
        </p:nvSpPr>
        <p:spPr>
          <a:xfrm>
            <a:off x="-4887" y="-29026"/>
            <a:ext cx="6337230" cy="688702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2BA23F-A628-ABA3-69C3-56018105F72C}"/>
              </a:ext>
            </a:extLst>
          </p:cNvPr>
          <p:cNvSpPr txBox="1"/>
          <p:nvPr/>
        </p:nvSpPr>
        <p:spPr>
          <a:xfrm>
            <a:off x="332372" y="239602"/>
            <a:ext cx="5662711" cy="6124754"/>
          </a:xfrm>
          <a:prstGeom prst="rect">
            <a:avLst/>
          </a:prstGeom>
          <a:noFill/>
        </p:spPr>
        <p:txBody>
          <a:bodyPr wrap="square" rtlCol="0">
            <a:spAutoFit/>
          </a:bodyPr>
          <a:lstStyle/>
          <a:p>
            <a:r>
              <a:rPr lang="en-US" sz="2800" b="1" dirty="0">
                <a:solidFill>
                  <a:schemeClr val="accent4">
                    <a:lumMod val="60000"/>
                    <a:lumOff val="40000"/>
                  </a:schemeClr>
                </a:solidFill>
              </a:rPr>
              <a:t>Philippians 2:1-4 </a:t>
            </a:r>
            <a:r>
              <a:rPr lang="en-US" sz="2800" dirty="0">
                <a:solidFill>
                  <a:schemeClr val="bg1"/>
                </a:solidFill>
              </a:rPr>
              <a:t>Therefore if you have any encouragement from being united with Christ, if any comfort from his love, if any common sharing in the Spirit, if any tenderness and compassion, then make my joy complete by being like-minded, having the same love, being one in spirit and of one mind. Do nothing out of selfish ambition or vain conceit. Rather, in humility value others above yourselves, not looking to your own interests but each of you to the interests of the others.</a:t>
            </a:r>
          </a:p>
        </p:txBody>
      </p:sp>
    </p:spTree>
    <p:extLst>
      <p:ext uri="{BB962C8B-B14F-4D97-AF65-F5344CB8AC3E}">
        <p14:creationId xmlns:p14="http://schemas.microsoft.com/office/powerpoint/2010/main" val="26677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and a green background&#10;&#10;AI-generated content may be incorrect.">
            <a:extLst>
              <a:ext uri="{FF2B5EF4-FFF2-40B4-BE49-F238E27FC236}">
                <a16:creationId xmlns:a16="http://schemas.microsoft.com/office/drawing/2014/main" id="{35963550-03C3-F6F9-A9E8-17A77DBEA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689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4" name="Arrow: Pentagon 13">
            <a:extLst>
              <a:ext uri="{FF2B5EF4-FFF2-40B4-BE49-F238E27FC236}">
                <a16:creationId xmlns:a16="http://schemas.microsoft.com/office/drawing/2014/main" id="{1B5F0102-185A-4517-A9F5-1A4B9A6CAAB7}"/>
              </a:ext>
            </a:extLst>
          </p:cNvPr>
          <p:cNvSpPr/>
          <p:nvPr/>
        </p:nvSpPr>
        <p:spPr>
          <a:xfrm rot="10800000">
            <a:off x="5677989" y="444231"/>
            <a:ext cx="6221911" cy="5969524"/>
          </a:xfrm>
          <a:prstGeom prst="homePlate">
            <a:avLst>
              <a:gd name="adj" fmla="val 15292"/>
            </a:avLst>
          </a:prstGeom>
          <a:solidFill>
            <a:schemeClr val="tx1">
              <a:alpha val="48000"/>
            </a:schemeClr>
          </a:solidFill>
          <a:ln>
            <a:noFill/>
          </a:ln>
          <a:effectLst>
            <a:outerShdw blurRad="114300" dist="38100" dir="8100000" sx="102000" sy="102000" algn="tr" rotWithShape="0">
              <a:schemeClr val="tx1">
                <a:lumMod val="95000"/>
                <a:lumOff val="5000"/>
                <a:alpha val="9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D7B3805B-A830-4C10-BD38-3B4D94374591}"/>
              </a:ext>
            </a:extLst>
          </p:cNvPr>
          <p:cNvSpPr txBox="1">
            <a:spLocks/>
          </p:cNvSpPr>
          <p:nvPr/>
        </p:nvSpPr>
        <p:spPr>
          <a:xfrm>
            <a:off x="6834241" y="2141831"/>
            <a:ext cx="4693929" cy="2574337"/>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spcAft>
                <a:spcPts val="1800"/>
              </a:spcAft>
              <a:defRPr/>
            </a:pPr>
            <a:r>
              <a:rPr lang="en-US" sz="2800" kern="0" spc="560" dirty="0">
                <a:solidFill>
                  <a:schemeClr val="bg1"/>
                </a:solidFill>
                <a:effectLst>
                  <a:outerShdw blurRad="38100" dist="38100" dir="2700000" algn="tl">
                    <a:srgbClr val="000000">
                      <a:alpha val="43137"/>
                    </a:srgbClr>
                  </a:outerShdw>
                </a:effectLst>
                <a:latin typeface="+mj-lt"/>
              </a:rPr>
              <a:t>BIBLICAL LOVE</a:t>
            </a:r>
          </a:p>
          <a:p>
            <a:pPr algn="l">
              <a:lnSpc>
                <a:spcPct val="100000"/>
              </a:lnSpc>
              <a:spcBef>
                <a:spcPts val="1800"/>
              </a:spcBef>
              <a:spcAft>
                <a:spcPts val="1800"/>
              </a:spcAft>
              <a:defRPr/>
            </a:pPr>
            <a:r>
              <a:rPr lang="en-US" sz="2800" kern="0" spc="560" dirty="0">
                <a:solidFill>
                  <a:schemeClr val="bg1"/>
                </a:solidFill>
                <a:effectLst>
                  <a:outerShdw blurRad="38100" dist="38100" dir="2700000" algn="tl">
                    <a:srgbClr val="000000">
                      <a:alpha val="43137"/>
                    </a:srgbClr>
                  </a:outerShdw>
                </a:effectLst>
                <a:latin typeface="+mj-lt"/>
              </a:rPr>
              <a:t>NON-CLINICAL CASES</a:t>
            </a:r>
          </a:p>
          <a:p>
            <a:pPr algn="l">
              <a:lnSpc>
                <a:spcPct val="100000"/>
              </a:lnSpc>
              <a:spcBef>
                <a:spcPts val="1800"/>
              </a:spcBef>
              <a:spcAft>
                <a:spcPts val="1800"/>
              </a:spcAft>
              <a:defRPr/>
            </a:pPr>
            <a:r>
              <a:rPr lang="en-US" sz="2800" kern="0" spc="560" dirty="0">
                <a:solidFill>
                  <a:schemeClr val="bg1"/>
                </a:solidFill>
                <a:effectLst>
                  <a:outerShdw blurRad="38100" dist="38100" dir="2700000" algn="tl">
                    <a:srgbClr val="000000">
                      <a:alpha val="43137"/>
                    </a:srgbClr>
                  </a:outerShdw>
                </a:effectLst>
                <a:latin typeface="+mj-lt"/>
              </a:rPr>
              <a:t>LEARNING PROCESS</a:t>
            </a:r>
          </a:p>
        </p:txBody>
      </p:sp>
      <p:sp>
        <p:nvSpPr>
          <p:cNvPr id="3" name="TextBox 2">
            <a:extLst>
              <a:ext uri="{FF2B5EF4-FFF2-40B4-BE49-F238E27FC236}">
                <a16:creationId xmlns:a16="http://schemas.microsoft.com/office/drawing/2014/main" id="{52E2B1E4-6DC5-66FB-5D5C-34D64D774AF6}"/>
              </a:ext>
            </a:extLst>
          </p:cNvPr>
          <p:cNvSpPr txBox="1"/>
          <p:nvPr/>
        </p:nvSpPr>
        <p:spPr>
          <a:xfrm>
            <a:off x="1715589" y="348339"/>
            <a:ext cx="3497748" cy="923330"/>
          </a:xfrm>
          <a:prstGeom prst="rect">
            <a:avLst/>
          </a:prstGeom>
          <a:noFill/>
        </p:spPr>
        <p:txBody>
          <a:bodyPr wrap="square" rtlCol="0">
            <a:spAutoFit/>
          </a:bodyPr>
          <a:lstStyle/>
          <a:p>
            <a:pPr algn="r"/>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main idea</a:t>
            </a:r>
          </a:p>
        </p:txBody>
      </p:sp>
      <p:sp>
        <p:nvSpPr>
          <p:cNvPr id="4" name="TextBox 3">
            <a:extLst>
              <a:ext uri="{FF2B5EF4-FFF2-40B4-BE49-F238E27FC236}">
                <a16:creationId xmlns:a16="http://schemas.microsoft.com/office/drawing/2014/main" id="{45EA2273-4F5F-1A92-01E9-50275B4E4D67}"/>
              </a:ext>
            </a:extLst>
          </p:cNvPr>
          <p:cNvSpPr txBox="1"/>
          <p:nvPr/>
        </p:nvSpPr>
        <p:spPr>
          <a:xfrm>
            <a:off x="216197" y="1727625"/>
            <a:ext cx="4997140" cy="4416594"/>
          </a:xfrm>
          <a:prstGeom prst="rect">
            <a:avLst/>
          </a:prstGeom>
          <a:noFill/>
        </p:spPr>
        <p:txBody>
          <a:bodyPr wrap="square" rtlCol="0">
            <a:spAutoFit/>
          </a:bodyPr>
          <a:lstStyle/>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solves most mental, emotional and relational problems is not how people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loved </a:t>
            </a: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it’s how they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loving others</a:t>
            </a:r>
          </a:p>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solution to most problems is to develop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victorious love output</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33FEE8C2-0C5F-92CC-1CF6-C5C65D951A79}"/>
              </a:ext>
            </a:extLst>
          </p:cNvPr>
          <p:cNvCxnSpPr>
            <a:cxnSpLocks/>
          </p:cNvCxnSpPr>
          <p:nvPr/>
        </p:nvCxnSpPr>
        <p:spPr>
          <a:xfrm>
            <a:off x="2225749" y="1428091"/>
            <a:ext cx="289924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9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1+#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 name="TextBox 1">
            <a:extLst>
              <a:ext uri="{FF2B5EF4-FFF2-40B4-BE49-F238E27FC236}">
                <a16:creationId xmlns:a16="http://schemas.microsoft.com/office/drawing/2014/main" id="{9C0EDE29-AD7E-4A8D-BB14-11A8E486A384}"/>
              </a:ext>
            </a:extLst>
          </p:cNvPr>
          <p:cNvSpPr txBox="1"/>
          <p:nvPr/>
        </p:nvSpPr>
        <p:spPr>
          <a:xfrm>
            <a:off x="1715589" y="348339"/>
            <a:ext cx="3497748" cy="923330"/>
          </a:xfrm>
          <a:prstGeom prst="rect">
            <a:avLst/>
          </a:prstGeom>
          <a:noFill/>
        </p:spPr>
        <p:txBody>
          <a:bodyPr wrap="square" rtlCol="0">
            <a:spAutoFit/>
          </a:bodyPr>
          <a:lstStyle/>
          <a:p>
            <a:pPr algn="r"/>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main idea</a:t>
            </a:r>
          </a:p>
        </p:txBody>
      </p:sp>
      <p:sp>
        <p:nvSpPr>
          <p:cNvPr id="5" name="TextBox 4">
            <a:extLst>
              <a:ext uri="{FF2B5EF4-FFF2-40B4-BE49-F238E27FC236}">
                <a16:creationId xmlns:a16="http://schemas.microsoft.com/office/drawing/2014/main" id="{BC2BC568-330C-49F1-B01A-4691BC7F009B}"/>
              </a:ext>
            </a:extLst>
          </p:cNvPr>
          <p:cNvSpPr txBox="1"/>
          <p:nvPr/>
        </p:nvSpPr>
        <p:spPr>
          <a:xfrm>
            <a:off x="216197" y="1727625"/>
            <a:ext cx="4997140" cy="4416594"/>
          </a:xfrm>
          <a:prstGeom prst="rect">
            <a:avLst/>
          </a:prstGeom>
          <a:noFill/>
        </p:spPr>
        <p:txBody>
          <a:bodyPr wrap="square" rtlCol="0">
            <a:spAutoFit/>
          </a:bodyPr>
          <a:lstStyle/>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solves most mental, emotional and relational problems is not how people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loved </a:t>
            </a: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it’s how they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loving others</a:t>
            </a:r>
          </a:p>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solution to most problems is to develop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victorious love output</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2926093-245D-4315-B233-5D952D885373}"/>
              </a:ext>
            </a:extLst>
          </p:cNvPr>
          <p:cNvCxnSpPr>
            <a:cxnSpLocks/>
          </p:cNvCxnSpPr>
          <p:nvPr/>
        </p:nvCxnSpPr>
        <p:spPr>
          <a:xfrm>
            <a:off x="2225749" y="1428091"/>
            <a:ext cx="289924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078AC7C5-F810-4542-93A3-0E52CAD1C377}"/>
              </a:ext>
            </a:extLst>
          </p:cNvPr>
          <p:cNvSpPr/>
          <p:nvPr/>
        </p:nvSpPr>
        <p:spPr>
          <a:xfrm>
            <a:off x="5879803" y="348339"/>
            <a:ext cx="6096000" cy="2107779"/>
          </a:xfrm>
          <a:prstGeom prst="roundRect">
            <a:avLst/>
          </a:prstGeom>
          <a:solidFill>
            <a:schemeClr val="tx1">
              <a:lumMod val="95000"/>
              <a:lumOff val="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600" b="1" dirty="0">
                <a:solidFill>
                  <a:srgbClr val="66FFFF"/>
                </a:solidFill>
                <a:effectLst>
                  <a:outerShdw blurRad="38100" dist="38100" dir="2700000" algn="tl">
                    <a:srgbClr val="000000">
                      <a:alpha val="43137"/>
                    </a:srgbClr>
                  </a:outerShdw>
                </a:effectLst>
              </a:rPr>
              <a:t>1 Peter 4:8 </a:t>
            </a:r>
            <a:r>
              <a:rPr lang="en-US" sz="2600" b="1" dirty="0">
                <a:effectLst>
                  <a:outerShdw blurRad="38100" dist="38100" dir="2700000" algn="tl">
                    <a:srgbClr val="000000">
                      <a:alpha val="43137"/>
                    </a:srgbClr>
                  </a:outerShdw>
                </a:effectLst>
              </a:rPr>
              <a:t>Above all, keep fervent in your love for one another, because love covers a multitude of sins.</a:t>
            </a:r>
          </a:p>
        </p:txBody>
      </p:sp>
      <p:sp>
        <p:nvSpPr>
          <p:cNvPr id="12" name="Rectangle: Rounded Corners 11">
            <a:extLst>
              <a:ext uri="{FF2B5EF4-FFF2-40B4-BE49-F238E27FC236}">
                <a16:creationId xmlns:a16="http://schemas.microsoft.com/office/drawing/2014/main" id="{33C164E4-867F-862C-AFA3-CC958E35EB04}"/>
              </a:ext>
            </a:extLst>
          </p:cNvPr>
          <p:cNvSpPr/>
          <p:nvPr/>
        </p:nvSpPr>
        <p:spPr>
          <a:xfrm>
            <a:off x="5879803" y="3067961"/>
            <a:ext cx="6096000" cy="3403600"/>
          </a:xfrm>
          <a:prstGeom prst="roundRect">
            <a:avLst/>
          </a:prstGeom>
          <a:solidFill>
            <a:schemeClr val="tx1">
              <a:lumMod val="95000"/>
              <a:lumOff val="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800" b="1" dirty="0">
                <a:solidFill>
                  <a:srgbClr val="66FFFF"/>
                </a:solidFill>
                <a:effectLst>
                  <a:outerShdw blurRad="38100" dist="38100" dir="2700000" algn="tl">
                    <a:srgbClr val="000000">
                      <a:alpha val="43137"/>
                    </a:srgbClr>
                  </a:outerShdw>
                </a:effectLst>
              </a:rPr>
              <a:t>John 15:9-10 </a:t>
            </a:r>
            <a:r>
              <a:rPr lang="en-US" sz="2800" b="1" dirty="0">
                <a:effectLst>
                  <a:outerShdw blurRad="38100" dist="38100" dir="2700000" algn="tl">
                    <a:srgbClr val="000000">
                      <a:alpha val="43137"/>
                    </a:srgbClr>
                  </a:outerShdw>
                </a:effectLst>
              </a:rPr>
              <a:t>“As the Father has loved me, so have I loved you. Now remain in my love. If you keep my commands, you will remain in my love, just as I have kept my Father’s commands and remain in his love.”</a:t>
            </a:r>
          </a:p>
        </p:txBody>
      </p:sp>
    </p:spTree>
    <p:extLst>
      <p:ext uri="{BB962C8B-B14F-4D97-AF65-F5344CB8AC3E}">
        <p14:creationId xmlns:p14="http://schemas.microsoft.com/office/powerpoint/2010/main" val="15432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3" name="Rectangle: Rounded Corners 12">
            <a:extLst>
              <a:ext uri="{FF2B5EF4-FFF2-40B4-BE49-F238E27FC236}">
                <a16:creationId xmlns:a16="http://schemas.microsoft.com/office/drawing/2014/main" id="{FAF5D47E-433D-4CA7-B76D-602152485493}"/>
              </a:ext>
            </a:extLst>
          </p:cNvPr>
          <p:cNvSpPr/>
          <p:nvPr/>
        </p:nvSpPr>
        <p:spPr>
          <a:xfrm>
            <a:off x="5816008" y="348341"/>
            <a:ext cx="6096000" cy="2660674"/>
          </a:xfrm>
          <a:prstGeom prst="roundRect">
            <a:avLst/>
          </a:prstGeom>
          <a:solidFill>
            <a:schemeClr val="tx1">
              <a:lumMod val="95000"/>
              <a:lumOff val="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b="1" dirty="0">
                <a:solidFill>
                  <a:srgbClr val="66FFFF"/>
                </a:solidFill>
                <a:effectLst>
                  <a:outerShdw blurRad="38100" dist="38100" dir="2700000" algn="tl">
                    <a:srgbClr val="000000">
                      <a:alpha val="43137"/>
                    </a:srgbClr>
                  </a:outerShdw>
                </a:effectLst>
              </a:rPr>
              <a:t>Acts 20:35 </a:t>
            </a:r>
            <a:r>
              <a:rPr lang="en-US" sz="2400" b="1" dirty="0">
                <a:effectLst>
                  <a:outerShdw blurRad="38100" dist="38100" dir="2700000" algn="tl">
                    <a:srgbClr val="000000">
                      <a:alpha val="43137"/>
                    </a:srgbClr>
                  </a:outerShdw>
                </a:effectLst>
              </a:rPr>
              <a:t>“In everything I showed you that by working hard in this manner you must help the weak and remember the words of the Lord Jesus, that He Himself said, ‘It is more blessed to give than to receive.’”</a:t>
            </a:r>
          </a:p>
        </p:txBody>
      </p:sp>
      <p:sp>
        <p:nvSpPr>
          <p:cNvPr id="12" name="Rectangle: Rounded Corners 11">
            <a:extLst>
              <a:ext uri="{FF2B5EF4-FFF2-40B4-BE49-F238E27FC236}">
                <a16:creationId xmlns:a16="http://schemas.microsoft.com/office/drawing/2014/main" id="{F4C33A7D-B979-4E07-B22C-1F03A0E0793A}"/>
              </a:ext>
            </a:extLst>
          </p:cNvPr>
          <p:cNvSpPr/>
          <p:nvPr/>
        </p:nvSpPr>
        <p:spPr>
          <a:xfrm>
            <a:off x="5826641" y="3402416"/>
            <a:ext cx="6096000" cy="3110282"/>
          </a:xfrm>
          <a:prstGeom prst="roundRect">
            <a:avLst/>
          </a:prstGeom>
          <a:solidFill>
            <a:schemeClr val="tx1">
              <a:lumMod val="95000"/>
              <a:lumOff val="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b="1" dirty="0">
                <a:solidFill>
                  <a:srgbClr val="66FFFF"/>
                </a:solidFill>
                <a:effectLst>
                  <a:outerShdw blurRad="38100" dist="38100" dir="2700000" algn="tl">
                    <a:srgbClr val="000000">
                      <a:alpha val="43137"/>
                    </a:srgbClr>
                  </a:outerShdw>
                </a:effectLst>
              </a:rPr>
              <a:t>Ephesians 4:14-15 </a:t>
            </a:r>
            <a:r>
              <a:rPr lang="en-US" sz="2400" b="1" dirty="0">
                <a:effectLst>
                  <a:outerShdw blurRad="38100" dist="38100" dir="2700000" algn="tl">
                    <a:srgbClr val="000000">
                      <a:alpha val="43137"/>
                    </a:srgbClr>
                  </a:outerShdw>
                </a:effectLst>
              </a:rPr>
              <a:t>As a result, we are no longer to be children, tossed here and there by waves and carried about by every wind of doctrine, by the trickery of men, by craftiness in deceitful scheming; but speaking the truth in love, we are to grow up in all aspects into Him who is the head…</a:t>
            </a:r>
          </a:p>
        </p:txBody>
      </p:sp>
      <p:sp>
        <p:nvSpPr>
          <p:cNvPr id="3" name="TextBox 2">
            <a:extLst>
              <a:ext uri="{FF2B5EF4-FFF2-40B4-BE49-F238E27FC236}">
                <a16:creationId xmlns:a16="http://schemas.microsoft.com/office/drawing/2014/main" id="{C3301F66-7CB2-CECC-CD3D-A5CE73F48C96}"/>
              </a:ext>
            </a:extLst>
          </p:cNvPr>
          <p:cNvSpPr txBox="1"/>
          <p:nvPr/>
        </p:nvSpPr>
        <p:spPr>
          <a:xfrm>
            <a:off x="1715589" y="348339"/>
            <a:ext cx="3497748" cy="923330"/>
          </a:xfrm>
          <a:prstGeom prst="rect">
            <a:avLst/>
          </a:prstGeom>
          <a:noFill/>
        </p:spPr>
        <p:txBody>
          <a:bodyPr wrap="square" rtlCol="0">
            <a:spAutoFit/>
          </a:bodyPr>
          <a:lstStyle/>
          <a:p>
            <a:pPr algn="r"/>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main idea</a:t>
            </a:r>
          </a:p>
        </p:txBody>
      </p:sp>
      <p:sp>
        <p:nvSpPr>
          <p:cNvPr id="4" name="TextBox 3">
            <a:extLst>
              <a:ext uri="{FF2B5EF4-FFF2-40B4-BE49-F238E27FC236}">
                <a16:creationId xmlns:a16="http://schemas.microsoft.com/office/drawing/2014/main" id="{C8D991C3-7684-30F2-E519-6E8D80A80487}"/>
              </a:ext>
            </a:extLst>
          </p:cNvPr>
          <p:cNvSpPr txBox="1"/>
          <p:nvPr/>
        </p:nvSpPr>
        <p:spPr>
          <a:xfrm>
            <a:off x="216197" y="1727625"/>
            <a:ext cx="4997140" cy="4416594"/>
          </a:xfrm>
          <a:prstGeom prst="rect">
            <a:avLst/>
          </a:prstGeom>
          <a:noFill/>
        </p:spPr>
        <p:txBody>
          <a:bodyPr wrap="square" rtlCol="0">
            <a:spAutoFit/>
          </a:bodyPr>
          <a:lstStyle/>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solves most mental, emotional and relational problems is not how people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loved </a:t>
            </a: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it’s how they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loving others</a:t>
            </a:r>
          </a:p>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solution to most problems is to develop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victorious love output</a:t>
            </a:r>
          </a:p>
        </p:txBody>
      </p:sp>
      <p:cxnSp>
        <p:nvCxnSpPr>
          <p:cNvPr id="7" name="Straight Connector 6">
            <a:extLst>
              <a:ext uri="{FF2B5EF4-FFF2-40B4-BE49-F238E27FC236}">
                <a16:creationId xmlns:a16="http://schemas.microsoft.com/office/drawing/2014/main" id="{78827B36-1912-AB1C-24D8-14E075D9207D}"/>
              </a:ext>
            </a:extLst>
          </p:cNvPr>
          <p:cNvCxnSpPr>
            <a:cxnSpLocks/>
          </p:cNvCxnSpPr>
          <p:nvPr/>
        </p:nvCxnSpPr>
        <p:spPr>
          <a:xfrm>
            <a:off x="2225749" y="1428091"/>
            <a:ext cx="289924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36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3BCAF-E547-2C81-21AA-22329B1F216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AA17E2-320F-2B27-2DCC-F482046F08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EBDFB5C1-1E69-F1E6-9701-A4D4D59375AE}"/>
              </a:ext>
            </a:extLst>
          </p:cNvPr>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3" name="TextBox 2">
            <a:extLst>
              <a:ext uri="{FF2B5EF4-FFF2-40B4-BE49-F238E27FC236}">
                <a16:creationId xmlns:a16="http://schemas.microsoft.com/office/drawing/2014/main" id="{596411EE-83BC-AA24-B8F8-F471C47F570A}"/>
              </a:ext>
            </a:extLst>
          </p:cNvPr>
          <p:cNvSpPr txBox="1"/>
          <p:nvPr/>
        </p:nvSpPr>
        <p:spPr>
          <a:xfrm>
            <a:off x="1715589" y="348339"/>
            <a:ext cx="3497748" cy="923330"/>
          </a:xfrm>
          <a:prstGeom prst="rect">
            <a:avLst/>
          </a:prstGeom>
          <a:noFill/>
        </p:spPr>
        <p:txBody>
          <a:bodyPr wrap="square" rtlCol="0">
            <a:spAutoFit/>
          </a:bodyPr>
          <a:lstStyle/>
          <a:p>
            <a:pPr algn="r"/>
            <a:r>
              <a:rPr lang="en-US" sz="5400" dirty="0">
                <a:solidFill>
                  <a:srgbClr val="66FFFF"/>
                </a:solidFill>
                <a:effectLst>
                  <a:outerShdw blurRad="38100" dist="38100" dir="2700000" algn="tl">
                    <a:srgbClr val="000000">
                      <a:alpha val="43137"/>
                    </a:srgbClr>
                  </a:outerShdw>
                </a:effectLst>
                <a:latin typeface="Impact" panose="020B0806030902050204" pitchFamily="34" charset="0"/>
              </a:rPr>
              <a:t>main idea</a:t>
            </a:r>
          </a:p>
        </p:txBody>
      </p:sp>
      <p:sp>
        <p:nvSpPr>
          <p:cNvPr id="4" name="TextBox 3">
            <a:extLst>
              <a:ext uri="{FF2B5EF4-FFF2-40B4-BE49-F238E27FC236}">
                <a16:creationId xmlns:a16="http://schemas.microsoft.com/office/drawing/2014/main" id="{88EFB88C-F3B9-30F1-1932-1E56E68DB1B6}"/>
              </a:ext>
            </a:extLst>
          </p:cNvPr>
          <p:cNvSpPr txBox="1"/>
          <p:nvPr/>
        </p:nvSpPr>
        <p:spPr>
          <a:xfrm>
            <a:off x="216197" y="1727625"/>
            <a:ext cx="4997140" cy="4416594"/>
          </a:xfrm>
          <a:prstGeom prst="rect">
            <a:avLst/>
          </a:prstGeom>
          <a:noFill/>
        </p:spPr>
        <p:txBody>
          <a:bodyPr wrap="square" rtlCol="0">
            <a:spAutoFit/>
          </a:bodyPr>
          <a:lstStyle/>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solves most mental, emotional and relational problems is not how people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loved </a:t>
            </a: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it’s how they are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loving others</a:t>
            </a:r>
          </a:p>
          <a:p>
            <a:pPr algn="r">
              <a:spcBef>
                <a:spcPts val="3000"/>
              </a:spcBef>
              <a:defRPr/>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solution to most problems is to develop </a:t>
            </a:r>
            <a:r>
              <a:rPr lang="en-US" sz="3200" b="1" i="1" dirty="0">
                <a:solidFill>
                  <a:srgbClr val="66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victorious love output</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36BAECA2-9CAE-AFD2-4EBE-B8360B2EB032}"/>
              </a:ext>
            </a:extLst>
          </p:cNvPr>
          <p:cNvCxnSpPr>
            <a:cxnSpLocks/>
          </p:cNvCxnSpPr>
          <p:nvPr/>
        </p:nvCxnSpPr>
        <p:spPr>
          <a:xfrm>
            <a:off x="2225749" y="1428091"/>
            <a:ext cx="289924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2" name="Arrow: Pentagon 1">
            <a:extLst>
              <a:ext uri="{FF2B5EF4-FFF2-40B4-BE49-F238E27FC236}">
                <a16:creationId xmlns:a16="http://schemas.microsoft.com/office/drawing/2014/main" id="{299F3EA3-57A1-3FF0-1740-AC8CD9E67DD3}"/>
              </a:ext>
            </a:extLst>
          </p:cNvPr>
          <p:cNvSpPr/>
          <p:nvPr/>
        </p:nvSpPr>
        <p:spPr>
          <a:xfrm rot="10800000">
            <a:off x="5677989" y="444231"/>
            <a:ext cx="6221911" cy="5969524"/>
          </a:xfrm>
          <a:prstGeom prst="homePlate">
            <a:avLst>
              <a:gd name="adj" fmla="val 15292"/>
            </a:avLst>
          </a:prstGeom>
          <a:solidFill>
            <a:schemeClr val="tx1">
              <a:alpha val="48000"/>
            </a:schemeClr>
          </a:solidFill>
          <a:ln>
            <a:noFill/>
          </a:ln>
          <a:effectLst>
            <a:outerShdw blurRad="114300" dist="38100" dir="8100000" sx="102000" sy="102000" algn="tr" rotWithShape="0">
              <a:schemeClr val="tx1">
                <a:lumMod val="95000"/>
                <a:lumOff val="5000"/>
                <a:alpha val="9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3C77B1B-BCF2-8B38-1E2C-34D2AF124522}"/>
              </a:ext>
            </a:extLst>
          </p:cNvPr>
          <p:cNvSpPr txBox="1">
            <a:spLocks/>
          </p:cNvSpPr>
          <p:nvPr/>
        </p:nvSpPr>
        <p:spPr>
          <a:xfrm>
            <a:off x="6814626" y="1151019"/>
            <a:ext cx="4693929" cy="3345259"/>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1800"/>
              </a:spcBef>
              <a:spcAft>
                <a:spcPts val="1800"/>
              </a:spcAft>
              <a:defRPr/>
            </a:pPr>
            <a:r>
              <a:rPr lang="en-US" sz="2800" kern="0" spc="560" dirty="0">
                <a:solidFill>
                  <a:schemeClr val="bg1"/>
                </a:solidFill>
                <a:effectLst>
                  <a:outerShdw blurRad="38100" dist="38100" dir="2700000" algn="tl">
                    <a:srgbClr val="000000">
                      <a:alpha val="43137"/>
                    </a:srgbClr>
                  </a:outerShdw>
                </a:effectLst>
                <a:latin typeface="+mj-lt"/>
              </a:rPr>
              <a:t>OTHER THAN COMING TO CHRIST, </a:t>
            </a:r>
            <a:r>
              <a:rPr lang="en-US" sz="2800" kern="0" spc="560" dirty="0">
                <a:solidFill>
                  <a:schemeClr val="accent4">
                    <a:lumMod val="60000"/>
                    <a:lumOff val="40000"/>
                  </a:schemeClr>
                </a:solidFill>
                <a:effectLst>
                  <a:outerShdw blurRad="38100" dist="38100" dir="2700000" algn="tl">
                    <a:srgbClr val="000000">
                      <a:alpha val="43137"/>
                    </a:srgbClr>
                  </a:outerShdw>
                </a:effectLst>
                <a:latin typeface="+mj-lt"/>
              </a:rPr>
              <a:t>MAKING THE JUMP FROM BEING A TAKER TO A GIVER</a:t>
            </a:r>
            <a:r>
              <a:rPr lang="en-US" sz="2800" kern="0" spc="560" dirty="0">
                <a:solidFill>
                  <a:schemeClr val="bg1"/>
                </a:solidFill>
                <a:effectLst>
                  <a:outerShdw blurRad="38100" dist="38100" dir="2700000" algn="tl">
                    <a:srgbClr val="000000">
                      <a:alpha val="43137"/>
                    </a:srgbClr>
                  </a:outerShdw>
                </a:effectLst>
                <a:latin typeface="+mj-lt"/>
              </a:rPr>
              <a:t> IS THE MOST IMPORTANT DECISION A PERSON CAN MAKE</a:t>
            </a:r>
          </a:p>
        </p:txBody>
      </p:sp>
    </p:spTree>
    <p:extLst>
      <p:ext uri="{BB962C8B-B14F-4D97-AF65-F5344CB8AC3E}">
        <p14:creationId xmlns:p14="http://schemas.microsoft.com/office/powerpoint/2010/main" val="29021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0A0D7E-9253-4642-A633-D1D37A9D4E27}"/>
              </a:ext>
            </a:extLst>
          </p:cNvPr>
          <p:cNvSpPr txBox="1"/>
          <p:nvPr/>
        </p:nvSpPr>
        <p:spPr>
          <a:xfrm>
            <a:off x="417635" y="366622"/>
            <a:ext cx="6882440" cy="6124754"/>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 is complete only when you give back who you are to the world. God made you to pass along the good you have experienced… </a:t>
            </a:r>
          </a:p>
          <a:p>
            <a:pPr algn="r"/>
            <a:endParaRPr lang="en-US"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r"/>
            <a:r>
              <a:rPr lang="en-US"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made it this way from the beginning. Listen to humanity’s first mission statement: “Fill the earth, and subdue it” (Genesis 1: 28). </a:t>
            </a:r>
          </a:p>
          <a:p>
            <a:pPr algn="r"/>
            <a:endParaRPr lang="en-US"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r"/>
            <a:r>
              <a:rPr lang="en-US"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designed us to bring order and fruitfulness to the world. Therefore, we are at our best when we work hard, do what we are good at, and bring that good to others…</a:t>
            </a:r>
          </a:p>
          <a:p>
            <a:pPr algn="r"/>
            <a:endParaRPr lang="en-US"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209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694B-0023-9676-9913-0816EFFF3D6D}"/>
              </a:ext>
            </a:extLst>
          </p:cNvPr>
          <p:cNvSpPr>
            <a:spLocks noGrp="1"/>
          </p:cNvSpPr>
          <p:nvPr>
            <p:ph type="title"/>
          </p:nvPr>
        </p:nvSpPr>
        <p:spPr>
          <a:xfrm>
            <a:off x="1722060" y="1704266"/>
            <a:ext cx="8747879" cy="4210546"/>
          </a:xfrm>
        </p:spPr>
        <p:txBody>
          <a:bodyPr>
            <a:noAutofit/>
          </a:bodyPr>
          <a:lstStyle/>
          <a:p>
            <a:r>
              <a:rPr lang="en-US" sz="3200" dirty="0"/>
              <a:t>For years people thought the best thing you could do for a lonely person is to give them support. Actually, we found that it’s about receiving and also giving back. So the best thing you can do for someone who is lonely is not to give them help but ask them for help. So you give them a sense of worth and a chance to be altruistic. Even if we’re getting the best care, we still feel lonely if we can’t give something back. The care is extremely valuable but it’s not enough.</a:t>
            </a:r>
            <a:br>
              <a:rPr lang="en-US" sz="2800" dirty="0"/>
            </a:br>
            <a:br>
              <a:rPr lang="en-US" sz="2800" dirty="0"/>
            </a:br>
            <a:endParaRPr lang="en-US" sz="2800" b="1" i="1" dirty="0"/>
          </a:p>
        </p:txBody>
      </p:sp>
      <p:sp>
        <p:nvSpPr>
          <p:cNvPr id="4" name="TextBox 3">
            <a:extLst>
              <a:ext uri="{FF2B5EF4-FFF2-40B4-BE49-F238E27FC236}">
                <a16:creationId xmlns:a16="http://schemas.microsoft.com/office/drawing/2014/main" id="{54B9BED8-A9DC-2165-D589-2937E655ABDC}"/>
              </a:ext>
            </a:extLst>
          </p:cNvPr>
          <p:cNvSpPr txBox="1"/>
          <p:nvPr/>
        </p:nvSpPr>
        <p:spPr>
          <a:xfrm>
            <a:off x="356474" y="171048"/>
            <a:ext cx="1257300" cy="3154710"/>
          </a:xfrm>
          <a:prstGeom prst="rect">
            <a:avLst/>
          </a:prstGeom>
          <a:noFill/>
        </p:spPr>
        <p:txBody>
          <a:bodyPr wrap="square" rtlCol="0">
            <a:spAutoFit/>
          </a:bodyPr>
          <a:lstStyle/>
          <a:p>
            <a:r>
              <a:rPr lang="en-US" sz="19900" dirty="0">
                <a:latin typeface="Georgia" panose="02040502050405020303" pitchFamily="18" charset="0"/>
              </a:rPr>
              <a:t>“</a:t>
            </a:r>
            <a:endParaRPr lang="en-US" dirty="0">
              <a:latin typeface="Georgia" panose="02040502050405020303" pitchFamily="18" charset="0"/>
            </a:endParaRPr>
          </a:p>
        </p:txBody>
      </p:sp>
      <p:sp>
        <p:nvSpPr>
          <p:cNvPr id="5" name="TextBox 4">
            <a:extLst>
              <a:ext uri="{FF2B5EF4-FFF2-40B4-BE49-F238E27FC236}">
                <a16:creationId xmlns:a16="http://schemas.microsoft.com/office/drawing/2014/main" id="{CF05650B-BA64-36F2-C928-498A018D25FE}"/>
              </a:ext>
            </a:extLst>
          </p:cNvPr>
          <p:cNvSpPr txBox="1"/>
          <p:nvPr/>
        </p:nvSpPr>
        <p:spPr>
          <a:xfrm>
            <a:off x="10348273" y="3809539"/>
            <a:ext cx="1257300" cy="3154710"/>
          </a:xfrm>
          <a:prstGeom prst="rect">
            <a:avLst/>
          </a:prstGeom>
          <a:noFill/>
        </p:spPr>
        <p:txBody>
          <a:bodyPr wrap="square" rtlCol="0">
            <a:spAutoFit/>
          </a:bodyPr>
          <a:lstStyle/>
          <a:p>
            <a:r>
              <a:rPr lang="en-US" sz="19900" dirty="0">
                <a:latin typeface="Georgia" panose="02040502050405020303" pitchFamily="18" charset="0"/>
              </a:rPr>
              <a:t>”</a:t>
            </a:r>
            <a:endParaRPr lang="en-US" dirty="0">
              <a:latin typeface="Georgia" panose="02040502050405020303" pitchFamily="18" charset="0"/>
            </a:endParaRPr>
          </a:p>
        </p:txBody>
      </p:sp>
      <p:sp>
        <p:nvSpPr>
          <p:cNvPr id="6" name="TextBox 5">
            <a:extLst>
              <a:ext uri="{FF2B5EF4-FFF2-40B4-BE49-F238E27FC236}">
                <a16:creationId xmlns:a16="http://schemas.microsoft.com/office/drawing/2014/main" id="{E1EFC484-928C-7C33-6A94-52791D1CF93C}"/>
              </a:ext>
            </a:extLst>
          </p:cNvPr>
          <p:cNvSpPr txBox="1"/>
          <p:nvPr/>
        </p:nvSpPr>
        <p:spPr>
          <a:xfrm>
            <a:off x="1979041" y="5391592"/>
            <a:ext cx="3955774" cy="1046440"/>
          </a:xfrm>
          <a:prstGeom prst="rect">
            <a:avLst/>
          </a:prstGeom>
          <a:noFill/>
        </p:spPr>
        <p:txBody>
          <a:bodyPr wrap="square" rtlCol="0">
            <a:spAutoFit/>
          </a:bodyPr>
          <a:lstStyle/>
          <a:p>
            <a:r>
              <a:rPr lang="en-US" sz="1200" b="1" dirty="0">
                <a:latin typeface="+mj-lt"/>
              </a:rPr>
              <a:t>Stephanie Cacioppo</a:t>
            </a:r>
            <a:br>
              <a:rPr lang="en-US" sz="1200" b="1" dirty="0">
                <a:latin typeface="+mj-lt"/>
              </a:rPr>
            </a:br>
            <a:r>
              <a:rPr lang="en-US" sz="1200" b="1" dirty="0">
                <a:latin typeface="+mj-lt"/>
              </a:rPr>
              <a:t>“How Loneliness is Damaging Our Health”</a:t>
            </a:r>
            <a:br>
              <a:rPr lang="en-US" sz="1200" b="1" dirty="0">
                <a:latin typeface="+mj-lt"/>
              </a:rPr>
            </a:br>
            <a:r>
              <a:rPr lang="en-US" sz="1200" b="1" dirty="0">
                <a:latin typeface="+mj-lt"/>
              </a:rPr>
              <a:t>April 20, 2022</a:t>
            </a:r>
            <a:br>
              <a:rPr lang="en-US" sz="1200" b="1" dirty="0">
                <a:latin typeface="+mj-lt"/>
              </a:rPr>
            </a:br>
            <a:r>
              <a:rPr lang="en-US" sz="1200" b="1" i="1" dirty="0">
                <a:latin typeface="+mj-lt"/>
              </a:rPr>
              <a:t>The New York Times</a:t>
            </a:r>
            <a:br>
              <a:rPr lang="en-US" b="1" i="1" dirty="0">
                <a:latin typeface="+mj-lt"/>
              </a:rPr>
            </a:br>
            <a:endParaRPr lang="en-US" sz="1200" dirty="0">
              <a:latin typeface="+mj-lt"/>
            </a:endParaRPr>
          </a:p>
        </p:txBody>
      </p:sp>
      <p:cxnSp>
        <p:nvCxnSpPr>
          <p:cNvPr id="8" name="Straight Connector 7">
            <a:extLst>
              <a:ext uri="{FF2B5EF4-FFF2-40B4-BE49-F238E27FC236}">
                <a16:creationId xmlns:a16="http://schemas.microsoft.com/office/drawing/2014/main" id="{B1E0B3A8-04B9-7844-F68D-EE0BC0A57169}"/>
              </a:ext>
            </a:extLst>
          </p:cNvPr>
          <p:cNvCxnSpPr/>
          <p:nvPr/>
        </p:nvCxnSpPr>
        <p:spPr>
          <a:xfrm>
            <a:off x="1854099" y="5475523"/>
            <a:ext cx="0" cy="689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E032F1-42C8-EF05-AB35-E6C55BA1BCEB}"/>
              </a:ext>
            </a:extLst>
          </p:cNvPr>
          <p:cNvCxnSpPr/>
          <p:nvPr/>
        </p:nvCxnSpPr>
        <p:spPr>
          <a:xfrm>
            <a:off x="1929614" y="5474471"/>
            <a:ext cx="0" cy="689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8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12" name="Rectangle 11"/>
          <p:cNvSpPr/>
          <p:nvPr/>
        </p:nvSpPr>
        <p:spPr>
          <a:xfrm>
            <a:off x="-10633" y="-26450"/>
            <a:ext cx="12192000" cy="6857999"/>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a:extLst>
              <a:ext uri="{FF2B5EF4-FFF2-40B4-BE49-F238E27FC236}">
                <a16:creationId xmlns:a16="http://schemas.microsoft.com/office/drawing/2014/main" id="{7F2635F7-6486-4D4C-8875-390A691A08A2}"/>
              </a:ext>
            </a:extLst>
          </p:cNvPr>
          <p:cNvSpPr/>
          <p:nvPr/>
        </p:nvSpPr>
        <p:spPr>
          <a:xfrm>
            <a:off x="1860773" y="2668312"/>
            <a:ext cx="1521374" cy="1521374"/>
          </a:xfrm>
          <a:prstGeom prst="ellipse">
            <a:avLst/>
          </a:prstGeom>
          <a:solidFill>
            <a:schemeClr val="bg1">
              <a:alpha val="5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mj-lt"/>
              </a:rPr>
              <a:t>1</a:t>
            </a:r>
          </a:p>
        </p:txBody>
      </p:sp>
      <p:sp>
        <p:nvSpPr>
          <p:cNvPr id="3" name="TextBox 2">
            <a:extLst>
              <a:ext uri="{FF2B5EF4-FFF2-40B4-BE49-F238E27FC236}">
                <a16:creationId xmlns:a16="http://schemas.microsoft.com/office/drawing/2014/main" id="{13A16ACC-2B89-4B90-A9CD-1DBD3E9E21E5}"/>
              </a:ext>
            </a:extLst>
          </p:cNvPr>
          <p:cNvSpPr txBox="1"/>
          <p:nvPr/>
        </p:nvSpPr>
        <p:spPr>
          <a:xfrm>
            <a:off x="404109" y="452387"/>
            <a:ext cx="4446847" cy="1461939"/>
          </a:xfrm>
          <a:prstGeom prst="rect">
            <a:avLst/>
          </a:prstGeom>
          <a:noFill/>
        </p:spPr>
        <p:txBody>
          <a:bodyPr wrap="square" rtlCol="0">
            <a:spAutoFit/>
          </a:bodyPr>
          <a:lstStyle/>
          <a:p>
            <a:pPr marL="36576" lvl="0" algn="ctr">
              <a:spcAft>
                <a:spcPts val="600"/>
              </a:spcAft>
              <a:defRPr/>
            </a:pPr>
            <a:r>
              <a:rPr lang="en-US" sz="2800" kern="0" spc="560" dirty="0">
                <a:solidFill>
                  <a:srgbClr val="66FFFF"/>
                </a:solidFill>
                <a:effectLst>
                  <a:outerShdw blurRad="38100" dist="38100" dir="2700000" algn="tl">
                    <a:srgbClr val="000000">
                      <a:alpha val="43137"/>
                    </a:srgbClr>
                  </a:outerShdw>
                </a:effectLst>
                <a:latin typeface="Calibri Light" panose="020F0302020204030204"/>
              </a:rPr>
              <a:t>DEFINITION &amp; FUNCTION </a:t>
            </a:r>
          </a:p>
          <a:p>
            <a:pPr marL="36576" lvl="0" algn="ctr">
              <a:spcAft>
                <a:spcPts val="600"/>
              </a:spcAft>
              <a:defRPr/>
            </a:pPr>
            <a:r>
              <a:rPr lang="en-US" sz="2800" kern="0" spc="560" dirty="0">
                <a:solidFill>
                  <a:schemeClr val="bg1"/>
                </a:solidFill>
                <a:effectLst>
                  <a:outerShdw blurRad="38100" dist="38100" dir="2700000" algn="tl">
                    <a:srgbClr val="000000">
                      <a:alpha val="43137"/>
                    </a:srgbClr>
                  </a:outerShdw>
                </a:effectLst>
                <a:latin typeface="Calibri Light" panose="020F0302020204030204"/>
              </a:rPr>
              <a:t>WHAT IS IT?</a:t>
            </a:r>
          </a:p>
        </p:txBody>
      </p:sp>
      <p:cxnSp>
        <p:nvCxnSpPr>
          <p:cNvPr id="7" name="Straight Connector 6">
            <a:extLst>
              <a:ext uri="{FF2B5EF4-FFF2-40B4-BE49-F238E27FC236}">
                <a16:creationId xmlns:a16="http://schemas.microsoft.com/office/drawing/2014/main" id="{59400ACA-6392-4CE8-B600-F3271C074A89}"/>
              </a:ext>
            </a:extLst>
          </p:cNvPr>
          <p:cNvCxnSpPr>
            <a:cxnSpLocks/>
            <a:stCxn id="6" idx="0"/>
          </p:cNvCxnSpPr>
          <p:nvPr/>
        </p:nvCxnSpPr>
        <p:spPr>
          <a:xfrm flipV="1">
            <a:off x="2621460" y="1928929"/>
            <a:ext cx="0" cy="7393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8DD4F0-4CD1-45CA-BCA5-941EE99EC4B8}"/>
              </a:ext>
            </a:extLst>
          </p:cNvPr>
          <p:cNvCxnSpPr>
            <a:cxnSpLocks/>
          </p:cNvCxnSpPr>
          <p:nvPr/>
        </p:nvCxnSpPr>
        <p:spPr>
          <a:xfrm>
            <a:off x="3382147" y="3402550"/>
            <a:ext cx="1849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40F5425-8CB7-4ECA-B406-84A8728A64F2}"/>
              </a:ext>
            </a:extLst>
          </p:cNvPr>
          <p:cNvSpPr/>
          <p:nvPr/>
        </p:nvSpPr>
        <p:spPr>
          <a:xfrm>
            <a:off x="5231717" y="2641863"/>
            <a:ext cx="1521374" cy="1521374"/>
          </a:xfrm>
          <a:prstGeom prst="ellipse">
            <a:avLst/>
          </a:prstGeom>
          <a:solidFill>
            <a:schemeClr val="tx1">
              <a:lumMod val="75000"/>
              <a:lumOff val="25000"/>
              <a:alpha val="5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mj-lt"/>
              </a:rPr>
              <a:t>2</a:t>
            </a:r>
          </a:p>
        </p:txBody>
      </p:sp>
      <p:cxnSp>
        <p:nvCxnSpPr>
          <p:cNvPr id="16" name="Straight Connector 15">
            <a:extLst>
              <a:ext uri="{FF2B5EF4-FFF2-40B4-BE49-F238E27FC236}">
                <a16:creationId xmlns:a16="http://schemas.microsoft.com/office/drawing/2014/main" id="{4C5898C6-3AA7-419C-AD64-3864768FA289}"/>
              </a:ext>
            </a:extLst>
          </p:cNvPr>
          <p:cNvCxnSpPr/>
          <p:nvPr/>
        </p:nvCxnSpPr>
        <p:spPr>
          <a:xfrm flipV="1">
            <a:off x="5988712" y="4163237"/>
            <a:ext cx="3692" cy="1112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8786E9-CA5B-45E6-B744-BE9599904944}"/>
              </a:ext>
            </a:extLst>
          </p:cNvPr>
          <p:cNvSpPr txBox="1"/>
          <p:nvPr/>
        </p:nvSpPr>
        <p:spPr>
          <a:xfrm>
            <a:off x="3360185" y="5467318"/>
            <a:ext cx="5271745" cy="1031051"/>
          </a:xfrm>
          <a:prstGeom prst="rect">
            <a:avLst/>
          </a:prstGeom>
          <a:noFill/>
        </p:spPr>
        <p:txBody>
          <a:bodyPr wrap="square" rtlCol="0">
            <a:spAutoFit/>
          </a:bodyPr>
          <a:lstStyle/>
          <a:p>
            <a:pPr marL="36576" lvl="0" algn="ctr">
              <a:spcAft>
                <a:spcPts val="600"/>
              </a:spcAft>
              <a:defRPr/>
            </a:pPr>
            <a:r>
              <a:rPr lang="en-US" sz="2800" kern="0" spc="560" dirty="0">
                <a:solidFill>
                  <a:srgbClr val="66FFFF"/>
                </a:solidFill>
                <a:effectLst>
                  <a:outerShdw blurRad="38100" dist="38100" dir="2700000" algn="tl">
                    <a:srgbClr val="000000">
                      <a:alpha val="43137"/>
                    </a:srgbClr>
                  </a:outerShdw>
                </a:effectLst>
                <a:latin typeface="Calibri Light" panose="020F0302020204030204"/>
              </a:rPr>
              <a:t>DIAGNOSIS</a:t>
            </a:r>
          </a:p>
          <a:p>
            <a:pPr marL="36576" lvl="0" algn="ctr">
              <a:spcAft>
                <a:spcPts val="600"/>
              </a:spcAft>
              <a:defRPr/>
            </a:pPr>
            <a:r>
              <a:rPr lang="en-US" sz="2800" kern="0" spc="560" dirty="0">
                <a:solidFill>
                  <a:schemeClr val="bg1"/>
                </a:solidFill>
                <a:effectLst>
                  <a:outerShdw blurRad="38100" dist="38100" dir="2700000" algn="tl">
                    <a:srgbClr val="000000">
                      <a:alpha val="43137"/>
                    </a:srgbClr>
                  </a:outerShdw>
                </a:effectLst>
                <a:latin typeface="Calibri Light" panose="020F0302020204030204"/>
              </a:rPr>
              <a:t>HOW DOES IT WORK?</a:t>
            </a:r>
          </a:p>
        </p:txBody>
      </p:sp>
    </p:spTree>
    <p:extLst>
      <p:ext uri="{BB962C8B-B14F-4D97-AF65-F5344CB8AC3E}">
        <p14:creationId xmlns:p14="http://schemas.microsoft.com/office/powerpoint/2010/main" val="1253556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Widescreen</PresentationFormat>
  <Paragraphs>210</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Narrow</vt:lpstr>
      <vt:lpstr>Calibri</vt:lpstr>
      <vt:lpstr>Calibri Light</vt:lpstr>
      <vt:lpstr>Cambria</vt:lpstr>
      <vt:lpstr>Georgia</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years people thought the best thing you could do for a lonely person is to give them support. Actually, we found that it’s about receiving and also giving back. So the best thing you can do for someone who is lonely is not to give them help but ask them for help. So you give them a sense of worth and a chance to be altruistic. Even if we’re getting the best care, we still feel lonely if we can’t give something back. The care is extremely valuable but it’s not enough.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2025-07-19T18:25:34Z</dcterms:created>
  <dcterms:modified xsi:type="dcterms:W3CDTF">2025-07-19T18:25:43Z</dcterms:modified>
</cp:coreProperties>
</file>