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47"/>
  </p:notesMasterIdLst>
  <p:sldIdLst>
    <p:sldId id="6226" r:id="rId2"/>
    <p:sldId id="6910" r:id="rId3"/>
    <p:sldId id="7080" r:id="rId4"/>
    <p:sldId id="7082" r:id="rId5"/>
    <p:sldId id="7083" r:id="rId6"/>
    <p:sldId id="7084" r:id="rId7"/>
    <p:sldId id="7085" r:id="rId8"/>
    <p:sldId id="7086" r:id="rId9"/>
    <p:sldId id="7087" r:id="rId10"/>
    <p:sldId id="7088" r:id="rId11"/>
    <p:sldId id="7089" r:id="rId12"/>
    <p:sldId id="7090" r:id="rId13"/>
    <p:sldId id="7091" r:id="rId14"/>
    <p:sldId id="7094" r:id="rId15"/>
    <p:sldId id="7095" r:id="rId16"/>
    <p:sldId id="7096" r:id="rId17"/>
    <p:sldId id="7097" r:id="rId18"/>
    <p:sldId id="7098" r:id="rId19"/>
    <p:sldId id="7099" r:id="rId20"/>
    <p:sldId id="6933" r:id="rId21"/>
    <p:sldId id="6940" r:id="rId22"/>
    <p:sldId id="7105" r:id="rId23"/>
    <p:sldId id="7106" r:id="rId24"/>
    <p:sldId id="7107" r:id="rId25"/>
    <p:sldId id="7108" r:id="rId26"/>
    <p:sldId id="7104" r:id="rId27"/>
    <p:sldId id="7100" r:id="rId28"/>
    <p:sldId id="7122" r:id="rId29"/>
    <p:sldId id="7101" r:id="rId30"/>
    <p:sldId id="7102" r:id="rId31"/>
    <p:sldId id="7103" r:id="rId32"/>
    <p:sldId id="7109" r:id="rId33"/>
    <p:sldId id="7111" r:id="rId34"/>
    <p:sldId id="7110" r:id="rId35"/>
    <p:sldId id="7112" r:id="rId36"/>
    <p:sldId id="7120" r:id="rId37"/>
    <p:sldId id="7121" r:id="rId38"/>
    <p:sldId id="7076" r:id="rId39"/>
    <p:sldId id="7123" r:id="rId40"/>
    <p:sldId id="7115" r:id="rId41"/>
    <p:sldId id="7116" r:id="rId42"/>
    <p:sldId id="7117" r:id="rId43"/>
    <p:sldId id="7118" r:id="rId44"/>
    <p:sldId id="7119" r:id="rId45"/>
    <p:sldId id="7081"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A7320D"/>
    <a:srgbClr val="680000"/>
    <a:srgbClr val="6C2008"/>
    <a:srgbClr val="004C2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44F7130-BEA7-4B68-A02D-A27E200DB1AE}" v="2239" dt="2025-07-10T15:34:12.0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3365" autoAdjust="0"/>
    <p:restoredTop sz="92494" autoAdjust="0"/>
  </p:normalViewPr>
  <p:slideViewPr>
    <p:cSldViewPr snapToGrid="0">
      <p:cViewPr varScale="1">
        <p:scale>
          <a:sx n="54" d="100"/>
          <a:sy n="54" d="100"/>
        </p:scale>
        <p:origin x="64" y="588"/>
      </p:cViewPr>
      <p:guideLst/>
    </p:cSldViewPr>
  </p:slideViewPr>
  <p:notesTextViewPr>
    <p:cViewPr>
      <p:scale>
        <a:sx n="3" d="2"/>
        <a:sy n="3" d="2"/>
      </p:scale>
      <p:origin x="0" y="0"/>
    </p:cViewPr>
  </p:notesTextViewPr>
  <p:notesViewPr>
    <p:cSldViewPr snapToGrid="0">
      <p:cViewPr varScale="1">
        <p:scale>
          <a:sx n="70" d="100"/>
          <a:sy n="70" d="100"/>
        </p:scale>
        <p:origin x="3240"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0A0213-B28A-4CB2-812D-990230FA6FF3}" type="datetimeFigureOut">
              <a:rPr lang="en-US" smtClean="0"/>
              <a:t>7/16/2025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C80140-4816-450C-AE2B-F5C59B1DC9D0}" type="slidenum">
              <a:rPr lang="en-US" smtClean="0"/>
              <a:t>‹#›</a:t>
            </a:fld>
            <a:endParaRPr lang="en-US"/>
          </a:p>
        </p:txBody>
      </p:sp>
    </p:spTree>
    <p:extLst>
      <p:ext uri="{BB962C8B-B14F-4D97-AF65-F5344CB8AC3E}">
        <p14:creationId xmlns:p14="http://schemas.microsoft.com/office/powerpoint/2010/main" val="3047784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6F864E-3332-406C-9257-B538C021379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9917048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DB5CB8-99EF-FB96-AC68-FF2EA1427F18}"/>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D952640C-3A8B-89CC-379D-81A51BCA0A8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4383C210-8FEC-693A-0AB2-374ADBD3E34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9BB3A90F-E4B7-24FC-4272-C203441C680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2390043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04180D-B384-9D72-8989-E8DDDC82F0C5}"/>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349FFC71-F31C-261E-6B81-1B99F7B5670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46D5F910-BD09-B970-6C88-4034C947E86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A0CB9EF4-54BA-1C68-8727-E482533ABA9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2464145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68F966-71F2-E55B-1FCD-0D314083E125}"/>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A393F9EA-00D5-1A49-BC7A-4550766B6E9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58A77218-9997-5273-3FDA-148B0D96EF9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DECAA2CF-D712-FB73-6B14-D2D3B4670C6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1019133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44238A-F6E9-0D1B-87BA-DD8E1F323EC8}"/>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17C25F1D-8D51-A95D-1F91-5A99DC5D53F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AFAF0318-0FE3-5E5A-4F0F-5D2FEBFD2C1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2C256803-BD15-CDAF-AECE-9D4DA53940D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1903490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66609A-B28C-12B0-BEA5-FFD5789A0198}"/>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61165100-EBEB-F220-2EEB-BAEE0909597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A2DA2233-1DDF-7698-ACA4-639BC1A705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1BEE2F04-B3FD-7752-1B22-0C691A1F0A3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884965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64FEF9-FEC9-8E0E-167C-0C955BF28DBC}"/>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DB892774-8C08-49B5-B1F2-3794F5174C1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CC3A6A11-C565-BD77-B990-3FFFDB7B41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5E0C7D81-58C1-D382-EC38-C819DD613DE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9983917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A5BA05-6F9E-7028-122C-694CF7666C78}"/>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02EE50E5-FF7C-75B7-5654-8DBDBA2B03C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DB660969-8531-D63F-78A3-BD633C7F507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9DB1269F-DB57-14F1-2A42-6B46E41ED78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8084979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36D0E1-EC2A-A6D8-4DC9-2326AE637170}"/>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D9830C85-D872-A14C-0D2C-9416B460082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6C38E7C9-3684-E8E7-C7C8-F3A0C6BB7DE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3DA38403-9A6A-CC76-098E-995576C24EF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8460878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9F16EF-93B2-F9E6-D0BE-BB161E038046}"/>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FB56B559-1EE3-8F99-14CA-E02C855AB70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86C575E6-D500-3B13-6548-912EE15EB20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077B8F74-A056-10F1-99EE-E5AE8B7D669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5946285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B936E8-13F2-D80A-AF0E-8D7B3299DEE5}"/>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F35EF47A-9DFA-2980-C3D6-1FF5A0A102D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F2522963-A93C-91A6-32D0-D3DC044B7F8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750D380F-98AC-3A32-1291-D734B401F52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449610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396511-9176-D238-2DB4-62A8B3207782}"/>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376AE24A-24FE-4DD2-FFCC-8D1B37B0DFB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A2549A9B-7C58-C063-617B-1968404436F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46557F0A-BE1A-4EF5-C776-9F6DC0179AE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0825083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A01ACC-9E59-0819-8609-A155AF961DFE}"/>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24A92865-CE99-C826-A05B-CE5FF9C4871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54CD7C7F-7B69-0E94-561E-26D9D871A1C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CBC5C5BA-D2A6-1D9F-9FAD-3452B98C0FC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0749632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F1713C-8903-B4B7-77B4-73ED811F456D}"/>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0653E57D-FC23-61BB-BD18-8540480E6A0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54910899-4CC7-5DEF-5AB3-5A0E379B548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2AAB8FD1-AB2E-6EBA-0499-87D94C379AC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8318285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B80D24-A296-D6DD-4502-EAC3A6A2D852}"/>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06A5236C-F098-0D79-A004-8C7617F9830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5CC78F1B-7123-369A-66A8-3D6C2315FB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46B5EB64-4E3A-8CB6-8287-16E84520850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3897935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362BE9-A82C-3202-D858-D1858A442DD7}"/>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1A560AD3-76C2-9844-A9D7-5DC79A162B5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AA1A7E4A-D1D0-7485-2806-B318DE77FCE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D850C12B-7856-BD3D-CAC2-3CEB7973A62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6062906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4B7CC2-F69E-7F72-B9FD-DC71E5A1897C}"/>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F0C10EBF-6D13-C40F-AA08-EB8D9CF5DC4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256BF727-1D26-BF21-7D5D-CF6DF0F5FD9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D52A1F67-6E0E-5459-E143-EE060FC2433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4781740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98047C-80E6-89DE-F5B5-2AEC8882F9D9}"/>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DC42E3FF-3F52-4F10-7706-CA4809A24DD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F4996BE0-F81F-B77A-52F0-16DA4B12EF9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DE78E2C9-97E6-8207-6ED7-DA6FA367B9D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33468487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6F1DD1-52D1-0E21-F880-CC3662AE9F6C}"/>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D0B638F5-AEDD-F2F1-60B8-F26E678FB2E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652CC57B-A4FD-DCD5-DC4C-C8CB4EE476C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76FAB909-76DE-FC46-4C87-C81B3B43B45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59725815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0BDA8A-62E6-333E-810C-40845CC8A3B7}"/>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ECD5868A-13DE-A398-56DC-1BC1281EF15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1C4E1B04-B166-3598-36B5-B643949E5A9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1F61118C-B083-1846-DB4A-9DB91496784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6677093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E5BFFC-BD71-8BB4-9931-95CF6C8B71E6}"/>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94CFA7B9-FCD6-9F78-5057-031919FCB8F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1BD4258D-C856-9FF8-6A77-85C477CA522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11FBD532-3689-A03F-E7A6-9BDEB2269E6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244555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E5BFFC-BD71-8BB4-9931-95CF6C8B71E6}"/>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94CFA7B9-FCD6-9F78-5057-031919FCB8F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1BD4258D-C856-9FF8-6A77-85C477CA522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11FBD532-3689-A03F-E7A6-9BDEB2269E6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024232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ED793D-A4D0-57C2-622A-0FE4488DF57F}"/>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AA3CD988-A7AC-39CF-257F-7F49AF10F81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5E24A8B3-2683-E897-562D-980FCAAA45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2A74ABB2-B3EA-E0AB-0A9F-2AFBE1B5DD6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5757699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89A0CA-F9C2-25FF-DA2C-A4E19F29229B}"/>
            </a:ext>
          </a:extLst>
        </p:cNvPr>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69CEFD89-39A9-A702-3C12-C8C98625822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a:extLst>
              <a:ext uri="{FF2B5EF4-FFF2-40B4-BE49-F238E27FC236}">
                <a16:creationId xmlns:a16="http://schemas.microsoft.com/office/drawing/2014/main" id="{4879492C-0BE9-9CE3-0A2A-5BE39F54FAC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5124" name="Slide Number Placeholder 3">
            <a:extLst>
              <a:ext uri="{FF2B5EF4-FFF2-40B4-BE49-F238E27FC236}">
                <a16:creationId xmlns:a16="http://schemas.microsoft.com/office/drawing/2014/main" id="{7CA253BD-C6BA-5F1A-64F2-CA8CF195696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6F864E-3332-406C-9257-B538C021379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2541209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996253-7C48-3A8C-0739-1C4B79A0C0BB}"/>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7451A692-4E83-6B31-931E-3A1B5EA951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4F0B6C5F-2752-EC49-549F-5AB45C9DB67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0A620458-8F70-0AEB-A621-176947CF75B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0163758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83FDF9-A032-6531-1939-B75D8E018176}"/>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76E504DD-B111-6DE6-EF2F-B9B121DDFBC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ABEDA4E0-1725-B361-7DE3-31242665060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A055A765-C67F-F876-A017-655D378D04D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4611085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085BAB-C357-F9C6-CFA8-4BCB8A6017BA}"/>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FA7F6383-8DE3-543E-1A62-E8D373CCFF2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C048062C-FE5E-2795-5C92-407DDAC8E11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0A48DAD6-F63E-3D66-D287-73256427197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8673747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6FC036-4E1B-AAE1-CBB4-A46AFEF95012}"/>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C9EC8DF6-898D-9005-6FD3-971F3E382E2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970EB707-E069-F93E-7874-680C6017B2D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DA9BCAD3-5EA2-7FEE-4FA7-9853A1C2B0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8765229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D1003A-0504-8C2F-D0DC-B11EFF715F36}"/>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DBF5DDE4-0F76-5092-89C6-9AD1AF0F0EA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E07593D9-DD07-4239-670B-93D310320D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82A3480C-63CB-5867-8D90-0B48A30D3F3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5755976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F4F354-50B1-7D89-3D6F-1BA95CAC9189}"/>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2C3104D3-F09B-067F-6ACD-957E878B059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A8D23120-CB1E-1F1F-FB37-B683FECA5D4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9EAF32A4-DBD4-9D4C-0D21-1927E12CDCE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0323919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C3BD256C-FC3C-4D68-A0FE-27C1396AD01D}" type="datetimeFigureOut">
              <a:rPr lang="en-US"/>
              <a:pPr>
                <a:defRPr/>
              </a:pPr>
              <a:t>7/16/2025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7F981A1-4845-4BB8-9D43-F6882A9DA1E3}" type="slidenum">
              <a:rPr lang="en-US" altLang="en-US"/>
              <a:pPr>
                <a:defRPr/>
              </a:pPr>
              <a:t>‹#›</a:t>
            </a:fld>
            <a:endParaRPr lang="en-US" altLang="en-US"/>
          </a:p>
        </p:txBody>
      </p:sp>
    </p:spTree>
    <p:extLst>
      <p:ext uri="{BB962C8B-B14F-4D97-AF65-F5344CB8AC3E}">
        <p14:creationId xmlns:p14="http://schemas.microsoft.com/office/powerpoint/2010/main" val="578038813"/>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B930AB7-94FF-4A12-87B6-12BF6B060502}" type="datetimeFigureOut">
              <a:rPr lang="en-US"/>
              <a:pPr>
                <a:defRPr/>
              </a:pPr>
              <a:t>7/16/2025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3675A1C-5711-4518-9FD1-0737E439512F}" type="slidenum">
              <a:rPr lang="en-US" altLang="en-US"/>
              <a:pPr>
                <a:defRPr/>
              </a:pPr>
              <a:t>‹#›</a:t>
            </a:fld>
            <a:endParaRPr lang="en-US" altLang="en-US"/>
          </a:p>
        </p:txBody>
      </p:sp>
    </p:spTree>
    <p:extLst>
      <p:ext uri="{BB962C8B-B14F-4D97-AF65-F5344CB8AC3E}">
        <p14:creationId xmlns:p14="http://schemas.microsoft.com/office/powerpoint/2010/main" val="427855537"/>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9C0892F-64E3-4E4D-A779-4AC117A7042A}" type="datetimeFigureOut">
              <a:rPr lang="en-US"/>
              <a:pPr>
                <a:defRPr/>
              </a:pPr>
              <a:t>7/16/2025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CB55791-5D71-41CA-ADEF-30150793F3DB}" type="slidenum">
              <a:rPr lang="en-US" altLang="en-US"/>
              <a:pPr>
                <a:defRPr/>
              </a:pPr>
              <a:t>‹#›</a:t>
            </a:fld>
            <a:endParaRPr lang="en-US" altLang="en-US"/>
          </a:p>
        </p:txBody>
      </p:sp>
    </p:spTree>
    <p:extLst>
      <p:ext uri="{BB962C8B-B14F-4D97-AF65-F5344CB8AC3E}">
        <p14:creationId xmlns:p14="http://schemas.microsoft.com/office/powerpoint/2010/main" val="401595807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7800" b="1">
                <a:latin typeface="Perpetua" panose="02020502060401020303" pitchFamily="18"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sz="3800">
                <a:latin typeface="Perpetua" panose="02020502060401020303" pitchFamily="18" charset="0"/>
              </a:defRPr>
            </a:lvl1pPr>
            <a:lvl2pPr>
              <a:defRPr sz="3800">
                <a:latin typeface="Perpetua" panose="02020502060401020303" pitchFamily="18" charset="0"/>
              </a:defRPr>
            </a:lvl2pPr>
            <a:lvl3pPr>
              <a:defRPr sz="3500">
                <a:latin typeface="Perpetua" panose="02020502060401020303" pitchFamily="18" charset="0"/>
              </a:defRPr>
            </a:lvl3pPr>
            <a:lvl4pPr>
              <a:defRPr>
                <a:latin typeface="Perpetua" panose="02020502060401020303" pitchFamily="18" charset="0"/>
              </a:defRPr>
            </a:lvl4pPr>
            <a:lvl5pPr>
              <a:defRPr>
                <a:latin typeface="Perpetua" panose="020205020604010203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pPr>
              <a:defRPr/>
            </a:pPr>
            <a:fld id="{1CD21051-A16A-427C-8899-C35613957D83}" type="datetimeFigureOut">
              <a:rPr lang="en-US"/>
              <a:pPr>
                <a:defRPr/>
              </a:pPr>
              <a:t>7/16/2025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5BBD3AF-902B-469E-A6D9-B77733F4B5E1}" type="slidenum">
              <a:rPr lang="en-US" altLang="en-US"/>
              <a:pPr>
                <a:defRPr/>
              </a:pPr>
              <a:t>‹#›</a:t>
            </a:fld>
            <a:endParaRPr lang="en-US" altLang="en-US"/>
          </a:p>
        </p:txBody>
      </p:sp>
    </p:spTree>
    <p:extLst>
      <p:ext uri="{BB962C8B-B14F-4D97-AF65-F5344CB8AC3E}">
        <p14:creationId xmlns:p14="http://schemas.microsoft.com/office/powerpoint/2010/main" val="376465615"/>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A59A3BB-9766-4096-8FE5-15E95B6C98DB}" type="datetimeFigureOut">
              <a:rPr lang="en-US"/>
              <a:pPr>
                <a:defRPr/>
              </a:pPr>
              <a:t>7/16/2025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DF3F273-6B82-4A41-B97F-88FABCE2BC35}" type="slidenum">
              <a:rPr lang="en-US" altLang="en-US"/>
              <a:pPr>
                <a:defRPr/>
              </a:pPr>
              <a:t>‹#›</a:t>
            </a:fld>
            <a:endParaRPr lang="en-US" altLang="en-US"/>
          </a:p>
        </p:txBody>
      </p:sp>
    </p:spTree>
    <p:extLst>
      <p:ext uri="{BB962C8B-B14F-4D97-AF65-F5344CB8AC3E}">
        <p14:creationId xmlns:p14="http://schemas.microsoft.com/office/powerpoint/2010/main" val="4184698951"/>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88D21A2-18DF-4662-B9EF-CDBC5477518B}" type="datetimeFigureOut">
              <a:rPr lang="en-US"/>
              <a:pPr>
                <a:defRPr/>
              </a:pPr>
              <a:t>7/16/2025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DA25FB5-0516-4E4D-B2B5-A7F094E378BF}" type="slidenum">
              <a:rPr lang="en-US" altLang="en-US"/>
              <a:pPr>
                <a:defRPr/>
              </a:pPr>
              <a:t>‹#›</a:t>
            </a:fld>
            <a:endParaRPr lang="en-US" altLang="en-US"/>
          </a:p>
        </p:txBody>
      </p:sp>
    </p:spTree>
    <p:extLst>
      <p:ext uri="{BB962C8B-B14F-4D97-AF65-F5344CB8AC3E}">
        <p14:creationId xmlns:p14="http://schemas.microsoft.com/office/powerpoint/2010/main" val="10731370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7DDB6D34-BA4E-4F32-A7BA-3F0CFF91848E}" type="datetimeFigureOut">
              <a:rPr lang="en-US"/>
              <a:pPr>
                <a:defRPr/>
              </a:pPr>
              <a:t>7/16/2025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390A413-04E4-435A-9179-602D01E89ADE}" type="slidenum">
              <a:rPr lang="en-US" altLang="en-US"/>
              <a:pPr>
                <a:defRPr/>
              </a:pPr>
              <a:t>‹#›</a:t>
            </a:fld>
            <a:endParaRPr lang="en-US" altLang="en-US"/>
          </a:p>
        </p:txBody>
      </p:sp>
    </p:spTree>
    <p:extLst>
      <p:ext uri="{BB962C8B-B14F-4D97-AF65-F5344CB8AC3E}">
        <p14:creationId xmlns:p14="http://schemas.microsoft.com/office/powerpoint/2010/main" val="3011214134"/>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A541B3BF-C193-4091-8F7F-50CA82A7AE6A}" type="datetimeFigureOut">
              <a:rPr lang="en-US"/>
              <a:pPr>
                <a:defRPr/>
              </a:pPr>
              <a:t>7/16/2025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5E46C55-15AA-40E2-96B8-644A4561C123}" type="slidenum">
              <a:rPr lang="en-US" altLang="en-US"/>
              <a:pPr>
                <a:defRPr/>
              </a:pPr>
              <a:t>‹#›</a:t>
            </a:fld>
            <a:endParaRPr lang="en-US" altLang="en-US"/>
          </a:p>
        </p:txBody>
      </p:sp>
    </p:spTree>
    <p:extLst>
      <p:ext uri="{BB962C8B-B14F-4D97-AF65-F5344CB8AC3E}">
        <p14:creationId xmlns:p14="http://schemas.microsoft.com/office/powerpoint/2010/main" val="2398546813"/>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19C2AF3-96BB-4DF7-BEED-8CA7EB7663EB}" type="datetimeFigureOut">
              <a:rPr lang="en-US"/>
              <a:pPr>
                <a:defRPr/>
              </a:pPr>
              <a:t>7/16/2025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94B0B05-6BB4-4AE0-BE15-7EF11E40A173}" type="slidenum">
              <a:rPr lang="en-US" altLang="en-US"/>
              <a:pPr>
                <a:defRPr/>
              </a:pPr>
              <a:t>‹#›</a:t>
            </a:fld>
            <a:endParaRPr lang="en-US" altLang="en-US"/>
          </a:p>
        </p:txBody>
      </p:sp>
    </p:spTree>
    <p:extLst>
      <p:ext uri="{BB962C8B-B14F-4D97-AF65-F5344CB8AC3E}">
        <p14:creationId xmlns:p14="http://schemas.microsoft.com/office/powerpoint/2010/main" val="360762583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4EA64FA-08FF-4583-881C-E434C3AA3999}" type="datetimeFigureOut">
              <a:rPr lang="en-US"/>
              <a:pPr>
                <a:defRPr/>
              </a:pPr>
              <a:t>7/16/2025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84C1C39-2802-4575-9D6E-ECDBD10DC4E6}" type="slidenum">
              <a:rPr lang="en-US" altLang="en-US"/>
              <a:pPr>
                <a:defRPr/>
              </a:pPr>
              <a:t>‹#›</a:t>
            </a:fld>
            <a:endParaRPr lang="en-US" altLang="en-US"/>
          </a:p>
        </p:txBody>
      </p:sp>
    </p:spTree>
    <p:extLst>
      <p:ext uri="{BB962C8B-B14F-4D97-AF65-F5344CB8AC3E}">
        <p14:creationId xmlns:p14="http://schemas.microsoft.com/office/powerpoint/2010/main" val="1248024354"/>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6FDA91D-8149-4669-B53C-738122626FB4}" type="datetimeFigureOut">
              <a:rPr lang="en-US"/>
              <a:pPr>
                <a:defRPr/>
              </a:pPr>
              <a:t>7/16/2025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798DB6-7A1E-4948-9F4F-7C73CA98C041}" type="slidenum">
              <a:rPr lang="en-US" altLang="en-US"/>
              <a:pPr>
                <a:defRPr/>
              </a:pPr>
              <a:t>‹#›</a:t>
            </a:fld>
            <a:endParaRPr lang="en-US" altLang="en-US"/>
          </a:p>
        </p:txBody>
      </p:sp>
    </p:spTree>
    <p:extLst>
      <p:ext uri="{BB962C8B-B14F-4D97-AF65-F5344CB8AC3E}">
        <p14:creationId xmlns:p14="http://schemas.microsoft.com/office/powerpoint/2010/main" val="127592388"/>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304EC063-737A-4011-A470-CDA529CC06EA}" type="datetimeFigureOut">
              <a:rPr lang="en-US"/>
              <a:pPr>
                <a:defRPr/>
              </a:pPr>
              <a:t>7/16/2025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FFFFFF"/>
                </a:solidFill>
                <a:latin typeface="Calibri" panose="020F0502020204030204" pitchFamily="34" charset="0"/>
              </a:defRPr>
            </a:lvl1pPr>
          </a:lstStyle>
          <a:p>
            <a:pPr>
              <a:defRPr/>
            </a:pPr>
            <a:fld id="{2325029F-3199-43D2-869F-5577BEC1BC0C}" type="slidenum">
              <a:rPr lang="en-US" altLang="en-US"/>
              <a:pPr>
                <a:defRPr/>
              </a:pPr>
              <a:t>‹#›</a:t>
            </a:fld>
            <a:endParaRPr lang="en-US" altLang="en-US"/>
          </a:p>
        </p:txBody>
      </p:sp>
    </p:spTree>
    <p:extLst>
      <p:ext uri="{BB962C8B-B14F-4D97-AF65-F5344CB8AC3E}">
        <p14:creationId xmlns:p14="http://schemas.microsoft.com/office/powerpoint/2010/main" val="219786076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721360" y="304800"/>
            <a:ext cx="10749280" cy="4419600"/>
          </a:xfrm>
        </p:spPr>
        <p:txBody>
          <a:bodyPr/>
          <a:lstStyle/>
          <a:p>
            <a:pPr eaLnBrk="1" hangingPunct="1"/>
            <a:r>
              <a:rPr lang="en-US" altLang="en-US" sz="13800" dirty="0">
                <a:latin typeface="Haettenschweiler" panose="020B0706040902060204" pitchFamily="34" charset="0"/>
              </a:rPr>
              <a:t>2 CORINTHIANS 4</a:t>
            </a:r>
            <a:endParaRPr lang="en-US" altLang="en-US" sz="7200" dirty="0">
              <a:latin typeface="Haettenschweiler" panose="020B0706040902060204" pitchFamily="34" charset="0"/>
            </a:endParaRPr>
          </a:p>
        </p:txBody>
      </p:sp>
      <p:sp>
        <p:nvSpPr>
          <p:cNvPr id="2" name="TextBox 1">
            <a:extLst>
              <a:ext uri="{FF2B5EF4-FFF2-40B4-BE49-F238E27FC236}">
                <a16:creationId xmlns:a16="http://schemas.microsoft.com/office/drawing/2014/main" id="{38880140-7AEB-80C9-15F1-E354BAACEB8E}"/>
              </a:ext>
            </a:extLst>
          </p:cNvPr>
          <p:cNvSpPr txBox="1">
            <a:spLocks noChangeArrowheads="1"/>
          </p:cNvSpPr>
          <p:nvPr/>
        </p:nvSpPr>
        <p:spPr bwMode="auto">
          <a:xfrm>
            <a:off x="1687229" y="4062680"/>
            <a:ext cx="8817543"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r>
              <a:rPr lang="en-US" altLang="en-US" sz="8000" dirty="0">
                <a:solidFill>
                  <a:prstClr val="white"/>
                </a:solidFill>
                <a:latin typeface="Haettenschweiler" panose="020B0706040902060204" pitchFamily="34" charset="0"/>
                <a:cs typeface="AngsanaUPC" panose="020B0502040204020203" pitchFamily="18" charset="-34"/>
              </a:rPr>
              <a:t>Life Out of Death</a:t>
            </a:r>
          </a:p>
        </p:txBody>
      </p:sp>
    </p:spTree>
    <p:extLst>
      <p:ext uri="{BB962C8B-B14F-4D97-AF65-F5344CB8AC3E}">
        <p14:creationId xmlns:p14="http://schemas.microsoft.com/office/powerpoint/2010/main" val="407644791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C2DC5E-9603-CAFB-94D8-AA9A12D3D963}"/>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128424BD-0AE8-ADED-9129-5374F414CB4C}"/>
              </a:ext>
            </a:extLst>
          </p:cNvPr>
          <p:cNvSpPr>
            <a:spLocks noGrp="1"/>
          </p:cNvSpPr>
          <p:nvPr>
            <p:ph type="title"/>
          </p:nvPr>
        </p:nvSpPr>
        <p:spPr/>
        <p:txBody>
          <a:bodyPr/>
          <a:lstStyle/>
          <a:p>
            <a:pPr algn="l" eaLnBrk="1" hangingPunct="1"/>
            <a:r>
              <a:rPr lang="en-US" altLang="en-US" sz="7500" dirty="0"/>
              <a:t>2 Corinthians 4</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747FC98A-E99B-AC00-3676-791774336343}"/>
              </a:ext>
            </a:extLst>
          </p:cNvPr>
          <p:cNvSpPr>
            <a:spLocks noGrp="1"/>
          </p:cNvSpPr>
          <p:nvPr>
            <p:ph idx="1"/>
          </p:nvPr>
        </p:nvSpPr>
        <p:spPr>
          <a:xfrm>
            <a:off x="609600" y="1600201"/>
            <a:ext cx="10972800" cy="4525963"/>
          </a:xfrm>
        </p:spPr>
        <p:txBody>
          <a:bodyPr/>
          <a:lstStyle/>
          <a:p>
            <a:pPr marL="0" indent="0">
              <a:buNone/>
            </a:pPr>
            <a:r>
              <a:rPr lang="en-US" baseline="30000" dirty="0">
                <a:solidFill>
                  <a:schemeClr val="tx1">
                    <a:lumMod val="50000"/>
                  </a:schemeClr>
                </a:solidFill>
              </a:rPr>
              <a:t>8</a:t>
            </a:r>
            <a:r>
              <a:rPr lang="en-US" dirty="0">
                <a:solidFill>
                  <a:schemeClr val="tx1">
                    <a:lumMod val="50000"/>
                  </a:schemeClr>
                </a:solidFill>
              </a:rPr>
              <a:t>We are </a:t>
            </a:r>
            <a:r>
              <a:rPr lang="en-US" dirty="0"/>
              <a:t>hard pressed on every side</a:t>
            </a:r>
            <a:r>
              <a:rPr lang="en-US" dirty="0">
                <a:solidFill>
                  <a:schemeClr val="tx1">
                    <a:lumMod val="50000"/>
                  </a:schemeClr>
                </a:solidFill>
              </a:rPr>
              <a:t>, but not crushed; perplexed, but not in despair; </a:t>
            </a:r>
          </a:p>
          <a:p>
            <a:pPr marL="0" indent="0">
              <a:buNone/>
            </a:pPr>
            <a:r>
              <a:rPr lang="en-US" baseline="30000" dirty="0">
                <a:solidFill>
                  <a:schemeClr val="tx1">
                    <a:lumMod val="50000"/>
                  </a:schemeClr>
                </a:solidFill>
              </a:rPr>
              <a:t>9</a:t>
            </a:r>
            <a:r>
              <a:rPr lang="en-US" dirty="0">
                <a:solidFill>
                  <a:schemeClr val="tx1">
                    <a:lumMod val="50000"/>
                  </a:schemeClr>
                </a:solidFill>
              </a:rPr>
              <a:t>persecuted, but not abandoned; struck down, but not destroyed. </a:t>
            </a:r>
          </a:p>
        </p:txBody>
      </p:sp>
      <p:sp>
        <p:nvSpPr>
          <p:cNvPr id="2" name="TextBox 1">
            <a:extLst>
              <a:ext uri="{FF2B5EF4-FFF2-40B4-BE49-F238E27FC236}">
                <a16:creationId xmlns:a16="http://schemas.microsoft.com/office/drawing/2014/main" id="{90FF2B11-5127-6731-5584-04A89A11A6A3}"/>
              </a:ext>
            </a:extLst>
          </p:cNvPr>
          <p:cNvSpPr txBox="1"/>
          <p:nvPr/>
        </p:nvSpPr>
        <p:spPr>
          <a:xfrm>
            <a:off x="2469822" y="3429000"/>
            <a:ext cx="7252355" cy="1569660"/>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200" dirty="0">
                <a:latin typeface="Aptos" panose="020B0004020202020204" pitchFamily="34" charset="0"/>
              </a:rPr>
              <a:t>Negative, nagging circumstances</a:t>
            </a:r>
          </a:p>
          <a:p>
            <a:pPr algn="ctr"/>
            <a:r>
              <a:rPr lang="en-US" sz="3200" dirty="0">
                <a:latin typeface="Aptos" panose="020B0004020202020204" pitchFamily="34" charset="0"/>
              </a:rPr>
              <a:t>Both physical </a:t>
            </a:r>
            <a:r>
              <a:rPr lang="en-US" sz="2400" dirty="0">
                <a:latin typeface="Aptos" panose="020B0004020202020204" pitchFamily="34" charset="0"/>
              </a:rPr>
              <a:t>(2 Cor. 11:23-27)</a:t>
            </a:r>
          </a:p>
          <a:p>
            <a:pPr algn="ctr"/>
            <a:r>
              <a:rPr lang="en-US" sz="3200" dirty="0">
                <a:latin typeface="Aptos" panose="020B0004020202020204" pitchFamily="34" charset="0"/>
              </a:rPr>
              <a:t>And spiritual/emotional </a:t>
            </a:r>
            <a:r>
              <a:rPr lang="en-US" sz="2400" dirty="0">
                <a:latin typeface="Aptos" panose="020B0004020202020204" pitchFamily="34" charset="0"/>
              </a:rPr>
              <a:t>(2 Cor. 1:8; 7:6; 11:28)</a:t>
            </a:r>
            <a:endParaRPr lang="en-US" sz="3200" dirty="0">
              <a:latin typeface="Aptos" panose="020B0004020202020204" pitchFamily="34" charset="0"/>
            </a:endParaRPr>
          </a:p>
        </p:txBody>
      </p:sp>
    </p:spTree>
    <p:extLst>
      <p:ext uri="{BB962C8B-B14F-4D97-AF65-F5344CB8AC3E}">
        <p14:creationId xmlns:p14="http://schemas.microsoft.com/office/powerpoint/2010/main" val="170279410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wipe(left)">
                                      <p:cBhvr>
                                        <p:cTn id="15" dur="500"/>
                                        <p:tgtEl>
                                          <p:spTgt spid="2">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wipe(left)">
                                      <p:cBhvr>
                                        <p:cTn id="20"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A31BFC-9A43-12ED-5EEE-6AD82255F9E9}"/>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57D0C747-D738-B556-AE63-BA4495772BC7}"/>
              </a:ext>
            </a:extLst>
          </p:cNvPr>
          <p:cNvSpPr>
            <a:spLocks noGrp="1"/>
          </p:cNvSpPr>
          <p:nvPr>
            <p:ph type="title"/>
          </p:nvPr>
        </p:nvSpPr>
        <p:spPr/>
        <p:txBody>
          <a:bodyPr/>
          <a:lstStyle/>
          <a:p>
            <a:pPr algn="l" eaLnBrk="1" hangingPunct="1"/>
            <a:r>
              <a:rPr lang="en-US" altLang="en-US" sz="7500" dirty="0"/>
              <a:t>2 Corinthians 4</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F0D6EBAF-9886-941E-B486-F786EF6220B1}"/>
              </a:ext>
            </a:extLst>
          </p:cNvPr>
          <p:cNvSpPr>
            <a:spLocks noGrp="1"/>
          </p:cNvSpPr>
          <p:nvPr>
            <p:ph idx="1"/>
          </p:nvPr>
        </p:nvSpPr>
        <p:spPr>
          <a:xfrm>
            <a:off x="609600" y="1600201"/>
            <a:ext cx="10972800" cy="4525963"/>
          </a:xfrm>
        </p:spPr>
        <p:txBody>
          <a:bodyPr/>
          <a:lstStyle/>
          <a:p>
            <a:pPr marL="0" indent="0">
              <a:buNone/>
            </a:pPr>
            <a:r>
              <a:rPr lang="en-US" baseline="30000" dirty="0">
                <a:solidFill>
                  <a:schemeClr val="tx1">
                    <a:lumMod val="50000"/>
                  </a:schemeClr>
                </a:solidFill>
              </a:rPr>
              <a:t>8</a:t>
            </a:r>
            <a:r>
              <a:rPr lang="en-US" dirty="0">
                <a:solidFill>
                  <a:schemeClr val="tx1">
                    <a:lumMod val="50000"/>
                  </a:schemeClr>
                </a:solidFill>
              </a:rPr>
              <a:t>We are hard pressed on every side, but not crushed; </a:t>
            </a:r>
            <a:r>
              <a:rPr lang="en-US" dirty="0"/>
              <a:t>perplexed</a:t>
            </a:r>
            <a:r>
              <a:rPr lang="en-US" dirty="0">
                <a:solidFill>
                  <a:schemeClr val="tx1">
                    <a:lumMod val="50000"/>
                  </a:schemeClr>
                </a:solidFill>
              </a:rPr>
              <a:t>, but not in despair; </a:t>
            </a:r>
          </a:p>
          <a:p>
            <a:pPr marL="0" indent="0">
              <a:buNone/>
            </a:pPr>
            <a:r>
              <a:rPr lang="en-US" baseline="30000" dirty="0">
                <a:solidFill>
                  <a:schemeClr val="tx1">
                    <a:lumMod val="50000"/>
                  </a:schemeClr>
                </a:solidFill>
              </a:rPr>
              <a:t>9</a:t>
            </a:r>
            <a:r>
              <a:rPr lang="en-US" dirty="0">
                <a:solidFill>
                  <a:schemeClr val="tx1">
                    <a:lumMod val="50000"/>
                  </a:schemeClr>
                </a:solidFill>
              </a:rPr>
              <a:t>persecuted, but not abandoned; struck down, but not destroyed. </a:t>
            </a:r>
          </a:p>
        </p:txBody>
      </p:sp>
      <p:sp>
        <p:nvSpPr>
          <p:cNvPr id="2" name="TextBox 1">
            <a:extLst>
              <a:ext uri="{FF2B5EF4-FFF2-40B4-BE49-F238E27FC236}">
                <a16:creationId xmlns:a16="http://schemas.microsoft.com/office/drawing/2014/main" id="{401BA151-E040-19D4-8CA0-BB3348494899}"/>
              </a:ext>
            </a:extLst>
          </p:cNvPr>
          <p:cNvSpPr txBox="1"/>
          <p:nvPr/>
        </p:nvSpPr>
        <p:spPr>
          <a:xfrm>
            <a:off x="3693440" y="3863182"/>
            <a:ext cx="4805120" cy="584775"/>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200" dirty="0">
                <a:latin typeface="Aptos" panose="020B0004020202020204" pitchFamily="34" charset="0"/>
              </a:rPr>
              <a:t>Literally “without a way”</a:t>
            </a:r>
          </a:p>
        </p:txBody>
      </p:sp>
    </p:spTree>
    <p:extLst>
      <p:ext uri="{BB962C8B-B14F-4D97-AF65-F5344CB8AC3E}">
        <p14:creationId xmlns:p14="http://schemas.microsoft.com/office/powerpoint/2010/main" val="272395690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C84B93-3026-7F28-9504-7F2540DFE62A}"/>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1621FBBD-1CF9-30C1-136E-32F245A3F02E}"/>
              </a:ext>
            </a:extLst>
          </p:cNvPr>
          <p:cNvSpPr>
            <a:spLocks noGrp="1"/>
          </p:cNvSpPr>
          <p:nvPr>
            <p:ph type="title"/>
          </p:nvPr>
        </p:nvSpPr>
        <p:spPr/>
        <p:txBody>
          <a:bodyPr/>
          <a:lstStyle/>
          <a:p>
            <a:pPr algn="l" eaLnBrk="1" hangingPunct="1"/>
            <a:r>
              <a:rPr lang="en-US" altLang="en-US" sz="7500" dirty="0"/>
              <a:t>2 Corinthians 4</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E6A4E1DB-3564-B079-9DFF-AEF1B2F90A69}"/>
              </a:ext>
            </a:extLst>
          </p:cNvPr>
          <p:cNvSpPr>
            <a:spLocks noGrp="1"/>
          </p:cNvSpPr>
          <p:nvPr>
            <p:ph idx="1"/>
          </p:nvPr>
        </p:nvSpPr>
        <p:spPr>
          <a:xfrm>
            <a:off x="609600" y="1600201"/>
            <a:ext cx="10972800" cy="4525963"/>
          </a:xfrm>
        </p:spPr>
        <p:txBody>
          <a:bodyPr/>
          <a:lstStyle/>
          <a:p>
            <a:pPr marL="0" indent="0">
              <a:buNone/>
            </a:pPr>
            <a:r>
              <a:rPr lang="en-US" baseline="30000" dirty="0">
                <a:solidFill>
                  <a:schemeClr val="tx1">
                    <a:lumMod val="50000"/>
                  </a:schemeClr>
                </a:solidFill>
              </a:rPr>
              <a:t>8</a:t>
            </a:r>
            <a:r>
              <a:rPr lang="en-US" dirty="0">
                <a:solidFill>
                  <a:schemeClr val="tx1">
                    <a:lumMod val="50000"/>
                  </a:schemeClr>
                </a:solidFill>
              </a:rPr>
              <a:t>We are hard pressed on every side, but not crushed; perplexed, but not in despair; </a:t>
            </a:r>
          </a:p>
          <a:p>
            <a:pPr marL="0" indent="0">
              <a:buNone/>
            </a:pPr>
            <a:r>
              <a:rPr lang="en-US" baseline="30000" dirty="0">
                <a:solidFill>
                  <a:schemeClr val="tx1">
                    <a:lumMod val="50000"/>
                  </a:schemeClr>
                </a:solidFill>
              </a:rPr>
              <a:t>9</a:t>
            </a:r>
            <a:r>
              <a:rPr lang="en-US" dirty="0"/>
              <a:t>persecuted</a:t>
            </a:r>
            <a:r>
              <a:rPr lang="en-US" dirty="0">
                <a:solidFill>
                  <a:schemeClr val="tx1">
                    <a:lumMod val="50000"/>
                  </a:schemeClr>
                </a:solidFill>
              </a:rPr>
              <a:t>, but not abandoned; struck down, but not destroyed. </a:t>
            </a:r>
          </a:p>
        </p:txBody>
      </p:sp>
    </p:spTree>
    <p:extLst>
      <p:ext uri="{BB962C8B-B14F-4D97-AF65-F5344CB8AC3E}">
        <p14:creationId xmlns:p14="http://schemas.microsoft.com/office/powerpoint/2010/main" val="3057208849"/>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ED90D9-DCCE-D3DC-D13A-822AF6B6BE6D}"/>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1B621B71-ABEB-38E2-72AA-193BCE1973B1}"/>
              </a:ext>
            </a:extLst>
          </p:cNvPr>
          <p:cNvSpPr>
            <a:spLocks noGrp="1"/>
          </p:cNvSpPr>
          <p:nvPr>
            <p:ph type="title"/>
          </p:nvPr>
        </p:nvSpPr>
        <p:spPr/>
        <p:txBody>
          <a:bodyPr/>
          <a:lstStyle/>
          <a:p>
            <a:pPr algn="l" eaLnBrk="1" hangingPunct="1"/>
            <a:r>
              <a:rPr lang="en-US" altLang="en-US" sz="7500" dirty="0"/>
              <a:t>2 Corinthians 4</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0D3C64E4-B04F-8BF1-44FD-3ED50DCD8211}"/>
              </a:ext>
            </a:extLst>
          </p:cNvPr>
          <p:cNvSpPr>
            <a:spLocks noGrp="1"/>
          </p:cNvSpPr>
          <p:nvPr>
            <p:ph idx="1"/>
          </p:nvPr>
        </p:nvSpPr>
        <p:spPr>
          <a:xfrm>
            <a:off x="609600" y="1600201"/>
            <a:ext cx="10972800" cy="4525963"/>
          </a:xfrm>
        </p:spPr>
        <p:txBody>
          <a:bodyPr/>
          <a:lstStyle/>
          <a:p>
            <a:pPr marL="0" indent="0">
              <a:buNone/>
            </a:pPr>
            <a:r>
              <a:rPr lang="en-US" baseline="30000" dirty="0">
                <a:solidFill>
                  <a:schemeClr val="tx1">
                    <a:lumMod val="50000"/>
                  </a:schemeClr>
                </a:solidFill>
              </a:rPr>
              <a:t>8</a:t>
            </a:r>
            <a:r>
              <a:rPr lang="en-US" dirty="0">
                <a:solidFill>
                  <a:schemeClr val="tx1">
                    <a:lumMod val="50000"/>
                  </a:schemeClr>
                </a:solidFill>
              </a:rPr>
              <a:t>We are hard pressed on every side, but not crushed; perplexed, but not in despair; </a:t>
            </a:r>
          </a:p>
          <a:p>
            <a:pPr marL="0" indent="0">
              <a:buNone/>
            </a:pPr>
            <a:r>
              <a:rPr lang="en-US" baseline="30000" dirty="0">
                <a:solidFill>
                  <a:schemeClr val="tx1">
                    <a:lumMod val="50000"/>
                  </a:schemeClr>
                </a:solidFill>
              </a:rPr>
              <a:t>9</a:t>
            </a:r>
            <a:r>
              <a:rPr lang="en-US" dirty="0">
                <a:solidFill>
                  <a:schemeClr val="tx1">
                    <a:lumMod val="50000"/>
                  </a:schemeClr>
                </a:solidFill>
              </a:rPr>
              <a:t>persecuted, but not abandoned; </a:t>
            </a:r>
            <a:r>
              <a:rPr lang="en-US" dirty="0"/>
              <a:t>struck down</a:t>
            </a:r>
            <a:r>
              <a:rPr lang="en-US" dirty="0">
                <a:solidFill>
                  <a:schemeClr val="tx1">
                    <a:lumMod val="50000"/>
                  </a:schemeClr>
                </a:solidFill>
              </a:rPr>
              <a:t>, but not destroyed. </a:t>
            </a:r>
          </a:p>
        </p:txBody>
      </p:sp>
    </p:spTree>
    <p:extLst>
      <p:ext uri="{BB962C8B-B14F-4D97-AF65-F5344CB8AC3E}">
        <p14:creationId xmlns:p14="http://schemas.microsoft.com/office/powerpoint/2010/main" val="4213687735"/>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EEF68D-8DA4-26D2-4321-8302C6665A6B}"/>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0236F6A9-34B7-4801-EB03-524E4B96A5EA}"/>
              </a:ext>
            </a:extLst>
          </p:cNvPr>
          <p:cNvSpPr>
            <a:spLocks noGrp="1"/>
          </p:cNvSpPr>
          <p:nvPr>
            <p:ph type="title"/>
          </p:nvPr>
        </p:nvSpPr>
        <p:spPr/>
        <p:txBody>
          <a:bodyPr/>
          <a:lstStyle/>
          <a:p>
            <a:pPr algn="l" eaLnBrk="1" hangingPunct="1"/>
            <a:r>
              <a:rPr lang="en-US" altLang="en-US" sz="7500" dirty="0"/>
              <a:t>2 Corinthians 4</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D8FD9170-7BB2-ECC6-7310-C80B5D605C73}"/>
              </a:ext>
            </a:extLst>
          </p:cNvPr>
          <p:cNvSpPr>
            <a:spLocks noGrp="1"/>
          </p:cNvSpPr>
          <p:nvPr>
            <p:ph idx="1"/>
          </p:nvPr>
        </p:nvSpPr>
        <p:spPr>
          <a:xfrm>
            <a:off x="609600" y="1600201"/>
            <a:ext cx="10972800" cy="4525963"/>
          </a:xfrm>
        </p:spPr>
        <p:txBody>
          <a:bodyPr/>
          <a:lstStyle/>
          <a:p>
            <a:pPr marL="0" indent="0">
              <a:buNone/>
            </a:pPr>
            <a:r>
              <a:rPr lang="en-US" baseline="30000" dirty="0"/>
              <a:t>8</a:t>
            </a:r>
            <a:r>
              <a:rPr lang="en-US" dirty="0"/>
              <a:t>We are hard pressed on every side, </a:t>
            </a:r>
            <a:r>
              <a:rPr lang="en-US" b="1" u="sng" dirty="0"/>
              <a:t>but not</a:t>
            </a:r>
            <a:r>
              <a:rPr lang="en-US" dirty="0"/>
              <a:t> crushed; perplexed, </a:t>
            </a:r>
            <a:r>
              <a:rPr lang="en-US" b="1" u="sng" dirty="0"/>
              <a:t>but not</a:t>
            </a:r>
            <a:r>
              <a:rPr lang="en-US" dirty="0"/>
              <a:t> in despair; </a:t>
            </a:r>
          </a:p>
          <a:p>
            <a:pPr marL="0" indent="0">
              <a:buNone/>
            </a:pPr>
            <a:r>
              <a:rPr lang="en-US" baseline="30000" dirty="0"/>
              <a:t>9</a:t>
            </a:r>
            <a:r>
              <a:rPr lang="en-US" dirty="0"/>
              <a:t>persecuted, </a:t>
            </a:r>
            <a:r>
              <a:rPr lang="en-US" b="1" u="sng" dirty="0"/>
              <a:t>but not</a:t>
            </a:r>
            <a:r>
              <a:rPr lang="en-US" dirty="0"/>
              <a:t> abandoned; struck down, </a:t>
            </a:r>
            <a:r>
              <a:rPr lang="en-US" b="1" u="sng" dirty="0"/>
              <a:t>but not</a:t>
            </a:r>
            <a:r>
              <a:rPr lang="en-US" dirty="0"/>
              <a:t> destroyed. </a:t>
            </a:r>
          </a:p>
        </p:txBody>
      </p:sp>
      <p:sp>
        <p:nvSpPr>
          <p:cNvPr id="2" name="TextBox 1">
            <a:extLst>
              <a:ext uri="{FF2B5EF4-FFF2-40B4-BE49-F238E27FC236}">
                <a16:creationId xmlns:a16="http://schemas.microsoft.com/office/drawing/2014/main" id="{FFA807A6-DCBD-7364-2C7B-60CD794EE3A6}"/>
              </a:ext>
            </a:extLst>
          </p:cNvPr>
          <p:cNvSpPr txBox="1"/>
          <p:nvPr/>
        </p:nvSpPr>
        <p:spPr>
          <a:xfrm>
            <a:off x="3693440" y="3863182"/>
            <a:ext cx="4805120" cy="1077218"/>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200" dirty="0">
                <a:latin typeface="Aptos" panose="020B0004020202020204" pitchFamily="34" charset="0"/>
              </a:rPr>
              <a:t>Just suffering is not enough</a:t>
            </a:r>
          </a:p>
        </p:txBody>
      </p:sp>
    </p:spTree>
    <p:extLst>
      <p:ext uri="{BB962C8B-B14F-4D97-AF65-F5344CB8AC3E}">
        <p14:creationId xmlns:p14="http://schemas.microsoft.com/office/powerpoint/2010/main" val="40930692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F5E105-7C02-F3C0-B5B7-B802A6CE5AC7}"/>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4471478D-2183-DF27-EC7C-0A0CA1F13AC3}"/>
              </a:ext>
            </a:extLst>
          </p:cNvPr>
          <p:cNvSpPr>
            <a:spLocks noGrp="1"/>
          </p:cNvSpPr>
          <p:nvPr>
            <p:ph type="title"/>
          </p:nvPr>
        </p:nvSpPr>
        <p:spPr/>
        <p:txBody>
          <a:bodyPr/>
          <a:lstStyle/>
          <a:p>
            <a:pPr algn="l" eaLnBrk="1" hangingPunct="1"/>
            <a:r>
              <a:rPr lang="en-US" altLang="en-US" sz="7500" dirty="0"/>
              <a:t>2 Corinthians 4</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CCBE6858-BC0F-038D-A843-BFF5F8DD5DAB}"/>
              </a:ext>
            </a:extLst>
          </p:cNvPr>
          <p:cNvSpPr>
            <a:spLocks noGrp="1"/>
          </p:cNvSpPr>
          <p:nvPr>
            <p:ph idx="1"/>
          </p:nvPr>
        </p:nvSpPr>
        <p:spPr>
          <a:xfrm>
            <a:off x="609600" y="1600201"/>
            <a:ext cx="10972800" cy="4525963"/>
          </a:xfrm>
        </p:spPr>
        <p:txBody>
          <a:bodyPr/>
          <a:lstStyle/>
          <a:p>
            <a:pPr marL="0" indent="0">
              <a:buNone/>
            </a:pPr>
            <a:r>
              <a:rPr lang="en-US" baseline="30000" dirty="0">
                <a:solidFill>
                  <a:schemeClr val="tx1">
                    <a:lumMod val="50000"/>
                  </a:schemeClr>
                </a:solidFill>
              </a:rPr>
              <a:t>8</a:t>
            </a:r>
            <a:r>
              <a:rPr lang="en-US" dirty="0">
                <a:solidFill>
                  <a:schemeClr val="tx1">
                    <a:lumMod val="50000"/>
                  </a:schemeClr>
                </a:solidFill>
              </a:rPr>
              <a:t>We are</a:t>
            </a:r>
            <a:r>
              <a:rPr lang="en-US" dirty="0"/>
              <a:t> hard pressed on every side, </a:t>
            </a:r>
            <a:r>
              <a:rPr lang="en-US" sz="6000" dirty="0"/>
              <a:t>but not crushed</a:t>
            </a:r>
            <a:r>
              <a:rPr lang="en-US" dirty="0"/>
              <a:t>; </a:t>
            </a:r>
            <a:r>
              <a:rPr lang="en-US" dirty="0">
                <a:solidFill>
                  <a:schemeClr val="tx1">
                    <a:lumMod val="50000"/>
                  </a:schemeClr>
                </a:solidFill>
              </a:rPr>
              <a:t>perplexed, but not in despair; </a:t>
            </a:r>
          </a:p>
          <a:p>
            <a:pPr marL="0" indent="0">
              <a:buNone/>
            </a:pPr>
            <a:r>
              <a:rPr lang="en-US" baseline="30000" dirty="0">
                <a:solidFill>
                  <a:schemeClr val="tx1">
                    <a:lumMod val="50000"/>
                  </a:schemeClr>
                </a:solidFill>
              </a:rPr>
              <a:t>9</a:t>
            </a:r>
            <a:r>
              <a:rPr lang="en-US" dirty="0">
                <a:solidFill>
                  <a:schemeClr val="tx1">
                    <a:lumMod val="50000"/>
                  </a:schemeClr>
                </a:solidFill>
              </a:rPr>
              <a:t>persecuted, but not abandoned; struck down, but not destroyed. </a:t>
            </a:r>
          </a:p>
        </p:txBody>
      </p:sp>
    </p:spTree>
    <p:extLst>
      <p:ext uri="{BB962C8B-B14F-4D97-AF65-F5344CB8AC3E}">
        <p14:creationId xmlns:p14="http://schemas.microsoft.com/office/powerpoint/2010/main" val="268210522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9CFB11-F106-E101-A6F8-7D3E22C7746B}"/>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F9BB8C8F-A013-6DED-57BD-4A8E5435E0B4}"/>
              </a:ext>
            </a:extLst>
          </p:cNvPr>
          <p:cNvSpPr>
            <a:spLocks noGrp="1"/>
          </p:cNvSpPr>
          <p:nvPr>
            <p:ph type="title"/>
          </p:nvPr>
        </p:nvSpPr>
        <p:spPr/>
        <p:txBody>
          <a:bodyPr/>
          <a:lstStyle/>
          <a:p>
            <a:pPr algn="l" eaLnBrk="1" hangingPunct="1"/>
            <a:r>
              <a:rPr lang="en-US" altLang="en-US" sz="7500" dirty="0"/>
              <a:t>2 Corinthians 4</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117F3417-E752-1B90-746A-487490AE2C90}"/>
              </a:ext>
            </a:extLst>
          </p:cNvPr>
          <p:cNvSpPr>
            <a:spLocks noGrp="1"/>
          </p:cNvSpPr>
          <p:nvPr>
            <p:ph idx="1"/>
          </p:nvPr>
        </p:nvSpPr>
        <p:spPr>
          <a:xfrm>
            <a:off x="609600" y="1600201"/>
            <a:ext cx="10972800" cy="4525963"/>
          </a:xfrm>
        </p:spPr>
        <p:txBody>
          <a:bodyPr/>
          <a:lstStyle/>
          <a:p>
            <a:pPr marL="0" indent="0">
              <a:buNone/>
            </a:pPr>
            <a:r>
              <a:rPr lang="en-US" baseline="30000" dirty="0">
                <a:solidFill>
                  <a:schemeClr val="tx1">
                    <a:lumMod val="50000"/>
                  </a:schemeClr>
                </a:solidFill>
              </a:rPr>
              <a:t>8</a:t>
            </a:r>
            <a:r>
              <a:rPr lang="en-US" dirty="0">
                <a:solidFill>
                  <a:schemeClr val="tx1">
                    <a:lumMod val="50000"/>
                  </a:schemeClr>
                </a:solidFill>
              </a:rPr>
              <a:t>We are</a:t>
            </a:r>
            <a:r>
              <a:rPr lang="en-US" dirty="0"/>
              <a:t> </a:t>
            </a:r>
            <a:r>
              <a:rPr lang="en-US" dirty="0">
                <a:solidFill>
                  <a:schemeClr val="tx1">
                    <a:lumMod val="50000"/>
                  </a:schemeClr>
                </a:solidFill>
              </a:rPr>
              <a:t>hard pressed on every side, but not crushed; </a:t>
            </a:r>
            <a:r>
              <a:rPr lang="en-US" dirty="0"/>
              <a:t>perplexed, </a:t>
            </a:r>
            <a:r>
              <a:rPr lang="en-US" sz="6000" dirty="0"/>
              <a:t>but not in despair</a:t>
            </a:r>
            <a:r>
              <a:rPr lang="en-US" dirty="0">
                <a:solidFill>
                  <a:schemeClr val="tx1">
                    <a:lumMod val="50000"/>
                  </a:schemeClr>
                </a:solidFill>
              </a:rPr>
              <a:t>; </a:t>
            </a:r>
          </a:p>
          <a:p>
            <a:pPr marL="0" indent="0">
              <a:buNone/>
            </a:pPr>
            <a:r>
              <a:rPr lang="en-US" baseline="30000" dirty="0">
                <a:solidFill>
                  <a:schemeClr val="tx1">
                    <a:lumMod val="50000"/>
                  </a:schemeClr>
                </a:solidFill>
              </a:rPr>
              <a:t>9</a:t>
            </a:r>
            <a:r>
              <a:rPr lang="en-US" dirty="0">
                <a:solidFill>
                  <a:schemeClr val="tx1">
                    <a:lumMod val="50000"/>
                  </a:schemeClr>
                </a:solidFill>
              </a:rPr>
              <a:t>persecuted, but not abandoned; struck down, but not destroyed. </a:t>
            </a:r>
          </a:p>
        </p:txBody>
      </p:sp>
    </p:spTree>
    <p:extLst>
      <p:ext uri="{BB962C8B-B14F-4D97-AF65-F5344CB8AC3E}">
        <p14:creationId xmlns:p14="http://schemas.microsoft.com/office/powerpoint/2010/main" val="367496788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FD30D2-011E-27BE-FA87-80B143872FD3}"/>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F8E17F39-D5C3-4472-7DA6-72D3F1B1BEBA}"/>
              </a:ext>
            </a:extLst>
          </p:cNvPr>
          <p:cNvSpPr>
            <a:spLocks noGrp="1"/>
          </p:cNvSpPr>
          <p:nvPr>
            <p:ph type="title"/>
          </p:nvPr>
        </p:nvSpPr>
        <p:spPr/>
        <p:txBody>
          <a:bodyPr/>
          <a:lstStyle/>
          <a:p>
            <a:pPr algn="l" eaLnBrk="1" hangingPunct="1"/>
            <a:r>
              <a:rPr lang="en-US" altLang="en-US" sz="7500" dirty="0"/>
              <a:t>2 Corinthians 4</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0F49AC74-9D8D-F9B7-C376-B5B3A49A1177}"/>
              </a:ext>
            </a:extLst>
          </p:cNvPr>
          <p:cNvSpPr>
            <a:spLocks noGrp="1"/>
          </p:cNvSpPr>
          <p:nvPr>
            <p:ph idx="1"/>
          </p:nvPr>
        </p:nvSpPr>
        <p:spPr>
          <a:xfrm>
            <a:off x="609600" y="1600201"/>
            <a:ext cx="10972800" cy="4525963"/>
          </a:xfrm>
        </p:spPr>
        <p:txBody>
          <a:bodyPr/>
          <a:lstStyle/>
          <a:p>
            <a:pPr marL="0" indent="0">
              <a:buNone/>
            </a:pPr>
            <a:r>
              <a:rPr lang="en-US" baseline="30000" dirty="0">
                <a:solidFill>
                  <a:schemeClr val="tx1">
                    <a:lumMod val="50000"/>
                  </a:schemeClr>
                </a:solidFill>
              </a:rPr>
              <a:t>8</a:t>
            </a:r>
            <a:r>
              <a:rPr lang="en-US" dirty="0">
                <a:solidFill>
                  <a:schemeClr val="tx1">
                    <a:lumMod val="50000"/>
                  </a:schemeClr>
                </a:solidFill>
              </a:rPr>
              <a:t>We are</a:t>
            </a:r>
            <a:r>
              <a:rPr lang="en-US" dirty="0"/>
              <a:t> </a:t>
            </a:r>
            <a:r>
              <a:rPr lang="en-US" dirty="0">
                <a:solidFill>
                  <a:schemeClr val="tx1">
                    <a:lumMod val="50000"/>
                  </a:schemeClr>
                </a:solidFill>
              </a:rPr>
              <a:t>hard pressed on every side, but not crushed; perplexed, but not in despair; </a:t>
            </a:r>
          </a:p>
          <a:p>
            <a:pPr marL="0" indent="0">
              <a:buNone/>
            </a:pPr>
            <a:r>
              <a:rPr lang="en-US" baseline="30000" dirty="0">
                <a:solidFill>
                  <a:schemeClr val="tx1">
                    <a:lumMod val="50000"/>
                  </a:schemeClr>
                </a:solidFill>
              </a:rPr>
              <a:t>9</a:t>
            </a:r>
            <a:r>
              <a:rPr lang="en-US" dirty="0"/>
              <a:t>persecuted, </a:t>
            </a:r>
            <a:r>
              <a:rPr lang="en-US" sz="6000" dirty="0"/>
              <a:t>but not abandoned</a:t>
            </a:r>
            <a:r>
              <a:rPr lang="en-US" dirty="0">
                <a:solidFill>
                  <a:schemeClr val="tx1">
                    <a:lumMod val="50000"/>
                  </a:schemeClr>
                </a:solidFill>
              </a:rPr>
              <a:t>; struck down, but not destroyed. </a:t>
            </a:r>
          </a:p>
        </p:txBody>
      </p:sp>
      <p:sp>
        <p:nvSpPr>
          <p:cNvPr id="2" name="TextBox 1">
            <a:extLst>
              <a:ext uri="{FF2B5EF4-FFF2-40B4-BE49-F238E27FC236}">
                <a16:creationId xmlns:a16="http://schemas.microsoft.com/office/drawing/2014/main" id="{05E8E783-8E0F-9153-E7EB-D13C549FE004}"/>
              </a:ext>
            </a:extLst>
          </p:cNvPr>
          <p:cNvSpPr txBox="1"/>
          <p:nvPr/>
        </p:nvSpPr>
        <p:spPr>
          <a:xfrm>
            <a:off x="3693440" y="3863182"/>
            <a:ext cx="4805120" cy="2062103"/>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200" dirty="0">
                <a:latin typeface="Aptos" panose="020B0004020202020204" pitchFamily="34" charset="0"/>
              </a:rPr>
              <a:t>Persecution does not </a:t>
            </a:r>
            <a:r>
              <a:rPr lang="en-US" sz="3200" i="1" dirty="0">
                <a:latin typeface="Aptos" panose="020B0004020202020204" pitchFamily="34" charset="0"/>
              </a:rPr>
              <a:t>isolate </a:t>
            </a:r>
            <a:r>
              <a:rPr lang="en-US" sz="3200" dirty="0">
                <a:latin typeface="Aptos" panose="020B0004020202020204" pitchFamily="34" charset="0"/>
              </a:rPr>
              <a:t>us</a:t>
            </a:r>
          </a:p>
          <a:p>
            <a:pPr algn="ctr"/>
            <a:r>
              <a:rPr lang="en-US" sz="3200" dirty="0">
                <a:latin typeface="Aptos" panose="020B0004020202020204" pitchFamily="34" charset="0"/>
              </a:rPr>
              <a:t>Persecution </a:t>
            </a:r>
            <a:r>
              <a:rPr lang="en-US" sz="3200" i="1" dirty="0">
                <a:latin typeface="Aptos" panose="020B0004020202020204" pitchFamily="34" charset="0"/>
              </a:rPr>
              <a:t>identifies</a:t>
            </a:r>
            <a:r>
              <a:rPr lang="en-US" sz="3200" dirty="0">
                <a:latin typeface="Aptos" panose="020B0004020202020204" pitchFamily="34" charset="0"/>
              </a:rPr>
              <a:t> us with Jesus (Jn. 15:20)</a:t>
            </a:r>
          </a:p>
        </p:txBody>
      </p:sp>
    </p:spTree>
    <p:extLst>
      <p:ext uri="{BB962C8B-B14F-4D97-AF65-F5344CB8AC3E}">
        <p14:creationId xmlns:p14="http://schemas.microsoft.com/office/powerpoint/2010/main" val="4173110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wipe(left)">
                                      <p:cBhvr>
                                        <p:cTn id="15"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0AED01-B44A-5525-2259-B8A46E7808DC}"/>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C27B10E0-102E-79D0-9690-E877E2C923BB}"/>
              </a:ext>
            </a:extLst>
          </p:cNvPr>
          <p:cNvSpPr>
            <a:spLocks noGrp="1"/>
          </p:cNvSpPr>
          <p:nvPr>
            <p:ph type="title"/>
          </p:nvPr>
        </p:nvSpPr>
        <p:spPr/>
        <p:txBody>
          <a:bodyPr/>
          <a:lstStyle/>
          <a:p>
            <a:pPr algn="l" eaLnBrk="1" hangingPunct="1"/>
            <a:r>
              <a:rPr lang="en-US" altLang="en-US" sz="7500" dirty="0"/>
              <a:t>2 Corinthians 4</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72DAA125-085A-3CDE-2ACE-5651CE7048FA}"/>
              </a:ext>
            </a:extLst>
          </p:cNvPr>
          <p:cNvSpPr>
            <a:spLocks noGrp="1"/>
          </p:cNvSpPr>
          <p:nvPr>
            <p:ph idx="1"/>
          </p:nvPr>
        </p:nvSpPr>
        <p:spPr>
          <a:xfrm>
            <a:off x="609600" y="1600201"/>
            <a:ext cx="10972800" cy="4525963"/>
          </a:xfrm>
        </p:spPr>
        <p:txBody>
          <a:bodyPr/>
          <a:lstStyle/>
          <a:p>
            <a:pPr marL="0" indent="0">
              <a:buNone/>
            </a:pPr>
            <a:r>
              <a:rPr lang="en-US" baseline="30000" dirty="0">
                <a:solidFill>
                  <a:schemeClr val="tx1">
                    <a:lumMod val="50000"/>
                  </a:schemeClr>
                </a:solidFill>
              </a:rPr>
              <a:t>8</a:t>
            </a:r>
            <a:r>
              <a:rPr lang="en-US" dirty="0">
                <a:solidFill>
                  <a:schemeClr val="tx1">
                    <a:lumMod val="50000"/>
                  </a:schemeClr>
                </a:solidFill>
              </a:rPr>
              <a:t>We are</a:t>
            </a:r>
            <a:r>
              <a:rPr lang="en-US" dirty="0"/>
              <a:t> </a:t>
            </a:r>
            <a:r>
              <a:rPr lang="en-US" dirty="0">
                <a:solidFill>
                  <a:schemeClr val="tx1">
                    <a:lumMod val="50000"/>
                  </a:schemeClr>
                </a:solidFill>
              </a:rPr>
              <a:t>hard pressed on every side, but not crushed; perplexed, but not in despair; </a:t>
            </a:r>
          </a:p>
          <a:p>
            <a:pPr marL="0" indent="0">
              <a:buNone/>
            </a:pPr>
            <a:r>
              <a:rPr lang="en-US" baseline="30000" dirty="0">
                <a:solidFill>
                  <a:schemeClr val="tx1">
                    <a:lumMod val="50000"/>
                  </a:schemeClr>
                </a:solidFill>
              </a:rPr>
              <a:t>9</a:t>
            </a:r>
            <a:r>
              <a:rPr lang="en-US" dirty="0">
                <a:solidFill>
                  <a:schemeClr val="tx1">
                    <a:lumMod val="50000"/>
                  </a:schemeClr>
                </a:solidFill>
              </a:rPr>
              <a:t>persecuted, but not abandoned; </a:t>
            </a:r>
            <a:r>
              <a:rPr lang="en-US" dirty="0"/>
              <a:t>struck down, </a:t>
            </a:r>
            <a:r>
              <a:rPr lang="en-US" sz="6000" dirty="0"/>
              <a:t>but not destroyed. </a:t>
            </a:r>
          </a:p>
        </p:txBody>
      </p:sp>
    </p:spTree>
    <p:extLst>
      <p:ext uri="{BB962C8B-B14F-4D97-AF65-F5344CB8AC3E}">
        <p14:creationId xmlns:p14="http://schemas.microsoft.com/office/powerpoint/2010/main" val="241991443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69BD05-21B0-A773-0BF4-6E7614CDFD4E}"/>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030E0453-64EE-8784-717F-E9A3C9FAF454}"/>
              </a:ext>
            </a:extLst>
          </p:cNvPr>
          <p:cNvSpPr>
            <a:spLocks noGrp="1"/>
          </p:cNvSpPr>
          <p:nvPr>
            <p:ph type="title"/>
          </p:nvPr>
        </p:nvSpPr>
        <p:spPr/>
        <p:txBody>
          <a:bodyPr/>
          <a:lstStyle/>
          <a:p>
            <a:pPr algn="l" eaLnBrk="1" hangingPunct="1"/>
            <a:r>
              <a:rPr lang="en-US" altLang="en-US" sz="7500" dirty="0"/>
              <a:t>2 Corinthians 4</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C2A871D2-4C05-A0E6-11D0-568D19065629}"/>
              </a:ext>
            </a:extLst>
          </p:cNvPr>
          <p:cNvSpPr>
            <a:spLocks noGrp="1"/>
          </p:cNvSpPr>
          <p:nvPr>
            <p:ph idx="1"/>
          </p:nvPr>
        </p:nvSpPr>
        <p:spPr>
          <a:xfrm>
            <a:off x="609600" y="1600201"/>
            <a:ext cx="10972800" cy="4525963"/>
          </a:xfrm>
        </p:spPr>
        <p:txBody>
          <a:bodyPr/>
          <a:lstStyle/>
          <a:p>
            <a:pPr marL="0" indent="0">
              <a:buNone/>
            </a:pPr>
            <a:r>
              <a:rPr lang="en-US" baseline="30000" dirty="0"/>
              <a:t>8</a:t>
            </a:r>
            <a:r>
              <a:rPr lang="en-US" dirty="0"/>
              <a:t>We are hard pressed on every side, </a:t>
            </a:r>
            <a:r>
              <a:rPr lang="en-US" b="1" u="sng" dirty="0"/>
              <a:t>but not</a:t>
            </a:r>
            <a:r>
              <a:rPr lang="en-US" dirty="0"/>
              <a:t> crushed; perplexed, </a:t>
            </a:r>
            <a:r>
              <a:rPr lang="en-US" b="1" u="sng" dirty="0"/>
              <a:t>but not</a:t>
            </a:r>
            <a:r>
              <a:rPr lang="en-US" dirty="0"/>
              <a:t> in despair; </a:t>
            </a:r>
          </a:p>
          <a:p>
            <a:pPr marL="0" indent="0">
              <a:buNone/>
            </a:pPr>
            <a:r>
              <a:rPr lang="en-US" baseline="30000" dirty="0"/>
              <a:t>9</a:t>
            </a:r>
            <a:r>
              <a:rPr lang="en-US" dirty="0"/>
              <a:t>persecuted, </a:t>
            </a:r>
            <a:r>
              <a:rPr lang="en-US" b="1" u="sng" dirty="0"/>
              <a:t>but not</a:t>
            </a:r>
            <a:r>
              <a:rPr lang="en-US" dirty="0"/>
              <a:t> abandoned; struck down, </a:t>
            </a:r>
            <a:r>
              <a:rPr lang="en-US" b="1" u="sng" dirty="0"/>
              <a:t>but not</a:t>
            </a:r>
            <a:r>
              <a:rPr lang="en-US" dirty="0"/>
              <a:t> destroyed. </a:t>
            </a:r>
          </a:p>
        </p:txBody>
      </p:sp>
      <p:sp>
        <p:nvSpPr>
          <p:cNvPr id="2" name="TextBox 1">
            <a:extLst>
              <a:ext uri="{FF2B5EF4-FFF2-40B4-BE49-F238E27FC236}">
                <a16:creationId xmlns:a16="http://schemas.microsoft.com/office/drawing/2014/main" id="{BE02ED0B-3B73-5B1A-047A-F9405CF58F99}"/>
              </a:ext>
            </a:extLst>
          </p:cNvPr>
          <p:cNvSpPr txBox="1"/>
          <p:nvPr/>
        </p:nvSpPr>
        <p:spPr>
          <a:xfrm>
            <a:off x="3693440" y="3863182"/>
            <a:ext cx="4805120" cy="1569660"/>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200" dirty="0">
                <a:latin typeface="Aptos" panose="020B0004020202020204" pitchFamily="34" charset="0"/>
              </a:rPr>
              <a:t>Just suffering is not enough</a:t>
            </a:r>
          </a:p>
          <a:p>
            <a:pPr algn="ctr"/>
            <a:r>
              <a:rPr lang="en-US" sz="3200" dirty="0">
                <a:latin typeface="Aptos" panose="020B0004020202020204" pitchFamily="34" charset="0"/>
              </a:rPr>
              <a:t>We must suffer </a:t>
            </a:r>
            <a:r>
              <a:rPr lang="en-US" sz="3200" b="1" u="sng" dirty="0">
                <a:latin typeface="Aptos" panose="020B0004020202020204" pitchFamily="34" charset="0"/>
              </a:rPr>
              <a:t>in faith</a:t>
            </a:r>
          </a:p>
        </p:txBody>
      </p:sp>
    </p:spTree>
    <p:extLst>
      <p:ext uri="{BB962C8B-B14F-4D97-AF65-F5344CB8AC3E}">
        <p14:creationId xmlns:p14="http://schemas.microsoft.com/office/powerpoint/2010/main" val="205028625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left)">
                                      <p:cBhvr>
                                        <p:cTn id="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8DD408-2E34-D409-3F11-680EBEC5E671}"/>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130F182E-CA8D-F243-AA3D-C4650ED6C928}"/>
              </a:ext>
            </a:extLst>
          </p:cNvPr>
          <p:cNvSpPr>
            <a:spLocks noGrp="1"/>
          </p:cNvSpPr>
          <p:nvPr>
            <p:ph type="title"/>
          </p:nvPr>
        </p:nvSpPr>
        <p:spPr/>
        <p:txBody>
          <a:bodyPr/>
          <a:lstStyle/>
          <a:p>
            <a:pPr algn="l" eaLnBrk="1" hangingPunct="1"/>
            <a:r>
              <a:rPr lang="en-US" altLang="en-US" sz="7500" dirty="0"/>
              <a:t>2 Corinthians 4</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34BF9069-151F-9BB9-D5A8-34D418D0FAEB}"/>
              </a:ext>
            </a:extLst>
          </p:cNvPr>
          <p:cNvSpPr>
            <a:spLocks noGrp="1"/>
          </p:cNvSpPr>
          <p:nvPr>
            <p:ph idx="1"/>
          </p:nvPr>
        </p:nvSpPr>
        <p:spPr>
          <a:xfrm>
            <a:off x="609600" y="1600201"/>
            <a:ext cx="10972800" cy="4525963"/>
          </a:xfrm>
        </p:spPr>
        <p:txBody>
          <a:bodyPr/>
          <a:lstStyle/>
          <a:p>
            <a:pPr marL="0" indent="0">
              <a:buNone/>
            </a:pPr>
            <a:r>
              <a:rPr lang="en-US" baseline="30000" dirty="0"/>
              <a:t>1</a:t>
            </a:r>
            <a:r>
              <a:rPr lang="en-US" dirty="0"/>
              <a:t>Therefore, since through God’s mercy we have this ministry, we do not lose heart.</a:t>
            </a:r>
          </a:p>
        </p:txBody>
      </p:sp>
      <p:sp>
        <p:nvSpPr>
          <p:cNvPr id="2" name="TextBox 1">
            <a:extLst>
              <a:ext uri="{FF2B5EF4-FFF2-40B4-BE49-F238E27FC236}">
                <a16:creationId xmlns:a16="http://schemas.microsoft.com/office/drawing/2014/main" id="{1023110A-36A2-2DA4-FA8F-6705AFEFFB69}"/>
              </a:ext>
            </a:extLst>
          </p:cNvPr>
          <p:cNvSpPr txBox="1"/>
          <p:nvPr/>
        </p:nvSpPr>
        <p:spPr>
          <a:xfrm>
            <a:off x="2469822" y="3429000"/>
            <a:ext cx="7252355" cy="1077218"/>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200" dirty="0">
                <a:latin typeface="Aptos" panose="020B0004020202020204" pitchFamily="34" charset="0"/>
              </a:rPr>
              <a:t>Your identity and values shape your view of your circumstances</a:t>
            </a:r>
          </a:p>
        </p:txBody>
      </p:sp>
    </p:spTree>
    <p:extLst>
      <p:ext uri="{BB962C8B-B14F-4D97-AF65-F5344CB8AC3E}">
        <p14:creationId xmlns:p14="http://schemas.microsoft.com/office/powerpoint/2010/main" val="22656430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par>
                                <p:cTn id="13" presetID="22" presetClass="entr" presetSubtype="8" fill="hold" nodeType="with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wipe(left)">
                                      <p:cBhvr>
                                        <p:cTn id="15"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07415A-B60F-CE2A-F190-3730089FA8B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660B602-E2D9-0372-7BE0-2736E8FE2E06}"/>
              </a:ext>
            </a:extLst>
          </p:cNvPr>
          <p:cNvSpPr/>
          <p:nvPr/>
        </p:nvSpPr>
        <p:spPr>
          <a:xfrm>
            <a:off x="6096000" y="0"/>
            <a:ext cx="6096000" cy="68580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F2C561FF-C994-049C-6E72-48424C39B024}"/>
              </a:ext>
            </a:extLst>
          </p:cNvPr>
          <p:cNvSpPr/>
          <p:nvPr/>
        </p:nvSpPr>
        <p:spPr>
          <a:xfrm>
            <a:off x="0" y="0"/>
            <a:ext cx="6096000" cy="6858000"/>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079B8C72-8993-7FD1-1A6E-9103F8885F27}"/>
              </a:ext>
            </a:extLst>
          </p:cNvPr>
          <p:cNvSpPr txBox="1"/>
          <p:nvPr/>
        </p:nvSpPr>
        <p:spPr>
          <a:xfrm>
            <a:off x="163285" y="97971"/>
            <a:ext cx="5769429" cy="1323439"/>
          </a:xfrm>
          <a:prstGeom prst="rect">
            <a:avLst/>
          </a:prstGeom>
          <a:noFill/>
          <a:ln w="25400">
            <a:noFill/>
          </a:ln>
        </p:spPr>
        <p:txBody>
          <a:bodyPr wrap="square" rtlCol="0">
            <a:spAutoFit/>
          </a:bodyPr>
          <a:lstStyle/>
          <a:p>
            <a:pPr algn="ctr"/>
            <a:r>
              <a:rPr lang="en-US" sz="8000" dirty="0">
                <a:latin typeface="Haettenschweiler" panose="020B0706040902060204" pitchFamily="34" charset="0"/>
              </a:rPr>
              <a:t>WITH FAITH</a:t>
            </a:r>
          </a:p>
        </p:txBody>
      </p:sp>
      <p:sp>
        <p:nvSpPr>
          <p:cNvPr id="7" name="TextBox 6">
            <a:extLst>
              <a:ext uri="{FF2B5EF4-FFF2-40B4-BE49-F238E27FC236}">
                <a16:creationId xmlns:a16="http://schemas.microsoft.com/office/drawing/2014/main" id="{6AD3E4B8-D82D-97C9-1DC3-4B4B67EF287C}"/>
              </a:ext>
            </a:extLst>
          </p:cNvPr>
          <p:cNvSpPr txBox="1"/>
          <p:nvPr/>
        </p:nvSpPr>
        <p:spPr>
          <a:xfrm>
            <a:off x="6259285" y="97971"/>
            <a:ext cx="5769429" cy="1323439"/>
          </a:xfrm>
          <a:prstGeom prst="rect">
            <a:avLst/>
          </a:prstGeom>
          <a:noFill/>
          <a:ln w="25400">
            <a:noFill/>
          </a:ln>
        </p:spPr>
        <p:txBody>
          <a:bodyPr wrap="square" rtlCol="0">
            <a:spAutoFit/>
          </a:bodyPr>
          <a:lstStyle/>
          <a:p>
            <a:pPr algn="ctr"/>
            <a:r>
              <a:rPr lang="en-US" sz="8000" dirty="0">
                <a:solidFill>
                  <a:srgbClr val="002060"/>
                </a:solidFill>
                <a:latin typeface="Haettenschweiler" panose="020B0706040902060204" pitchFamily="34" charset="0"/>
              </a:rPr>
              <a:t>WITHOUT FAITH</a:t>
            </a:r>
          </a:p>
        </p:txBody>
      </p:sp>
      <p:sp>
        <p:nvSpPr>
          <p:cNvPr id="2" name="TextBox 1">
            <a:extLst>
              <a:ext uri="{FF2B5EF4-FFF2-40B4-BE49-F238E27FC236}">
                <a16:creationId xmlns:a16="http://schemas.microsoft.com/office/drawing/2014/main" id="{91B057DB-BC4F-4027-EE36-37A268B61398}"/>
              </a:ext>
            </a:extLst>
          </p:cNvPr>
          <p:cNvSpPr txBox="1"/>
          <p:nvPr/>
        </p:nvSpPr>
        <p:spPr>
          <a:xfrm>
            <a:off x="0" y="1667631"/>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SEE GOD’S PART</a:t>
            </a:r>
          </a:p>
        </p:txBody>
      </p:sp>
      <p:sp>
        <p:nvSpPr>
          <p:cNvPr id="3" name="TextBox 2">
            <a:extLst>
              <a:ext uri="{FF2B5EF4-FFF2-40B4-BE49-F238E27FC236}">
                <a16:creationId xmlns:a16="http://schemas.microsoft.com/office/drawing/2014/main" id="{CBD5CB41-B54E-574D-5D03-22B990F2454B}"/>
              </a:ext>
            </a:extLst>
          </p:cNvPr>
          <p:cNvSpPr txBox="1"/>
          <p:nvPr/>
        </p:nvSpPr>
        <p:spPr>
          <a:xfrm>
            <a:off x="-1" y="2929515"/>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WILLINGLY EXPEND SELF</a:t>
            </a:r>
          </a:p>
        </p:txBody>
      </p:sp>
      <p:sp>
        <p:nvSpPr>
          <p:cNvPr id="10" name="TextBox 9">
            <a:extLst>
              <a:ext uri="{FF2B5EF4-FFF2-40B4-BE49-F238E27FC236}">
                <a16:creationId xmlns:a16="http://schemas.microsoft.com/office/drawing/2014/main" id="{917AF41A-69DF-208A-4698-2FCD2D0FD391}"/>
              </a:ext>
            </a:extLst>
          </p:cNvPr>
          <p:cNvSpPr txBox="1"/>
          <p:nvPr/>
        </p:nvSpPr>
        <p:spPr>
          <a:xfrm>
            <a:off x="6259282" y="1667631"/>
            <a:ext cx="6095999" cy="1015663"/>
          </a:xfrm>
          <a:prstGeom prst="rect">
            <a:avLst/>
          </a:prstGeom>
          <a:noFill/>
          <a:ln w="25400">
            <a:noFill/>
          </a:ln>
        </p:spPr>
        <p:txBody>
          <a:bodyPr wrap="square" rtlCol="0">
            <a:spAutoFit/>
          </a:bodyPr>
          <a:lstStyle/>
          <a:p>
            <a:r>
              <a:rPr lang="en-US" sz="6000" dirty="0">
                <a:solidFill>
                  <a:srgbClr val="002060"/>
                </a:solidFill>
                <a:latin typeface="Haettenschweiler" panose="020B0706040902060204" pitchFamily="34" charset="0"/>
              </a:rPr>
              <a:t>ONLY SEE THE PHYSICAL</a:t>
            </a:r>
            <a:endParaRPr lang="en-US" sz="3000" dirty="0">
              <a:solidFill>
                <a:srgbClr val="002060"/>
              </a:solidFill>
              <a:latin typeface="Haettenschweiler" panose="020B0706040902060204" pitchFamily="34" charset="0"/>
            </a:endParaRPr>
          </a:p>
        </p:txBody>
      </p:sp>
    </p:spTree>
    <p:extLst>
      <p:ext uri="{BB962C8B-B14F-4D97-AF65-F5344CB8AC3E}">
        <p14:creationId xmlns:p14="http://schemas.microsoft.com/office/powerpoint/2010/main" val="42194755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left)">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1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3F5DE1-474F-2077-6248-6AAE129B7464}"/>
            </a:ext>
          </a:extLst>
        </p:cNvPr>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4AD1C3D1-46B1-F655-DF8E-44681A7AE528}"/>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973" y="43985"/>
            <a:ext cx="1415143" cy="1415143"/>
          </a:xfrm>
        </p:spPr>
      </p:pic>
      <p:sp>
        <p:nvSpPr>
          <p:cNvPr id="6" name="TextBox 5">
            <a:extLst>
              <a:ext uri="{FF2B5EF4-FFF2-40B4-BE49-F238E27FC236}">
                <a16:creationId xmlns:a16="http://schemas.microsoft.com/office/drawing/2014/main" id="{F35F4FF8-0829-F3AB-EF6F-A135EBC88E51}"/>
              </a:ext>
            </a:extLst>
          </p:cNvPr>
          <p:cNvSpPr txBox="1"/>
          <p:nvPr/>
        </p:nvSpPr>
        <p:spPr>
          <a:xfrm>
            <a:off x="1317170" y="268056"/>
            <a:ext cx="7001882" cy="6247864"/>
          </a:xfrm>
          <a:prstGeom prst="rect">
            <a:avLst/>
          </a:prstGeom>
          <a:noFill/>
          <a:ln w="25400">
            <a:noFill/>
          </a:ln>
        </p:spPr>
        <p:txBody>
          <a:bodyPr wrap="square" rtlCol="0">
            <a:spAutoFit/>
          </a:bodyPr>
          <a:lstStyle/>
          <a:p>
            <a:r>
              <a:rPr lang="en-US" sz="5000" dirty="0">
                <a:latin typeface="Perpetua" panose="02020502060401020303" pitchFamily="18" charset="0"/>
              </a:rPr>
              <a:t>There is much suffering that we can avoid if we wish; </a:t>
            </a:r>
          </a:p>
          <a:p>
            <a:endParaRPr lang="en-US" sz="5000" dirty="0">
              <a:latin typeface="Perpetua" panose="02020502060401020303" pitchFamily="18" charset="0"/>
            </a:endParaRPr>
          </a:p>
          <a:p>
            <a:r>
              <a:rPr lang="en-US" sz="5000" dirty="0">
                <a:latin typeface="Perpetua" panose="02020502060401020303" pitchFamily="18" charset="0"/>
              </a:rPr>
              <a:t>but if we are to be of use to the Lord, it is a funda­mental necessity that we make deliberate choice of the path of suffering for His sake.</a:t>
            </a:r>
          </a:p>
        </p:txBody>
      </p:sp>
      <p:sp>
        <p:nvSpPr>
          <p:cNvPr id="3" name="TextBox 2">
            <a:extLst>
              <a:ext uri="{FF2B5EF4-FFF2-40B4-BE49-F238E27FC236}">
                <a16:creationId xmlns:a16="http://schemas.microsoft.com/office/drawing/2014/main" id="{1E6F3F71-2B12-1E3D-4337-EF1F6AEA4B31}"/>
              </a:ext>
            </a:extLst>
          </p:cNvPr>
          <p:cNvSpPr txBox="1"/>
          <p:nvPr/>
        </p:nvSpPr>
        <p:spPr>
          <a:xfrm>
            <a:off x="9428228" y="3751089"/>
            <a:ext cx="2763772" cy="1384995"/>
          </a:xfrm>
          <a:prstGeom prst="rect">
            <a:avLst/>
          </a:prstGeom>
          <a:noFill/>
          <a:ln w="25400">
            <a:noFill/>
          </a:ln>
        </p:spPr>
        <p:txBody>
          <a:bodyPr wrap="square" rtlCol="0">
            <a:spAutoFit/>
          </a:bodyPr>
          <a:lstStyle/>
          <a:p>
            <a:r>
              <a:rPr lang="en-US" sz="2800" dirty="0">
                <a:latin typeface="Perpetua" panose="02020502060401020303" pitchFamily="18" charset="0"/>
              </a:rPr>
              <a:t>Watchman Nee</a:t>
            </a:r>
          </a:p>
          <a:p>
            <a:r>
              <a:rPr lang="en-US" sz="2800" i="1" dirty="0">
                <a:latin typeface="Perpetua" panose="02020502060401020303" pitchFamily="18" charset="0"/>
              </a:rPr>
              <a:t>The Normal Christian Worker</a:t>
            </a:r>
            <a:r>
              <a:rPr lang="en-US" sz="2800" dirty="0">
                <a:latin typeface="Perpetua" panose="02020502060401020303" pitchFamily="18" charset="0"/>
              </a:rPr>
              <a:t>, 91</a:t>
            </a:r>
            <a:endParaRPr lang="en-US" sz="2800" i="1" dirty="0">
              <a:latin typeface="Perpetua" panose="02020502060401020303" pitchFamily="18" charset="0"/>
            </a:endParaRPr>
          </a:p>
        </p:txBody>
      </p:sp>
    </p:spTree>
    <p:extLst>
      <p:ext uri="{BB962C8B-B14F-4D97-AF65-F5344CB8AC3E}">
        <p14:creationId xmlns:p14="http://schemas.microsoft.com/office/powerpoint/2010/main" val="74603921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wipe(left)">
                                      <p:cBhvr>
                                        <p:cTn id="12"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A1AC8D-210B-6270-591A-9E3819642E68}"/>
            </a:ext>
          </a:extLst>
        </p:cNvPr>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E48D6DAE-942C-8759-20F4-ADEBAB7068CF}"/>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973" y="43985"/>
            <a:ext cx="1415143" cy="1415143"/>
          </a:xfrm>
        </p:spPr>
      </p:pic>
      <p:sp>
        <p:nvSpPr>
          <p:cNvPr id="6" name="TextBox 5">
            <a:extLst>
              <a:ext uri="{FF2B5EF4-FFF2-40B4-BE49-F238E27FC236}">
                <a16:creationId xmlns:a16="http://schemas.microsoft.com/office/drawing/2014/main" id="{D34B1A74-C964-8D94-AF1F-236C8FD03CB8}"/>
              </a:ext>
            </a:extLst>
          </p:cNvPr>
          <p:cNvSpPr txBox="1"/>
          <p:nvPr/>
        </p:nvSpPr>
        <p:spPr>
          <a:xfrm>
            <a:off x="1317170" y="268056"/>
            <a:ext cx="7001882" cy="3170099"/>
          </a:xfrm>
          <a:prstGeom prst="rect">
            <a:avLst/>
          </a:prstGeom>
          <a:noFill/>
          <a:ln w="25400">
            <a:noFill/>
          </a:ln>
        </p:spPr>
        <p:txBody>
          <a:bodyPr wrap="square" rtlCol="0">
            <a:spAutoFit/>
          </a:bodyPr>
          <a:lstStyle/>
          <a:p>
            <a:r>
              <a:rPr lang="en-US" sz="5000" dirty="0">
                <a:latin typeface="Perpetua" panose="02020502060401020303" pitchFamily="18" charset="0"/>
              </a:rPr>
              <a:t>Unless we acquire a dis­position to suffer for Him, the work we do will be of a very superficial quality…</a:t>
            </a:r>
          </a:p>
        </p:txBody>
      </p:sp>
      <p:sp>
        <p:nvSpPr>
          <p:cNvPr id="3" name="TextBox 2">
            <a:extLst>
              <a:ext uri="{FF2B5EF4-FFF2-40B4-BE49-F238E27FC236}">
                <a16:creationId xmlns:a16="http://schemas.microsoft.com/office/drawing/2014/main" id="{C4D0A905-620C-B4A7-18B2-416A55775882}"/>
              </a:ext>
            </a:extLst>
          </p:cNvPr>
          <p:cNvSpPr txBox="1"/>
          <p:nvPr/>
        </p:nvSpPr>
        <p:spPr>
          <a:xfrm>
            <a:off x="9428228" y="3751089"/>
            <a:ext cx="2763772" cy="1384995"/>
          </a:xfrm>
          <a:prstGeom prst="rect">
            <a:avLst/>
          </a:prstGeom>
          <a:noFill/>
          <a:ln w="25400">
            <a:noFill/>
          </a:ln>
        </p:spPr>
        <p:txBody>
          <a:bodyPr wrap="square" rtlCol="0">
            <a:spAutoFit/>
          </a:bodyPr>
          <a:lstStyle/>
          <a:p>
            <a:r>
              <a:rPr lang="en-US" sz="2800" dirty="0">
                <a:latin typeface="Perpetua" panose="02020502060401020303" pitchFamily="18" charset="0"/>
              </a:rPr>
              <a:t>Watchman Nee</a:t>
            </a:r>
          </a:p>
          <a:p>
            <a:r>
              <a:rPr lang="en-US" sz="2800" i="1" dirty="0">
                <a:latin typeface="Perpetua" panose="02020502060401020303" pitchFamily="18" charset="0"/>
              </a:rPr>
              <a:t>The Normal Christian Worker</a:t>
            </a:r>
            <a:r>
              <a:rPr lang="en-US" sz="2800" dirty="0">
                <a:latin typeface="Perpetua" panose="02020502060401020303" pitchFamily="18" charset="0"/>
              </a:rPr>
              <a:t>, 91</a:t>
            </a:r>
            <a:endParaRPr lang="en-US" sz="2800" i="1" dirty="0">
              <a:latin typeface="Perpetua" panose="02020502060401020303" pitchFamily="18" charset="0"/>
            </a:endParaRPr>
          </a:p>
        </p:txBody>
      </p:sp>
    </p:spTree>
    <p:extLst>
      <p:ext uri="{BB962C8B-B14F-4D97-AF65-F5344CB8AC3E}">
        <p14:creationId xmlns:p14="http://schemas.microsoft.com/office/powerpoint/2010/main" val="1613656414"/>
      </p:ext>
    </p:extLst>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162CA9-97A2-3F8A-F1E5-6E8D05468138}"/>
            </a:ext>
          </a:extLst>
        </p:cNvPr>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B784BBC7-1A7F-F91B-6D8F-2E26F46F29E0}"/>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973" y="43985"/>
            <a:ext cx="1415143" cy="1415143"/>
          </a:xfrm>
        </p:spPr>
      </p:pic>
      <p:sp>
        <p:nvSpPr>
          <p:cNvPr id="6" name="TextBox 5">
            <a:extLst>
              <a:ext uri="{FF2B5EF4-FFF2-40B4-BE49-F238E27FC236}">
                <a16:creationId xmlns:a16="http://schemas.microsoft.com/office/drawing/2014/main" id="{BBD2A29F-A1C9-AB8D-E1FE-23B5C737C29F}"/>
              </a:ext>
            </a:extLst>
          </p:cNvPr>
          <p:cNvSpPr txBox="1"/>
          <p:nvPr/>
        </p:nvSpPr>
        <p:spPr>
          <a:xfrm>
            <a:off x="1317170" y="268056"/>
            <a:ext cx="7001882" cy="5478423"/>
          </a:xfrm>
          <a:prstGeom prst="rect">
            <a:avLst/>
          </a:prstGeom>
          <a:noFill/>
          <a:ln w="25400">
            <a:noFill/>
          </a:ln>
        </p:spPr>
        <p:txBody>
          <a:bodyPr wrap="square" rtlCol="0">
            <a:spAutoFit/>
          </a:bodyPr>
          <a:lstStyle/>
          <a:p>
            <a:r>
              <a:rPr lang="en-US" sz="5000" dirty="0">
                <a:latin typeface="Perpetua" panose="02020502060401020303" pitchFamily="18" charset="0"/>
              </a:rPr>
              <a:t>The question is not: are your external circumstances hard or easy, but: </a:t>
            </a:r>
          </a:p>
          <a:p>
            <a:endParaRPr lang="en-US" sz="5000" dirty="0">
              <a:latin typeface="Perpetua" panose="02020502060401020303" pitchFamily="18" charset="0"/>
            </a:endParaRPr>
          </a:p>
          <a:p>
            <a:r>
              <a:rPr lang="en-US" sz="5000" dirty="0">
                <a:latin typeface="Perpetua" panose="02020502060401020303" pitchFamily="18" charset="0"/>
              </a:rPr>
              <a:t>Is your heart-attitude a settled one to endure hardship for His sake?</a:t>
            </a:r>
          </a:p>
        </p:txBody>
      </p:sp>
      <p:sp>
        <p:nvSpPr>
          <p:cNvPr id="3" name="TextBox 2">
            <a:extLst>
              <a:ext uri="{FF2B5EF4-FFF2-40B4-BE49-F238E27FC236}">
                <a16:creationId xmlns:a16="http://schemas.microsoft.com/office/drawing/2014/main" id="{1D23FEF6-0948-2DB0-5482-13FAA449E296}"/>
              </a:ext>
            </a:extLst>
          </p:cNvPr>
          <p:cNvSpPr txBox="1"/>
          <p:nvPr/>
        </p:nvSpPr>
        <p:spPr>
          <a:xfrm>
            <a:off x="9428228" y="3751089"/>
            <a:ext cx="2763772" cy="1384995"/>
          </a:xfrm>
          <a:prstGeom prst="rect">
            <a:avLst/>
          </a:prstGeom>
          <a:noFill/>
          <a:ln w="25400">
            <a:noFill/>
          </a:ln>
        </p:spPr>
        <p:txBody>
          <a:bodyPr wrap="square" rtlCol="0">
            <a:spAutoFit/>
          </a:bodyPr>
          <a:lstStyle/>
          <a:p>
            <a:r>
              <a:rPr lang="en-US" sz="2800" dirty="0">
                <a:latin typeface="Perpetua" panose="02020502060401020303" pitchFamily="18" charset="0"/>
              </a:rPr>
              <a:t>Watchman Nee</a:t>
            </a:r>
          </a:p>
          <a:p>
            <a:r>
              <a:rPr lang="en-US" sz="2800" i="1" dirty="0">
                <a:latin typeface="Perpetua" panose="02020502060401020303" pitchFamily="18" charset="0"/>
              </a:rPr>
              <a:t>The Normal Christian Worker</a:t>
            </a:r>
            <a:r>
              <a:rPr lang="en-US" sz="2800" dirty="0">
                <a:latin typeface="Perpetua" panose="02020502060401020303" pitchFamily="18" charset="0"/>
              </a:rPr>
              <a:t>, 91</a:t>
            </a:r>
            <a:endParaRPr lang="en-US" sz="2800" i="1" dirty="0">
              <a:latin typeface="Perpetua" panose="02020502060401020303" pitchFamily="18" charset="0"/>
            </a:endParaRPr>
          </a:p>
        </p:txBody>
      </p:sp>
    </p:spTree>
    <p:extLst>
      <p:ext uri="{BB962C8B-B14F-4D97-AF65-F5344CB8AC3E}">
        <p14:creationId xmlns:p14="http://schemas.microsoft.com/office/powerpoint/2010/main" val="238855766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wipe(left)">
                                      <p:cBhvr>
                                        <p:cTn id="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459EF2-AEEB-991D-DF16-6EFC1B28281D}"/>
            </a:ext>
          </a:extLst>
        </p:cNvPr>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E89723ED-EDE6-0B84-97C4-D7F43BBC23C5}"/>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973" y="43985"/>
            <a:ext cx="1415143" cy="1415143"/>
          </a:xfrm>
        </p:spPr>
      </p:pic>
      <p:sp>
        <p:nvSpPr>
          <p:cNvPr id="6" name="TextBox 5">
            <a:extLst>
              <a:ext uri="{FF2B5EF4-FFF2-40B4-BE49-F238E27FC236}">
                <a16:creationId xmlns:a16="http://schemas.microsoft.com/office/drawing/2014/main" id="{DD8D03A7-EE81-AEC6-83BE-423E4BCBF1B7}"/>
              </a:ext>
            </a:extLst>
          </p:cNvPr>
          <p:cNvSpPr txBox="1"/>
          <p:nvPr/>
        </p:nvSpPr>
        <p:spPr>
          <a:xfrm>
            <a:off x="1317170" y="268056"/>
            <a:ext cx="7001882" cy="3939540"/>
          </a:xfrm>
          <a:prstGeom prst="rect">
            <a:avLst/>
          </a:prstGeom>
          <a:noFill/>
          <a:ln w="25400">
            <a:noFill/>
          </a:ln>
        </p:spPr>
        <p:txBody>
          <a:bodyPr wrap="square" rtlCol="0">
            <a:spAutoFit/>
          </a:bodyPr>
          <a:lstStyle/>
          <a:p>
            <a:r>
              <a:rPr lang="en-US" sz="5000" dirty="0">
                <a:latin typeface="Perpetua" panose="02020502060401020303" pitchFamily="18" charset="0"/>
              </a:rPr>
              <a:t>Suffering may not be your daily portion, </a:t>
            </a:r>
          </a:p>
          <a:p>
            <a:endParaRPr lang="en-US" sz="5000" dirty="0">
              <a:latin typeface="Perpetua" panose="02020502060401020303" pitchFamily="18" charset="0"/>
            </a:endParaRPr>
          </a:p>
          <a:p>
            <a:r>
              <a:rPr lang="en-US" sz="5000" dirty="0">
                <a:latin typeface="Perpetua" panose="02020502060401020303" pitchFamily="18" charset="0"/>
              </a:rPr>
              <a:t>but you must daily be prepared to suffer.</a:t>
            </a:r>
          </a:p>
        </p:txBody>
      </p:sp>
      <p:sp>
        <p:nvSpPr>
          <p:cNvPr id="3" name="TextBox 2">
            <a:extLst>
              <a:ext uri="{FF2B5EF4-FFF2-40B4-BE49-F238E27FC236}">
                <a16:creationId xmlns:a16="http://schemas.microsoft.com/office/drawing/2014/main" id="{E2C62D60-DB48-990E-2E6B-3E8CD4EB1A4D}"/>
              </a:ext>
            </a:extLst>
          </p:cNvPr>
          <p:cNvSpPr txBox="1"/>
          <p:nvPr/>
        </p:nvSpPr>
        <p:spPr>
          <a:xfrm>
            <a:off x="9428228" y="3751089"/>
            <a:ext cx="2763772" cy="1384995"/>
          </a:xfrm>
          <a:prstGeom prst="rect">
            <a:avLst/>
          </a:prstGeom>
          <a:noFill/>
          <a:ln w="25400">
            <a:noFill/>
          </a:ln>
        </p:spPr>
        <p:txBody>
          <a:bodyPr wrap="square" rtlCol="0">
            <a:spAutoFit/>
          </a:bodyPr>
          <a:lstStyle/>
          <a:p>
            <a:r>
              <a:rPr lang="en-US" sz="2800" dirty="0">
                <a:latin typeface="Perpetua" panose="02020502060401020303" pitchFamily="18" charset="0"/>
              </a:rPr>
              <a:t>Watchman Nee</a:t>
            </a:r>
          </a:p>
          <a:p>
            <a:r>
              <a:rPr lang="en-US" sz="2800" i="1" dirty="0">
                <a:latin typeface="Perpetua" panose="02020502060401020303" pitchFamily="18" charset="0"/>
              </a:rPr>
              <a:t>The Normal Christian Worker</a:t>
            </a:r>
            <a:r>
              <a:rPr lang="en-US" sz="2800" dirty="0">
                <a:latin typeface="Perpetua" panose="02020502060401020303" pitchFamily="18" charset="0"/>
              </a:rPr>
              <a:t>, 91</a:t>
            </a:r>
            <a:endParaRPr lang="en-US" sz="2800" i="1" dirty="0">
              <a:latin typeface="Perpetua" panose="02020502060401020303" pitchFamily="18" charset="0"/>
            </a:endParaRPr>
          </a:p>
        </p:txBody>
      </p:sp>
    </p:spTree>
    <p:extLst>
      <p:ext uri="{BB962C8B-B14F-4D97-AF65-F5344CB8AC3E}">
        <p14:creationId xmlns:p14="http://schemas.microsoft.com/office/powerpoint/2010/main" val="187864431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wipe(left)">
                                      <p:cBhvr>
                                        <p:cTn id="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247E59-6287-867E-DC69-0FA82ED147AF}"/>
            </a:ext>
          </a:extLst>
        </p:cNvPr>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4CD48DF5-BA51-71E9-1888-835497218EE0}"/>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973" y="43985"/>
            <a:ext cx="1415143" cy="1415143"/>
          </a:xfrm>
        </p:spPr>
      </p:pic>
      <p:sp>
        <p:nvSpPr>
          <p:cNvPr id="6" name="TextBox 5">
            <a:extLst>
              <a:ext uri="{FF2B5EF4-FFF2-40B4-BE49-F238E27FC236}">
                <a16:creationId xmlns:a16="http://schemas.microsoft.com/office/drawing/2014/main" id="{9041779A-757E-23AC-FEE0-BB8EA9957F19}"/>
              </a:ext>
            </a:extLst>
          </p:cNvPr>
          <p:cNvSpPr txBox="1"/>
          <p:nvPr/>
        </p:nvSpPr>
        <p:spPr>
          <a:xfrm>
            <a:off x="1317170" y="268056"/>
            <a:ext cx="7001882" cy="3939540"/>
          </a:xfrm>
          <a:prstGeom prst="rect">
            <a:avLst/>
          </a:prstGeom>
          <a:noFill/>
          <a:ln w="25400">
            <a:noFill/>
          </a:ln>
        </p:spPr>
        <p:txBody>
          <a:bodyPr wrap="square" rtlCol="0">
            <a:spAutoFit/>
          </a:bodyPr>
          <a:lstStyle/>
          <a:p>
            <a:r>
              <a:rPr lang="en-US" sz="5000" dirty="0">
                <a:latin typeface="Perpetua" panose="02020502060401020303" pitchFamily="18" charset="0"/>
              </a:rPr>
              <a:t>Fatigue is the price of leadership.</a:t>
            </a:r>
          </a:p>
          <a:p>
            <a:endParaRPr lang="en-US" sz="5000" dirty="0">
              <a:latin typeface="Perpetua" panose="02020502060401020303" pitchFamily="18" charset="0"/>
            </a:endParaRPr>
          </a:p>
          <a:p>
            <a:r>
              <a:rPr lang="en-US" sz="5000" dirty="0">
                <a:latin typeface="Perpetua" panose="02020502060401020303" pitchFamily="18" charset="0"/>
              </a:rPr>
              <a:t>Mediocrity is the result of never getting tired.</a:t>
            </a:r>
          </a:p>
        </p:txBody>
      </p:sp>
      <p:sp>
        <p:nvSpPr>
          <p:cNvPr id="3" name="TextBox 2">
            <a:extLst>
              <a:ext uri="{FF2B5EF4-FFF2-40B4-BE49-F238E27FC236}">
                <a16:creationId xmlns:a16="http://schemas.microsoft.com/office/drawing/2014/main" id="{0F566F32-A3C0-BE19-8DA6-0040527EA445}"/>
              </a:ext>
            </a:extLst>
          </p:cNvPr>
          <p:cNvSpPr txBox="1"/>
          <p:nvPr/>
        </p:nvSpPr>
        <p:spPr>
          <a:xfrm>
            <a:off x="9428228" y="3268010"/>
            <a:ext cx="2763772" cy="1384995"/>
          </a:xfrm>
          <a:prstGeom prst="rect">
            <a:avLst/>
          </a:prstGeom>
          <a:noFill/>
          <a:ln w="25400">
            <a:noFill/>
          </a:ln>
        </p:spPr>
        <p:txBody>
          <a:bodyPr wrap="square" rtlCol="0">
            <a:spAutoFit/>
          </a:bodyPr>
          <a:lstStyle/>
          <a:p>
            <a:r>
              <a:rPr lang="en-US" sz="2800" dirty="0">
                <a:latin typeface="Perpetua" panose="02020502060401020303" pitchFamily="18" charset="0"/>
              </a:rPr>
              <a:t>J. Oswald Sanders</a:t>
            </a:r>
          </a:p>
          <a:p>
            <a:r>
              <a:rPr lang="en-US" sz="2800" i="1" dirty="0">
                <a:latin typeface="Perpetua" panose="02020502060401020303" pitchFamily="18" charset="0"/>
              </a:rPr>
              <a:t>Spiritual Leadership</a:t>
            </a:r>
            <a:r>
              <a:rPr lang="en-US" sz="2800" dirty="0">
                <a:latin typeface="Perpetua" panose="02020502060401020303" pitchFamily="18" charset="0"/>
              </a:rPr>
              <a:t>, 119</a:t>
            </a:r>
            <a:endParaRPr lang="en-US" sz="2800" i="1" dirty="0">
              <a:latin typeface="Perpetua" panose="02020502060401020303" pitchFamily="18" charset="0"/>
            </a:endParaRPr>
          </a:p>
        </p:txBody>
      </p:sp>
    </p:spTree>
    <p:extLst>
      <p:ext uri="{BB962C8B-B14F-4D97-AF65-F5344CB8AC3E}">
        <p14:creationId xmlns:p14="http://schemas.microsoft.com/office/powerpoint/2010/main" val="382261330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wipe(left)">
                                      <p:cBhvr>
                                        <p:cTn id="12"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C94041-8FFC-6333-297F-BF901C503A0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418DB05-7562-904E-D361-EA0C1B17303F}"/>
              </a:ext>
            </a:extLst>
          </p:cNvPr>
          <p:cNvSpPr/>
          <p:nvPr/>
        </p:nvSpPr>
        <p:spPr>
          <a:xfrm>
            <a:off x="6096000" y="0"/>
            <a:ext cx="6096000" cy="68580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EB367AB-B469-DF96-C44E-47E79D81B0CD}"/>
              </a:ext>
            </a:extLst>
          </p:cNvPr>
          <p:cNvSpPr/>
          <p:nvPr/>
        </p:nvSpPr>
        <p:spPr>
          <a:xfrm>
            <a:off x="0" y="0"/>
            <a:ext cx="6096000" cy="6858000"/>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006032A9-77F3-86B1-1EF5-079E9F982330}"/>
              </a:ext>
            </a:extLst>
          </p:cNvPr>
          <p:cNvSpPr txBox="1"/>
          <p:nvPr/>
        </p:nvSpPr>
        <p:spPr>
          <a:xfrm>
            <a:off x="163285" y="97971"/>
            <a:ext cx="5769429" cy="1323439"/>
          </a:xfrm>
          <a:prstGeom prst="rect">
            <a:avLst/>
          </a:prstGeom>
          <a:noFill/>
          <a:ln w="25400">
            <a:noFill/>
          </a:ln>
        </p:spPr>
        <p:txBody>
          <a:bodyPr wrap="square" rtlCol="0">
            <a:spAutoFit/>
          </a:bodyPr>
          <a:lstStyle/>
          <a:p>
            <a:pPr algn="ctr"/>
            <a:r>
              <a:rPr lang="en-US" sz="8000" dirty="0">
                <a:latin typeface="Haettenschweiler" panose="020B0706040902060204" pitchFamily="34" charset="0"/>
              </a:rPr>
              <a:t>WITH FAITH</a:t>
            </a:r>
          </a:p>
        </p:txBody>
      </p:sp>
      <p:sp>
        <p:nvSpPr>
          <p:cNvPr id="7" name="TextBox 6">
            <a:extLst>
              <a:ext uri="{FF2B5EF4-FFF2-40B4-BE49-F238E27FC236}">
                <a16:creationId xmlns:a16="http://schemas.microsoft.com/office/drawing/2014/main" id="{8631C8D2-24A2-736B-89C2-98572AAC566A}"/>
              </a:ext>
            </a:extLst>
          </p:cNvPr>
          <p:cNvSpPr txBox="1"/>
          <p:nvPr/>
        </p:nvSpPr>
        <p:spPr>
          <a:xfrm>
            <a:off x="6259285" y="97971"/>
            <a:ext cx="5769429" cy="1323439"/>
          </a:xfrm>
          <a:prstGeom prst="rect">
            <a:avLst/>
          </a:prstGeom>
          <a:noFill/>
          <a:ln w="25400">
            <a:noFill/>
          </a:ln>
        </p:spPr>
        <p:txBody>
          <a:bodyPr wrap="square" rtlCol="0">
            <a:spAutoFit/>
          </a:bodyPr>
          <a:lstStyle/>
          <a:p>
            <a:pPr algn="ctr"/>
            <a:r>
              <a:rPr lang="en-US" sz="8000" dirty="0">
                <a:solidFill>
                  <a:srgbClr val="002060"/>
                </a:solidFill>
                <a:latin typeface="Haettenschweiler" panose="020B0706040902060204" pitchFamily="34" charset="0"/>
              </a:rPr>
              <a:t>WITHOUT FAITH</a:t>
            </a:r>
          </a:p>
        </p:txBody>
      </p:sp>
      <p:sp>
        <p:nvSpPr>
          <p:cNvPr id="2" name="TextBox 1">
            <a:extLst>
              <a:ext uri="{FF2B5EF4-FFF2-40B4-BE49-F238E27FC236}">
                <a16:creationId xmlns:a16="http://schemas.microsoft.com/office/drawing/2014/main" id="{9C248A2E-5DA9-0C49-3A4E-D0B63B431387}"/>
              </a:ext>
            </a:extLst>
          </p:cNvPr>
          <p:cNvSpPr txBox="1"/>
          <p:nvPr/>
        </p:nvSpPr>
        <p:spPr>
          <a:xfrm>
            <a:off x="0" y="1667631"/>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SEE GOD’S PART</a:t>
            </a:r>
          </a:p>
        </p:txBody>
      </p:sp>
      <p:sp>
        <p:nvSpPr>
          <p:cNvPr id="3" name="TextBox 2">
            <a:extLst>
              <a:ext uri="{FF2B5EF4-FFF2-40B4-BE49-F238E27FC236}">
                <a16:creationId xmlns:a16="http://schemas.microsoft.com/office/drawing/2014/main" id="{A350C2A1-FEA9-186D-02B7-B744C87DDC16}"/>
              </a:ext>
            </a:extLst>
          </p:cNvPr>
          <p:cNvSpPr txBox="1"/>
          <p:nvPr/>
        </p:nvSpPr>
        <p:spPr>
          <a:xfrm>
            <a:off x="-1" y="2929515"/>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WILLINGLY EXPEND SELF</a:t>
            </a:r>
          </a:p>
        </p:txBody>
      </p:sp>
      <p:sp>
        <p:nvSpPr>
          <p:cNvPr id="9" name="TextBox 8">
            <a:extLst>
              <a:ext uri="{FF2B5EF4-FFF2-40B4-BE49-F238E27FC236}">
                <a16:creationId xmlns:a16="http://schemas.microsoft.com/office/drawing/2014/main" id="{E474EE21-783B-CAB2-81FB-EF85B884DD8E}"/>
              </a:ext>
            </a:extLst>
          </p:cNvPr>
          <p:cNvSpPr txBox="1"/>
          <p:nvPr/>
        </p:nvSpPr>
        <p:spPr>
          <a:xfrm>
            <a:off x="0" y="4255139"/>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BREAKABLE HEARTS</a:t>
            </a:r>
            <a:endParaRPr lang="en-US" sz="4500" dirty="0">
              <a:latin typeface="Haettenschweiler" panose="020B0706040902060204" pitchFamily="34" charset="0"/>
            </a:endParaRPr>
          </a:p>
        </p:txBody>
      </p:sp>
      <p:sp>
        <p:nvSpPr>
          <p:cNvPr id="10" name="TextBox 9">
            <a:extLst>
              <a:ext uri="{FF2B5EF4-FFF2-40B4-BE49-F238E27FC236}">
                <a16:creationId xmlns:a16="http://schemas.microsoft.com/office/drawing/2014/main" id="{987DADAA-1CCB-42C4-0311-125C47B18FC7}"/>
              </a:ext>
            </a:extLst>
          </p:cNvPr>
          <p:cNvSpPr txBox="1"/>
          <p:nvPr/>
        </p:nvSpPr>
        <p:spPr>
          <a:xfrm>
            <a:off x="6259282" y="1667631"/>
            <a:ext cx="6095999" cy="1015663"/>
          </a:xfrm>
          <a:prstGeom prst="rect">
            <a:avLst/>
          </a:prstGeom>
          <a:noFill/>
          <a:ln w="25400">
            <a:noFill/>
          </a:ln>
        </p:spPr>
        <p:txBody>
          <a:bodyPr wrap="square" rtlCol="0">
            <a:spAutoFit/>
          </a:bodyPr>
          <a:lstStyle/>
          <a:p>
            <a:r>
              <a:rPr lang="en-US" sz="6000" dirty="0">
                <a:solidFill>
                  <a:srgbClr val="002060"/>
                </a:solidFill>
                <a:latin typeface="Haettenschweiler" panose="020B0706040902060204" pitchFamily="34" charset="0"/>
              </a:rPr>
              <a:t>ONLY SEE THE PHYSICAL</a:t>
            </a:r>
            <a:endParaRPr lang="en-US" sz="3000" dirty="0">
              <a:solidFill>
                <a:srgbClr val="002060"/>
              </a:solidFill>
              <a:latin typeface="Haettenschweiler" panose="020B0706040902060204" pitchFamily="34" charset="0"/>
            </a:endParaRPr>
          </a:p>
        </p:txBody>
      </p:sp>
      <p:sp>
        <p:nvSpPr>
          <p:cNvPr id="11" name="TextBox 10">
            <a:extLst>
              <a:ext uri="{FF2B5EF4-FFF2-40B4-BE49-F238E27FC236}">
                <a16:creationId xmlns:a16="http://schemas.microsoft.com/office/drawing/2014/main" id="{FD083146-F56B-1C41-6D1B-49E8304A7241}"/>
              </a:ext>
            </a:extLst>
          </p:cNvPr>
          <p:cNvSpPr txBox="1"/>
          <p:nvPr/>
        </p:nvSpPr>
        <p:spPr>
          <a:xfrm>
            <a:off x="6259281" y="2929515"/>
            <a:ext cx="6095999" cy="1015663"/>
          </a:xfrm>
          <a:prstGeom prst="rect">
            <a:avLst/>
          </a:prstGeom>
          <a:noFill/>
          <a:ln w="25400">
            <a:noFill/>
          </a:ln>
        </p:spPr>
        <p:txBody>
          <a:bodyPr wrap="square" rtlCol="0">
            <a:spAutoFit/>
          </a:bodyPr>
          <a:lstStyle/>
          <a:p>
            <a:r>
              <a:rPr lang="en-US" sz="6000" dirty="0">
                <a:solidFill>
                  <a:srgbClr val="002060"/>
                </a:solidFill>
                <a:latin typeface="Haettenschweiler" panose="020B0706040902060204" pitchFamily="34" charset="0"/>
              </a:rPr>
              <a:t>COMFORT OVER ALL</a:t>
            </a:r>
          </a:p>
        </p:txBody>
      </p:sp>
      <p:sp>
        <p:nvSpPr>
          <p:cNvPr id="12" name="TextBox 11">
            <a:extLst>
              <a:ext uri="{FF2B5EF4-FFF2-40B4-BE49-F238E27FC236}">
                <a16:creationId xmlns:a16="http://schemas.microsoft.com/office/drawing/2014/main" id="{B6373CE9-02E7-1488-ABEA-6272CA4FD55E}"/>
              </a:ext>
            </a:extLst>
          </p:cNvPr>
          <p:cNvSpPr txBox="1"/>
          <p:nvPr/>
        </p:nvSpPr>
        <p:spPr>
          <a:xfrm>
            <a:off x="6259281" y="4255138"/>
            <a:ext cx="6095999" cy="1015663"/>
          </a:xfrm>
          <a:prstGeom prst="rect">
            <a:avLst/>
          </a:prstGeom>
          <a:noFill/>
          <a:ln w="25400">
            <a:noFill/>
          </a:ln>
        </p:spPr>
        <p:txBody>
          <a:bodyPr wrap="square" rtlCol="0">
            <a:spAutoFit/>
          </a:bodyPr>
          <a:lstStyle/>
          <a:p>
            <a:r>
              <a:rPr lang="en-US" sz="6000" dirty="0">
                <a:solidFill>
                  <a:srgbClr val="002060"/>
                </a:solidFill>
                <a:latin typeface="Haettenschweiler" panose="020B0706040902060204" pitchFamily="34" charset="0"/>
              </a:rPr>
              <a:t>CLOSED OFF TO PAIN</a:t>
            </a:r>
            <a:endParaRPr lang="en-US" sz="4500" dirty="0">
              <a:solidFill>
                <a:srgbClr val="002060"/>
              </a:solidFill>
              <a:latin typeface="Haettenschweiler" panose="020B0706040902060204" pitchFamily="34" charset="0"/>
            </a:endParaRPr>
          </a:p>
        </p:txBody>
      </p:sp>
    </p:spTree>
    <p:extLst>
      <p:ext uri="{BB962C8B-B14F-4D97-AF65-F5344CB8AC3E}">
        <p14:creationId xmlns:p14="http://schemas.microsoft.com/office/powerpoint/2010/main" val="192914666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left)">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577055-16AA-61BB-03DD-C800D9C01247}"/>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2F7B45CD-619A-D620-4EA6-80ABC47BA037}"/>
              </a:ext>
            </a:extLst>
          </p:cNvPr>
          <p:cNvSpPr>
            <a:spLocks noGrp="1"/>
          </p:cNvSpPr>
          <p:nvPr>
            <p:ph type="title"/>
          </p:nvPr>
        </p:nvSpPr>
        <p:spPr/>
        <p:txBody>
          <a:bodyPr/>
          <a:lstStyle/>
          <a:p>
            <a:pPr algn="l" eaLnBrk="1" hangingPunct="1"/>
            <a:r>
              <a:rPr lang="en-US" altLang="en-US" sz="7500" dirty="0"/>
              <a:t>2 Corinthians 4</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D690496E-370D-7334-B3A2-86399B3424EA}"/>
              </a:ext>
            </a:extLst>
          </p:cNvPr>
          <p:cNvSpPr>
            <a:spLocks noGrp="1"/>
          </p:cNvSpPr>
          <p:nvPr>
            <p:ph idx="1"/>
          </p:nvPr>
        </p:nvSpPr>
        <p:spPr>
          <a:xfrm>
            <a:off x="609600" y="1600201"/>
            <a:ext cx="10972800" cy="4525963"/>
          </a:xfrm>
        </p:spPr>
        <p:txBody>
          <a:bodyPr/>
          <a:lstStyle/>
          <a:p>
            <a:pPr marL="0" indent="0">
              <a:buNone/>
            </a:pPr>
            <a:r>
              <a:rPr lang="en-US" baseline="30000" dirty="0"/>
              <a:t>10</a:t>
            </a:r>
            <a:r>
              <a:rPr lang="en-US" dirty="0"/>
              <a:t>We always carry around in our body the death of Jesus, so that the life of Jesus may also be revealed in our body. </a:t>
            </a:r>
          </a:p>
          <a:p>
            <a:pPr marL="0" indent="0">
              <a:buNone/>
            </a:pPr>
            <a:r>
              <a:rPr lang="en-US" baseline="30000" dirty="0"/>
              <a:t>11</a:t>
            </a:r>
            <a:r>
              <a:rPr lang="en-US" dirty="0"/>
              <a:t>For we who are alive are always being given over to death for Jesus’ sake, so that his life may also be revealed in our mortal body.</a:t>
            </a:r>
          </a:p>
        </p:txBody>
      </p:sp>
      <p:sp>
        <p:nvSpPr>
          <p:cNvPr id="3" name="TextBox 2">
            <a:extLst>
              <a:ext uri="{FF2B5EF4-FFF2-40B4-BE49-F238E27FC236}">
                <a16:creationId xmlns:a16="http://schemas.microsoft.com/office/drawing/2014/main" id="{5D2A7C21-4538-5037-E29B-A4BC1FB5EF76}"/>
              </a:ext>
            </a:extLst>
          </p:cNvPr>
          <p:cNvSpPr txBox="1"/>
          <p:nvPr/>
        </p:nvSpPr>
        <p:spPr>
          <a:xfrm>
            <a:off x="2313213" y="4739067"/>
            <a:ext cx="7565574" cy="1077218"/>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200" dirty="0">
                <a:latin typeface="Aptos" panose="020B0004020202020204" pitchFamily="34" charset="0"/>
              </a:rPr>
              <a:t>Spiritual life in your character</a:t>
            </a:r>
          </a:p>
          <a:p>
            <a:pPr algn="ctr"/>
            <a:r>
              <a:rPr lang="en-US" sz="3200" dirty="0">
                <a:latin typeface="Aptos" panose="020B0004020202020204" pitchFamily="34" charset="0"/>
              </a:rPr>
              <a:t>Joyful life in your experience (Jn. 10:10)</a:t>
            </a:r>
          </a:p>
        </p:txBody>
      </p:sp>
    </p:spTree>
    <p:extLst>
      <p:ext uri="{BB962C8B-B14F-4D97-AF65-F5344CB8AC3E}">
        <p14:creationId xmlns:p14="http://schemas.microsoft.com/office/powerpoint/2010/main" val="416278488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par>
                                <p:cTn id="13" presetID="22" presetClass="entr" presetSubtype="8" fill="hold" nodeType="with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left)">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wipe(left)">
                                      <p:cBhvr>
                                        <p:cTn id="2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B014B9-FBF5-071E-2712-F773DB67B5AC}"/>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5C0AFDCD-595A-E790-8F4B-7264B6B8C2AA}"/>
              </a:ext>
            </a:extLst>
          </p:cNvPr>
          <p:cNvSpPr>
            <a:spLocks noGrp="1"/>
          </p:cNvSpPr>
          <p:nvPr>
            <p:ph type="title"/>
          </p:nvPr>
        </p:nvSpPr>
        <p:spPr/>
        <p:txBody>
          <a:bodyPr/>
          <a:lstStyle/>
          <a:p>
            <a:pPr algn="l" eaLnBrk="1" hangingPunct="1"/>
            <a:r>
              <a:rPr lang="en-US" altLang="en-US" sz="7500" dirty="0"/>
              <a:t>2 Corinthians 4</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DD155965-6F17-AB06-6B5E-83035DA5CF81}"/>
              </a:ext>
            </a:extLst>
          </p:cNvPr>
          <p:cNvSpPr>
            <a:spLocks noGrp="1"/>
          </p:cNvSpPr>
          <p:nvPr>
            <p:ph idx="1"/>
          </p:nvPr>
        </p:nvSpPr>
        <p:spPr>
          <a:xfrm>
            <a:off x="609600" y="1600201"/>
            <a:ext cx="10972800" cy="4525963"/>
          </a:xfrm>
        </p:spPr>
        <p:txBody>
          <a:bodyPr/>
          <a:lstStyle/>
          <a:p>
            <a:pPr marL="0" indent="0">
              <a:buNone/>
            </a:pPr>
            <a:r>
              <a:rPr lang="en-US" baseline="30000" dirty="0"/>
              <a:t>10</a:t>
            </a:r>
            <a:r>
              <a:rPr lang="en-US" dirty="0"/>
              <a:t>We always carry around in our body the death of Jesus, so that the life of Jesus may also be revealed in our body. </a:t>
            </a:r>
          </a:p>
          <a:p>
            <a:pPr marL="0" indent="0">
              <a:buNone/>
            </a:pPr>
            <a:r>
              <a:rPr lang="en-US" baseline="30000" dirty="0"/>
              <a:t>11</a:t>
            </a:r>
            <a:r>
              <a:rPr lang="en-US" dirty="0"/>
              <a:t>For we who are alive are always being given over to death for Jesus’ sake, so that his life may also be revealed in our mortal body.</a:t>
            </a:r>
          </a:p>
        </p:txBody>
      </p:sp>
      <p:sp>
        <p:nvSpPr>
          <p:cNvPr id="3" name="TextBox 2">
            <a:extLst>
              <a:ext uri="{FF2B5EF4-FFF2-40B4-BE49-F238E27FC236}">
                <a16:creationId xmlns:a16="http://schemas.microsoft.com/office/drawing/2014/main" id="{56FD8131-C806-A43C-382E-6EEF3597889E}"/>
              </a:ext>
            </a:extLst>
          </p:cNvPr>
          <p:cNvSpPr txBox="1"/>
          <p:nvPr/>
        </p:nvSpPr>
        <p:spPr>
          <a:xfrm>
            <a:off x="2313213" y="4739067"/>
            <a:ext cx="7565574" cy="954107"/>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200" dirty="0">
                <a:latin typeface="Aptos" panose="020B0004020202020204" pitchFamily="34" charset="0"/>
              </a:rPr>
              <a:t>Alternatively, you repeat the same lessons </a:t>
            </a:r>
            <a:r>
              <a:rPr lang="en-US" sz="2400" dirty="0">
                <a:latin typeface="Aptos" panose="020B0004020202020204" pitchFamily="34" charset="0"/>
              </a:rPr>
              <a:t>(Prov. 26:11)</a:t>
            </a:r>
            <a:endParaRPr lang="en-US" sz="3200" dirty="0">
              <a:latin typeface="Aptos" panose="020B0004020202020204" pitchFamily="34" charset="0"/>
            </a:endParaRPr>
          </a:p>
        </p:txBody>
      </p:sp>
    </p:spTree>
    <p:extLst>
      <p:ext uri="{BB962C8B-B14F-4D97-AF65-F5344CB8AC3E}">
        <p14:creationId xmlns:p14="http://schemas.microsoft.com/office/powerpoint/2010/main" val="3538518296"/>
      </p:ext>
    </p:extLst>
  </p:cSld>
  <p:clrMapOvr>
    <a:masterClrMapping/>
  </p:clrMapOvr>
  <p:transition spd="slow">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FD3913-BB54-1ECA-083D-5DC1032822F7}"/>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B17949A0-FE57-F122-664A-D4BF29A6EE27}"/>
              </a:ext>
            </a:extLst>
          </p:cNvPr>
          <p:cNvSpPr>
            <a:spLocks noGrp="1"/>
          </p:cNvSpPr>
          <p:nvPr>
            <p:ph type="title"/>
          </p:nvPr>
        </p:nvSpPr>
        <p:spPr/>
        <p:txBody>
          <a:bodyPr/>
          <a:lstStyle/>
          <a:p>
            <a:pPr algn="l" eaLnBrk="1" hangingPunct="1"/>
            <a:r>
              <a:rPr lang="en-US" altLang="en-US" sz="7500" dirty="0"/>
              <a:t>2 Corinthians 4</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D36285F4-6A14-9F4A-8918-F255AA9D2EB6}"/>
              </a:ext>
            </a:extLst>
          </p:cNvPr>
          <p:cNvSpPr>
            <a:spLocks noGrp="1"/>
          </p:cNvSpPr>
          <p:nvPr>
            <p:ph idx="1"/>
          </p:nvPr>
        </p:nvSpPr>
        <p:spPr>
          <a:xfrm>
            <a:off x="609600" y="1600201"/>
            <a:ext cx="10972800" cy="4525963"/>
          </a:xfrm>
        </p:spPr>
        <p:txBody>
          <a:bodyPr/>
          <a:lstStyle/>
          <a:p>
            <a:pPr marL="0" indent="0">
              <a:buNone/>
            </a:pPr>
            <a:r>
              <a:rPr lang="en-US" baseline="30000" dirty="0"/>
              <a:t>12</a:t>
            </a:r>
            <a:r>
              <a:rPr lang="en-US" dirty="0"/>
              <a:t>So then death is at work in us, but life is at work in you.</a:t>
            </a:r>
          </a:p>
        </p:txBody>
      </p:sp>
      <p:sp>
        <p:nvSpPr>
          <p:cNvPr id="2" name="TextBox 1">
            <a:extLst>
              <a:ext uri="{FF2B5EF4-FFF2-40B4-BE49-F238E27FC236}">
                <a16:creationId xmlns:a16="http://schemas.microsoft.com/office/drawing/2014/main" id="{C8AC5ABE-1A4F-A1B3-6167-50A8550836FC}"/>
              </a:ext>
            </a:extLst>
          </p:cNvPr>
          <p:cNvSpPr txBox="1"/>
          <p:nvPr/>
        </p:nvSpPr>
        <p:spPr>
          <a:xfrm>
            <a:off x="8453027" y="2333577"/>
            <a:ext cx="3129373" cy="677108"/>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John 12:23-26</a:t>
            </a:r>
            <a:endParaRPr lang="en-US" sz="3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74663311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9A0072-8494-4339-FA73-040244497E19}"/>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38A7ED3D-F3C3-B346-6BFD-0E49B15E7019}"/>
              </a:ext>
            </a:extLst>
          </p:cNvPr>
          <p:cNvSpPr>
            <a:spLocks noGrp="1"/>
          </p:cNvSpPr>
          <p:nvPr>
            <p:ph type="title"/>
          </p:nvPr>
        </p:nvSpPr>
        <p:spPr/>
        <p:txBody>
          <a:bodyPr/>
          <a:lstStyle/>
          <a:p>
            <a:pPr algn="l" eaLnBrk="1" hangingPunct="1"/>
            <a:r>
              <a:rPr lang="en-US" altLang="en-US" sz="7500" dirty="0"/>
              <a:t>2 Corinthians 4</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D542C2CF-4C52-B070-BE2A-709148545285}"/>
              </a:ext>
            </a:extLst>
          </p:cNvPr>
          <p:cNvSpPr>
            <a:spLocks noGrp="1"/>
          </p:cNvSpPr>
          <p:nvPr>
            <p:ph idx="1"/>
          </p:nvPr>
        </p:nvSpPr>
        <p:spPr>
          <a:xfrm>
            <a:off x="609600" y="1600201"/>
            <a:ext cx="10972800" cy="4525963"/>
          </a:xfrm>
        </p:spPr>
        <p:txBody>
          <a:bodyPr/>
          <a:lstStyle/>
          <a:p>
            <a:pPr marL="0" indent="0">
              <a:buNone/>
            </a:pPr>
            <a:r>
              <a:rPr lang="en-US" baseline="30000" dirty="0"/>
              <a:t>1</a:t>
            </a:r>
            <a:r>
              <a:rPr lang="en-US" dirty="0"/>
              <a:t>Therefore, since through God’s mercy we have this ministry, we do not lose heart.</a:t>
            </a:r>
          </a:p>
        </p:txBody>
      </p:sp>
      <p:sp>
        <p:nvSpPr>
          <p:cNvPr id="2" name="TextBox 1">
            <a:extLst>
              <a:ext uri="{FF2B5EF4-FFF2-40B4-BE49-F238E27FC236}">
                <a16:creationId xmlns:a16="http://schemas.microsoft.com/office/drawing/2014/main" id="{B7203944-71D7-2DB5-B830-F0FD7050E943}"/>
              </a:ext>
            </a:extLst>
          </p:cNvPr>
          <p:cNvSpPr txBox="1"/>
          <p:nvPr/>
        </p:nvSpPr>
        <p:spPr>
          <a:xfrm>
            <a:off x="2469822" y="3429000"/>
            <a:ext cx="7252355" cy="2062103"/>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200" dirty="0">
                <a:latin typeface="Aptos" panose="020B0004020202020204" pitchFamily="34" charset="0"/>
              </a:rPr>
              <a:t>Lose heart (</a:t>
            </a:r>
            <a:r>
              <a:rPr lang="en-US" sz="3200" i="1" dirty="0" err="1">
                <a:latin typeface="Aptos" panose="020B0004020202020204" pitchFamily="34" charset="0"/>
              </a:rPr>
              <a:t>egkakeō</a:t>
            </a:r>
            <a:r>
              <a:rPr lang="en-US" sz="3200" dirty="0">
                <a:latin typeface="Aptos" panose="020B0004020202020204" pitchFamily="34" charset="0"/>
              </a:rPr>
              <a:t>) – to lose motivation in continuing a desirable pattern of conduct or activity, to lose enthusiasm, to be discouraged</a:t>
            </a:r>
          </a:p>
        </p:txBody>
      </p:sp>
    </p:spTree>
    <p:extLst>
      <p:ext uri="{BB962C8B-B14F-4D97-AF65-F5344CB8AC3E}">
        <p14:creationId xmlns:p14="http://schemas.microsoft.com/office/powerpoint/2010/main" val="596862182"/>
      </p:ext>
    </p:extLst>
  </p:cSld>
  <p:clrMapOvr>
    <a:masterClrMapping/>
  </p:clrMapOvr>
  <p:transition>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336DF9-8CCA-12C7-1129-F09108BB26FD}"/>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69890A18-6A6A-AAB2-A6CE-BD1C8C1E1424}"/>
              </a:ext>
            </a:extLst>
          </p:cNvPr>
          <p:cNvSpPr>
            <a:spLocks noGrp="1"/>
          </p:cNvSpPr>
          <p:nvPr>
            <p:ph type="title"/>
          </p:nvPr>
        </p:nvSpPr>
        <p:spPr/>
        <p:txBody>
          <a:bodyPr/>
          <a:lstStyle/>
          <a:p>
            <a:pPr algn="l" eaLnBrk="1" hangingPunct="1"/>
            <a:r>
              <a:rPr lang="en-US" altLang="en-US" sz="7500" dirty="0"/>
              <a:t>2 Corinthians 4</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FC3BFF03-7742-B4BC-E309-FA4F042933AF}"/>
              </a:ext>
            </a:extLst>
          </p:cNvPr>
          <p:cNvSpPr>
            <a:spLocks noGrp="1"/>
          </p:cNvSpPr>
          <p:nvPr>
            <p:ph idx="1"/>
          </p:nvPr>
        </p:nvSpPr>
        <p:spPr>
          <a:xfrm>
            <a:off x="609600" y="1600201"/>
            <a:ext cx="10972800" cy="4525963"/>
          </a:xfrm>
        </p:spPr>
        <p:txBody>
          <a:bodyPr/>
          <a:lstStyle/>
          <a:p>
            <a:pPr marL="0" indent="0">
              <a:buNone/>
            </a:pPr>
            <a:r>
              <a:rPr lang="en-US" baseline="30000" dirty="0"/>
              <a:t>13</a:t>
            </a:r>
            <a:r>
              <a:rPr lang="en-US" dirty="0"/>
              <a:t>It is written: “I believed; therefore I have spoken.” Since we have that same spirit of faith, we also believe and therefore speak, </a:t>
            </a:r>
          </a:p>
          <a:p>
            <a:pPr marL="0" indent="0">
              <a:buNone/>
            </a:pPr>
            <a:r>
              <a:rPr lang="en-US" baseline="30000" dirty="0"/>
              <a:t>14</a:t>
            </a:r>
            <a:r>
              <a:rPr lang="en-US" dirty="0"/>
              <a:t>because we know that the one who raised the Lord Jesus from the dead will also raise us with Jesus and present us with you to himself. </a:t>
            </a:r>
          </a:p>
        </p:txBody>
      </p:sp>
    </p:spTree>
    <p:extLst>
      <p:ext uri="{BB962C8B-B14F-4D97-AF65-F5344CB8AC3E}">
        <p14:creationId xmlns:p14="http://schemas.microsoft.com/office/powerpoint/2010/main" val="221911512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D7EB26-E4C8-BD30-B27C-57BEEA28D5C0}"/>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F553C8C8-6A07-4E15-2FB8-867707377099}"/>
              </a:ext>
            </a:extLst>
          </p:cNvPr>
          <p:cNvSpPr>
            <a:spLocks noGrp="1"/>
          </p:cNvSpPr>
          <p:nvPr>
            <p:ph type="title"/>
          </p:nvPr>
        </p:nvSpPr>
        <p:spPr/>
        <p:txBody>
          <a:bodyPr/>
          <a:lstStyle/>
          <a:p>
            <a:pPr algn="l" eaLnBrk="1" hangingPunct="1"/>
            <a:r>
              <a:rPr lang="en-US" altLang="en-US" sz="7500" dirty="0"/>
              <a:t>2 Corinthians 4</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AE0E72C7-539B-D79C-7013-42E49D734D8B}"/>
              </a:ext>
            </a:extLst>
          </p:cNvPr>
          <p:cNvSpPr>
            <a:spLocks noGrp="1"/>
          </p:cNvSpPr>
          <p:nvPr>
            <p:ph idx="1"/>
          </p:nvPr>
        </p:nvSpPr>
        <p:spPr>
          <a:xfrm>
            <a:off x="609600" y="1600201"/>
            <a:ext cx="10972800" cy="4525963"/>
          </a:xfrm>
        </p:spPr>
        <p:txBody>
          <a:bodyPr/>
          <a:lstStyle/>
          <a:p>
            <a:pPr marL="0" indent="0">
              <a:buNone/>
            </a:pPr>
            <a:r>
              <a:rPr lang="en-US" baseline="30000" dirty="0"/>
              <a:t>15</a:t>
            </a:r>
            <a:r>
              <a:rPr lang="en-US" dirty="0"/>
              <a:t>All of this is for your benefit, so that the grace that is reaching more and more people may cause thanksgiving to overflow to the glory of God. </a:t>
            </a:r>
          </a:p>
        </p:txBody>
      </p:sp>
    </p:spTree>
    <p:extLst>
      <p:ext uri="{BB962C8B-B14F-4D97-AF65-F5344CB8AC3E}">
        <p14:creationId xmlns:p14="http://schemas.microsoft.com/office/powerpoint/2010/main" val="2478636672"/>
      </p:ext>
    </p:extLst>
  </p:cSld>
  <p:clrMapOvr>
    <a:masterClrMapping/>
  </p:clrMapOvr>
  <p:transition>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B6013A-75AC-5DB8-C5AC-DEB9E2C8F9DF}"/>
            </a:ext>
          </a:extLst>
        </p:cNvPr>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9446E881-50B7-8A36-9EBD-D5BBE6324DB4}"/>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973" y="43985"/>
            <a:ext cx="1415143" cy="1415143"/>
          </a:xfrm>
        </p:spPr>
      </p:pic>
      <p:sp>
        <p:nvSpPr>
          <p:cNvPr id="6" name="TextBox 5">
            <a:extLst>
              <a:ext uri="{FF2B5EF4-FFF2-40B4-BE49-F238E27FC236}">
                <a16:creationId xmlns:a16="http://schemas.microsoft.com/office/drawing/2014/main" id="{B9D9EAC3-7D9C-89C3-4C08-58308DB23AA6}"/>
              </a:ext>
            </a:extLst>
          </p:cNvPr>
          <p:cNvSpPr txBox="1"/>
          <p:nvPr/>
        </p:nvSpPr>
        <p:spPr>
          <a:xfrm>
            <a:off x="1317170" y="268056"/>
            <a:ext cx="7001882" cy="1631216"/>
          </a:xfrm>
          <a:prstGeom prst="rect">
            <a:avLst/>
          </a:prstGeom>
          <a:noFill/>
          <a:ln w="25400">
            <a:noFill/>
          </a:ln>
        </p:spPr>
        <p:txBody>
          <a:bodyPr wrap="square" rtlCol="0">
            <a:spAutoFit/>
          </a:bodyPr>
          <a:lstStyle/>
          <a:p>
            <a:r>
              <a:rPr lang="en-US" sz="5000" dirty="0">
                <a:latin typeface="Perpetua" panose="02020502060401020303" pitchFamily="18" charset="0"/>
              </a:rPr>
              <a:t>It is our duty and privilege to exhaust our lives for Jesus. </a:t>
            </a:r>
          </a:p>
        </p:txBody>
      </p:sp>
      <p:sp>
        <p:nvSpPr>
          <p:cNvPr id="3" name="TextBox 2">
            <a:extLst>
              <a:ext uri="{FF2B5EF4-FFF2-40B4-BE49-F238E27FC236}">
                <a16:creationId xmlns:a16="http://schemas.microsoft.com/office/drawing/2014/main" id="{BC461C69-DA2A-D6EB-5500-F22347D1AB07}"/>
              </a:ext>
            </a:extLst>
          </p:cNvPr>
          <p:cNvSpPr txBox="1"/>
          <p:nvPr/>
        </p:nvSpPr>
        <p:spPr>
          <a:xfrm>
            <a:off x="9428228" y="3751089"/>
            <a:ext cx="2763772" cy="1384995"/>
          </a:xfrm>
          <a:prstGeom prst="rect">
            <a:avLst/>
          </a:prstGeom>
          <a:noFill/>
          <a:ln w="25400">
            <a:noFill/>
          </a:ln>
        </p:spPr>
        <p:txBody>
          <a:bodyPr wrap="square" rtlCol="0">
            <a:spAutoFit/>
          </a:bodyPr>
          <a:lstStyle/>
          <a:p>
            <a:r>
              <a:rPr lang="en-US" sz="2800" dirty="0">
                <a:latin typeface="Perpetua" panose="02020502060401020303" pitchFamily="18" charset="0"/>
              </a:rPr>
              <a:t>Charles Spurgeon</a:t>
            </a:r>
          </a:p>
          <a:p>
            <a:r>
              <a:rPr lang="en-US" sz="2800" i="1" dirty="0">
                <a:latin typeface="Perpetua" panose="02020502060401020303" pitchFamily="18" charset="0"/>
              </a:rPr>
              <a:t>Lectures to my Students</a:t>
            </a:r>
            <a:r>
              <a:rPr lang="en-US" sz="2800" dirty="0">
                <a:latin typeface="Perpetua" panose="02020502060401020303" pitchFamily="18" charset="0"/>
              </a:rPr>
              <a:t>, 174</a:t>
            </a:r>
            <a:endParaRPr lang="en-US" sz="2800" i="1" dirty="0">
              <a:latin typeface="Perpetua" panose="02020502060401020303" pitchFamily="18" charset="0"/>
            </a:endParaRPr>
          </a:p>
        </p:txBody>
      </p:sp>
    </p:spTree>
    <p:extLst>
      <p:ext uri="{BB962C8B-B14F-4D97-AF65-F5344CB8AC3E}">
        <p14:creationId xmlns:p14="http://schemas.microsoft.com/office/powerpoint/2010/main" val="275818390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0E2555-9FEF-FECB-0FD2-7F74C379955E}"/>
            </a:ext>
          </a:extLst>
        </p:cNvPr>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6A49DB58-2712-DFCC-08FF-E549A65E18FD}"/>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973" y="43985"/>
            <a:ext cx="1415143" cy="1415143"/>
          </a:xfrm>
        </p:spPr>
      </p:pic>
      <p:sp>
        <p:nvSpPr>
          <p:cNvPr id="6" name="TextBox 5">
            <a:extLst>
              <a:ext uri="{FF2B5EF4-FFF2-40B4-BE49-F238E27FC236}">
                <a16:creationId xmlns:a16="http://schemas.microsoft.com/office/drawing/2014/main" id="{A3A7C30B-A2F0-5F48-DB1A-218529134BB5}"/>
              </a:ext>
            </a:extLst>
          </p:cNvPr>
          <p:cNvSpPr txBox="1"/>
          <p:nvPr/>
        </p:nvSpPr>
        <p:spPr>
          <a:xfrm>
            <a:off x="1317170" y="268056"/>
            <a:ext cx="7001882" cy="4708981"/>
          </a:xfrm>
          <a:prstGeom prst="rect">
            <a:avLst/>
          </a:prstGeom>
          <a:noFill/>
          <a:ln w="25400">
            <a:noFill/>
          </a:ln>
        </p:spPr>
        <p:txBody>
          <a:bodyPr wrap="square" rtlCol="0">
            <a:spAutoFit/>
          </a:bodyPr>
          <a:lstStyle/>
          <a:p>
            <a:r>
              <a:rPr lang="en-US" sz="5000" dirty="0">
                <a:latin typeface="Perpetua" panose="02020502060401020303" pitchFamily="18" charset="0"/>
              </a:rPr>
              <a:t>We are not to be living specimens of men in fine preservation, </a:t>
            </a:r>
          </a:p>
          <a:p>
            <a:endParaRPr lang="en-US" sz="5000" dirty="0">
              <a:latin typeface="Perpetua" panose="02020502060401020303" pitchFamily="18" charset="0"/>
            </a:endParaRPr>
          </a:p>
          <a:p>
            <a:r>
              <a:rPr lang="en-US" sz="5000" dirty="0">
                <a:latin typeface="Perpetua" panose="02020502060401020303" pitchFamily="18" charset="0"/>
              </a:rPr>
              <a:t>but living </a:t>
            </a:r>
            <a:r>
              <a:rPr lang="en-US" sz="5000" i="1" dirty="0">
                <a:latin typeface="Perpetua" panose="02020502060401020303" pitchFamily="18" charset="0"/>
              </a:rPr>
              <a:t>sacrifices</a:t>
            </a:r>
            <a:r>
              <a:rPr lang="en-US" sz="5000" dirty="0">
                <a:latin typeface="Perpetua" panose="02020502060401020303" pitchFamily="18" charset="0"/>
              </a:rPr>
              <a:t>, whose lot is to be consumed. </a:t>
            </a:r>
          </a:p>
        </p:txBody>
      </p:sp>
      <p:sp>
        <p:nvSpPr>
          <p:cNvPr id="3" name="TextBox 2">
            <a:extLst>
              <a:ext uri="{FF2B5EF4-FFF2-40B4-BE49-F238E27FC236}">
                <a16:creationId xmlns:a16="http://schemas.microsoft.com/office/drawing/2014/main" id="{D1C35A47-025C-FBB3-2124-969B7A4982C9}"/>
              </a:ext>
            </a:extLst>
          </p:cNvPr>
          <p:cNvSpPr txBox="1"/>
          <p:nvPr/>
        </p:nvSpPr>
        <p:spPr>
          <a:xfrm>
            <a:off x="9428228" y="3751089"/>
            <a:ext cx="2763772" cy="1384995"/>
          </a:xfrm>
          <a:prstGeom prst="rect">
            <a:avLst/>
          </a:prstGeom>
          <a:noFill/>
          <a:ln w="25400">
            <a:noFill/>
          </a:ln>
        </p:spPr>
        <p:txBody>
          <a:bodyPr wrap="square" rtlCol="0">
            <a:spAutoFit/>
          </a:bodyPr>
          <a:lstStyle/>
          <a:p>
            <a:r>
              <a:rPr lang="en-US" sz="2800" dirty="0">
                <a:latin typeface="Perpetua" panose="02020502060401020303" pitchFamily="18" charset="0"/>
              </a:rPr>
              <a:t>Charles Spurgeon</a:t>
            </a:r>
          </a:p>
          <a:p>
            <a:r>
              <a:rPr lang="en-US" sz="2800" i="1" dirty="0">
                <a:latin typeface="Perpetua" panose="02020502060401020303" pitchFamily="18" charset="0"/>
              </a:rPr>
              <a:t>Lectures to my Students</a:t>
            </a:r>
            <a:r>
              <a:rPr lang="en-US" sz="2800" dirty="0">
                <a:latin typeface="Perpetua" panose="02020502060401020303" pitchFamily="18" charset="0"/>
              </a:rPr>
              <a:t>, 174</a:t>
            </a:r>
            <a:endParaRPr lang="en-US" sz="2800" i="1" dirty="0">
              <a:latin typeface="Perpetua" panose="02020502060401020303" pitchFamily="18" charset="0"/>
            </a:endParaRPr>
          </a:p>
        </p:txBody>
      </p:sp>
    </p:spTree>
    <p:extLst>
      <p:ext uri="{BB962C8B-B14F-4D97-AF65-F5344CB8AC3E}">
        <p14:creationId xmlns:p14="http://schemas.microsoft.com/office/powerpoint/2010/main" val="358556881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wipe(left)">
                                      <p:cBhvr>
                                        <p:cTn id="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32EB56-ACB3-A802-3BFE-1EF009E1D4A4}"/>
            </a:ext>
          </a:extLst>
        </p:cNvPr>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FDAC48EE-CB5F-27E7-0A9D-6EAB0D7CC21A}"/>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973" y="43985"/>
            <a:ext cx="1415143" cy="1415143"/>
          </a:xfrm>
        </p:spPr>
      </p:pic>
      <p:sp>
        <p:nvSpPr>
          <p:cNvPr id="6" name="TextBox 5">
            <a:extLst>
              <a:ext uri="{FF2B5EF4-FFF2-40B4-BE49-F238E27FC236}">
                <a16:creationId xmlns:a16="http://schemas.microsoft.com/office/drawing/2014/main" id="{2BEEE358-9D03-9B07-5563-2BF2ADC3C9A8}"/>
              </a:ext>
            </a:extLst>
          </p:cNvPr>
          <p:cNvSpPr txBox="1"/>
          <p:nvPr/>
        </p:nvSpPr>
        <p:spPr>
          <a:xfrm>
            <a:off x="1317170" y="268056"/>
            <a:ext cx="7001882" cy="2400657"/>
          </a:xfrm>
          <a:prstGeom prst="rect">
            <a:avLst/>
          </a:prstGeom>
          <a:noFill/>
          <a:ln w="25400">
            <a:noFill/>
          </a:ln>
        </p:spPr>
        <p:txBody>
          <a:bodyPr wrap="square" rtlCol="0">
            <a:spAutoFit/>
          </a:bodyPr>
          <a:lstStyle/>
          <a:p>
            <a:r>
              <a:rPr lang="en-US" sz="5000" dirty="0">
                <a:latin typeface="Perpetua" panose="02020502060401020303" pitchFamily="18" charset="0"/>
              </a:rPr>
              <a:t>We are to spend and be spent, not lay ourselves up in lavender and nurse our flesh.</a:t>
            </a:r>
          </a:p>
        </p:txBody>
      </p:sp>
      <p:sp>
        <p:nvSpPr>
          <p:cNvPr id="3" name="TextBox 2">
            <a:extLst>
              <a:ext uri="{FF2B5EF4-FFF2-40B4-BE49-F238E27FC236}">
                <a16:creationId xmlns:a16="http://schemas.microsoft.com/office/drawing/2014/main" id="{A206690D-7E04-2C7D-C709-836D12F4A5E3}"/>
              </a:ext>
            </a:extLst>
          </p:cNvPr>
          <p:cNvSpPr txBox="1"/>
          <p:nvPr/>
        </p:nvSpPr>
        <p:spPr>
          <a:xfrm>
            <a:off x="9428228" y="3751089"/>
            <a:ext cx="2763772" cy="1384995"/>
          </a:xfrm>
          <a:prstGeom prst="rect">
            <a:avLst/>
          </a:prstGeom>
          <a:noFill/>
          <a:ln w="25400">
            <a:noFill/>
          </a:ln>
        </p:spPr>
        <p:txBody>
          <a:bodyPr wrap="square" rtlCol="0">
            <a:spAutoFit/>
          </a:bodyPr>
          <a:lstStyle/>
          <a:p>
            <a:r>
              <a:rPr lang="en-US" sz="2800" dirty="0">
                <a:latin typeface="Perpetua" panose="02020502060401020303" pitchFamily="18" charset="0"/>
              </a:rPr>
              <a:t>Charles Spurgeon</a:t>
            </a:r>
          </a:p>
          <a:p>
            <a:r>
              <a:rPr lang="en-US" sz="2800" i="1" dirty="0">
                <a:latin typeface="Perpetua" panose="02020502060401020303" pitchFamily="18" charset="0"/>
              </a:rPr>
              <a:t>Lectures to my Students</a:t>
            </a:r>
            <a:r>
              <a:rPr lang="en-US" sz="2800" dirty="0">
                <a:latin typeface="Perpetua" panose="02020502060401020303" pitchFamily="18" charset="0"/>
              </a:rPr>
              <a:t>, 174</a:t>
            </a:r>
            <a:endParaRPr lang="en-US" sz="2800" i="1" dirty="0">
              <a:latin typeface="Perpetua" panose="02020502060401020303" pitchFamily="18" charset="0"/>
            </a:endParaRPr>
          </a:p>
        </p:txBody>
      </p:sp>
    </p:spTree>
    <p:extLst>
      <p:ext uri="{BB962C8B-B14F-4D97-AF65-F5344CB8AC3E}">
        <p14:creationId xmlns:p14="http://schemas.microsoft.com/office/powerpoint/2010/main" val="524851977"/>
      </p:ext>
    </p:extLst>
  </p:cSld>
  <p:clrMapOvr>
    <a:masterClrMapping/>
  </p:clrMapOvr>
  <p:transition>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2EC701-A525-77D7-2138-DBF8A72026FF}"/>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6A425703-6718-0196-5AE7-F79F26774DF4}"/>
              </a:ext>
            </a:extLst>
          </p:cNvPr>
          <p:cNvSpPr>
            <a:spLocks noGrp="1"/>
          </p:cNvSpPr>
          <p:nvPr>
            <p:ph type="title"/>
          </p:nvPr>
        </p:nvSpPr>
        <p:spPr/>
        <p:txBody>
          <a:bodyPr/>
          <a:lstStyle/>
          <a:p>
            <a:pPr algn="l" eaLnBrk="1" hangingPunct="1"/>
            <a:r>
              <a:rPr lang="en-US" altLang="en-US" sz="7500" dirty="0"/>
              <a:t>2 Corinthians 4</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9F51F306-AA43-CC75-5556-47D628EC4B77}"/>
              </a:ext>
            </a:extLst>
          </p:cNvPr>
          <p:cNvSpPr>
            <a:spLocks noGrp="1"/>
          </p:cNvSpPr>
          <p:nvPr>
            <p:ph idx="1"/>
          </p:nvPr>
        </p:nvSpPr>
        <p:spPr>
          <a:xfrm>
            <a:off x="609600" y="1600201"/>
            <a:ext cx="10972800" cy="4525963"/>
          </a:xfrm>
        </p:spPr>
        <p:txBody>
          <a:bodyPr/>
          <a:lstStyle/>
          <a:p>
            <a:pPr marL="0" indent="0">
              <a:buNone/>
            </a:pPr>
            <a:r>
              <a:rPr lang="en-US" baseline="30000" dirty="0"/>
              <a:t>16</a:t>
            </a:r>
            <a:r>
              <a:rPr lang="en-US" dirty="0"/>
              <a:t>Therefore we do not lose heart, but though our outer man is decaying, yet our inner man is being renewed day by day. </a:t>
            </a:r>
          </a:p>
        </p:txBody>
      </p:sp>
      <p:sp>
        <p:nvSpPr>
          <p:cNvPr id="2" name="Content Placeholder 2">
            <a:extLst>
              <a:ext uri="{FF2B5EF4-FFF2-40B4-BE49-F238E27FC236}">
                <a16:creationId xmlns:a16="http://schemas.microsoft.com/office/drawing/2014/main" id="{9EF0D7AE-B59B-EC23-0555-8358DC4E6C70}"/>
              </a:ext>
            </a:extLst>
          </p:cNvPr>
          <p:cNvSpPr txBox="1">
            <a:spLocks/>
          </p:cNvSpPr>
          <p:nvPr/>
        </p:nvSpPr>
        <p:spPr bwMode="auto">
          <a:xfrm>
            <a:off x="609600" y="2785496"/>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sz="3800" kern="1200">
                <a:solidFill>
                  <a:schemeClr val="tx1"/>
                </a:solidFill>
                <a:latin typeface="Perpetua" panose="02020502060401020303" pitchFamily="18" charset="0"/>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3800" kern="1200">
                <a:solidFill>
                  <a:schemeClr val="tx1"/>
                </a:solidFill>
                <a:latin typeface="Perpetua" panose="02020502060401020303" pitchFamily="18" charset="0"/>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3500" kern="1200">
                <a:solidFill>
                  <a:schemeClr val="tx1"/>
                </a:solidFill>
                <a:latin typeface="Perpetua" panose="02020502060401020303" pitchFamily="18" charset="0"/>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Perpetua" panose="02020502060401020303" pitchFamily="18" charset="0"/>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Perpetua" panose="02020502060401020303"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baseline="30000" dirty="0"/>
              <a:t>17</a:t>
            </a:r>
            <a:r>
              <a:rPr lang="en-US" dirty="0"/>
              <a:t>For momentary, light affliction is producing for us an eternal weight of glory far beyond all comparison, </a:t>
            </a:r>
          </a:p>
        </p:txBody>
      </p:sp>
    </p:spTree>
    <p:extLst>
      <p:ext uri="{BB962C8B-B14F-4D97-AF65-F5344CB8AC3E}">
        <p14:creationId xmlns:p14="http://schemas.microsoft.com/office/powerpoint/2010/main" val="410796155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8899BC-86A0-A04E-AA9E-CE709D030F9C}"/>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A2078654-6646-2147-5F2A-7D02E1E53154}"/>
              </a:ext>
            </a:extLst>
          </p:cNvPr>
          <p:cNvSpPr>
            <a:spLocks noGrp="1"/>
          </p:cNvSpPr>
          <p:nvPr>
            <p:ph type="title"/>
          </p:nvPr>
        </p:nvSpPr>
        <p:spPr/>
        <p:txBody>
          <a:bodyPr/>
          <a:lstStyle/>
          <a:p>
            <a:pPr algn="l" eaLnBrk="1" hangingPunct="1"/>
            <a:r>
              <a:rPr lang="en-US" altLang="en-US" sz="7500" dirty="0"/>
              <a:t>2 Corinthians 4</a:t>
            </a:r>
            <a:endParaRPr lang="en-US" altLang="en-US" sz="7500" b="1" dirty="0">
              <a:latin typeface="Perpetua" panose="02020502060401020303" pitchFamily="18" charset="0"/>
            </a:endParaRPr>
          </a:p>
        </p:txBody>
      </p:sp>
      <p:sp>
        <p:nvSpPr>
          <p:cNvPr id="2" name="Content Placeholder 2">
            <a:extLst>
              <a:ext uri="{FF2B5EF4-FFF2-40B4-BE49-F238E27FC236}">
                <a16:creationId xmlns:a16="http://schemas.microsoft.com/office/drawing/2014/main" id="{A9FF6F6F-8E8A-3CC1-DBD4-37A6C3EFAE13}"/>
              </a:ext>
            </a:extLst>
          </p:cNvPr>
          <p:cNvSpPr txBox="1">
            <a:spLocks/>
          </p:cNvSpPr>
          <p:nvPr/>
        </p:nvSpPr>
        <p:spPr bwMode="auto">
          <a:xfrm>
            <a:off x="609600" y="1474488"/>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sz="3800" kern="1200">
                <a:solidFill>
                  <a:schemeClr val="tx1"/>
                </a:solidFill>
                <a:latin typeface="Perpetua" panose="02020502060401020303" pitchFamily="18" charset="0"/>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3800" kern="1200">
                <a:solidFill>
                  <a:schemeClr val="tx1"/>
                </a:solidFill>
                <a:latin typeface="Perpetua" panose="02020502060401020303" pitchFamily="18" charset="0"/>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3500" kern="1200">
                <a:solidFill>
                  <a:schemeClr val="tx1"/>
                </a:solidFill>
                <a:latin typeface="Perpetua" panose="02020502060401020303" pitchFamily="18" charset="0"/>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Perpetua" panose="02020502060401020303" pitchFamily="18" charset="0"/>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Perpetua" panose="02020502060401020303"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baseline="30000" dirty="0"/>
              <a:t>17</a:t>
            </a:r>
            <a:r>
              <a:rPr lang="en-US" dirty="0"/>
              <a:t>For momentary, light affliction is producing for us an eternal weight of glory far beyond all comparison, </a:t>
            </a:r>
          </a:p>
          <a:p>
            <a:pPr marL="0" indent="0">
              <a:buNone/>
            </a:pPr>
            <a:r>
              <a:rPr lang="en-US" baseline="30000" dirty="0"/>
              <a:t>18</a:t>
            </a:r>
            <a:r>
              <a:rPr lang="en-US" dirty="0"/>
              <a:t>while we look not at the things which are seen, but at the things which are not seen; for the things which are seen are temporal, but the things which are not seen are eternal.</a:t>
            </a:r>
          </a:p>
          <a:p>
            <a:pPr marL="0" indent="0">
              <a:buFont typeface="Arial" panose="020B0604020202020204" pitchFamily="34" charset="0"/>
              <a:buNone/>
            </a:pPr>
            <a:endParaRPr lang="en-US" dirty="0"/>
          </a:p>
        </p:txBody>
      </p:sp>
      <p:sp>
        <p:nvSpPr>
          <p:cNvPr id="5" name="TextBox 4">
            <a:extLst>
              <a:ext uri="{FF2B5EF4-FFF2-40B4-BE49-F238E27FC236}">
                <a16:creationId xmlns:a16="http://schemas.microsoft.com/office/drawing/2014/main" id="{A3D09A87-4806-7611-E782-6168B264630E}"/>
              </a:ext>
            </a:extLst>
          </p:cNvPr>
          <p:cNvSpPr txBox="1"/>
          <p:nvPr/>
        </p:nvSpPr>
        <p:spPr>
          <a:xfrm>
            <a:off x="2313213" y="4965411"/>
            <a:ext cx="7565574" cy="584775"/>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200" dirty="0">
                <a:latin typeface="Aptos" panose="020B0004020202020204" pitchFamily="34" charset="0"/>
              </a:rPr>
              <a:t>Look (</a:t>
            </a:r>
            <a:r>
              <a:rPr lang="en-US" sz="3200" dirty="0" err="1">
                <a:latin typeface="Aptos" panose="020B0004020202020204" pitchFamily="34" charset="0"/>
              </a:rPr>
              <a:t>s</a:t>
            </a:r>
            <a:r>
              <a:rPr lang="en-US" sz="3200" i="1" dirty="0" err="1">
                <a:latin typeface="Aptos" panose="020B0004020202020204" pitchFamily="34" charset="0"/>
              </a:rPr>
              <a:t>kopeō</a:t>
            </a:r>
            <a:r>
              <a:rPr lang="en-US" sz="3200" dirty="0">
                <a:latin typeface="Aptos" panose="020B0004020202020204" pitchFamily="34" charset="0"/>
              </a:rPr>
              <a:t>) – to pay careful attention to</a:t>
            </a:r>
          </a:p>
        </p:txBody>
      </p:sp>
    </p:spTree>
    <p:extLst>
      <p:ext uri="{BB962C8B-B14F-4D97-AF65-F5344CB8AC3E}">
        <p14:creationId xmlns:p14="http://schemas.microsoft.com/office/powerpoint/2010/main" val="365670607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22" presetClass="entr" presetSubtype="8" fill="hold" nodeType="withEffect">
                                  <p:stCondLst>
                                    <p:cond delay="0"/>
                                  </p:stCondLst>
                                  <p:childTnLst>
                                    <p:set>
                                      <p:cBhvr>
                                        <p:cTn id="9" dur="1" fill="hold">
                                          <p:stCondLst>
                                            <p:cond delay="0"/>
                                          </p:stCondLst>
                                        </p:cTn>
                                        <p:tgtEl>
                                          <p:spTgt spid="5">
                                            <p:txEl>
                                              <p:pRg st="0" end="0"/>
                                            </p:txEl>
                                          </p:spTgt>
                                        </p:tgtEl>
                                        <p:attrNameLst>
                                          <p:attrName>style.visibility</p:attrName>
                                        </p:attrNameLst>
                                      </p:cBhvr>
                                      <p:to>
                                        <p:strVal val="visible"/>
                                      </p:to>
                                    </p:set>
                                    <p:animEffect transition="in" filter="wipe(left)">
                                      <p:cBhvr>
                                        <p:cTn id="10"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FAA78D-72B6-C895-6BAB-29D369CB1E1A}"/>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1F06C747-CC19-FC3B-7CE5-15FE873D9E7A}"/>
              </a:ext>
            </a:extLst>
          </p:cNvPr>
          <p:cNvSpPr>
            <a:spLocks noGrp="1"/>
          </p:cNvSpPr>
          <p:nvPr>
            <p:ph type="title"/>
          </p:nvPr>
        </p:nvSpPr>
        <p:spPr/>
        <p:txBody>
          <a:bodyPr/>
          <a:lstStyle/>
          <a:p>
            <a:pPr algn="l" eaLnBrk="1" hangingPunct="1"/>
            <a:r>
              <a:rPr lang="en-US" altLang="en-US" sz="7500" dirty="0"/>
              <a:t>2 Corinthians 4</a:t>
            </a:r>
            <a:endParaRPr lang="en-US" altLang="en-US" sz="7500" b="1" dirty="0">
              <a:latin typeface="Perpetua" panose="02020502060401020303" pitchFamily="18" charset="0"/>
            </a:endParaRPr>
          </a:p>
        </p:txBody>
      </p:sp>
      <p:sp>
        <p:nvSpPr>
          <p:cNvPr id="2" name="Content Placeholder 2">
            <a:extLst>
              <a:ext uri="{FF2B5EF4-FFF2-40B4-BE49-F238E27FC236}">
                <a16:creationId xmlns:a16="http://schemas.microsoft.com/office/drawing/2014/main" id="{15BF1CC2-E235-CB38-BFB8-930D0414094E}"/>
              </a:ext>
            </a:extLst>
          </p:cNvPr>
          <p:cNvSpPr txBox="1">
            <a:spLocks/>
          </p:cNvSpPr>
          <p:nvPr/>
        </p:nvSpPr>
        <p:spPr bwMode="auto">
          <a:xfrm>
            <a:off x="609600" y="1474488"/>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sz="3800" kern="1200">
                <a:solidFill>
                  <a:schemeClr val="tx1"/>
                </a:solidFill>
                <a:latin typeface="Perpetua" panose="02020502060401020303" pitchFamily="18" charset="0"/>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3800" kern="1200">
                <a:solidFill>
                  <a:schemeClr val="tx1"/>
                </a:solidFill>
                <a:latin typeface="Perpetua" panose="02020502060401020303" pitchFamily="18" charset="0"/>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3500" kern="1200">
                <a:solidFill>
                  <a:schemeClr val="tx1"/>
                </a:solidFill>
                <a:latin typeface="Perpetua" panose="02020502060401020303" pitchFamily="18" charset="0"/>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Perpetua" panose="02020502060401020303" pitchFamily="18" charset="0"/>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Perpetua" panose="02020502060401020303"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baseline="30000" dirty="0"/>
              <a:t>17</a:t>
            </a:r>
            <a:r>
              <a:rPr lang="en-US" dirty="0"/>
              <a:t>For momentary, light affliction is producing for us an eternal weight of glory far beyond all comparison, </a:t>
            </a:r>
          </a:p>
          <a:p>
            <a:pPr marL="0" indent="0">
              <a:buNone/>
            </a:pPr>
            <a:r>
              <a:rPr lang="en-US" baseline="30000" dirty="0"/>
              <a:t>18</a:t>
            </a:r>
            <a:r>
              <a:rPr lang="en-US" dirty="0"/>
              <a:t>while we look not at the things which are seen, but at the things which are not seen; for the things which are seen are temporal, but the things which are not seen are eternal.</a:t>
            </a:r>
          </a:p>
          <a:p>
            <a:pPr marL="0" indent="0">
              <a:buFont typeface="Arial" panose="020B0604020202020204" pitchFamily="34" charset="0"/>
              <a:buNone/>
            </a:pPr>
            <a:endParaRPr lang="en-US" dirty="0"/>
          </a:p>
        </p:txBody>
      </p:sp>
      <p:sp>
        <p:nvSpPr>
          <p:cNvPr id="3" name="TextBox 2">
            <a:extLst>
              <a:ext uri="{FF2B5EF4-FFF2-40B4-BE49-F238E27FC236}">
                <a16:creationId xmlns:a16="http://schemas.microsoft.com/office/drawing/2014/main" id="{0F8565BA-CABB-0282-0669-80B9CE47C6FE}"/>
              </a:ext>
            </a:extLst>
          </p:cNvPr>
          <p:cNvSpPr txBox="1"/>
          <p:nvPr/>
        </p:nvSpPr>
        <p:spPr>
          <a:xfrm>
            <a:off x="2313213" y="4521259"/>
            <a:ext cx="7565574" cy="2062103"/>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200" dirty="0">
                <a:latin typeface="Aptos" panose="020B0004020202020204" pitchFamily="34" charset="0"/>
              </a:rPr>
              <a:t>What separates those who lose heart from those who don’t? </a:t>
            </a:r>
          </a:p>
          <a:p>
            <a:pPr algn="ctr"/>
            <a:r>
              <a:rPr lang="en-US" sz="3200" dirty="0">
                <a:latin typeface="Aptos" panose="020B0004020202020204" pitchFamily="34" charset="0"/>
              </a:rPr>
              <a:t>A firm, fixed focus on God’s eternal promises</a:t>
            </a:r>
          </a:p>
        </p:txBody>
      </p:sp>
    </p:spTree>
    <p:extLst>
      <p:ext uri="{BB962C8B-B14F-4D97-AF65-F5344CB8AC3E}">
        <p14:creationId xmlns:p14="http://schemas.microsoft.com/office/powerpoint/2010/main" val="352996859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D83436-6744-2EF8-5C9D-D7A295E1943C}"/>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838D4F1A-31D9-2545-C5D8-6F2B3CD10266}"/>
              </a:ext>
            </a:extLst>
          </p:cNvPr>
          <p:cNvSpPr>
            <a:spLocks noGrp="1"/>
          </p:cNvSpPr>
          <p:nvPr>
            <p:ph type="title"/>
          </p:nvPr>
        </p:nvSpPr>
        <p:spPr/>
        <p:txBody>
          <a:bodyPr/>
          <a:lstStyle/>
          <a:p>
            <a:pPr algn="l" eaLnBrk="1" hangingPunct="1"/>
            <a:r>
              <a:rPr lang="en-US" altLang="en-US" sz="7500" dirty="0"/>
              <a:t>Application</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77AC14AE-A4F0-4F6A-0857-30032A1ECAC2}"/>
              </a:ext>
            </a:extLst>
          </p:cNvPr>
          <p:cNvSpPr>
            <a:spLocks noGrp="1"/>
          </p:cNvSpPr>
          <p:nvPr>
            <p:ph idx="1"/>
          </p:nvPr>
        </p:nvSpPr>
        <p:spPr>
          <a:xfrm>
            <a:off x="609600" y="1600201"/>
            <a:ext cx="10972800" cy="4525963"/>
          </a:xfrm>
        </p:spPr>
        <p:txBody>
          <a:bodyPr/>
          <a:lstStyle/>
          <a:p>
            <a:pPr marL="742950" indent="-742950">
              <a:lnSpc>
                <a:spcPct val="107000"/>
              </a:lnSpc>
              <a:spcAft>
                <a:spcPts val="800"/>
              </a:spcAft>
              <a:buFont typeface="+mj-lt"/>
              <a:buAutoNum type="arabicPeriod"/>
            </a:pPr>
            <a:r>
              <a:rPr lang="en-US" dirty="0">
                <a:ea typeface="Aptos" panose="020B0004020202020204" pitchFamily="34" charset="0"/>
                <a:cs typeface="Times New Roman" panose="02020603050405020304" pitchFamily="18" charset="0"/>
              </a:rPr>
              <a:t>Pray for your eyes to be opened </a:t>
            </a:r>
            <a:r>
              <a:rPr lang="en-US" sz="3200" dirty="0">
                <a:ea typeface="Aptos" panose="020B0004020202020204" pitchFamily="34" charset="0"/>
                <a:cs typeface="Times New Roman" panose="02020603050405020304" pitchFamily="18" charset="0"/>
              </a:rPr>
              <a:t>(2 Kin. 6:17-20; Eph. 1:18-19)</a:t>
            </a:r>
          </a:p>
          <a:p>
            <a:pPr marL="742950" indent="-742950">
              <a:lnSpc>
                <a:spcPct val="107000"/>
              </a:lnSpc>
              <a:spcAft>
                <a:spcPts val="800"/>
              </a:spcAft>
              <a:buFont typeface="+mj-lt"/>
              <a:buAutoNum type="arabicPeriod"/>
            </a:pPr>
            <a:r>
              <a:rPr lang="en-US" dirty="0">
                <a:ea typeface="Aptos" panose="020B0004020202020204" pitchFamily="34" charset="0"/>
                <a:cs typeface="Times New Roman" panose="02020603050405020304" pitchFamily="18" charset="0"/>
              </a:rPr>
              <a:t>Memorize God’s eternal promises</a:t>
            </a:r>
          </a:p>
          <a:p>
            <a:pPr marL="1143000" lvl="1" indent="-742950">
              <a:lnSpc>
                <a:spcPct val="107000"/>
              </a:lnSpc>
              <a:spcAft>
                <a:spcPts val="800"/>
              </a:spcAft>
              <a:buFont typeface="+mj-lt"/>
              <a:buAutoNum type="alphaLcParenR"/>
            </a:pPr>
            <a:r>
              <a:rPr lang="en-US" sz="3200" dirty="0">
                <a:ea typeface="Aptos" panose="020B0004020202020204" pitchFamily="34" charset="0"/>
                <a:cs typeface="Times New Roman" panose="02020603050405020304" pitchFamily="18" charset="0"/>
              </a:rPr>
              <a:t>John 12:24-26; 15:20; Romans 8:18, 28; James 1:2-4; 1 Peter 4:1, 19</a:t>
            </a:r>
          </a:p>
          <a:p>
            <a:pPr marL="742950" indent="-742950">
              <a:lnSpc>
                <a:spcPct val="107000"/>
              </a:lnSpc>
              <a:spcAft>
                <a:spcPts val="800"/>
              </a:spcAft>
              <a:buFont typeface="+mj-lt"/>
              <a:buAutoNum type="arabicPeriod"/>
            </a:pPr>
            <a:r>
              <a:rPr lang="en-US" dirty="0">
                <a:ea typeface="Aptos" panose="020B0004020202020204" pitchFamily="34" charset="0"/>
                <a:cs typeface="Times New Roman" panose="02020603050405020304" pitchFamily="18" charset="0"/>
              </a:rPr>
              <a:t>Tell the Lord that you are willing to suffer for His name</a:t>
            </a:r>
          </a:p>
          <a:p>
            <a:pPr marL="742950" indent="-742950">
              <a:lnSpc>
                <a:spcPct val="107000"/>
              </a:lnSpc>
              <a:spcAft>
                <a:spcPts val="800"/>
              </a:spcAft>
              <a:buFont typeface="+mj-lt"/>
              <a:buAutoNum type="arabicPeriod"/>
            </a:pPr>
            <a:endParaRPr lang="en-US" dirty="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57626354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ipe(left)">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wipe(left)">
                                      <p:cBhvr>
                                        <p:cTn id="22"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D83436-6744-2EF8-5C9D-D7A295E1943C}"/>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838D4F1A-31D9-2545-C5D8-6F2B3CD10266}"/>
              </a:ext>
            </a:extLst>
          </p:cNvPr>
          <p:cNvSpPr>
            <a:spLocks noGrp="1"/>
          </p:cNvSpPr>
          <p:nvPr>
            <p:ph type="title"/>
          </p:nvPr>
        </p:nvSpPr>
        <p:spPr/>
        <p:txBody>
          <a:bodyPr/>
          <a:lstStyle/>
          <a:p>
            <a:pPr algn="l" eaLnBrk="1" hangingPunct="1"/>
            <a:r>
              <a:rPr lang="en-US" altLang="en-US" sz="7500" dirty="0"/>
              <a:t>Application</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77AC14AE-A4F0-4F6A-0857-30032A1ECAC2}"/>
              </a:ext>
            </a:extLst>
          </p:cNvPr>
          <p:cNvSpPr>
            <a:spLocks noGrp="1"/>
          </p:cNvSpPr>
          <p:nvPr>
            <p:ph idx="1"/>
          </p:nvPr>
        </p:nvSpPr>
        <p:spPr>
          <a:xfrm>
            <a:off x="609600" y="1600201"/>
            <a:ext cx="10972800" cy="4525963"/>
          </a:xfrm>
        </p:spPr>
        <p:txBody>
          <a:bodyPr/>
          <a:lstStyle/>
          <a:p>
            <a:pPr marL="742950" indent="-742950">
              <a:lnSpc>
                <a:spcPct val="107000"/>
              </a:lnSpc>
              <a:spcAft>
                <a:spcPts val="800"/>
              </a:spcAft>
              <a:buFont typeface="+mj-lt"/>
              <a:buAutoNum type="arabicPeriod"/>
            </a:pPr>
            <a:r>
              <a:rPr lang="en-US" dirty="0">
                <a:ea typeface="Aptos" panose="020B0004020202020204" pitchFamily="34" charset="0"/>
                <a:cs typeface="Times New Roman" panose="02020603050405020304" pitchFamily="18" charset="0"/>
              </a:rPr>
              <a:t>Pray for your eyes to be opened </a:t>
            </a:r>
            <a:r>
              <a:rPr lang="en-US" sz="3200" dirty="0">
                <a:ea typeface="Aptos" panose="020B0004020202020204" pitchFamily="34" charset="0"/>
                <a:cs typeface="Times New Roman" panose="02020603050405020304" pitchFamily="18" charset="0"/>
              </a:rPr>
              <a:t>(2 Kin. 6:17-20; Eph. 1:18-19)</a:t>
            </a:r>
          </a:p>
          <a:p>
            <a:pPr marL="742950" indent="-742950">
              <a:lnSpc>
                <a:spcPct val="107000"/>
              </a:lnSpc>
              <a:spcAft>
                <a:spcPts val="800"/>
              </a:spcAft>
              <a:buFont typeface="+mj-lt"/>
              <a:buAutoNum type="arabicPeriod"/>
            </a:pPr>
            <a:r>
              <a:rPr lang="en-US" dirty="0">
                <a:ea typeface="Aptos" panose="020B0004020202020204" pitchFamily="34" charset="0"/>
                <a:cs typeface="Times New Roman" panose="02020603050405020304" pitchFamily="18" charset="0"/>
              </a:rPr>
              <a:t>Memorize God’s eternal promises</a:t>
            </a:r>
          </a:p>
          <a:p>
            <a:pPr marL="1143000" lvl="1" indent="-742950">
              <a:lnSpc>
                <a:spcPct val="107000"/>
              </a:lnSpc>
              <a:spcAft>
                <a:spcPts val="800"/>
              </a:spcAft>
              <a:buFont typeface="+mj-lt"/>
              <a:buAutoNum type="alphaLcParenR"/>
            </a:pPr>
            <a:r>
              <a:rPr lang="en-US" sz="3200" dirty="0">
                <a:ea typeface="Aptos" panose="020B0004020202020204" pitchFamily="34" charset="0"/>
                <a:cs typeface="Times New Roman" panose="02020603050405020304" pitchFamily="18" charset="0"/>
              </a:rPr>
              <a:t>John 12:24-26; 15:20; Romans 8:18, 28; James 1:2-4; 1 Peter 4:1, 19</a:t>
            </a:r>
          </a:p>
          <a:p>
            <a:pPr marL="742950" indent="-742950">
              <a:lnSpc>
                <a:spcPct val="107000"/>
              </a:lnSpc>
              <a:spcAft>
                <a:spcPts val="800"/>
              </a:spcAft>
              <a:buFont typeface="+mj-lt"/>
              <a:buAutoNum type="arabicPeriod"/>
            </a:pPr>
            <a:r>
              <a:rPr lang="en-US" dirty="0">
                <a:ea typeface="Aptos" panose="020B0004020202020204" pitchFamily="34" charset="0"/>
                <a:cs typeface="Times New Roman" panose="02020603050405020304" pitchFamily="18" charset="0"/>
              </a:rPr>
              <a:t>Tell the Lord that you are willing to suffer for His name</a:t>
            </a:r>
          </a:p>
          <a:p>
            <a:pPr marL="742950" indent="-742950">
              <a:lnSpc>
                <a:spcPct val="107000"/>
              </a:lnSpc>
              <a:spcAft>
                <a:spcPts val="800"/>
              </a:spcAft>
              <a:buFont typeface="+mj-lt"/>
              <a:buAutoNum type="arabicPeriod"/>
            </a:pPr>
            <a:endParaRPr lang="en-US" dirty="0">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A53C551B-BD6D-6335-610D-DB7D85922FB5}"/>
              </a:ext>
            </a:extLst>
          </p:cNvPr>
          <p:cNvSpPr txBox="1"/>
          <p:nvPr/>
        </p:nvSpPr>
        <p:spPr>
          <a:xfrm>
            <a:off x="994053" y="3863182"/>
            <a:ext cx="10203894" cy="2062103"/>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200" dirty="0">
                <a:latin typeface="Aptos" panose="020B0004020202020204" pitchFamily="34" charset="0"/>
              </a:rPr>
              <a:t>1 Peter 5:10 – </a:t>
            </a:r>
            <a:r>
              <a:rPr lang="en-US" sz="3200" baseline="30000" dirty="0">
                <a:latin typeface="Aptos" panose="020B0004020202020204" pitchFamily="34" charset="0"/>
              </a:rPr>
              <a:t>10</a:t>
            </a:r>
            <a:r>
              <a:rPr lang="en-US" sz="3200" dirty="0">
                <a:latin typeface="Aptos" panose="020B0004020202020204" pitchFamily="34" charset="0"/>
              </a:rPr>
              <a:t>After you have suffered for a little while, the God of all grace, who called you to His eternal glory in Christ, will Himself perfect, confirm, strengthen and establish you.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40090387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wipe(left)">
                                      <p:cBhvr>
                                        <p:cTn id="22" dur="500"/>
                                        <p:tgtEl>
                                          <p:spTgt spid="7">
                                            <p:txEl>
                                              <p:pRg st="2" end="2"/>
                                            </p:txEl>
                                          </p:spTgt>
                                        </p:tgtEl>
                                      </p:cBhvr>
                                    </p:animEffect>
                                  </p:childTnLst>
                                </p:cTn>
                              </p:par>
                              <p:par>
                                <p:cTn id="23" presetID="10" presetClass="exit" presetSubtype="0" fill="hold" grpId="1" nodeType="withEffect">
                                  <p:stCondLst>
                                    <p:cond delay="0"/>
                                  </p:stCondLst>
                                  <p:childTnLst>
                                    <p:animEffect transition="out" filter="fade">
                                      <p:cBhvr>
                                        <p:cTn id="24" dur="500"/>
                                        <p:tgtEl>
                                          <p:spTgt spid="2"/>
                                        </p:tgtEl>
                                      </p:cBhvr>
                                    </p:animEffect>
                                    <p:set>
                                      <p:cBhvr>
                                        <p:cTn id="25" dur="1" fill="hold">
                                          <p:stCondLst>
                                            <p:cond delay="499"/>
                                          </p:stCondLst>
                                        </p:cTn>
                                        <p:tgtEl>
                                          <p:spTgt spid="2"/>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7">
                                            <p:txEl>
                                              <p:pRg st="3" end="3"/>
                                            </p:txEl>
                                          </p:spTgt>
                                        </p:tgtEl>
                                        <p:attrNameLst>
                                          <p:attrName>style.visibility</p:attrName>
                                        </p:attrNameLst>
                                      </p:cBhvr>
                                      <p:to>
                                        <p:strVal val="visible"/>
                                      </p:to>
                                    </p:set>
                                    <p:animEffect transition="in" filter="wipe(left)">
                                      <p:cBhvr>
                                        <p:cTn id="30"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9E74D4-8BA5-4C86-8DA6-6B5EC63A49FB}"/>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F015B52C-3C22-A746-9994-CCF007ACEAB6}"/>
              </a:ext>
            </a:extLst>
          </p:cNvPr>
          <p:cNvSpPr>
            <a:spLocks noGrp="1"/>
          </p:cNvSpPr>
          <p:nvPr>
            <p:ph type="title"/>
          </p:nvPr>
        </p:nvSpPr>
        <p:spPr/>
        <p:txBody>
          <a:bodyPr/>
          <a:lstStyle/>
          <a:p>
            <a:pPr algn="l" eaLnBrk="1" hangingPunct="1"/>
            <a:r>
              <a:rPr lang="en-US" altLang="en-US" sz="7500" dirty="0"/>
              <a:t>2 Corinthians 4</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6AC5BABC-341A-460F-52F6-E06D8DE1059B}"/>
              </a:ext>
            </a:extLst>
          </p:cNvPr>
          <p:cNvSpPr>
            <a:spLocks noGrp="1"/>
          </p:cNvSpPr>
          <p:nvPr>
            <p:ph idx="1"/>
          </p:nvPr>
        </p:nvSpPr>
        <p:spPr>
          <a:xfrm>
            <a:off x="609600" y="1600201"/>
            <a:ext cx="10972800" cy="4525963"/>
          </a:xfrm>
        </p:spPr>
        <p:txBody>
          <a:bodyPr/>
          <a:lstStyle/>
          <a:p>
            <a:pPr marL="0" indent="0">
              <a:buNone/>
            </a:pPr>
            <a:r>
              <a:rPr lang="en-US" baseline="30000" dirty="0"/>
              <a:t>2</a:t>
            </a:r>
            <a:r>
              <a:rPr lang="en-US" dirty="0"/>
              <a:t>Rather, we have renounced secret and shameful ways; we do not use deception, nor do we distort the word of God. On the contrary, by setting forth the truth plainly we commend ourselves to everyone’s conscience in the sight of God. </a:t>
            </a:r>
          </a:p>
        </p:txBody>
      </p:sp>
    </p:spTree>
    <p:extLst>
      <p:ext uri="{BB962C8B-B14F-4D97-AF65-F5344CB8AC3E}">
        <p14:creationId xmlns:p14="http://schemas.microsoft.com/office/powerpoint/2010/main" val="2713776065"/>
      </p:ext>
    </p:extLst>
  </p:cSld>
  <p:clrMapOvr>
    <a:masterClrMapping/>
  </p:clrMapOvr>
  <p:transition>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B018E0-FDCD-F696-9879-4B0B851AA45F}"/>
            </a:ext>
          </a:extLst>
        </p:cNvPr>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F579DA65-AC43-F498-EF29-69C3595C84CD}"/>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973" y="43985"/>
            <a:ext cx="1415143" cy="1415143"/>
          </a:xfrm>
        </p:spPr>
      </p:pic>
      <p:sp>
        <p:nvSpPr>
          <p:cNvPr id="6" name="TextBox 5">
            <a:extLst>
              <a:ext uri="{FF2B5EF4-FFF2-40B4-BE49-F238E27FC236}">
                <a16:creationId xmlns:a16="http://schemas.microsoft.com/office/drawing/2014/main" id="{97372A79-9378-AB5B-A243-C644ED793531}"/>
              </a:ext>
            </a:extLst>
          </p:cNvPr>
          <p:cNvSpPr txBox="1"/>
          <p:nvPr/>
        </p:nvSpPr>
        <p:spPr>
          <a:xfrm>
            <a:off x="1317170" y="268056"/>
            <a:ext cx="7001882" cy="5478423"/>
          </a:xfrm>
          <a:prstGeom prst="rect">
            <a:avLst/>
          </a:prstGeom>
          <a:noFill/>
          <a:ln w="25400">
            <a:noFill/>
          </a:ln>
        </p:spPr>
        <p:txBody>
          <a:bodyPr wrap="square" rtlCol="0">
            <a:spAutoFit/>
          </a:bodyPr>
          <a:lstStyle/>
          <a:p>
            <a:r>
              <a:rPr lang="en-US" sz="5000" dirty="0">
                <a:latin typeface="Perpetua" panose="02020502060401020303" pitchFamily="18" charset="0"/>
              </a:rPr>
              <a:t>There is a limit to our suffering, but may there be no limit to our will to suffer! </a:t>
            </a:r>
          </a:p>
          <a:p>
            <a:endParaRPr lang="en-US" sz="5000" dirty="0">
              <a:latin typeface="Perpetua" panose="02020502060401020303" pitchFamily="18" charset="0"/>
            </a:endParaRPr>
          </a:p>
          <a:p>
            <a:r>
              <a:rPr lang="en-US" sz="5000" dirty="0">
                <a:latin typeface="Perpetua" panose="02020502060401020303" pitchFamily="18" charset="0"/>
              </a:rPr>
              <a:t>If there is any limit there, Satan will sooner or later put us out of commission.</a:t>
            </a:r>
          </a:p>
        </p:txBody>
      </p:sp>
      <p:sp>
        <p:nvSpPr>
          <p:cNvPr id="3" name="TextBox 2">
            <a:extLst>
              <a:ext uri="{FF2B5EF4-FFF2-40B4-BE49-F238E27FC236}">
                <a16:creationId xmlns:a16="http://schemas.microsoft.com/office/drawing/2014/main" id="{1B766FF6-0DE9-C7FC-503D-607BB78D260F}"/>
              </a:ext>
            </a:extLst>
          </p:cNvPr>
          <p:cNvSpPr txBox="1"/>
          <p:nvPr/>
        </p:nvSpPr>
        <p:spPr>
          <a:xfrm>
            <a:off x="9428228" y="3751089"/>
            <a:ext cx="2763772" cy="1384995"/>
          </a:xfrm>
          <a:prstGeom prst="rect">
            <a:avLst/>
          </a:prstGeom>
          <a:noFill/>
          <a:ln w="25400">
            <a:noFill/>
          </a:ln>
        </p:spPr>
        <p:txBody>
          <a:bodyPr wrap="square" rtlCol="0">
            <a:spAutoFit/>
          </a:bodyPr>
          <a:lstStyle/>
          <a:p>
            <a:r>
              <a:rPr lang="en-US" sz="2800" dirty="0">
                <a:latin typeface="Perpetua" panose="02020502060401020303" pitchFamily="18" charset="0"/>
              </a:rPr>
              <a:t>Watchman Nee</a:t>
            </a:r>
          </a:p>
          <a:p>
            <a:r>
              <a:rPr lang="en-US" sz="2800" i="1" dirty="0">
                <a:latin typeface="Perpetua" panose="02020502060401020303" pitchFamily="18" charset="0"/>
              </a:rPr>
              <a:t>The Normal Christian Worker</a:t>
            </a:r>
            <a:r>
              <a:rPr lang="en-US" sz="2800" dirty="0">
                <a:latin typeface="Perpetua" panose="02020502060401020303" pitchFamily="18" charset="0"/>
              </a:rPr>
              <a:t>, 91</a:t>
            </a:r>
            <a:endParaRPr lang="en-US" sz="2800" i="1" dirty="0">
              <a:latin typeface="Perpetua" panose="02020502060401020303" pitchFamily="18" charset="0"/>
            </a:endParaRPr>
          </a:p>
        </p:txBody>
      </p:sp>
    </p:spTree>
    <p:extLst>
      <p:ext uri="{BB962C8B-B14F-4D97-AF65-F5344CB8AC3E}">
        <p14:creationId xmlns:p14="http://schemas.microsoft.com/office/powerpoint/2010/main" val="409720660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wipe(left)">
                                      <p:cBhvr>
                                        <p:cTn id="12"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1A907C-1D83-6445-C739-B94710A2A963}"/>
            </a:ext>
          </a:extLst>
        </p:cNvPr>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64240F9C-3F91-BA6A-86E6-6FA89EAD6800}"/>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973" y="43985"/>
            <a:ext cx="1415143" cy="1415143"/>
          </a:xfrm>
        </p:spPr>
      </p:pic>
      <p:sp>
        <p:nvSpPr>
          <p:cNvPr id="6" name="TextBox 5">
            <a:extLst>
              <a:ext uri="{FF2B5EF4-FFF2-40B4-BE49-F238E27FC236}">
                <a16:creationId xmlns:a16="http://schemas.microsoft.com/office/drawing/2014/main" id="{215243DD-319B-4F18-AEA1-82B872F8E639}"/>
              </a:ext>
            </a:extLst>
          </p:cNvPr>
          <p:cNvSpPr txBox="1"/>
          <p:nvPr/>
        </p:nvSpPr>
        <p:spPr>
          <a:xfrm>
            <a:off x="1317170" y="268056"/>
            <a:ext cx="7001882" cy="6247864"/>
          </a:xfrm>
          <a:prstGeom prst="rect">
            <a:avLst/>
          </a:prstGeom>
          <a:noFill/>
          <a:ln w="25400">
            <a:noFill/>
          </a:ln>
        </p:spPr>
        <p:txBody>
          <a:bodyPr wrap="square" rtlCol="0">
            <a:spAutoFit/>
          </a:bodyPr>
          <a:lstStyle/>
          <a:p>
            <a:r>
              <a:rPr lang="en-US" sz="5000" dirty="0">
                <a:latin typeface="Perpetua" panose="02020502060401020303" pitchFamily="18" charset="0"/>
              </a:rPr>
              <a:t>May I ask: Is it the preservation of our lives that matters or the preservation of the Lord's work? </a:t>
            </a:r>
          </a:p>
          <a:p>
            <a:endParaRPr lang="en-US" sz="5000" dirty="0">
              <a:latin typeface="Perpetua" panose="02020502060401020303" pitchFamily="18" charset="0"/>
            </a:endParaRPr>
          </a:p>
          <a:p>
            <a:r>
              <a:rPr lang="en-US" sz="5000" dirty="0">
                <a:latin typeface="Perpetua" panose="02020502060401020303" pitchFamily="18" charset="0"/>
              </a:rPr>
              <a:t>Is it the saving of souls that matters or is it the saving of our lives?</a:t>
            </a:r>
          </a:p>
        </p:txBody>
      </p:sp>
      <p:sp>
        <p:nvSpPr>
          <p:cNvPr id="3" name="TextBox 2">
            <a:extLst>
              <a:ext uri="{FF2B5EF4-FFF2-40B4-BE49-F238E27FC236}">
                <a16:creationId xmlns:a16="http://schemas.microsoft.com/office/drawing/2014/main" id="{21906B20-324F-1A66-002E-64311BE8F42E}"/>
              </a:ext>
            </a:extLst>
          </p:cNvPr>
          <p:cNvSpPr txBox="1"/>
          <p:nvPr/>
        </p:nvSpPr>
        <p:spPr>
          <a:xfrm>
            <a:off x="9428228" y="3751089"/>
            <a:ext cx="2763772" cy="1384995"/>
          </a:xfrm>
          <a:prstGeom prst="rect">
            <a:avLst/>
          </a:prstGeom>
          <a:noFill/>
          <a:ln w="25400">
            <a:noFill/>
          </a:ln>
        </p:spPr>
        <p:txBody>
          <a:bodyPr wrap="square" rtlCol="0">
            <a:spAutoFit/>
          </a:bodyPr>
          <a:lstStyle/>
          <a:p>
            <a:r>
              <a:rPr lang="en-US" sz="2800" dirty="0">
                <a:latin typeface="Perpetua" panose="02020502060401020303" pitchFamily="18" charset="0"/>
              </a:rPr>
              <a:t>Watchman Nee</a:t>
            </a:r>
          </a:p>
          <a:p>
            <a:r>
              <a:rPr lang="en-US" sz="2800" i="1" dirty="0">
                <a:latin typeface="Perpetua" panose="02020502060401020303" pitchFamily="18" charset="0"/>
              </a:rPr>
              <a:t>The Normal Christian Worker</a:t>
            </a:r>
            <a:r>
              <a:rPr lang="en-US" sz="2800" dirty="0">
                <a:latin typeface="Perpetua" panose="02020502060401020303" pitchFamily="18" charset="0"/>
              </a:rPr>
              <a:t>, 91</a:t>
            </a:r>
            <a:endParaRPr lang="en-US" sz="2800" i="1" dirty="0">
              <a:latin typeface="Perpetua" panose="02020502060401020303" pitchFamily="18" charset="0"/>
            </a:endParaRPr>
          </a:p>
        </p:txBody>
      </p:sp>
    </p:spTree>
    <p:extLst>
      <p:ext uri="{BB962C8B-B14F-4D97-AF65-F5344CB8AC3E}">
        <p14:creationId xmlns:p14="http://schemas.microsoft.com/office/powerpoint/2010/main" val="222269356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wipe(left)">
                                      <p:cBhvr>
                                        <p:cTn id="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7140FE-276A-9AC7-3883-B66DB887334E}"/>
            </a:ext>
          </a:extLst>
        </p:cNvPr>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33B1044B-EF47-BF64-6E94-09091B07F0C3}"/>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973" y="43985"/>
            <a:ext cx="1415143" cy="1415143"/>
          </a:xfrm>
        </p:spPr>
      </p:pic>
      <p:sp>
        <p:nvSpPr>
          <p:cNvPr id="6" name="TextBox 5">
            <a:extLst>
              <a:ext uri="{FF2B5EF4-FFF2-40B4-BE49-F238E27FC236}">
                <a16:creationId xmlns:a16="http://schemas.microsoft.com/office/drawing/2014/main" id="{A1B8EC0D-2E6B-4B27-6379-6EC7FD04C43B}"/>
              </a:ext>
            </a:extLst>
          </p:cNvPr>
          <p:cNvSpPr txBox="1"/>
          <p:nvPr/>
        </p:nvSpPr>
        <p:spPr>
          <a:xfrm>
            <a:off x="1317170" y="268056"/>
            <a:ext cx="7001882" cy="3939540"/>
          </a:xfrm>
          <a:prstGeom prst="rect">
            <a:avLst/>
          </a:prstGeom>
          <a:noFill/>
          <a:ln w="25400">
            <a:noFill/>
          </a:ln>
        </p:spPr>
        <p:txBody>
          <a:bodyPr wrap="square" rtlCol="0">
            <a:spAutoFit/>
          </a:bodyPr>
          <a:lstStyle/>
          <a:p>
            <a:r>
              <a:rPr lang="en-US" sz="5000" dirty="0">
                <a:latin typeface="Perpetua" panose="02020502060401020303" pitchFamily="18" charset="0"/>
              </a:rPr>
              <a:t>Which is more important, to safeguard our personal interests or to safeguard the Lord's testimony on the earth?</a:t>
            </a:r>
          </a:p>
        </p:txBody>
      </p:sp>
      <p:sp>
        <p:nvSpPr>
          <p:cNvPr id="3" name="TextBox 2">
            <a:extLst>
              <a:ext uri="{FF2B5EF4-FFF2-40B4-BE49-F238E27FC236}">
                <a16:creationId xmlns:a16="http://schemas.microsoft.com/office/drawing/2014/main" id="{5ABA98C5-DAB9-F23C-40FE-B95F8D9ED390}"/>
              </a:ext>
            </a:extLst>
          </p:cNvPr>
          <p:cNvSpPr txBox="1"/>
          <p:nvPr/>
        </p:nvSpPr>
        <p:spPr>
          <a:xfrm>
            <a:off x="9428228" y="3751089"/>
            <a:ext cx="2763772" cy="1384995"/>
          </a:xfrm>
          <a:prstGeom prst="rect">
            <a:avLst/>
          </a:prstGeom>
          <a:noFill/>
          <a:ln w="25400">
            <a:noFill/>
          </a:ln>
        </p:spPr>
        <p:txBody>
          <a:bodyPr wrap="square" rtlCol="0">
            <a:spAutoFit/>
          </a:bodyPr>
          <a:lstStyle/>
          <a:p>
            <a:r>
              <a:rPr lang="en-US" sz="2800" dirty="0">
                <a:latin typeface="Perpetua" panose="02020502060401020303" pitchFamily="18" charset="0"/>
              </a:rPr>
              <a:t>Watchman Nee</a:t>
            </a:r>
          </a:p>
          <a:p>
            <a:r>
              <a:rPr lang="en-US" sz="2800" i="1" dirty="0">
                <a:latin typeface="Perpetua" panose="02020502060401020303" pitchFamily="18" charset="0"/>
              </a:rPr>
              <a:t>The Normal Christian Worker</a:t>
            </a:r>
            <a:r>
              <a:rPr lang="en-US" sz="2800" dirty="0">
                <a:latin typeface="Perpetua" panose="02020502060401020303" pitchFamily="18" charset="0"/>
              </a:rPr>
              <a:t>, 91</a:t>
            </a:r>
            <a:endParaRPr lang="en-US" sz="2800" i="1" dirty="0">
              <a:latin typeface="Perpetua" panose="02020502060401020303" pitchFamily="18" charset="0"/>
            </a:endParaRPr>
          </a:p>
        </p:txBody>
      </p:sp>
    </p:spTree>
    <p:extLst>
      <p:ext uri="{BB962C8B-B14F-4D97-AF65-F5344CB8AC3E}">
        <p14:creationId xmlns:p14="http://schemas.microsoft.com/office/powerpoint/2010/main" val="1922218294"/>
      </p:ext>
    </p:extLst>
  </p:cSld>
  <p:clrMapOvr>
    <a:masterClrMapping/>
  </p:clrMapOvr>
  <p:transition>
    <p:wipe dir="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8F9E47-D020-4DB0-33C9-52AF7432B103}"/>
            </a:ext>
          </a:extLst>
        </p:cNvPr>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F25DBC7F-226B-0681-D0FA-E480DA600E3F}"/>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973" y="43985"/>
            <a:ext cx="1415143" cy="1415143"/>
          </a:xfrm>
        </p:spPr>
      </p:pic>
      <p:sp>
        <p:nvSpPr>
          <p:cNvPr id="6" name="TextBox 5">
            <a:extLst>
              <a:ext uri="{FF2B5EF4-FFF2-40B4-BE49-F238E27FC236}">
                <a16:creationId xmlns:a16="http://schemas.microsoft.com/office/drawing/2014/main" id="{69844E58-9C91-06B0-1437-5AC81B2836A7}"/>
              </a:ext>
            </a:extLst>
          </p:cNvPr>
          <p:cNvSpPr txBox="1"/>
          <p:nvPr/>
        </p:nvSpPr>
        <p:spPr>
          <a:xfrm>
            <a:off x="1317170" y="268056"/>
            <a:ext cx="7001882" cy="4708981"/>
          </a:xfrm>
          <a:prstGeom prst="rect">
            <a:avLst/>
          </a:prstGeom>
          <a:noFill/>
          <a:ln w="25400">
            <a:noFill/>
          </a:ln>
        </p:spPr>
        <p:txBody>
          <a:bodyPr wrap="square" rtlCol="0">
            <a:spAutoFit/>
          </a:bodyPr>
          <a:lstStyle/>
          <a:p>
            <a:r>
              <a:rPr lang="en-US" sz="5000" dirty="0">
                <a:latin typeface="Perpetua" panose="02020502060401020303" pitchFamily="18" charset="0"/>
              </a:rPr>
              <a:t>Oh, that we one and all might shake off our love of self and respond to the Lord as He freshly challenges us to serve Him in utter abandonment to His interests! </a:t>
            </a:r>
          </a:p>
        </p:txBody>
      </p:sp>
      <p:sp>
        <p:nvSpPr>
          <p:cNvPr id="3" name="TextBox 2">
            <a:extLst>
              <a:ext uri="{FF2B5EF4-FFF2-40B4-BE49-F238E27FC236}">
                <a16:creationId xmlns:a16="http://schemas.microsoft.com/office/drawing/2014/main" id="{8B7246A5-2573-6203-4CB9-E279390D193A}"/>
              </a:ext>
            </a:extLst>
          </p:cNvPr>
          <p:cNvSpPr txBox="1"/>
          <p:nvPr/>
        </p:nvSpPr>
        <p:spPr>
          <a:xfrm>
            <a:off x="9428228" y="3751089"/>
            <a:ext cx="2763772" cy="1384995"/>
          </a:xfrm>
          <a:prstGeom prst="rect">
            <a:avLst/>
          </a:prstGeom>
          <a:noFill/>
          <a:ln w="25400">
            <a:noFill/>
          </a:ln>
        </p:spPr>
        <p:txBody>
          <a:bodyPr wrap="square" rtlCol="0">
            <a:spAutoFit/>
          </a:bodyPr>
          <a:lstStyle/>
          <a:p>
            <a:r>
              <a:rPr lang="en-US" sz="2800" dirty="0">
                <a:latin typeface="Perpetua" panose="02020502060401020303" pitchFamily="18" charset="0"/>
              </a:rPr>
              <a:t>Watchman Nee</a:t>
            </a:r>
          </a:p>
          <a:p>
            <a:r>
              <a:rPr lang="en-US" sz="2800" i="1" dirty="0">
                <a:latin typeface="Perpetua" panose="02020502060401020303" pitchFamily="18" charset="0"/>
              </a:rPr>
              <a:t>The Normal Christian Worker</a:t>
            </a:r>
            <a:r>
              <a:rPr lang="en-US" sz="2800" dirty="0">
                <a:latin typeface="Perpetua" panose="02020502060401020303" pitchFamily="18" charset="0"/>
              </a:rPr>
              <a:t>, 91</a:t>
            </a:r>
            <a:endParaRPr lang="en-US" sz="2800" i="1" dirty="0">
              <a:latin typeface="Perpetua" panose="02020502060401020303" pitchFamily="18" charset="0"/>
            </a:endParaRPr>
          </a:p>
        </p:txBody>
      </p:sp>
    </p:spTree>
    <p:extLst>
      <p:ext uri="{BB962C8B-B14F-4D97-AF65-F5344CB8AC3E}">
        <p14:creationId xmlns:p14="http://schemas.microsoft.com/office/powerpoint/2010/main" val="3256305820"/>
      </p:ext>
    </p:extLst>
  </p:cSld>
  <p:clrMapOvr>
    <a:masterClrMapping/>
  </p:clrMapOvr>
  <p:transition>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943CF3-0901-8EF7-C14B-EFA2A0FE781D}"/>
            </a:ext>
          </a:extLst>
        </p:cNvPr>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CE302999-BF05-7594-7769-81BD27AE77FF}"/>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973" y="43985"/>
            <a:ext cx="1415143" cy="1415143"/>
          </a:xfrm>
        </p:spPr>
      </p:pic>
      <p:sp>
        <p:nvSpPr>
          <p:cNvPr id="6" name="TextBox 5">
            <a:extLst>
              <a:ext uri="{FF2B5EF4-FFF2-40B4-BE49-F238E27FC236}">
                <a16:creationId xmlns:a16="http://schemas.microsoft.com/office/drawing/2014/main" id="{E457A3F7-2B5D-A789-2697-4B4E0CCD4EBE}"/>
              </a:ext>
            </a:extLst>
          </p:cNvPr>
          <p:cNvSpPr txBox="1"/>
          <p:nvPr/>
        </p:nvSpPr>
        <p:spPr>
          <a:xfrm>
            <a:off x="1317170" y="268056"/>
            <a:ext cx="7001882" cy="3170099"/>
          </a:xfrm>
          <a:prstGeom prst="rect">
            <a:avLst/>
          </a:prstGeom>
          <a:noFill/>
          <a:ln w="25400">
            <a:noFill/>
          </a:ln>
        </p:spPr>
        <p:txBody>
          <a:bodyPr wrap="square" rtlCol="0">
            <a:spAutoFit/>
          </a:bodyPr>
          <a:lstStyle/>
          <a:p>
            <a:r>
              <a:rPr lang="en-US" sz="5000" dirty="0">
                <a:latin typeface="Perpetua" panose="02020502060401020303" pitchFamily="18" charset="0"/>
              </a:rPr>
              <a:t>If our abandonment to Him is complete, we shall then know the completeness of His blessing.</a:t>
            </a:r>
          </a:p>
        </p:txBody>
      </p:sp>
      <p:sp>
        <p:nvSpPr>
          <p:cNvPr id="3" name="TextBox 2">
            <a:extLst>
              <a:ext uri="{FF2B5EF4-FFF2-40B4-BE49-F238E27FC236}">
                <a16:creationId xmlns:a16="http://schemas.microsoft.com/office/drawing/2014/main" id="{0B6B7340-8F07-948D-0277-75F093EC5840}"/>
              </a:ext>
            </a:extLst>
          </p:cNvPr>
          <p:cNvSpPr txBox="1"/>
          <p:nvPr/>
        </p:nvSpPr>
        <p:spPr>
          <a:xfrm>
            <a:off x="9428228" y="3751089"/>
            <a:ext cx="2763772" cy="1384995"/>
          </a:xfrm>
          <a:prstGeom prst="rect">
            <a:avLst/>
          </a:prstGeom>
          <a:noFill/>
          <a:ln w="25400">
            <a:noFill/>
          </a:ln>
        </p:spPr>
        <p:txBody>
          <a:bodyPr wrap="square" rtlCol="0">
            <a:spAutoFit/>
          </a:bodyPr>
          <a:lstStyle/>
          <a:p>
            <a:r>
              <a:rPr lang="en-US" sz="2800" dirty="0">
                <a:latin typeface="Perpetua" panose="02020502060401020303" pitchFamily="18" charset="0"/>
              </a:rPr>
              <a:t>Watchman Nee</a:t>
            </a:r>
          </a:p>
          <a:p>
            <a:r>
              <a:rPr lang="en-US" sz="2800" i="1" dirty="0">
                <a:latin typeface="Perpetua" panose="02020502060401020303" pitchFamily="18" charset="0"/>
              </a:rPr>
              <a:t>The Normal Christian Worker</a:t>
            </a:r>
            <a:r>
              <a:rPr lang="en-US" sz="2800" dirty="0">
                <a:latin typeface="Perpetua" panose="02020502060401020303" pitchFamily="18" charset="0"/>
              </a:rPr>
              <a:t>, 91</a:t>
            </a:r>
            <a:endParaRPr lang="en-US" sz="2800" i="1" dirty="0">
              <a:latin typeface="Perpetua" panose="02020502060401020303" pitchFamily="18" charset="0"/>
            </a:endParaRPr>
          </a:p>
        </p:txBody>
      </p:sp>
    </p:spTree>
    <p:extLst>
      <p:ext uri="{BB962C8B-B14F-4D97-AF65-F5344CB8AC3E}">
        <p14:creationId xmlns:p14="http://schemas.microsoft.com/office/powerpoint/2010/main" val="1873093949"/>
      </p:ext>
    </p:extLst>
  </p:cSld>
  <p:clrMapOvr>
    <a:masterClrMapping/>
  </p:clrMapOvr>
  <p:transition>
    <p:wipe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9998D8-FDF4-EB5C-3121-7C381BF35DBE}"/>
            </a:ext>
          </a:extLst>
        </p:cNvPr>
        <p:cNvGrpSpPr/>
        <p:nvPr/>
      </p:nvGrpSpPr>
      <p:grpSpPr>
        <a:xfrm>
          <a:off x="0" y="0"/>
          <a:ext cx="0" cy="0"/>
          <a:chOff x="0" y="0"/>
          <a:chExt cx="0" cy="0"/>
        </a:xfrm>
      </p:grpSpPr>
      <p:sp>
        <p:nvSpPr>
          <p:cNvPr id="4098" name="Title 1">
            <a:extLst>
              <a:ext uri="{FF2B5EF4-FFF2-40B4-BE49-F238E27FC236}">
                <a16:creationId xmlns:a16="http://schemas.microsoft.com/office/drawing/2014/main" id="{532CA204-7132-4F6F-72BC-52C58F1FE510}"/>
              </a:ext>
            </a:extLst>
          </p:cNvPr>
          <p:cNvSpPr>
            <a:spLocks noGrp="1"/>
          </p:cNvSpPr>
          <p:nvPr>
            <p:ph type="ctrTitle"/>
          </p:nvPr>
        </p:nvSpPr>
        <p:spPr>
          <a:xfrm>
            <a:off x="721360" y="304800"/>
            <a:ext cx="10749280" cy="4419600"/>
          </a:xfrm>
        </p:spPr>
        <p:txBody>
          <a:bodyPr/>
          <a:lstStyle/>
          <a:p>
            <a:pPr eaLnBrk="1" hangingPunct="1"/>
            <a:r>
              <a:rPr lang="en-US" altLang="en-US" sz="13800" dirty="0">
                <a:latin typeface="Haettenschweiler" panose="020B0706040902060204" pitchFamily="34" charset="0"/>
              </a:rPr>
              <a:t>2 CORINTHIANS 4</a:t>
            </a:r>
            <a:endParaRPr lang="en-US" altLang="en-US" sz="7200" dirty="0">
              <a:latin typeface="Haettenschweiler" panose="020B0706040902060204" pitchFamily="34" charset="0"/>
            </a:endParaRPr>
          </a:p>
        </p:txBody>
      </p:sp>
      <p:sp>
        <p:nvSpPr>
          <p:cNvPr id="2" name="TextBox 1">
            <a:extLst>
              <a:ext uri="{FF2B5EF4-FFF2-40B4-BE49-F238E27FC236}">
                <a16:creationId xmlns:a16="http://schemas.microsoft.com/office/drawing/2014/main" id="{F3FCF3F0-1535-1F14-E058-CE375304D1A5}"/>
              </a:ext>
            </a:extLst>
          </p:cNvPr>
          <p:cNvSpPr txBox="1">
            <a:spLocks noChangeArrowheads="1"/>
          </p:cNvSpPr>
          <p:nvPr/>
        </p:nvSpPr>
        <p:spPr bwMode="auto">
          <a:xfrm>
            <a:off x="1687229" y="4062680"/>
            <a:ext cx="8817543"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r>
              <a:rPr lang="en-US" altLang="en-US" sz="8000" dirty="0">
                <a:solidFill>
                  <a:prstClr val="white"/>
                </a:solidFill>
                <a:latin typeface="Haettenschweiler" panose="020B0706040902060204" pitchFamily="34" charset="0"/>
                <a:cs typeface="AngsanaUPC" panose="020B0502040204020203" pitchFamily="18" charset="-34"/>
              </a:rPr>
              <a:t>Life Out of Death</a:t>
            </a:r>
          </a:p>
        </p:txBody>
      </p:sp>
    </p:spTree>
    <p:extLst>
      <p:ext uri="{BB962C8B-B14F-4D97-AF65-F5344CB8AC3E}">
        <p14:creationId xmlns:p14="http://schemas.microsoft.com/office/powerpoint/2010/main" val="3306310264"/>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BE66E7-7F37-19A4-B14C-56F84E61E0DB}"/>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3FDDA313-5EC5-BBD6-B02E-1657A3B1C82F}"/>
              </a:ext>
            </a:extLst>
          </p:cNvPr>
          <p:cNvSpPr>
            <a:spLocks noGrp="1"/>
          </p:cNvSpPr>
          <p:nvPr>
            <p:ph type="title"/>
          </p:nvPr>
        </p:nvSpPr>
        <p:spPr/>
        <p:txBody>
          <a:bodyPr/>
          <a:lstStyle/>
          <a:p>
            <a:pPr algn="l" eaLnBrk="1" hangingPunct="1"/>
            <a:r>
              <a:rPr lang="en-US" altLang="en-US" sz="7500" dirty="0"/>
              <a:t>2 Corinthians 4</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1E85DEE9-0CA2-571A-1939-C97D582E7313}"/>
              </a:ext>
            </a:extLst>
          </p:cNvPr>
          <p:cNvSpPr>
            <a:spLocks noGrp="1"/>
          </p:cNvSpPr>
          <p:nvPr>
            <p:ph idx="1"/>
          </p:nvPr>
        </p:nvSpPr>
        <p:spPr>
          <a:xfrm>
            <a:off x="609600" y="1600201"/>
            <a:ext cx="10972800" cy="4525963"/>
          </a:xfrm>
        </p:spPr>
        <p:txBody>
          <a:bodyPr/>
          <a:lstStyle/>
          <a:p>
            <a:pPr marL="0" indent="0">
              <a:buNone/>
            </a:pPr>
            <a:r>
              <a:rPr lang="en-US" baseline="30000" dirty="0"/>
              <a:t>3</a:t>
            </a:r>
            <a:r>
              <a:rPr lang="en-US" dirty="0"/>
              <a:t>And even if our gospel is veiled, it is veiled to those who are perishing. </a:t>
            </a:r>
          </a:p>
          <a:p>
            <a:pPr marL="0" indent="0">
              <a:buNone/>
            </a:pPr>
            <a:r>
              <a:rPr lang="en-US" baseline="30000" dirty="0"/>
              <a:t>4</a:t>
            </a:r>
            <a:r>
              <a:rPr lang="en-US" dirty="0"/>
              <a:t>The god of this age has blinded the minds of unbelievers, so that they cannot see the light of the gospel that displays the glory of Christ, who is the image of God.</a:t>
            </a:r>
          </a:p>
        </p:txBody>
      </p:sp>
    </p:spTree>
    <p:extLst>
      <p:ext uri="{BB962C8B-B14F-4D97-AF65-F5344CB8AC3E}">
        <p14:creationId xmlns:p14="http://schemas.microsoft.com/office/powerpoint/2010/main" val="382044628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34F1EA-4365-BEA0-79E9-1C3503A940AA}"/>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45AE921E-EA3E-35E7-4D55-094A70190655}"/>
              </a:ext>
            </a:extLst>
          </p:cNvPr>
          <p:cNvSpPr>
            <a:spLocks noGrp="1"/>
          </p:cNvSpPr>
          <p:nvPr>
            <p:ph type="title"/>
          </p:nvPr>
        </p:nvSpPr>
        <p:spPr/>
        <p:txBody>
          <a:bodyPr/>
          <a:lstStyle/>
          <a:p>
            <a:pPr algn="l" eaLnBrk="1" hangingPunct="1"/>
            <a:r>
              <a:rPr lang="en-US" altLang="en-US" sz="7500" dirty="0"/>
              <a:t>2 Corinthians 4</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0ACB0755-E87B-333F-3987-1B8FC1E33E2C}"/>
              </a:ext>
            </a:extLst>
          </p:cNvPr>
          <p:cNvSpPr>
            <a:spLocks noGrp="1"/>
          </p:cNvSpPr>
          <p:nvPr>
            <p:ph idx="1"/>
          </p:nvPr>
        </p:nvSpPr>
        <p:spPr>
          <a:xfrm>
            <a:off x="609600" y="1600201"/>
            <a:ext cx="10972800" cy="4525963"/>
          </a:xfrm>
        </p:spPr>
        <p:txBody>
          <a:bodyPr/>
          <a:lstStyle/>
          <a:p>
            <a:pPr marL="0" indent="0">
              <a:buNone/>
            </a:pPr>
            <a:r>
              <a:rPr lang="en-US" baseline="30000" dirty="0"/>
              <a:t>5</a:t>
            </a:r>
            <a:r>
              <a:rPr lang="en-US" dirty="0"/>
              <a:t>For what we preach is not ourselves, but Jesus Christ as Lord, and ourselves as your servants for Jesus’ sake. </a:t>
            </a:r>
          </a:p>
        </p:txBody>
      </p:sp>
    </p:spTree>
    <p:extLst>
      <p:ext uri="{BB962C8B-B14F-4D97-AF65-F5344CB8AC3E}">
        <p14:creationId xmlns:p14="http://schemas.microsoft.com/office/powerpoint/2010/main" val="127469145"/>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13D049-5E55-EE88-069A-1A798A4B4B3E}"/>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3E7E831F-B0BA-CC26-64B6-D410900D19B1}"/>
              </a:ext>
            </a:extLst>
          </p:cNvPr>
          <p:cNvSpPr>
            <a:spLocks noGrp="1"/>
          </p:cNvSpPr>
          <p:nvPr>
            <p:ph type="title"/>
          </p:nvPr>
        </p:nvSpPr>
        <p:spPr/>
        <p:txBody>
          <a:bodyPr/>
          <a:lstStyle/>
          <a:p>
            <a:pPr algn="l" eaLnBrk="1" hangingPunct="1"/>
            <a:r>
              <a:rPr lang="en-US" altLang="en-US" sz="7500" dirty="0"/>
              <a:t>2 Corinthians 4</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7003E4CC-D684-8649-C61F-E7CD85320B25}"/>
              </a:ext>
            </a:extLst>
          </p:cNvPr>
          <p:cNvSpPr>
            <a:spLocks noGrp="1"/>
          </p:cNvSpPr>
          <p:nvPr>
            <p:ph idx="1"/>
          </p:nvPr>
        </p:nvSpPr>
        <p:spPr>
          <a:xfrm>
            <a:off x="609600" y="1600201"/>
            <a:ext cx="10972800" cy="4525963"/>
          </a:xfrm>
        </p:spPr>
        <p:txBody>
          <a:bodyPr/>
          <a:lstStyle/>
          <a:p>
            <a:pPr marL="0" indent="0">
              <a:buNone/>
            </a:pPr>
            <a:r>
              <a:rPr lang="en-US" baseline="30000" dirty="0"/>
              <a:t>6</a:t>
            </a:r>
            <a:r>
              <a:rPr lang="en-US" dirty="0"/>
              <a:t>For God, who said, “Let light shine out of darkness,” made his light shine in our hearts to give us the light of the knowledge of God’s glory displayed in the face of Christ. </a:t>
            </a:r>
          </a:p>
        </p:txBody>
      </p:sp>
      <p:sp>
        <p:nvSpPr>
          <p:cNvPr id="2" name="TextBox 1">
            <a:extLst>
              <a:ext uri="{FF2B5EF4-FFF2-40B4-BE49-F238E27FC236}">
                <a16:creationId xmlns:a16="http://schemas.microsoft.com/office/drawing/2014/main" id="{4235A754-7F71-19A9-832B-18B7ED4C9B31}"/>
              </a:ext>
            </a:extLst>
          </p:cNvPr>
          <p:cNvSpPr txBox="1"/>
          <p:nvPr/>
        </p:nvSpPr>
        <p:spPr>
          <a:xfrm>
            <a:off x="994053" y="3863182"/>
            <a:ext cx="10203894" cy="1261884"/>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Jeremiah 17:9 – </a:t>
            </a:r>
            <a:r>
              <a:rPr lang="en-US" sz="3800" baseline="30000" dirty="0">
                <a:latin typeface="Aptos" panose="020B0004020202020204" pitchFamily="34" charset="0"/>
              </a:rPr>
              <a:t>9</a:t>
            </a:r>
            <a:r>
              <a:rPr lang="en-US" sz="3800" dirty="0">
                <a:latin typeface="Aptos" panose="020B0004020202020204" pitchFamily="34" charset="0"/>
              </a:rPr>
              <a:t>The heart is deceitful above all things and beyond cure. Who can understand it?</a:t>
            </a:r>
            <a:endParaRPr lang="en-US" sz="3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61325732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05A7ED-EE13-6AF2-5E1E-D5F72BA109A4}"/>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FD2277F0-0FC6-D09F-CDAB-A0010028B80D}"/>
              </a:ext>
            </a:extLst>
          </p:cNvPr>
          <p:cNvSpPr>
            <a:spLocks noGrp="1"/>
          </p:cNvSpPr>
          <p:nvPr>
            <p:ph type="title"/>
          </p:nvPr>
        </p:nvSpPr>
        <p:spPr/>
        <p:txBody>
          <a:bodyPr/>
          <a:lstStyle/>
          <a:p>
            <a:pPr algn="l" eaLnBrk="1" hangingPunct="1"/>
            <a:r>
              <a:rPr lang="en-US" altLang="en-US" sz="7500" dirty="0"/>
              <a:t>2 Corinthians 4</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12313491-2D13-944B-689A-439F43022D13}"/>
              </a:ext>
            </a:extLst>
          </p:cNvPr>
          <p:cNvSpPr>
            <a:spLocks noGrp="1"/>
          </p:cNvSpPr>
          <p:nvPr>
            <p:ph idx="1"/>
          </p:nvPr>
        </p:nvSpPr>
        <p:spPr>
          <a:xfrm>
            <a:off x="609600" y="1600201"/>
            <a:ext cx="10972800" cy="4525963"/>
          </a:xfrm>
        </p:spPr>
        <p:txBody>
          <a:bodyPr/>
          <a:lstStyle/>
          <a:p>
            <a:pPr marL="0" indent="0">
              <a:buNone/>
            </a:pPr>
            <a:r>
              <a:rPr lang="en-US" baseline="30000" dirty="0"/>
              <a:t>7</a:t>
            </a:r>
            <a:r>
              <a:rPr lang="en-US" dirty="0"/>
              <a:t>But we have this treasure in jars of clay to show that this all-surpassing power is from God and not from us. </a:t>
            </a:r>
          </a:p>
        </p:txBody>
      </p:sp>
    </p:spTree>
    <p:extLst>
      <p:ext uri="{BB962C8B-B14F-4D97-AF65-F5344CB8AC3E}">
        <p14:creationId xmlns:p14="http://schemas.microsoft.com/office/powerpoint/2010/main" val="1686272982"/>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47B28F-CD3F-9439-F9F2-EA981C07EDA9}"/>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57D58D88-FDE4-2880-9B2D-40808794D4BA}"/>
              </a:ext>
            </a:extLst>
          </p:cNvPr>
          <p:cNvSpPr>
            <a:spLocks noGrp="1"/>
          </p:cNvSpPr>
          <p:nvPr>
            <p:ph type="title"/>
          </p:nvPr>
        </p:nvSpPr>
        <p:spPr/>
        <p:txBody>
          <a:bodyPr/>
          <a:lstStyle/>
          <a:p>
            <a:pPr algn="l" eaLnBrk="1" hangingPunct="1"/>
            <a:r>
              <a:rPr lang="en-US" altLang="en-US" sz="7500" dirty="0"/>
              <a:t>2 Corinthians 4</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C8ADE944-AC8B-03F7-27F1-1CD10014038A}"/>
              </a:ext>
            </a:extLst>
          </p:cNvPr>
          <p:cNvSpPr>
            <a:spLocks noGrp="1"/>
          </p:cNvSpPr>
          <p:nvPr>
            <p:ph idx="1"/>
          </p:nvPr>
        </p:nvSpPr>
        <p:spPr>
          <a:xfrm>
            <a:off x="609600" y="1600201"/>
            <a:ext cx="10972800" cy="4525963"/>
          </a:xfrm>
        </p:spPr>
        <p:txBody>
          <a:bodyPr/>
          <a:lstStyle/>
          <a:p>
            <a:pPr marL="0" indent="0">
              <a:buNone/>
            </a:pPr>
            <a:r>
              <a:rPr lang="en-US" baseline="30000" dirty="0"/>
              <a:t>8</a:t>
            </a:r>
            <a:r>
              <a:rPr lang="en-US" dirty="0"/>
              <a:t>We are hard pressed on every side, but not crushed; perplexed, but not in despair; </a:t>
            </a:r>
          </a:p>
          <a:p>
            <a:pPr marL="0" indent="0">
              <a:buNone/>
            </a:pPr>
            <a:r>
              <a:rPr lang="en-US" baseline="30000" dirty="0"/>
              <a:t>9</a:t>
            </a:r>
            <a:r>
              <a:rPr lang="en-US" dirty="0"/>
              <a:t>persecuted, but not abandoned; struck down, but not destroyed. </a:t>
            </a:r>
          </a:p>
        </p:txBody>
      </p:sp>
    </p:spTree>
    <p:extLst>
      <p:ext uri="{BB962C8B-B14F-4D97-AF65-F5344CB8AC3E}">
        <p14:creationId xmlns:p14="http://schemas.microsoft.com/office/powerpoint/2010/main" val="100398295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spPr>
      <a:bodyPr wrap="square" rtlCol="0">
        <a:spAutoFit/>
      </a:bodyPr>
      <a:lstStyle>
        <a:defPPr algn="l">
          <a:defRPr sz="3800" dirty="0">
            <a:latin typeface="Perpetua" panose="02020502060401020303"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1866</Words>
  <Application>Microsoft Office PowerPoint</Application>
  <PresentationFormat>Widescreen</PresentationFormat>
  <Paragraphs>200</Paragraphs>
  <Slides>45</Slides>
  <Notes>30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45</vt:i4>
      </vt:variant>
    </vt:vector>
  </HeadingPairs>
  <TitlesOfParts>
    <vt:vector size="53" baseType="lpstr">
      <vt:lpstr>AngsanaUPC</vt:lpstr>
      <vt:lpstr>Aptos</vt:lpstr>
      <vt:lpstr>Arial</vt:lpstr>
      <vt:lpstr>Calibri</vt:lpstr>
      <vt:lpstr>Haettenschweiler</vt:lpstr>
      <vt:lpstr>Perpetua</vt:lpstr>
      <vt:lpstr>Times New Roman</vt:lpstr>
      <vt:lpstr>1_Office Theme</vt:lpstr>
      <vt:lpstr>2 CORINTHIANS 4</vt:lpstr>
      <vt:lpstr>2 Corinthians 4</vt:lpstr>
      <vt:lpstr>2 Corinthians 4</vt:lpstr>
      <vt:lpstr>2 Corinthians 4</vt:lpstr>
      <vt:lpstr>2 Corinthians 4</vt:lpstr>
      <vt:lpstr>2 Corinthians 4</vt:lpstr>
      <vt:lpstr>2 Corinthians 4</vt:lpstr>
      <vt:lpstr>2 Corinthians 4</vt:lpstr>
      <vt:lpstr>2 Corinthians 4</vt:lpstr>
      <vt:lpstr>2 Corinthians 4</vt:lpstr>
      <vt:lpstr>2 Corinthians 4</vt:lpstr>
      <vt:lpstr>2 Corinthians 4</vt:lpstr>
      <vt:lpstr>2 Corinthians 4</vt:lpstr>
      <vt:lpstr>2 Corinthians 4</vt:lpstr>
      <vt:lpstr>2 Corinthians 4</vt:lpstr>
      <vt:lpstr>2 Corinthians 4</vt:lpstr>
      <vt:lpstr>2 Corinthians 4</vt:lpstr>
      <vt:lpstr>2 Corinthians 4</vt:lpstr>
      <vt:lpstr>2 Corinthians 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 Corinthians 4</vt:lpstr>
      <vt:lpstr>2 Corinthians 4</vt:lpstr>
      <vt:lpstr>2 Corinthians 4</vt:lpstr>
      <vt:lpstr>2 Corinthians 4</vt:lpstr>
      <vt:lpstr>2 Corinthians 4</vt:lpstr>
      <vt:lpstr>PowerPoint Presentation</vt:lpstr>
      <vt:lpstr>PowerPoint Presentation</vt:lpstr>
      <vt:lpstr>PowerPoint Presentation</vt:lpstr>
      <vt:lpstr>2 Corinthians 4</vt:lpstr>
      <vt:lpstr>2 Corinthians 4</vt:lpstr>
      <vt:lpstr>2 Corinthians 4</vt:lpstr>
      <vt:lpstr>Application</vt:lpstr>
      <vt:lpstr>Application</vt:lpstr>
      <vt:lpstr>PowerPoint Presentation</vt:lpstr>
      <vt:lpstr>PowerPoint Presentation</vt:lpstr>
      <vt:lpstr>PowerPoint Presentation</vt:lpstr>
      <vt:lpstr>PowerPoint Presentation</vt:lpstr>
      <vt:lpstr>PowerPoint Presentation</vt:lpstr>
      <vt:lpstr>2 CORINTHIANS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2025-07-16T22:28:38Z</dcterms:created>
  <dcterms:modified xsi:type="dcterms:W3CDTF">2025-07-16T22:28:45Z</dcterms:modified>
</cp:coreProperties>
</file>