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notesMasterIdLst>
    <p:notesMasterId r:id="rId39"/>
  </p:notesMasterIdLst>
  <p:sldIdLst>
    <p:sldId id="256" r:id="rId2"/>
    <p:sldId id="308" r:id="rId3"/>
    <p:sldId id="282" r:id="rId4"/>
    <p:sldId id="283" r:id="rId5"/>
    <p:sldId id="258" r:id="rId6"/>
    <p:sldId id="313" r:id="rId7"/>
    <p:sldId id="314" r:id="rId8"/>
    <p:sldId id="315" r:id="rId9"/>
    <p:sldId id="316" r:id="rId10"/>
    <p:sldId id="260" r:id="rId11"/>
    <p:sldId id="261" r:id="rId12"/>
    <p:sldId id="262" r:id="rId13"/>
    <p:sldId id="289" r:id="rId14"/>
    <p:sldId id="263" r:id="rId15"/>
    <p:sldId id="264" r:id="rId16"/>
    <p:sldId id="309" r:id="rId17"/>
    <p:sldId id="265" r:id="rId18"/>
    <p:sldId id="266" r:id="rId19"/>
    <p:sldId id="267" r:id="rId20"/>
    <p:sldId id="268" r:id="rId21"/>
    <p:sldId id="305" r:id="rId22"/>
    <p:sldId id="292" r:id="rId23"/>
    <p:sldId id="270" r:id="rId24"/>
    <p:sldId id="294" r:id="rId25"/>
    <p:sldId id="295" r:id="rId26"/>
    <p:sldId id="274" r:id="rId27"/>
    <p:sldId id="312" r:id="rId28"/>
    <p:sldId id="310" r:id="rId29"/>
    <p:sldId id="296" r:id="rId30"/>
    <p:sldId id="298" r:id="rId31"/>
    <p:sldId id="276" r:id="rId32"/>
    <p:sldId id="302" r:id="rId33"/>
    <p:sldId id="299" r:id="rId34"/>
    <p:sldId id="304" r:id="rId35"/>
    <p:sldId id="300" r:id="rId36"/>
    <p:sldId id="290" r:id="rId37"/>
    <p:sldId id="311"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365" autoAdjust="0"/>
    <p:restoredTop sz="75928" autoAdjust="0"/>
  </p:normalViewPr>
  <p:slideViewPr>
    <p:cSldViewPr snapToGrid="0">
      <p:cViewPr varScale="1">
        <p:scale>
          <a:sx n="54" d="100"/>
          <a:sy n="54" d="100"/>
        </p:scale>
        <p:origin x="72"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E5445D-6DFC-1A47-8675-7FBFE3DAE4E8}" type="datetimeFigureOut">
              <a:rPr lang="en-US" smtClean="0"/>
              <a:t>7/20/2025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3E24DF-4687-9341-88C2-8CF6A870AD32}" type="slidenum">
              <a:rPr lang="en-US" smtClean="0"/>
              <a:t>‹#›</a:t>
            </a:fld>
            <a:endParaRPr lang="en-US"/>
          </a:p>
        </p:txBody>
      </p:sp>
    </p:spTree>
    <p:extLst>
      <p:ext uri="{BB962C8B-B14F-4D97-AF65-F5344CB8AC3E}">
        <p14:creationId xmlns:p14="http://schemas.microsoft.com/office/powerpoint/2010/main" val="668389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4</a:t>
            </a:fld>
            <a:endParaRPr lang="en-US"/>
          </a:p>
        </p:txBody>
      </p:sp>
    </p:spTree>
    <p:extLst>
      <p:ext uri="{BB962C8B-B14F-4D97-AF65-F5344CB8AC3E}">
        <p14:creationId xmlns:p14="http://schemas.microsoft.com/office/powerpoint/2010/main" val="2405761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14</a:t>
            </a:fld>
            <a:endParaRPr lang="en-US"/>
          </a:p>
        </p:txBody>
      </p:sp>
    </p:spTree>
    <p:extLst>
      <p:ext uri="{BB962C8B-B14F-4D97-AF65-F5344CB8AC3E}">
        <p14:creationId xmlns:p14="http://schemas.microsoft.com/office/powerpoint/2010/main" val="741434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15</a:t>
            </a:fld>
            <a:endParaRPr lang="en-US"/>
          </a:p>
        </p:txBody>
      </p:sp>
    </p:spTree>
    <p:extLst>
      <p:ext uri="{BB962C8B-B14F-4D97-AF65-F5344CB8AC3E}">
        <p14:creationId xmlns:p14="http://schemas.microsoft.com/office/powerpoint/2010/main" val="1422002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17</a:t>
            </a:fld>
            <a:endParaRPr lang="en-US"/>
          </a:p>
        </p:txBody>
      </p:sp>
    </p:spTree>
    <p:extLst>
      <p:ext uri="{BB962C8B-B14F-4D97-AF65-F5344CB8AC3E}">
        <p14:creationId xmlns:p14="http://schemas.microsoft.com/office/powerpoint/2010/main" val="1584813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18</a:t>
            </a:fld>
            <a:endParaRPr lang="en-US"/>
          </a:p>
        </p:txBody>
      </p:sp>
    </p:spTree>
    <p:extLst>
      <p:ext uri="{BB962C8B-B14F-4D97-AF65-F5344CB8AC3E}">
        <p14:creationId xmlns:p14="http://schemas.microsoft.com/office/powerpoint/2010/main" val="96974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19</a:t>
            </a:fld>
            <a:endParaRPr lang="en-US"/>
          </a:p>
        </p:txBody>
      </p:sp>
    </p:spTree>
    <p:extLst>
      <p:ext uri="{BB962C8B-B14F-4D97-AF65-F5344CB8AC3E}">
        <p14:creationId xmlns:p14="http://schemas.microsoft.com/office/powerpoint/2010/main" val="6239525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20</a:t>
            </a:fld>
            <a:endParaRPr lang="en-US"/>
          </a:p>
        </p:txBody>
      </p:sp>
    </p:spTree>
    <p:extLst>
      <p:ext uri="{BB962C8B-B14F-4D97-AF65-F5344CB8AC3E}">
        <p14:creationId xmlns:p14="http://schemas.microsoft.com/office/powerpoint/2010/main" val="38683162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21</a:t>
            </a:fld>
            <a:endParaRPr lang="en-US"/>
          </a:p>
        </p:txBody>
      </p:sp>
    </p:spTree>
    <p:extLst>
      <p:ext uri="{BB962C8B-B14F-4D97-AF65-F5344CB8AC3E}">
        <p14:creationId xmlns:p14="http://schemas.microsoft.com/office/powerpoint/2010/main" val="14602472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22</a:t>
            </a:fld>
            <a:endParaRPr lang="en-US"/>
          </a:p>
        </p:txBody>
      </p:sp>
    </p:spTree>
    <p:extLst>
      <p:ext uri="{BB962C8B-B14F-4D97-AF65-F5344CB8AC3E}">
        <p14:creationId xmlns:p14="http://schemas.microsoft.com/office/powerpoint/2010/main" val="3160784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23</a:t>
            </a:fld>
            <a:endParaRPr lang="en-US"/>
          </a:p>
        </p:txBody>
      </p:sp>
    </p:spTree>
    <p:extLst>
      <p:ext uri="{BB962C8B-B14F-4D97-AF65-F5344CB8AC3E}">
        <p14:creationId xmlns:p14="http://schemas.microsoft.com/office/powerpoint/2010/main" val="752358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24</a:t>
            </a:fld>
            <a:endParaRPr lang="en-US"/>
          </a:p>
        </p:txBody>
      </p:sp>
    </p:spTree>
    <p:extLst>
      <p:ext uri="{BB962C8B-B14F-4D97-AF65-F5344CB8AC3E}">
        <p14:creationId xmlns:p14="http://schemas.microsoft.com/office/powerpoint/2010/main" val="1633977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5</a:t>
            </a:fld>
            <a:endParaRPr lang="en-US"/>
          </a:p>
        </p:txBody>
      </p:sp>
    </p:spTree>
    <p:extLst>
      <p:ext uri="{BB962C8B-B14F-4D97-AF65-F5344CB8AC3E}">
        <p14:creationId xmlns:p14="http://schemas.microsoft.com/office/powerpoint/2010/main" val="789171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26</a:t>
            </a:fld>
            <a:endParaRPr lang="en-US"/>
          </a:p>
        </p:txBody>
      </p:sp>
    </p:spTree>
    <p:extLst>
      <p:ext uri="{BB962C8B-B14F-4D97-AF65-F5344CB8AC3E}">
        <p14:creationId xmlns:p14="http://schemas.microsoft.com/office/powerpoint/2010/main" val="1671997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E6360A-0F10-89F3-BE98-268C5F84B6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CA9D7C-D936-4ADF-23B0-8379F7699B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CC1E59-2254-63FD-E4D9-8D2886860EE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A4156C8-DABE-8887-D14D-D414B609DBD2}"/>
              </a:ext>
            </a:extLst>
          </p:cNvPr>
          <p:cNvSpPr>
            <a:spLocks noGrp="1"/>
          </p:cNvSpPr>
          <p:nvPr>
            <p:ph type="sldNum" sz="quarter" idx="5"/>
          </p:nvPr>
        </p:nvSpPr>
        <p:spPr/>
        <p:txBody>
          <a:bodyPr/>
          <a:lstStyle/>
          <a:p>
            <a:fld id="{163E24DF-4687-9341-88C2-8CF6A870AD32}" type="slidenum">
              <a:rPr lang="en-US" smtClean="0"/>
              <a:t>27</a:t>
            </a:fld>
            <a:endParaRPr lang="en-US"/>
          </a:p>
        </p:txBody>
      </p:sp>
    </p:spTree>
    <p:extLst>
      <p:ext uri="{BB962C8B-B14F-4D97-AF65-F5344CB8AC3E}">
        <p14:creationId xmlns:p14="http://schemas.microsoft.com/office/powerpoint/2010/main" val="33235525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28</a:t>
            </a:fld>
            <a:endParaRPr lang="en-US"/>
          </a:p>
        </p:txBody>
      </p:sp>
    </p:spTree>
    <p:extLst>
      <p:ext uri="{BB962C8B-B14F-4D97-AF65-F5344CB8AC3E}">
        <p14:creationId xmlns:p14="http://schemas.microsoft.com/office/powerpoint/2010/main" val="15113813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29</a:t>
            </a:fld>
            <a:endParaRPr lang="en-US"/>
          </a:p>
        </p:txBody>
      </p:sp>
    </p:spTree>
    <p:extLst>
      <p:ext uri="{BB962C8B-B14F-4D97-AF65-F5344CB8AC3E}">
        <p14:creationId xmlns:p14="http://schemas.microsoft.com/office/powerpoint/2010/main" val="17220448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30</a:t>
            </a:fld>
            <a:endParaRPr lang="en-US"/>
          </a:p>
        </p:txBody>
      </p:sp>
    </p:spTree>
    <p:extLst>
      <p:ext uri="{BB962C8B-B14F-4D97-AF65-F5344CB8AC3E}">
        <p14:creationId xmlns:p14="http://schemas.microsoft.com/office/powerpoint/2010/main" val="29511769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32</a:t>
            </a:fld>
            <a:endParaRPr lang="en-US"/>
          </a:p>
        </p:txBody>
      </p:sp>
    </p:spTree>
    <p:extLst>
      <p:ext uri="{BB962C8B-B14F-4D97-AF65-F5344CB8AC3E}">
        <p14:creationId xmlns:p14="http://schemas.microsoft.com/office/powerpoint/2010/main" val="1815595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33</a:t>
            </a:fld>
            <a:endParaRPr lang="en-US"/>
          </a:p>
        </p:txBody>
      </p:sp>
    </p:spTree>
    <p:extLst>
      <p:ext uri="{BB962C8B-B14F-4D97-AF65-F5344CB8AC3E}">
        <p14:creationId xmlns:p14="http://schemas.microsoft.com/office/powerpoint/2010/main" val="34595502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34</a:t>
            </a:fld>
            <a:endParaRPr lang="en-US"/>
          </a:p>
        </p:txBody>
      </p:sp>
    </p:spTree>
    <p:extLst>
      <p:ext uri="{BB962C8B-B14F-4D97-AF65-F5344CB8AC3E}">
        <p14:creationId xmlns:p14="http://schemas.microsoft.com/office/powerpoint/2010/main" val="34852782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35</a:t>
            </a:fld>
            <a:endParaRPr lang="en-US"/>
          </a:p>
        </p:txBody>
      </p:sp>
    </p:spTree>
    <p:extLst>
      <p:ext uri="{BB962C8B-B14F-4D97-AF65-F5344CB8AC3E}">
        <p14:creationId xmlns:p14="http://schemas.microsoft.com/office/powerpoint/2010/main" val="768712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B9234-1A45-B3D6-B440-3F47C21A35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C435CD-F0ED-204E-2E92-200D76E660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6CD495-8A64-8CF5-E104-10908BF4330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01400F6-AA00-6E1A-8055-9614D3E89E16}"/>
              </a:ext>
            </a:extLst>
          </p:cNvPr>
          <p:cNvSpPr>
            <a:spLocks noGrp="1"/>
          </p:cNvSpPr>
          <p:nvPr>
            <p:ph type="sldNum" sz="quarter" idx="5"/>
          </p:nvPr>
        </p:nvSpPr>
        <p:spPr/>
        <p:txBody>
          <a:bodyPr/>
          <a:lstStyle/>
          <a:p>
            <a:fld id="{163E24DF-4687-9341-88C2-8CF6A870AD32}" type="slidenum">
              <a:rPr lang="en-US" smtClean="0"/>
              <a:t>6</a:t>
            </a:fld>
            <a:endParaRPr lang="en-US"/>
          </a:p>
        </p:txBody>
      </p:sp>
    </p:spTree>
    <p:extLst>
      <p:ext uri="{BB962C8B-B14F-4D97-AF65-F5344CB8AC3E}">
        <p14:creationId xmlns:p14="http://schemas.microsoft.com/office/powerpoint/2010/main" val="3804920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713648-5A53-D289-65EC-31F36FDA4C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589BD5-19F1-C1BB-D717-C83ACB3E39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137BA3-C959-7D92-958F-8A7CC9620D0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27AF86A-881B-7F61-3091-C3C2C7B4B7B9}"/>
              </a:ext>
            </a:extLst>
          </p:cNvPr>
          <p:cNvSpPr>
            <a:spLocks noGrp="1"/>
          </p:cNvSpPr>
          <p:nvPr>
            <p:ph type="sldNum" sz="quarter" idx="5"/>
          </p:nvPr>
        </p:nvSpPr>
        <p:spPr/>
        <p:txBody>
          <a:bodyPr/>
          <a:lstStyle/>
          <a:p>
            <a:fld id="{163E24DF-4687-9341-88C2-8CF6A870AD32}" type="slidenum">
              <a:rPr lang="en-US" smtClean="0"/>
              <a:t>7</a:t>
            </a:fld>
            <a:endParaRPr lang="en-US"/>
          </a:p>
        </p:txBody>
      </p:sp>
    </p:spTree>
    <p:extLst>
      <p:ext uri="{BB962C8B-B14F-4D97-AF65-F5344CB8AC3E}">
        <p14:creationId xmlns:p14="http://schemas.microsoft.com/office/powerpoint/2010/main" val="716572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CF8B01-F6F2-C90D-040A-5E33811700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A56B89-BA96-CFB7-A693-A1A2E591CA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C99C60-E2C8-7E09-CDA0-9AFB3D19273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19FF7E8-5788-F9D0-1C40-66F491518C18}"/>
              </a:ext>
            </a:extLst>
          </p:cNvPr>
          <p:cNvSpPr>
            <a:spLocks noGrp="1"/>
          </p:cNvSpPr>
          <p:nvPr>
            <p:ph type="sldNum" sz="quarter" idx="5"/>
          </p:nvPr>
        </p:nvSpPr>
        <p:spPr/>
        <p:txBody>
          <a:bodyPr/>
          <a:lstStyle/>
          <a:p>
            <a:fld id="{163E24DF-4687-9341-88C2-8CF6A870AD32}" type="slidenum">
              <a:rPr lang="en-US" smtClean="0"/>
              <a:t>8</a:t>
            </a:fld>
            <a:endParaRPr lang="en-US"/>
          </a:p>
        </p:txBody>
      </p:sp>
    </p:spTree>
    <p:extLst>
      <p:ext uri="{BB962C8B-B14F-4D97-AF65-F5344CB8AC3E}">
        <p14:creationId xmlns:p14="http://schemas.microsoft.com/office/powerpoint/2010/main" val="3113441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10099-24AB-8B92-541F-2AB4F911B1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309E77-D26D-72CA-279D-C4F40086EE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799DE9-4425-B6E2-1C8A-D50F05541B5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9A82370-3D2F-B8CD-C539-6250A526E87B}"/>
              </a:ext>
            </a:extLst>
          </p:cNvPr>
          <p:cNvSpPr>
            <a:spLocks noGrp="1"/>
          </p:cNvSpPr>
          <p:nvPr>
            <p:ph type="sldNum" sz="quarter" idx="5"/>
          </p:nvPr>
        </p:nvSpPr>
        <p:spPr/>
        <p:txBody>
          <a:bodyPr/>
          <a:lstStyle/>
          <a:p>
            <a:fld id="{163E24DF-4687-9341-88C2-8CF6A870AD32}" type="slidenum">
              <a:rPr lang="en-US" smtClean="0"/>
              <a:t>9</a:t>
            </a:fld>
            <a:endParaRPr lang="en-US"/>
          </a:p>
        </p:txBody>
      </p:sp>
    </p:spTree>
    <p:extLst>
      <p:ext uri="{BB962C8B-B14F-4D97-AF65-F5344CB8AC3E}">
        <p14:creationId xmlns:p14="http://schemas.microsoft.com/office/powerpoint/2010/main" val="154488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10</a:t>
            </a:fld>
            <a:endParaRPr lang="en-US"/>
          </a:p>
        </p:txBody>
      </p:sp>
    </p:spTree>
    <p:extLst>
      <p:ext uri="{BB962C8B-B14F-4D97-AF65-F5344CB8AC3E}">
        <p14:creationId xmlns:p14="http://schemas.microsoft.com/office/powerpoint/2010/main" val="668803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11</a:t>
            </a:fld>
            <a:endParaRPr lang="en-US"/>
          </a:p>
        </p:txBody>
      </p:sp>
    </p:spTree>
    <p:extLst>
      <p:ext uri="{BB962C8B-B14F-4D97-AF65-F5344CB8AC3E}">
        <p14:creationId xmlns:p14="http://schemas.microsoft.com/office/powerpoint/2010/main" val="2643944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E24DF-4687-9341-88C2-8CF6A870AD32}" type="slidenum">
              <a:rPr lang="en-US" smtClean="0"/>
              <a:t>13</a:t>
            </a:fld>
            <a:endParaRPr lang="en-US"/>
          </a:p>
        </p:txBody>
      </p:sp>
    </p:spTree>
    <p:extLst>
      <p:ext uri="{BB962C8B-B14F-4D97-AF65-F5344CB8AC3E}">
        <p14:creationId xmlns:p14="http://schemas.microsoft.com/office/powerpoint/2010/main" val="1846317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7E02A7-BAC1-A64A-9A07-097F0D3E274A}"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2883328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7E02A7-BAC1-A64A-9A07-097F0D3E274A}"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41433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7E02A7-BAC1-A64A-9A07-097F0D3E274A}"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238950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7E02A7-BAC1-A64A-9A07-097F0D3E274A}"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89717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7E02A7-BAC1-A64A-9A07-097F0D3E274A}" type="datetimeFigureOut">
              <a:rPr lang="en-US" smtClean="0"/>
              <a:t>7/20/2025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2908240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7E02A7-BAC1-A64A-9A07-097F0D3E274A}" type="datetimeFigureOut">
              <a:rPr lang="en-US" smtClean="0"/>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2972429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7E02A7-BAC1-A64A-9A07-097F0D3E274A}" type="datetimeFigureOut">
              <a:rPr lang="en-US" smtClean="0"/>
              <a:t>7/20/2025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505216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7E02A7-BAC1-A64A-9A07-097F0D3E274A}" type="datetimeFigureOut">
              <a:rPr lang="en-US" smtClean="0"/>
              <a:t>7/20/2025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2578502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7E02A7-BAC1-A64A-9A07-097F0D3E274A}" type="datetimeFigureOut">
              <a:rPr lang="en-US" smtClean="0"/>
              <a:t>7/20/2025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187245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7E02A7-BAC1-A64A-9A07-097F0D3E274A}" type="datetimeFigureOut">
              <a:rPr lang="en-US" smtClean="0"/>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1543585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7E02A7-BAC1-A64A-9A07-097F0D3E274A}" type="datetimeFigureOut">
              <a:rPr lang="en-US" smtClean="0"/>
              <a:t>7/20/2025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A079BD-ECBB-3D46-B4F2-2586E12F4B3D}" type="slidenum">
              <a:rPr lang="en-US" smtClean="0"/>
              <a:t>‹#›</a:t>
            </a:fld>
            <a:endParaRPr lang="en-US"/>
          </a:p>
        </p:txBody>
      </p:sp>
    </p:spTree>
    <p:extLst>
      <p:ext uri="{BB962C8B-B14F-4D97-AF65-F5344CB8AC3E}">
        <p14:creationId xmlns:p14="http://schemas.microsoft.com/office/powerpoint/2010/main" val="941634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8E7E02A7-BAC1-A64A-9A07-097F0D3E274A}" type="datetimeFigureOut">
              <a:rPr lang="en-US" smtClean="0"/>
              <a:t>7/20/2025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AEA079BD-ECBB-3D46-B4F2-2586E12F4B3D}" type="slidenum">
              <a:rPr lang="en-US" smtClean="0"/>
              <a:t>‹#›</a:t>
            </a:fld>
            <a:endParaRPr lang="en-US"/>
          </a:p>
        </p:txBody>
      </p:sp>
    </p:spTree>
    <p:extLst>
      <p:ext uri="{BB962C8B-B14F-4D97-AF65-F5344CB8AC3E}">
        <p14:creationId xmlns:p14="http://schemas.microsoft.com/office/powerpoint/2010/main" val="20191772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dreads.com/work/quotes/3284484"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90F1C-51F0-F142-2E10-F2388862C703}"/>
              </a:ext>
            </a:extLst>
          </p:cNvPr>
          <p:cNvSpPr>
            <a:spLocks noGrp="1"/>
          </p:cNvSpPr>
          <p:nvPr>
            <p:ph type="ctrTitle"/>
          </p:nvPr>
        </p:nvSpPr>
        <p:spPr/>
        <p:txBody>
          <a:bodyPr/>
          <a:lstStyle/>
          <a:p>
            <a:r>
              <a:rPr lang="en-US" dirty="0"/>
              <a:t>Freedom</a:t>
            </a:r>
          </a:p>
        </p:txBody>
      </p:sp>
      <p:sp>
        <p:nvSpPr>
          <p:cNvPr id="3" name="Subtitle 2">
            <a:extLst>
              <a:ext uri="{FF2B5EF4-FFF2-40B4-BE49-F238E27FC236}">
                <a16:creationId xmlns:a16="http://schemas.microsoft.com/office/drawing/2014/main" id="{0C10F5AA-93FD-0807-47A0-A26430E27DC1}"/>
              </a:ext>
            </a:extLst>
          </p:cNvPr>
          <p:cNvSpPr>
            <a:spLocks noGrp="1"/>
          </p:cNvSpPr>
          <p:nvPr>
            <p:ph type="subTitle" idx="1"/>
          </p:nvPr>
        </p:nvSpPr>
        <p:spPr/>
        <p:txBody>
          <a:bodyPr/>
          <a:lstStyle/>
          <a:p>
            <a:r>
              <a:rPr lang="en-US" dirty="0"/>
              <a:t>XSI 2025 Sweet</a:t>
            </a:r>
          </a:p>
        </p:txBody>
      </p:sp>
    </p:spTree>
    <p:extLst>
      <p:ext uri="{BB962C8B-B14F-4D97-AF65-F5344CB8AC3E}">
        <p14:creationId xmlns:p14="http://schemas.microsoft.com/office/powerpoint/2010/main" val="1575632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4EFE9-CD9E-5012-2F22-48681BF713B5}"/>
              </a:ext>
            </a:extLst>
          </p:cNvPr>
          <p:cNvSpPr>
            <a:spLocks noGrp="1"/>
          </p:cNvSpPr>
          <p:nvPr>
            <p:ph type="title"/>
          </p:nvPr>
        </p:nvSpPr>
        <p:spPr>
          <a:xfrm>
            <a:off x="121920" y="121921"/>
            <a:ext cx="11948160" cy="1005839"/>
          </a:xfrm>
        </p:spPr>
        <p:txBody>
          <a:bodyPr/>
          <a:lstStyle/>
          <a:p>
            <a:r>
              <a:rPr lang="en-US" dirty="0"/>
              <a:t>Natural View: No hindrance</a:t>
            </a:r>
          </a:p>
        </p:txBody>
      </p:sp>
      <p:sp>
        <p:nvSpPr>
          <p:cNvPr id="10" name="Content Placeholder 9">
            <a:extLst>
              <a:ext uri="{FF2B5EF4-FFF2-40B4-BE49-F238E27FC236}">
                <a16:creationId xmlns:a16="http://schemas.microsoft.com/office/drawing/2014/main" id="{9B53E2B6-7FF4-CDFE-57C2-6797F3AFF7FD}"/>
              </a:ext>
            </a:extLst>
          </p:cNvPr>
          <p:cNvSpPr>
            <a:spLocks noGrp="1"/>
          </p:cNvSpPr>
          <p:nvPr>
            <p:ph idx="1"/>
          </p:nvPr>
        </p:nvSpPr>
        <p:spPr>
          <a:xfrm>
            <a:off x="121920" y="1127760"/>
            <a:ext cx="11948160" cy="5608319"/>
          </a:xfrm>
        </p:spPr>
        <p:txBody>
          <a:bodyPr>
            <a:normAutofit/>
          </a:bodyPr>
          <a:lstStyle/>
          <a:p>
            <a:pPr marL="0" indent="0">
              <a:buNone/>
            </a:pPr>
            <a:r>
              <a:rPr lang="en-US" sz="3500" dirty="0"/>
              <a:t>No restraint, No confinement</a:t>
            </a:r>
          </a:p>
          <a:p>
            <a:r>
              <a:rPr lang="en-US" sz="3500" dirty="0"/>
              <a:t>“I’m free to do what I want any old time” The Rolling Stones</a:t>
            </a:r>
          </a:p>
          <a:p>
            <a:r>
              <a:rPr lang="en-US" sz="3500" dirty="0"/>
              <a:t>Wayne Dyer: “Freedom means you are unobstructed in living your life as you choose. Anything less is a form of slavery.” </a:t>
            </a:r>
          </a:p>
          <a:p>
            <a:r>
              <a:rPr lang="en-US" sz="3500" dirty="0"/>
              <a:t>“I understood what he was doing, that he had spent four years fulfilling the absurd and tedious duty of graduating from college and now he was emancipated from that world of abstraction, false security, parents, and material excess.”</a:t>
            </a:r>
            <a:br>
              <a:rPr lang="en-US" sz="3500" dirty="0"/>
            </a:br>
            <a:r>
              <a:rPr lang="en-US" sz="3500" dirty="0"/>
              <a:t>― </a:t>
            </a:r>
            <a:r>
              <a:rPr lang="en-US" sz="3500" b="1" dirty="0"/>
              <a:t>Jon Krakauer, </a:t>
            </a:r>
            <a:r>
              <a:rPr lang="en-US" sz="3500" b="1" i="1" u="sng" dirty="0">
                <a:hlinkClick r:id="rId3">
                  <a:extLst>
                    <a:ext uri="{A12FA001-AC4F-418D-AE19-62706E023703}">
                      <ahyp:hlinkClr xmlns:ahyp="http://schemas.microsoft.com/office/drawing/2018/hyperlinkcolor" val="tx"/>
                    </a:ext>
                  </a:extLst>
                </a:hlinkClick>
              </a:rPr>
              <a:t>Into the Wild</a:t>
            </a:r>
            <a:endParaRPr lang="en-US" sz="3500" i="1" u="sng" dirty="0"/>
          </a:p>
        </p:txBody>
      </p:sp>
    </p:spTree>
    <p:extLst>
      <p:ext uri="{BB962C8B-B14F-4D97-AF65-F5344CB8AC3E}">
        <p14:creationId xmlns:p14="http://schemas.microsoft.com/office/powerpoint/2010/main" val="299497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54956-C7B2-6B27-3043-71FF53DE9C6C}"/>
              </a:ext>
            </a:extLst>
          </p:cNvPr>
          <p:cNvSpPr>
            <a:spLocks noGrp="1"/>
          </p:cNvSpPr>
          <p:nvPr>
            <p:ph type="title"/>
          </p:nvPr>
        </p:nvSpPr>
        <p:spPr>
          <a:xfrm>
            <a:off x="203200" y="287867"/>
            <a:ext cx="11150600" cy="812800"/>
          </a:xfrm>
        </p:spPr>
        <p:txBody>
          <a:bodyPr/>
          <a:lstStyle/>
          <a:p>
            <a:r>
              <a:rPr lang="en-US" dirty="0"/>
              <a:t>Biblical View</a:t>
            </a:r>
          </a:p>
        </p:txBody>
      </p:sp>
      <p:sp>
        <p:nvSpPr>
          <p:cNvPr id="3" name="Content Placeholder 2">
            <a:extLst>
              <a:ext uri="{FF2B5EF4-FFF2-40B4-BE49-F238E27FC236}">
                <a16:creationId xmlns:a16="http://schemas.microsoft.com/office/drawing/2014/main" id="{AA4D1277-7FFC-9299-7E3B-48170597F1EA}"/>
              </a:ext>
            </a:extLst>
          </p:cNvPr>
          <p:cNvSpPr>
            <a:spLocks noGrp="1"/>
          </p:cNvSpPr>
          <p:nvPr>
            <p:ph idx="1"/>
          </p:nvPr>
        </p:nvSpPr>
        <p:spPr>
          <a:xfrm>
            <a:off x="203200" y="1285265"/>
            <a:ext cx="11988800" cy="5284868"/>
          </a:xfrm>
        </p:spPr>
        <p:txBody>
          <a:bodyPr>
            <a:normAutofit/>
          </a:bodyPr>
          <a:lstStyle/>
          <a:p>
            <a:r>
              <a:rPr lang="en-US" sz="3800" dirty="0"/>
              <a:t>Freedom is focused on fulfilling our design</a:t>
            </a:r>
          </a:p>
          <a:p>
            <a:pPr fontAlgn="base"/>
            <a:r>
              <a:rPr lang="en-US" sz="3800" dirty="0"/>
              <a:t>We are created, and we have been created for a purpose. </a:t>
            </a:r>
          </a:p>
          <a:p>
            <a:pPr fontAlgn="base"/>
            <a:r>
              <a:rPr lang="en-US" sz="3800" dirty="0"/>
              <a:t>Instead of unlimited choice, we can use our choice to live in line with our design and purpose</a:t>
            </a:r>
          </a:p>
        </p:txBody>
      </p:sp>
    </p:spTree>
    <p:extLst>
      <p:ext uri="{BB962C8B-B14F-4D97-AF65-F5344CB8AC3E}">
        <p14:creationId xmlns:p14="http://schemas.microsoft.com/office/powerpoint/2010/main" val="141472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90E12-61C2-BB17-5B35-70340DE8106E}"/>
              </a:ext>
            </a:extLst>
          </p:cNvPr>
          <p:cNvSpPr>
            <a:spLocks noGrp="1"/>
          </p:cNvSpPr>
          <p:nvPr>
            <p:ph type="title"/>
          </p:nvPr>
        </p:nvSpPr>
        <p:spPr>
          <a:xfrm>
            <a:off x="135467" y="118534"/>
            <a:ext cx="12056533" cy="1008530"/>
          </a:xfrm>
        </p:spPr>
        <p:txBody>
          <a:bodyPr/>
          <a:lstStyle/>
          <a:p>
            <a:r>
              <a:rPr lang="en-US" dirty="0"/>
              <a:t>Consider the importance of design</a:t>
            </a:r>
          </a:p>
        </p:txBody>
      </p:sp>
      <p:sp>
        <p:nvSpPr>
          <p:cNvPr id="3" name="Content Placeholder 2">
            <a:extLst>
              <a:ext uri="{FF2B5EF4-FFF2-40B4-BE49-F238E27FC236}">
                <a16:creationId xmlns:a16="http://schemas.microsoft.com/office/drawing/2014/main" id="{8BA3FA17-6FA9-4CDB-BD0E-8E7DE935C205}"/>
              </a:ext>
            </a:extLst>
          </p:cNvPr>
          <p:cNvSpPr>
            <a:spLocks noGrp="1"/>
          </p:cNvSpPr>
          <p:nvPr>
            <p:ph idx="1"/>
          </p:nvPr>
        </p:nvSpPr>
        <p:spPr>
          <a:xfrm>
            <a:off x="135467" y="1127064"/>
            <a:ext cx="11921066" cy="5730936"/>
          </a:xfrm>
        </p:spPr>
        <p:txBody>
          <a:bodyPr>
            <a:normAutofit/>
          </a:bodyPr>
          <a:lstStyle/>
          <a:p>
            <a:pPr marL="0" indent="0">
              <a:buNone/>
            </a:pPr>
            <a:r>
              <a:rPr lang="en-US" sz="3500" dirty="0"/>
              <a:t>Examples:</a:t>
            </a:r>
          </a:p>
          <a:p>
            <a:r>
              <a:rPr lang="en-US" sz="3500" dirty="0"/>
              <a:t> Child put fish to bed</a:t>
            </a:r>
          </a:p>
          <a:p>
            <a:endParaRPr lang="en-US" sz="3500" dirty="0"/>
          </a:p>
          <a:p>
            <a:r>
              <a:rPr lang="en-US" sz="3500" dirty="0"/>
              <a:t>Miniature Dachshund</a:t>
            </a:r>
          </a:p>
          <a:p>
            <a:r>
              <a:rPr lang="en-US" sz="3500" dirty="0"/>
              <a:t>“It's best to discourage jumping and teach them to use pet stairs or ramps instead”</a:t>
            </a:r>
          </a:p>
        </p:txBody>
      </p:sp>
    </p:spTree>
    <p:extLst>
      <p:ext uri="{BB962C8B-B14F-4D97-AF65-F5344CB8AC3E}">
        <p14:creationId xmlns:p14="http://schemas.microsoft.com/office/powerpoint/2010/main" val="173945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ADC93-2121-12DD-9FA6-DB3D3952F1D0}"/>
              </a:ext>
            </a:extLst>
          </p:cNvPr>
          <p:cNvSpPr>
            <a:spLocks noGrp="1"/>
          </p:cNvSpPr>
          <p:nvPr>
            <p:ph type="title"/>
          </p:nvPr>
        </p:nvSpPr>
        <p:spPr>
          <a:xfrm>
            <a:off x="118533" y="186267"/>
            <a:ext cx="11235267" cy="948266"/>
          </a:xfrm>
        </p:spPr>
        <p:txBody>
          <a:bodyPr/>
          <a:lstStyle/>
          <a:p>
            <a:r>
              <a:rPr lang="en-US" dirty="0"/>
              <a:t>What were we created for ? What is our design?</a:t>
            </a:r>
          </a:p>
        </p:txBody>
      </p:sp>
      <p:sp>
        <p:nvSpPr>
          <p:cNvPr id="3" name="Content Placeholder 2">
            <a:extLst>
              <a:ext uri="{FF2B5EF4-FFF2-40B4-BE49-F238E27FC236}">
                <a16:creationId xmlns:a16="http://schemas.microsoft.com/office/drawing/2014/main" id="{E3A70E63-0F09-682D-F7B9-671B332EB134}"/>
              </a:ext>
            </a:extLst>
          </p:cNvPr>
          <p:cNvSpPr>
            <a:spLocks noGrp="1"/>
          </p:cNvSpPr>
          <p:nvPr>
            <p:ph idx="1"/>
          </p:nvPr>
        </p:nvSpPr>
        <p:spPr>
          <a:xfrm>
            <a:off x="118533" y="1134533"/>
            <a:ext cx="11954934" cy="5537200"/>
          </a:xfrm>
        </p:spPr>
        <p:txBody>
          <a:bodyPr>
            <a:normAutofit/>
          </a:bodyPr>
          <a:lstStyle/>
          <a:p>
            <a:r>
              <a:rPr lang="en-US" sz="3500" dirty="0"/>
              <a:t>Love relationship with God</a:t>
            </a:r>
          </a:p>
          <a:p>
            <a:r>
              <a:rPr lang="en-US" sz="3500" dirty="0"/>
              <a:t>Love relationships with others</a:t>
            </a:r>
          </a:p>
          <a:p>
            <a:r>
              <a:rPr lang="en-US" sz="3500" dirty="0"/>
              <a:t>Matthew 22: </a:t>
            </a:r>
            <a:r>
              <a:rPr lang="en-US" sz="3500" b="1" baseline="30000" dirty="0"/>
              <a:t>36 </a:t>
            </a:r>
            <a:r>
              <a:rPr lang="en-US" sz="3500" dirty="0"/>
              <a:t>“Teacher, which is the great commandment in the Law?” </a:t>
            </a:r>
            <a:r>
              <a:rPr lang="en-US" sz="3500" b="1" baseline="30000" dirty="0"/>
              <a:t>37 </a:t>
            </a:r>
            <a:r>
              <a:rPr lang="en-US" sz="3500" dirty="0"/>
              <a:t>And He said to him, “‘</a:t>
            </a:r>
            <a:r>
              <a:rPr lang="en-US" sz="3500" cap="small" dirty="0"/>
              <a:t>You shall love the Lord your God with all your heart</a:t>
            </a:r>
            <a:r>
              <a:rPr lang="en-US" sz="3500" dirty="0"/>
              <a:t>, </a:t>
            </a:r>
            <a:r>
              <a:rPr lang="en-US" sz="3500" cap="small" dirty="0"/>
              <a:t>and with all your soul</a:t>
            </a:r>
            <a:r>
              <a:rPr lang="en-US" sz="3500" dirty="0"/>
              <a:t>, </a:t>
            </a:r>
            <a:r>
              <a:rPr lang="en-US" sz="3500" cap="small" dirty="0"/>
              <a:t>and with all your mind</a:t>
            </a:r>
            <a:r>
              <a:rPr lang="en-US" sz="3500" dirty="0"/>
              <a:t>.’ </a:t>
            </a:r>
            <a:r>
              <a:rPr lang="en-US" sz="3500" b="1" baseline="30000" dirty="0"/>
              <a:t>38 </a:t>
            </a:r>
            <a:r>
              <a:rPr lang="en-US" sz="3500" dirty="0"/>
              <a:t>This is the great and foremost commandment. </a:t>
            </a:r>
            <a:r>
              <a:rPr lang="en-US" sz="3500" b="1" baseline="30000" dirty="0"/>
              <a:t>39 </a:t>
            </a:r>
            <a:r>
              <a:rPr lang="en-US" sz="3500" dirty="0"/>
              <a:t>The second is like it, ‘</a:t>
            </a:r>
            <a:r>
              <a:rPr lang="en-US" sz="3500" cap="small" dirty="0"/>
              <a:t>You shall love your neighbor as yourself</a:t>
            </a:r>
            <a:r>
              <a:rPr lang="en-US" sz="3500" dirty="0"/>
              <a:t>.</a:t>
            </a:r>
          </a:p>
        </p:txBody>
      </p:sp>
    </p:spTree>
    <p:extLst>
      <p:ext uri="{BB962C8B-B14F-4D97-AF65-F5344CB8AC3E}">
        <p14:creationId xmlns:p14="http://schemas.microsoft.com/office/powerpoint/2010/main" val="902023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D3B39-13DE-F723-12D1-9774DE2E2090}"/>
              </a:ext>
            </a:extLst>
          </p:cNvPr>
          <p:cNvSpPr>
            <a:spLocks noGrp="1"/>
          </p:cNvSpPr>
          <p:nvPr>
            <p:ph type="title"/>
          </p:nvPr>
        </p:nvSpPr>
        <p:spPr>
          <a:xfrm>
            <a:off x="121920" y="1"/>
            <a:ext cx="11871959" cy="1005839"/>
          </a:xfrm>
        </p:spPr>
        <p:txBody>
          <a:bodyPr/>
          <a:lstStyle/>
          <a:p>
            <a:r>
              <a:rPr lang="en-US" dirty="0"/>
              <a:t>Natural way: “I know what is best for me”</a:t>
            </a:r>
          </a:p>
        </p:txBody>
      </p:sp>
      <p:sp>
        <p:nvSpPr>
          <p:cNvPr id="3" name="Content Placeholder 2">
            <a:extLst>
              <a:ext uri="{FF2B5EF4-FFF2-40B4-BE49-F238E27FC236}">
                <a16:creationId xmlns:a16="http://schemas.microsoft.com/office/drawing/2014/main" id="{1F42E27C-DEEE-64A8-E091-4FF4A79801BA}"/>
              </a:ext>
            </a:extLst>
          </p:cNvPr>
          <p:cNvSpPr>
            <a:spLocks noGrp="1"/>
          </p:cNvSpPr>
          <p:nvPr>
            <p:ph idx="1"/>
          </p:nvPr>
        </p:nvSpPr>
        <p:spPr>
          <a:xfrm>
            <a:off x="198121" y="863600"/>
            <a:ext cx="11795758" cy="5720080"/>
          </a:xfrm>
        </p:spPr>
        <p:txBody>
          <a:bodyPr>
            <a:noAutofit/>
          </a:bodyPr>
          <a:lstStyle/>
          <a:p>
            <a:pPr fontAlgn="base"/>
            <a:r>
              <a:rPr lang="en-US" sz="3500" dirty="0"/>
              <a:t>William Ernest Hensley: “I am the master of my fate, the captain of my soul . . .” (“Invictus”)</a:t>
            </a:r>
          </a:p>
          <a:p>
            <a:pPr fontAlgn="base"/>
            <a:r>
              <a:rPr lang="en-US" sz="3500" dirty="0"/>
              <a:t>It’s best for me to follow my desires</a:t>
            </a:r>
          </a:p>
        </p:txBody>
      </p:sp>
    </p:spTree>
    <p:extLst>
      <p:ext uri="{BB962C8B-B14F-4D97-AF65-F5344CB8AC3E}">
        <p14:creationId xmlns:p14="http://schemas.microsoft.com/office/powerpoint/2010/main" val="414634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3FB67-578E-1D5D-2DD5-E22EC3377B54}"/>
              </a:ext>
            </a:extLst>
          </p:cNvPr>
          <p:cNvSpPr>
            <a:spLocks noGrp="1"/>
          </p:cNvSpPr>
          <p:nvPr>
            <p:ph type="title"/>
          </p:nvPr>
        </p:nvSpPr>
        <p:spPr>
          <a:xfrm>
            <a:off x="137160" y="190006"/>
            <a:ext cx="12054840" cy="812799"/>
          </a:xfrm>
        </p:spPr>
        <p:txBody>
          <a:bodyPr>
            <a:normAutofit fontScale="90000"/>
          </a:bodyPr>
          <a:lstStyle/>
          <a:p>
            <a:r>
              <a:rPr lang="en-US" sz="4000" dirty="0"/>
              <a:t>Biblical: My way may feel right, but I am fallen and broken</a:t>
            </a:r>
          </a:p>
        </p:txBody>
      </p:sp>
      <p:sp>
        <p:nvSpPr>
          <p:cNvPr id="3" name="Content Placeholder 2">
            <a:extLst>
              <a:ext uri="{FF2B5EF4-FFF2-40B4-BE49-F238E27FC236}">
                <a16:creationId xmlns:a16="http://schemas.microsoft.com/office/drawing/2014/main" id="{3C832F0E-7155-562E-FA13-7B8BC93D6D43}"/>
              </a:ext>
            </a:extLst>
          </p:cNvPr>
          <p:cNvSpPr>
            <a:spLocks noGrp="1"/>
          </p:cNvSpPr>
          <p:nvPr>
            <p:ph idx="1"/>
          </p:nvPr>
        </p:nvSpPr>
        <p:spPr>
          <a:xfrm>
            <a:off x="137160" y="1002805"/>
            <a:ext cx="11917680" cy="5740400"/>
          </a:xfrm>
        </p:spPr>
        <p:txBody>
          <a:bodyPr/>
          <a:lstStyle/>
          <a:p>
            <a:r>
              <a:rPr lang="en-US" sz="3500" dirty="0"/>
              <a:t>Proverbs 14: 12 There is a way </a:t>
            </a:r>
            <a:r>
              <a:rPr lang="en-US" sz="3500" i="1" dirty="0"/>
              <a:t>which seems</a:t>
            </a:r>
            <a:r>
              <a:rPr lang="en-US" sz="3500" dirty="0"/>
              <a:t> right to a person, But its end is the way of death.</a:t>
            </a:r>
          </a:p>
          <a:p>
            <a:pPr fontAlgn="base"/>
            <a:r>
              <a:rPr lang="en-US" sz="3500" dirty="0"/>
              <a:t>Made in God’s image, but marred</a:t>
            </a:r>
          </a:p>
          <a:p>
            <a:pPr fontAlgn="base"/>
            <a:r>
              <a:rPr lang="en-US" sz="3500" dirty="0"/>
              <a:t>Our hearts are flawed and cannot be fully trusted</a:t>
            </a:r>
          </a:p>
          <a:p>
            <a:pPr fontAlgn="base"/>
            <a:r>
              <a:rPr lang="en-US" sz="3500" dirty="0"/>
              <a:t>Jeremiah 17: 9 “The heart is more deceitful than all else, And is desperately sick; Who can understand it?</a:t>
            </a:r>
            <a:r>
              <a:rPr lang="en-US" sz="3500" b="1" dirty="0"/>
              <a:t> </a:t>
            </a:r>
          </a:p>
          <a:p>
            <a:pPr marL="0" indent="0">
              <a:buNone/>
            </a:pPr>
            <a:endParaRPr lang="en-US" dirty="0"/>
          </a:p>
        </p:txBody>
      </p:sp>
    </p:spTree>
    <p:extLst>
      <p:ext uri="{BB962C8B-B14F-4D97-AF65-F5344CB8AC3E}">
        <p14:creationId xmlns:p14="http://schemas.microsoft.com/office/powerpoint/2010/main" val="303481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FD496-25A1-C16F-D8D0-05000400D44A}"/>
              </a:ext>
            </a:extLst>
          </p:cNvPr>
          <p:cNvSpPr>
            <a:spLocks noGrp="1"/>
          </p:cNvSpPr>
          <p:nvPr>
            <p:ph type="title"/>
          </p:nvPr>
        </p:nvSpPr>
        <p:spPr>
          <a:xfrm>
            <a:off x="135467" y="1"/>
            <a:ext cx="11921066" cy="1219199"/>
          </a:xfrm>
        </p:spPr>
        <p:txBody>
          <a:bodyPr>
            <a:normAutofit fontScale="90000"/>
          </a:bodyPr>
          <a:lstStyle/>
          <a:p>
            <a:r>
              <a:rPr lang="en-US" dirty="0"/>
              <a:t>Biblical: My way may feel right, but I am fallen and broken</a:t>
            </a:r>
          </a:p>
        </p:txBody>
      </p:sp>
      <p:sp>
        <p:nvSpPr>
          <p:cNvPr id="3" name="Content Placeholder 2">
            <a:extLst>
              <a:ext uri="{FF2B5EF4-FFF2-40B4-BE49-F238E27FC236}">
                <a16:creationId xmlns:a16="http://schemas.microsoft.com/office/drawing/2014/main" id="{EB2F6711-7331-F24B-3833-82CC58FB81C2}"/>
              </a:ext>
            </a:extLst>
          </p:cNvPr>
          <p:cNvSpPr>
            <a:spLocks noGrp="1"/>
          </p:cNvSpPr>
          <p:nvPr>
            <p:ph idx="1"/>
          </p:nvPr>
        </p:nvSpPr>
        <p:spPr>
          <a:xfrm>
            <a:off x="135467" y="1016000"/>
            <a:ext cx="11921066" cy="5655733"/>
          </a:xfrm>
        </p:spPr>
        <p:txBody>
          <a:bodyPr>
            <a:normAutofit/>
          </a:bodyPr>
          <a:lstStyle/>
          <a:p>
            <a:pPr fontAlgn="base"/>
            <a:r>
              <a:rPr lang="en-US" sz="3300" dirty="0"/>
              <a:t>It’s best for me to follow my desires:</a:t>
            </a:r>
          </a:p>
          <a:p>
            <a:pPr lvl="1" fontAlgn="base"/>
            <a:r>
              <a:rPr lang="en-US" sz="3300" dirty="0"/>
              <a:t>My dad thought he knew best: anesthetized himself </a:t>
            </a:r>
          </a:p>
          <a:p>
            <a:pPr lvl="1" fontAlgn="base"/>
            <a:r>
              <a:rPr lang="en-US" sz="3300" dirty="0"/>
              <a:t>My husband and I held onto a grudge: It felt right and good</a:t>
            </a:r>
          </a:p>
          <a:p>
            <a:pPr lvl="1" fontAlgn="base"/>
            <a:r>
              <a:rPr lang="en-US" sz="3300" dirty="0"/>
              <a:t>Coworker: having an affair</a:t>
            </a:r>
          </a:p>
          <a:p>
            <a:pPr lvl="1" fontAlgn="base"/>
            <a:r>
              <a:rPr lang="en-US" sz="3300" dirty="0"/>
              <a:t>Friend: I don’t need relationships</a:t>
            </a:r>
          </a:p>
          <a:p>
            <a:pPr lvl="1" fontAlgn="base"/>
            <a:r>
              <a:rPr lang="en-US" sz="3300" dirty="0"/>
              <a:t>Chris McCandless (Into the Wild)</a:t>
            </a:r>
          </a:p>
          <a:p>
            <a:pPr fontAlgn="base"/>
            <a:r>
              <a:rPr lang="en-US" sz="3300" dirty="0"/>
              <a:t>Some severe, but all rely on limited viewpoint to know what is best</a:t>
            </a:r>
          </a:p>
          <a:p>
            <a:pPr fontAlgn="base"/>
            <a:r>
              <a:rPr lang="en-US" sz="3200" dirty="0"/>
              <a:t>This freedom often results in enslavement to our own desires</a:t>
            </a:r>
          </a:p>
        </p:txBody>
      </p:sp>
    </p:spTree>
    <p:extLst>
      <p:ext uri="{BB962C8B-B14F-4D97-AF65-F5344CB8AC3E}">
        <p14:creationId xmlns:p14="http://schemas.microsoft.com/office/powerpoint/2010/main" val="2462669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0B676-FCB1-C9D7-B831-7CB16D07AB0D}"/>
              </a:ext>
            </a:extLst>
          </p:cNvPr>
          <p:cNvSpPr>
            <a:spLocks noGrp="1"/>
          </p:cNvSpPr>
          <p:nvPr>
            <p:ph type="title"/>
          </p:nvPr>
        </p:nvSpPr>
        <p:spPr>
          <a:xfrm>
            <a:off x="152400" y="106681"/>
            <a:ext cx="11871960" cy="1036320"/>
          </a:xfrm>
        </p:spPr>
        <p:txBody>
          <a:bodyPr/>
          <a:lstStyle/>
          <a:p>
            <a:r>
              <a:rPr lang="en-US" dirty="0"/>
              <a:t>Natural: Emphasizes Individualism &amp; My rights</a:t>
            </a:r>
          </a:p>
        </p:txBody>
      </p:sp>
      <p:sp>
        <p:nvSpPr>
          <p:cNvPr id="3" name="Content Placeholder 2">
            <a:extLst>
              <a:ext uri="{FF2B5EF4-FFF2-40B4-BE49-F238E27FC236}">
                <a16:creationId xmlns:a16="http://schemas.microsoft.com/office/drawing/2014/main" id="{90105F37-D6AD-D153-5441-87684785EDAA}"/>
              </a:ext>
            </a:extLst>
          </p:cNvPr>
          <p:cNvSpPr>
            <a:spLocks noGrp="1"/>
          </p:cNvSpPr>
          <p:nvPr>
            <p:ph idx="1"/>
          </p:nvPr>
        </p:nvSpPr>
        <p:spPr>
          <a:xfrm>
            <a:off x="152400" y="990600"/>
            <a:ext cx="11887200" cy="5760719"/>
          </a:xfrm>
        </p:spPr>
        <p:txBody>
          <a:bodyPr>
            <a:normAutofit/>
          </a:bodyPr>
          <a:lstStyle/>
          <a:p>
            <a:r>
              <a:rPr lang="en-US" sz="3500" dirty="0"/>
              <a:t>Anyone infringing on my rights is hindering my freedom</a:t>
            </a:r>
          </a:p>
          <a:p>
            <a:r>
              <a:rPr lang="en-US" sz="3500" dirty="0"/>
              <a:t>Individualism is final authority</a:t>
            </a:r>
          </a:p>
          <a:p>
            <a:r>
              <a:rPr lang="en-US" sz="3500" dirty="0"/>
              <a:t>Self Focus is important and esteemed</a:t>
            </a:r>
          </a:p>
          <a:p>
            <a:r>
              <a:rPr lang="en-US" sz="3500" dirty="0"/>
              <a:t>Ayn Rand: </a:t>
            </a:r>
          </a:p>
          <a:p>
            <a:pPr lvl="1"/>
            <a:r>
              <a:rPr lang="en-US" sz="3500" dirty="0"/>
              <a:t>“An individualist…says: ‘I will not run anyone’s life—nor let anyone run mine. I will not rule nor be ruled. I will not be a master nor a slave.’”</a:t>
            </a:r>
          </a:p>
          <a:p>
            <a:pPr lvl="1"/>
            <a:r>
              <a:rPr lang="en-US" sz="3500" dirty="0"/>
              <a:t>Freedom (n.): To ask nothing. To expect nothing. To depend on nothing.</a:t>
            </a:r>
          </a:p>
        </p:txBody>
      </p:sp>
    </p:spTree>
    <p:extLst>
      <p:ext uri="{BB962C8B-B14F-4D97-AF65-F5344CB8AC3E}">
        <p14:creationId xmlns:p14="http://schemas.microsoft.com/office/powerpoint/2010/main" val="323935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A708E-CA12-2421-3562-D39018E2C7AA}"/>
              </a:ext>
            </a:extLst>
          </p:cNvPr>
          <p:cNvSpPr>
            <a:spLocks noGrp="1"/>
          </p:cNvSpPr>
          <p:nvPr>
            <p:ph type="title"/>
          </p:nvPr>
        </p:nvSpPr>
        <p:spPr>
          <a:xfrm>
            <a:off x="167640" y="106681"/>
            <a:ext cx="12024360" cy="858519"/>
          </a:xfrm>
        </p:spPr>
        <p:txBody>
          <a:bodyPr>
            <a:normAutofit/>
          </a:bodyPr>
          <a:lstStyle/>
          <a:p>
            <a:r>
              <a:rPr lang="en-US" sz="3800" dirty="0"/>
              <a:t>Biblical: Interdependent relationships/ hold loosely to rights</a:t>
            </a:r>
          </a:p>
        </p:txBody>
      </p:sp>
      <p:sp>
        <p:nvSpPr>
          <p:cNvPr id="3" name="Content Placeholder 2">
            <a:extLst>
              <a:ext uri="{FF2B5EF4-FFF2-40B4-BE49-F238E27FC236}">
                <a16:creationId xmlns:a16="http://schemas.microsoft.com/office/drawing/2014/main" id="{158A8A65-0107-A264-0E89-9F47E27551B5}"/>
              </a:ext>
            </a:extLst>
          </p:cNvPr>
          <p:cNvSpPr>
            <a:spLocks noGrp="1"/>
          </p:cNvSpPr>
          <p:nvPr>
            <p:ph idx="1"/>
          </p:nvPr>
        </p:nvSpPr>
        <p:spPr>
          <a:xfrm>
            <a:off x="167640" y="965200"/>
            <a:ext cx="11856720" cy="5786119"/>
          </a:xfrm>
        </p:spPr>
        <p:txBody>
          <a:bodyPr>
            <a:noAutofit/>
          </a:bodyPr>
          <a:lstStyle/>
          <a:p>
            <a:r>
              <a:rPr lang="en-US" sz="3000" dirty="0"/>
              <a:t>Bible includes individualism, but emphasizes need for relationships</a:t>
            </a:r>
          </a:p>
          <a:p>
            <a:r>
              <a:rPr lang="en-US" sz="3000" dirty="0"/>
              <a:t>Romans 12: </a:t>
            </a:r>
            <a:r>
              <a:rPr lang="en-US" sz="3000" b="1" baseline="30000" dirty="0"/>
              <a:t>4 </a:t>
            </a:r>
            <a:r>
              <a:rPr lang="en-US" sz="3000" dirty="0"/>
              <a:t>For just as we have many parts in one body and all the body’s parts do not have the same function, </a:t>
            </a:r>
            <a:r>
              <a:rPr lang="en-US" sz="3000" b="1" baseline="30000" dirty="0"/>
              <a:t>5 </a:t>
            </a:r>
            <a:r>
              <a:rPr lang="en-US" sz="3000" dirty="0"/>
              <a:t>so we, who are many, are one body in Christ, and individually parts of one another</a:t>
            </a:r>
          </a:p>
          <a:p>
            <a:r>
              <a:rPr lang="en-US" sz="3000" dirty="0"/>
              <a:t>Galatians 5: </a:t>
            </a:r>
            <a:r>
              <a:rPr lang="en-US" sz="3000" b="1" baseline="30000" dirty="0"/>
              <a:t>13 </a:t>
            </a:r>
            <a:r>
              <a:rPr lang="en-US" sz="3000" dirty="0"/>
              <a:t>For you were called to freedom, brothers </a:t>
            </a:r>
            <a:r>
              <a:rPr lang="en-US" sz="3000" i="1" dirty="0"/>
              <a:t>and sisters; only do not turn</a:t>
            </a:r>
            <a:r>
              <a:rPr lang="en-US" sz="3000" dirty="0"/>
              <a:t> your freedom into an opportunity for the flesh,  but serve one another through love. </a:t>
            </a:r>
            <a:r>
              <a:rPr lang="en-US" sz="3000" b="1" baseline="30000" dirty="0"/>
              <a:t>14 </a:t>
            </a:r>
            <a:r>
              <a:rPr lang="en-US" sz="3000" dirty="0"/>
              <a:t>For the whole Law is fulfilled in one word, in the </a:t>
            </a:r>
            <a:r>
              <a:rPr lang="en-US" sz="3000" i="1" dirty="0"/>
              <a:t>statement</a:t>
            </a:r>
            <a:r>
              <a:rPr lang="en-US" sz="3000" dirty="0"/>
              <a:t>, “</a:t>
            </a:r>
            <a:r>
              <a:rPr lang="en-US" sz="3000" cap="small" dirty="0"/>
              <a:t>You shall love your neighbor as yourself</a:t>
            </a:r>
            <a:r>
              <a:rPr lang="en-US" sz="3000" dirty="0"/>
              <a:t>.” </a:t>
            </a:r>
          </a:p>
          <a:p>
            <a:r>
              <a:rPr lang="en-US" sz="3000" dirty="0"/>
              <a:t>Nelson Mandela: “To be free is not merely to cast off one’s chains, but to live in a way that respects and enhances the freedom of others”</a:t>
            </a:r>
          </a:p>
          <a:p>
            <a:r>
              <a:rPr lang="en-US" sz="3000" dirty="0"/>
              <a:t>Relationship and serving is significant</a:t>
            </a:r>
          </a:p>
        </p:txBody>
      </p:sp>
    </p:spTree>
    <p:extLst>
      <p:ext uri="{BB962C8B-B14F-4D97-AF65-F5344CB8AC3E}">
        <p14:creationId xmlns:p14="http://schemas.microsoft.com/office/powerpoint/2010/main" val="305062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89B00-F569-D196-DB6D-C7AE3B9ABE64}"/>
              </a:ext>
            </a:extLst>
          </p:cNvPr>
          <p:cNvSpPr>
            <a:spLocks noGrp="1"/>
          </p:cNvSpPr>
          <p:nvPr>
            <p:ph type="title"/>
          </p:nvPr>
        </p:nvSpPr>
        <p:spPr>
          <a:xfrm>
            <a:off x="274320" y="137161"/>
            <a:ext cx="11917680" cy="990600"/>
          </a:xfrm>
        </p:spPr>
        <p:txBody>
          <a:bodyPr/>
          <a:lstStyle/>
          <a:p>
            <a:r>
              <a:rPr lang="en-US" dirty="0"/>
              <a:t>Natural: Main obstacle is external</a:t>
            </a:r>
          </a:p>
        </p:txBody>
      </p:sp>
      <p:sp>
        <p:nvSpPr>
          <p:cNvPr id="3" name="Content Placeholder 2">
            <a:extLst>
              <a:ext uri="{FF2B5EF4-FFF2-40B4-BE49-F238E27FC236}">
                <a16:creationId xmlns:a16="http://schemas.microsoft.com/office/drawing/2014/main" id="{B9EC0871-2203-EFE6-74E9-08F0ADEF811A}"/>
              </a:ext>
            </a:extLst>
          </p:cNvPr>
          <p:cNvSpPr>
            <a:spLocks noGrp="1"/>
          </p:cNvSpPr>
          <p:nvPr>
            <p:ph idx="1"/>
          </p:nvPr>
        </p:nvSpPr>
        <p:spPr>
          <a:xfrm>
            <a:off x="274320" y="1127761"/>
            <a:ext cx="11780520" cy="5593078"/>
          </a:xfrm>
        </p:spPr>
        <p:txBody>
          <a:bodyPr>
            <a:normAutofit/>
          </a:bodyPr>
          <a:lstStyle/>
          <a:p>
            <a:r>
              <a:rPr lang="en-US" sz="3500" dirty="0"/>
              <a:t>Much oppression through history is external</a:t>
            </a:r>
          </a:p>
          <a:p>
            <a:pPr lvl="1"/>
            <a:r>
              <a:rPr lang="en-US" sz="3100" dirty="0"/>
              <a:t>The Killing Fields</a:t>
            </a:r>
          </a:p>
          <a:p>
            <a:pPr lvl="1"/>
            <a:r>
              <a:rPr lang="en-US" sz="3100" dirty="0"/>
              <a:t>Holocaust</a:t>
            </a:r>
          </a:p>
          <a:p>
            <a:pPr lvl="1"/>
            <a:r>
              <a:rPr lang="en-US" sz="3100" dirty="0"/>
              <a:t>Slavery</a:t>
            </a:r>
          </a:p>
          <a:p>
            <a:pPr marL="0" indent="0">
              <a:buNone/>
            </a:pPr>
            <a:r>
              <a:rPr lang="en-US" sz="3500" dirty="0"/>
              <a:t>Great heroes have fought against this type of oppression</a:t>
            </a:r>
          </a:p>
          <a:p>
            <a:pPr marL="0" indent="0">
              <a:buNone/>
            </a:pPr>
            <a:r>
              <a:rPr lang="en-US" sz="3500" dirty="0"/>
              <a:t>Daily Living:</a:t>
            </a:r>
          </a:p>
          <a:p>
            <a:r>
              <a:rPr lang="en-US" sz="3500" dirty="0"/>
              <a:t>“The man is keeping me down”</a:t>
            </a:r>
          </a:p>
          <a:p>
            <a:r>
              <a:rPr lang="en-US" sz="3500" dirty="0"/>
              <a:t>“I’m not free because of other people”</a:t>
            </a:r>
          </a:p>
        </p:txBody>
      </p:sp>
    </p:spTree>
    <p:extLst>
      <p:ext uri="{BB962C8B-B14F-4D97-AF65-F5344CB8AC3E}">
        <p14:creationId xmlns:p14="http://schemas.microsoft.com/office/powerpoint/2010/main" val="417374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73800B-8AC8-EB80-F692-AE6AA82A27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9C30B-8B91-75E9-2B03-373A01C1CA33}"/>
              </a:ext>
            </a:extLst>
          </p:cNvPr>
          <p:cNvSpPr>
            <a:spLocks noGrp="1"/>
          </p:cNvSpPr>
          <p:nvPr>
            <p:ph type="title"/>
          </p:nvPr>
        </p:nvSpPr>
        <p:spPr>
          <a:xfrm>
            <a:off x="6096000" y="3596640"/>
            <a:ext cx="6198489" cy="839756"/>
          </a:xfrm>
        </p:spPr>
        <p:txBody>
          <a:bodyPr>
            <a:noAutofit/>
          </a:bodyPr>
          <a:lstStyle/>
          <a:p>
            <a:r>
              <a:rPr lang="en-US" sz="3500" dirty="0">
                <a:solidFill>
                  <a:srgbClr val="FFFFFF"/>
                </a:solidFill>
              </a:rPr>
              <a:t>Freedom: Important and popular</a:t>
            </a:r>
          </a:p>
        </p:txBody>
      </p:sp>
      <p:sp>
        <p:nvSpPr>
          <p:cNvPr id="3" name="Content Placeholder 2">
            <a:extLst>
              <a:ext uri="{FF2B5EF4-FFF2-40B4-BE49-F238E27FC236}">
                <a16:creationId xmlns:a16="http://schemas.microsoft.com/office/drawing/2014/main" id="{5DE636C2-3127-8937-6778-BA5A29CE24D3}"/>
              </a:ext>
            </a:extLst>
          </p:cNvPr>
          <p:cNvSpPr>
            <a:spLocks noGrp="1"/>
          </p:cNvSpPr>
          <p:nvPr>
            <p:ph idx="1"/>
          </p:nvPr>
        </p:nvSpPr>
        <p:spPr>
          <a:xfrm>
            <a:off x="6143240" y="4510584"/>
            <a:ext cx="6046090" cy="2088335"/>
          </a:xfrm>
        </p:spPr>
        <p:txBody>
          <a:bodyPr>
            <a:normAutofit/>
          </a:bodyPr>
          <a:lstStyle/>
          <a:p>
            <a:pPr marL="0" indent="0" fontAlgn="base">
              <a:buNone/>
            </a:pPr>
            <a:r>
              <a:rPr lang="en-US" sz="3500" dirty="0">
                <a:solidFill>
                  <a:srgbClr val="FFFFFF"/>
                </a:solidFill>
              </a:rPr>
              <a:t>Theme of many great historical events and movies</a:t>
            </a:r>
          </a:p>
          <a:p>
            <a:pPr marL="0" indent="0" fontAlgn="base">
              <a:buNone/>
            </a:pPr>
            <a:r>
              <a:rPr lang="en-US" sz="3500" dirty="0">
                <a:solidFill>
                  <a:srgbClr val="FFFFFF"/>
                </a:solidFill>
              </a:rPr>
              <a:t>Q: Examples?</a:t>
            </a:r>
          </a:p>
          <a:p>
            <a:pPr marL="0" indent="0" fontAlgn="base">
              <a:buNone/>
            </a:pPr>
            <a:endParaRPr lang="en-US" sz="1800" b="1" dirty="0">
              <a:solidFill>
                <a:srgbClr val="FFFFFF"/>
              </a:solidFill>
            </a:endParaRPr>
          </a:p>
        </p:txBody>
      </p:sp>
    </p:spTree>
    <p:extLst>
      <p:ext uri="{BB962C8B-B14F-4D97-AF65-F5344CB8AC3E}">
        <p14:creationId xmlns:p14="http://schemas.microsoft.com/office/powerpoint/2010/main" val="2102709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6C30A-2D07-41CD-5657-3E2658210818}"/>
              </a:ext>
            </a:extLst>
          </p:cNvPr>
          <p:cNvSpPr>
            <a:spLocks noGrp="1"/>
          </p:cNvSpPr>
          <p:nvPr>
            <p:ph type="title"/>
          </p:nvPr>
        </p:nvSpPr>
        <p:spPr>
          <a:xfrm>
            <a:off x="121920" y="211016"/>
            <a:ext cx="11963400" cy="914400"/>
          </a:xfrm>
        </p:spPr>
        <p:txBody>
          <a:bodyPr/>
          <a:lstStyle/>
          <a:p>
            <a:r>
              <a:rPr lang="en-US" dirty="0"/>
              <a:t>Biblical: Emphasizes main obstacle as internal</a:t>
            </a:r>
          </a:p>
        </p:txBody>
      </p:sp>
      <p:sp>
        <p:nvSpPr>
          <p:cNvPr id="3" name="Content Placeholder 2">
            <a:extLst>
              <a:ext uri="{FF2B5EF4-FFF2-40B4-BE49-F238E27FC236}">
                <a16:creationId xmlns:a16="http://schemas.microsoft.com/office/drawing/2014/main" id="{9947EED0-75A3-0DE4-97A8-2C8E8D79DEC3}"/>
              </a:ext>
            </a:extLst>
          </p:cNvPr>
          <p:cNvSpPr>
            <a:spLocks noGrp="1"/>
          </p:cNvSpPr>
          <p:nvPr>
            <p:ph idx="1"/>
          </p:nvPr>
        </p:nvSpPr>
        <p:spPr>
          <a:xfrm>
            <a:off x="106680" y="1125416"/>
            <a:ext cx="11963400" cy="5521568"/>
          </a:xfrm>
        </p:spPr>
        <p:txBody>
          <a:bodyPr>
            <a:noAutofit/>
          </a:bodyPr>
          <a:lstStyle/>
          <a:p>
            <a:r>
              <a:rPr lang="en-US" sz="3000" dirty="0"/>
              <a:t>Self absorption</a:t>
            </a:r>
          </a:p>
          <a:p>
            <a:r>
              <a:rPr lang="en-US" sz="3000" dirty="0"/>
              <a:t>Simon in Lord of the Flies, “"Maybe... maybe it's only us"</a:t>
            </a:r>
          </a:p>
          <a:p>
            <a:r>
              <a:rPr lang="en-US" sz="3000" dirty="0"/>
              <a:t>John Stott: “Our self-centeredness is a terrible tyranny . . . To be engrossed in our own selfish concerns and ambitions, without regard either for the glory of God or for the good of others, is to be confined in the most cramped and unhealthy of prisons . . .” </a:t>
            </a:r>
          </a:p>
          <a:p>
            <a:r>
              <a:rPr lang="en-US" sz="3000" dirty="0"/>
              <a:t>Tim Keller: Wouldn’t you like to be the type of person who….does not sit around...daydreaming about successes that gives them the edge over others? Or perhaps you tend to beat yourself up and to be tormented by regrets. Wouldn’t you like to be free of them?</a:t>
            </a:r>
          </a:p>
          <a:p>
            <a:r>
              <a:rPr lang="en-US" sz="3000" dirty="0"/>
              <a:t>Relates to our broken state; one of the greatest freedoms in Christ is chance to become less self-absorbed</a:t>
            </a:r>
          </a:p>
        </p:txBody>
      </p:sp>
    </p:spTree>
    <p:extLst>
      <p:ext uri="{BB962C8B-B14F-4D97-AF65-F5344CB8AC3E}">
        <p14:creationId xmlns:p14="http://schemas.microsoft.com/office/powerpoint/2010/main" val="285340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8889C-E188-B8CB-7F99-F3D625CAB934}"/>
              </a:ext>
            </a:extLst>
          </p:cNvPr>
          <p:cNvSpPr>
            <a:spLocks noGrp="1"/>
          </p:cNvSpPr>
          <p:nvPr>
            <p:ph type="title"/>
          </p:nvPr>
        </p:nvSpPr>
        <p:spPr>
          <a:xfrm>
            <a:off x="0" y="152401"/>
            <a:ext cx="12192000" cy="812799"/>
          </a:xfrm>
        </p:spPr>
        <p:txBody>
          <a:bodyPr/>
          <a:lstStyle/>
          <a:p>
            <a:r>
              <a:rPr lang="en-US" dirty="0"/>
              <a:t>God’s Case is Strong</a:t>
            </a:r>
          </a:p>
        </p:txBody>
      </p:sp>
      <p:sp>
        <p:nvSpPr>
          <p:cNvPr id="3" name="Content Placeholder 2">
            <a:extLst>
              <a:ext uri="{FF2B5EF4-FFF2-40B4-BE49-F238E27FC236}">
                <a16:creationId xmlns:a16="http://schemas.microsoft.com/office/drawing/2014/main" id="{42DB6A4A-2486-D097-0DC3-8B9310D292F7}"/>
              </a:ext>
            </a:extLst>
          </p:cNvPr>
          <p:cNvSpPr>
            <a:spLocks noGrp="1"/>
          </p:cNvSpPr>
          <p:nvPr>
            <p:ph idx="1"/>
          </p:nvPr>
        </p:nvSpPr>
        <p:spPr>
          <a:xfrm>
            <a:off x="135467" y="965200"/>
            <a:ext cx="12056533" cy="5740399"/>
          </a:xfrm>
        </p:spPr>
        <p:txBody>
          <a:bodyPr>
            <a:noAutofit/>
          </a:bodyPr>
          <a:lstStyle/>
          <a:p>
            <a:r>
              <a:rPr lang="en-US" sz="3200" dirty="0"/>
              <a:t>We have a design</a:t>
            </a:r>
          </a:p>
          <a:p>
            <a:r>
              <a:rPr lang="en-US" sz="3200" dirty="0"/>
              <a:t>It’s reasonable to submit our lives to Him because He loves us </a:t>
            </a:r>
          </a:p>
          <a:p>
            <a:r>
              <a:rPr lang="en-US" sz="3200" dirty="0"/>
              <a:t>And we are broken and we need his wisdom </a:t>
            </a:r>
          </a:p>
          <a:p>
            <a:r>
              <a:rPr lang="en-US" sz="3200" dirty="0"/>
              <a:t>Romans 12: 1Therefore I urge you, brothers </a:t>
            </a:r>
            <a:r>
              <a:rPr lang="en-US" sz="3200" i="1" dirty="0"/>
              <a:t>and sisters</a:t>
            </a:r>
            <a:r>
              <a:rPr lang="en-US" sz="3200" dirty="0"/>
              <a:t>, by the mercies of God, to present your bodies as a living and holy sacrifice, acceptable to God, </a:t>
            </a:r>
            <a:r>
              <a:rPr lang="en-US" sz="3200" i="1" dirty="0"/>
              <a:t>which is</a:t>
            </a:r>
            <a:r>
              <a:rPr lang="en-US" sz="3200" dirty="0"/>
              <a:t> your [reasonable] service of worship. </a:t>
            </a:r>
            <a:r>
              <a:rPr lang="en-US" sz="3200" b="1" baseline="30000" dirty="0"/>
              <a:t>2 </a:t>
            </a:r>
            <a:r>
              <a:rPr lang="en-US" sz="3200" dirty="0"/>
              <a:t>And do not be conformed to this world, but be transformed by the renewing of your mind, so that you may prove what the will of God is, that which is good and acceptable and perfect.</a:t>
            </a:r>
          </a:p>
          <a:p>
            <a:r>
              <a:rPr lang="en-US" sz="3200" dirty="0"/>
              <a:t>Submitting enables God to renew our minds and transform us </a:t>
            </a:r>
          </a:p>
        </p:txBody>
      </p:sp>
    </p:spTree>
    <p:extLst>
      <p:ext uri="{BB962C8B-B14F-4D97-AF65-F5344CB8AC3E}">
        <p14:creationId xmlns:p14="http://schemas.microsoft.com/office/powerpoint/2010/main" val="340897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21E9-CE2F-2CBD-2874-F00EC877ADFB}"/>
              </a:ext>
            </a:extLst>
          </p:cNvPr>
          <p:cNvSpPr>
            <a:spLocks noGrp="1"/>
          </p:cNvSpPr>
          <p:nvPr>
            <p:ph type="title"/>
          </p:nvPr>
        </p:nvSpPr>
        <p:spPr>
          <a:xfrm>
            <a:off x="186267" y="1"/>
            <a:ext cx="11887200" cy="1066800"/>
          </a:xfrm>
        </p:spPr>
        <p:txBody>
          <a:bodyPr/>
          <a:lstStyle/>
          <a:p>
            <a:r>
              <a:rPr lang="en-US" dirty="0"/>
              <a:t>God’s Case is Strong</a:t>
            </a:r>
          </a:p>
        </p:txBody>
      </p:sp>
      <p:sp>
        <p:nvSpPr>
          <p:cNvPr id="3" name="Content Placeholder 2">
            <a:extLst>
              <a:ext uri="{FF2B5EF4-FFF2-40B4-BE49-F238E27FC236}">
                <a16:creationId xmlns:a16="http://schemas.microsoft.com/office/drawing/2014/main" id="{F168F9CD-A957-A85F-17FA-953E90D4CA94}"/>
              </a:ext>
            </a:extLst>
          </p:cNvPr>
          <p:cNvSpPr>
            <a:spLocks noGrp="1"/>
          </p:cNvSpPr>
          <p:nvPr>
            <p:ph idx="1"/>
          </p:nvPr>
        </p:nvSpPr>
        <p:spPr>
          <a:xfrm>
            <a:off x="186267" y="931333"/>
            <a:ext cx="11887200" cy="5926666"/>
          </a:xfrm>
        </p:spPr>
        <p:txBody>
          <a:bodyPr>
            <a:noAutofit/>
          </a:bodyPr>
          <a:lstStyle/>
          <a:p>
            <a:r>
              <a:rPr lang="en-US" sz="3200" dirty="0"/>
              <a:t>Why do we struggle with still wanting our own style of freedom?</a:t>
            </a:r>
          </a:p>
          <a:p>
            <a:r>
              <a:rPr lang="en-US" sz="3200" dirty="0"/>
              <a:t>Luke 15: 11 And He said, “A man had two sons. </a:t>
            </a:r>
            <a:r>
              <a:rPr lang="en-US" sz="3200" b="1" dirty="0"/>
              <a:t>12 </a:t>
            </a:r>
            <a:r>
              <a:rPr lang="en-US" sz="3200" dirty="0"/>
              <a:t>The younger of them said to his father, ‘Father, give me the share of the estate that is coming to me.’ And </a:t>
            </a:r>
            <a:r>
              <a:rPr lang="en-US" sz="3200" i="1" dirty="0"/>
              <a:t>so</a:t>
            </a:r>
            <a:r>
              <a:rPr lang="en-US" sz="3200" dirty="0"/>
              <a:t> he divided his wealth between them. </a:t>
            </a:r>
            <a:r>
              <a:rPr lang="en-US" sz="3200" b="1" dirty="0"/>
              <a:t>13 </a:t>
            </a:r>
            <a:r>
              <a:rPr lang="en-US" sz="3200" dirty="0"/>
              <a:t>And not many days later, the younger son gathered everything together and went on a journey to a distant country, and there he squandered his estate in wild living.</a:t>
            </a:r>
          </a:p>
          <a:p>
            <a:r>
              <a:rPr lang="en-US" sz="3200" dirty="0"/>
              <a:t>What did the young son have?</a:t>
            </a:r>
          </a:p>
          <a:p>
            <a:pPr lvl="1"/>
            <a:r>
              <a:rPr lang="en-US" sz="3200" dirty="0"/>
              <a:t>His needs taken care of</a:t>
            </a:r>
          </a:p>
          <a:p>
            <a:pPr lvl="1"/>
            <a:r>
              <a:rPr lang="en-US" sz="3200" dirty="0"/>
              <a:t>A loving father</a:t>
            </a:r>
          </a:p>
          <a:p>
            <a:pPr lvl="1"/>
            <a:r>
              <a:rPr lang="en-US" sz="3200" dirty="0"/>
              <a:t>The ability to live as a son</a:t>
            </a:r>
          </a:p>
          <a:p>
            <a:pPr lvl="1"/>
            <a:r>
              <a:rPr lang="en-US" sz="3200" dirty="0"/>
              <a:t>He took it for granted; it wasn’t enough; He knew better</a:t>
            </a:r>
          </a:p>
        </p:txBody>
      </p:sp>
    </p:spTree>
    <p:extLst>
      <p:ext uri="{BB962C8B-B14F-4D97-AF65-F5344CB8AC3E}">
        <p14:creationId xmlns:p14="http://schemas.microsoft.com/office/powerpoint/2010/main" val="224933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86059-F479-4692-B6CB-1870A7A4FA9E}"/>
              </a:ext>
            </a:extLst>
          </p:cNvPr>
          <p:cNvSpPr>
            <a:spLocks noGrp="1"/>
          </p:cNvSpPr>
          <p:nvPr>
            <p:ph type="title"/>
          </p:nvPr>
        </p:nvSpPr>
        <p:spPr>
          <a:xfrm>
            <a:off x="106681" y="152401"/>
            <a:ext cx="11978638" cy="1134532"/>
          </a:xfrm>
        </p:spPr>
        <p:txBody>
          <a:bodyPr>
            <a:normAutofit/>
          </a:bodyPr>
          <a:lstStyle/>
          <a:p>
            <a:r>
              <a:rPr lang="en-US" sz="3800" dirty="0"/>
              <a:t>Q: What does the prodigal son think will bring him freedom?</a:t>
            </a:r>
          </a:p>
        </p:txBody>
      </p:sp>
      <p:sp>
        <p:nvSpPr>
          <p:cNvPr id="3" name="Content Placeholder 2">
            <a:extLst>
              <a:ext uri="{FF2B5EF4-FFF2-40B4-BE49-F238E27FC236}">
                <a16:creationId xmlns:a16="http://schemas.microsoft.com/office/drawing/2014/main" id="{727122B6-1846-2E82-C275-B6BB8EB55EAC}"/>
              </a:ext>
            </a:extLst>
          </p:cNvPr>
          <p:cNvSpPr>
            <a:spLocks noGrp="1"/>
          </p:cNvSpPr>
          <p:nvPr>
            <p:ph idx="1"/>
          </p:nvPr>
        </p:nvSpPr>
        <p:spPr>
          <a:xfrm>
            <a:off x="228600" y="1286933"/>
            <a:ext cx="11856720" cy="5205942"/>
          </a:xfrm>
        </p:spPr>
        <p:txBody>
          <a:bodyPr>
            <a:normAutofit/>
          </a:bodyPr>
          <a:lstStyle/>
          <a:p>
            <a:pPr fontAlgn="base"/>
            <a:r>
              <a:rPr lang="en-US" sz="3500" dirty="0"/>
              <a:t>No relationship with Dad</a:t>
            </a:r>
          </a:p>
          <a:p>
            <a:pPr fontAlgn="base"/>
            <a:r>
              <a:rPr lang="en-US" sz="3500" dirty="0"/>
              <a:t>Money</a:t>
            </a:r>
          </a:p>
          <a:p>
            <a:pPr fontAlgn="base"/>
            <a:r>
              <a:rPr lang="en-US" sz="3500" dirty="0"/>
              <a:t>“Wild Living”</a:t>
            </a:r>
          </a:p>
          <a:p>
            <a:pPr fontAlgn="base"/>
            <a:r>
              <a:rPr lang="en-US" sz="3500" dirty="0"/>
              <a:t>No hindrance!   </a:t>
            </a:r>
          </a:p>
        </p:txBody>
      </p:sp>
    </p:spTree>
    <p:extLst>
      <p:ext uri="{BB962C8B-B14F-4D97-AF65-F5344CB8AC3E}">
        <p14:creationId xmlns:p14="http://schemas.microsoft.com/office/powerpoint/2010/main" val="20988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D54870-67A8-B5C4-219C-91E667674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02B0B5-57F9-34F3-81F1-CD9496090DF2}"/>
              </a:ext>
            </a:extLst>
          </p:cNvPr>
          <p:cNvSpPr>
            <a:spLocks noGrp="1"/>
          </p:cNvSpPr>
          <p:nvPr>
            <p:ph type="title"/>
          </p:nvPr>
        </p:nvSpPr>
        <p:spPr>
          <a:xfrm>
            <a:off x="186267" y="380012"/>
            <a:ext cx="11887200" cy="1066800"/>
          </a:xfrm>
        </p:spPr>
        <p:txBody>
          <a:bodyPr>
            <a:normAutofit fontScale="90000"/>
          </a:bodyPr>
          <a:lstStyle/>
          <a:p>
            <a:r>
              <a:rPr lang="en-US" sz="4100" dirty="0"/>
              <a:t>Q: What are the types of things we think will bring us freedom?  What are the ways you long for freedom in your Christian life?</a:t>
            </a:r>
            <a:endParaRPr lang="en-US" dirty="0"/>
          </a:p>
        </p:txBody>
      </p:sp>
      <p:sp>
        <p:nvSpPr>
          <p:cNvPr id="3" name="Content Placeholder 2">
            <a:extLst>
              <a:ext uri="{FF2B5EF4-FFF2-40B4-BE49-F238E27FC236}">
                <a16:creationId xmlns:a16="http://schemas.microsoft.com/office/drawing/2014/main" id="{42947FDC-2073-C2E2-5ADA-7BBB1E7D738E}"/>
              </a:ext>
            </a:extLst>
          </p:cNvPr>
          <p:cNvSpPr>
            <a:spLocks noGrp="1"/>
          </p:cNvSpPr>
          <p:nvPr>
            <p:ph idx="1"/>
          </p:nvPr>
        </p:nvSpPr>
        <p:spPr>
          <a:xfrm>
            <a:off x="186267" y="1672442"/>
            <a:ext cx="11887200" cy="5048991"/>
          </a:xfrm>
        </p:spPr>
        <p:txBody>
          <a:bodyPr>
            <a:normAutofit lnSpcReduction="10000"/>
          </a:bodyPr>
          <a:lstStyle/>
          <a:p>
            <a:r>
              <a:rPr lang="en-US" sz="3500" dirty="0"/>
              <a:t>No one to tell us what to do</a:t>
            </a:r>
          </a:p>
          <a:p>
            <a:r>
              <a:rPr lang="en-US" sz="3500" dirty="0"/>
              <a:t>“I want a lighter fellowship schedule—</a:t>
            </a:r>
            <a:r>
              <a:rPr lang="en-US" sz="3600" dirty="0"/>
              <a:t>the need for interdependence with others is overstated”</a:t>
            </a:r>
            <a:endParaRPr lang="en-US" sz="3500" dirty="0"/>
          </a:p>
          <a:p>
            <a:r>
              <a:rPr lang="en-US" sz="3500" dirty="0"/>
              <a:t>“I need more time for myself”</a:t>
            </a:r>
          </a:p>
          <a:p>
            <a:r>
              <a:rPr lang="en-US" sz="3600" dirty="0"/>
              <a:t>“I want to Stay home, relax, watch what I want—”wild living”</a:t>
            </a:r>
            <a:endParaRPr lang="en-US" sz="3500" dirty="0"/>
          </a:p>
          <a:p>
            <a:r>
              <a:rPr lang="en-US" sz="3500" dirty="0"/>
              <a:t>“God’s way doesn’t work or bring fulfillment”</a:t>
            </a:r>
          </a:p>
          <a:p>
            <a:r>
              <a:rPr lang="en-US" sz="3500" dirty="0"/>
              <a:t>“I’m tired of trying to serve others”</a:t>
            </a:r>
          </a:p>
          <a:p>
            <a:r>
              <a:rPr lang="en-US" sz="3500" dirty="0"/>
              <a:t>“I should move to a more beautiful place”</a:t>
            </a:r>
          </a:p>
          <a:p>
            <a:r>
              <a:rPr lang="en-US" sz="3500" dirty="0"/>
              <a:t>”My family time is at odds with following God”</a:t>
            </a:r>
          </a:p>
        </p:txBody>
      </p:sp>
    </p:spTree>
    <p:extLst>
      <p:ext uri="{BB962C8B-B14F-4D97-AF65-F5344CB8AC3E}">
        <p14:creationId xmlns:p14="http://schemas.microsoft.com/office/powerpoint/2010/main" val="23779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5A072-6625-54EF-F133-C239438987CD}"/>
              </a:ext>
            </a:extLst>
          </p:cNvPr>
          <p:cNvSpPr>
            <a:spLocks noGrp="1"/>
          </p:cNvSpPr>
          <p:nvPr>
            <p:ph type="title"/>
          </p:nvPr>
        </p:nvSpPr>
        <p:spPr>
          <a:xfrm>
            <a:off x="152399" y="152401"/>
            <a:ext cx="11921067" cy="863600"/>
          </a:xfrm>
        </p:spPr>
        <p:txBody>
          <a:bodyPr/>
          <a:lstStyle/>
          <a:p>
            <a:r>
              <a:rPr lang="en-US" dirty="0"/>
              <a:t>Common desires for our own style of freedom</a:t>
            </a:r>
          </a:p>
        </p:txBody>
      </p:sp>
      <p:sp>
        <p:nvSpPr>
          <p:cNvPr id="3" name="Content Placeholder 2">
            <a:extLst>
              <a:ext uri="{FF2B5EF4-FFF2-40B4-BE49-F238E27FC236}">
                <a16:creationId xmlns:a16="http://schemas.microsoft.com/office/drawing/2014/main" id="{D803BDE3-5B68-F700-4111-062A0326381F}"/>
              </a:ext>
            </a:extLst>
          </p:cNvPr>
          <p:cNvSpPr>
            <a:spLocks noGrp="1"/>
          </p:cNvSpPr>
          <p:nvPr>
            <p:ph idx="1"/>
          </p:nvPr>
        </p:nvSpPr>
        <p:spPr>
          <a:xfrm>
            <a:off x="152399" y="1185333"/>
            <a:ext cx="11921067" cy="5672667"/>
          </a:xfrm>
        </p:spPr>
        <p:txBody>
          <a:bodyPr>
            <a:normAutofit/>
          </a:bodyPr>
          <a:lstStyle/>
          <a:p>
            <a:pPr marL="0" indent="0">
              <a:buNone/>
            </a:pPr>
            <a:r>
              <a:rPr lang="en-US" sz="3500" dirty="0"/>
              <a:t>“An active [Christian]… was chafing under the responsibilities of living the Christian life. Laboring under a distorted idea of freedom, he longed to be released from Christ's challenge to love unselfishly, forgive unqualifiedly, and care sincerely about others. For a brief time, he looked wistfully at the lives of people whose license he mistook for freedom. He was tempted to join those who did what they wanted, with whomever they wanted” </a:t>
            </a:r>
            <a:r>
              <a:rPr lang="en-US" dirty="0"/>
              <a:t>(Lloyd John Ogilvie, “The Bondage that Liberates” </a:t>
            </a:r>
            <a:r>
              <a:rPr lang="en-US" i="1" dirty="0"/>
              <a:t>Freedom in the spirit: experiencing the release of Gods power in your life</a:t>
            </a:r>
            <a:r>
              <a:rPr lang="en-US" dirty="0"/>
              <a:t>. </a:t>
            </a:r>
            <a:r>
              <a:rPr lang="en-US" sz="3500" dirty="0"/>
              <a:t>).</a:t>
            </a:r>
          </a:p>
        </p:txBody>
      </p:sp>
    </p:spTree>
    <p:extLst>
      <p:ext uri="{BB962C8B-B14F-4D97-AF65-F5344CB8AC3E}">
        <p14:creationId xmlns:p14="http://schemas.microsoft.com/office/powerpoint/2010/main" val="1899291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2A457-266C-35D9-C86B-73F1F665DC03}"/>
              </a:ext>
            </a:extLst>
          </p:cNvPr>
          <p:cNvSpPr>
            <a:spLocks noGrp="1"/>
          </p:cNvSpPr>
          <p:nvPr>
            <p:ph type="title"/>
          </p:nvPr>
        </p:nvSpPr>
        <p:spPr>
          <a:xfrm>
            <a:off x="152400" y="167641"/>
            <a:ext cx="11902440" cy="899159"/>
          </a:xfrm>
        </p:spPr>
        <p:txBody>
          <a:bodyPr/>
          <a:lstStyle/>
          <a:p>
            <a:r>
              <a:rPr lang="en-US" dirty="0"/>
              <a:t>Son got his “rights” but living for self came up empty</a:t>
            </a:r>
          </a:p>
        </p:txBody>
      </p:sp>
      <p:sp>
        <p:nvSpPr>
          <p:cNvPr id="3" name="Content Placeholder 2">
            <a:extLst>
              <a:ext uri="{FF2B5EF4-FFF2-40B4-BE49-F238E27FC236}">
                <a16:creationId xmlns:a16="http://schemas.microsoft.com/office/drawing/2014/main" id="{79041095-D0F4-073E-1EE5-91AB85EB5BB5}"/>
              </a:ext>
            </a:extLst>
          </p:cNvPr>
          <p:cNvSpPr>
            <a:spLocks noGrp="1"/>
          </p:cNvSpPr>
          <p:nvPr>
            <p:ph idx="1"/>
          </p:nvPr>
        </p:nvSpPr>
        <p:spPr>
          <a:xfrm>
            <a:off x="152399" y="1066800"/>
            <a:ext cx="11902439" cy="5623559"/>
          </a:xfrm>
        </p:spPr>
        <p:txBody>
          <a:bodyPr>
            <a:normAutofit/>
          </a:bodyPr>
          <a:lstStyle/>
          <a:p>
            <a:pPr marL="0" indent="0">
              <a:buNone/>
            </a:pPr>
            <a:r>
              <a:rPr lang="en-US" sz="3500" b="1" dirty="0"/>
              <a:t>Luke 15: 14 </a:t>
            </a:r>
            <a:r>
              <a:rPr lang="en-US" sz="3500" dirty="0"/>
              <a:t>Now when he had spent everything, a severe famine occurred in that country, and he began doing without. </a:t>
            </a:r>
            <a:r>
              <a:rPr lang="en-US" sz="3500" b="1" baseline="30000" dirty="0"/>
              <a:t>15 </a:t>
            </a:r>
            <a:r>
              <a:rPr lang="en-US" sz="3500" dirty="0"/>
              <a:t>So he went and hired himself out to one of the citizens of that country, and he sent him into his fields to feed pigs. </a:t>
            </a:r>
            <a:r>
              <a:rPr lang="en-US" sz="3500" b="1" baseline="30000" dirty="0"/>
              <a:t>16 </a:t>
            </a:r>
            <a:r>
              <a:rPr lang="en-US" sz="3500" dirty="0"/>
              <a:t>And he longed to have his fill of the carob pods that the pigs were eating, and no one was giving him </a:t>
            </a:r>
            <a:r>
              <a:rPr lang="en-US" sz="3500" i="1" dirty="0"/>
              <a:t>anything</a:t>
            </a:r>
            <a:r>
              <a:rPr lang="en-US" sz="3500" dirty="0"/>
              <a:t>. </a:t>
            </a:r>
          </a:p>
        </p:txBody>
      </p:sp>
    </p:spTree>
    <p:extLst>
      <p:ext uri="{BB962C8B-B14F-4D97-AF65-F5344CB8AC3E}">
        <p14:creationId xmlns:p14="http://schemas.microsoft.com/office/powerpoint/2010/main" val="10607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359FD2-ED6C-2A06-2E4B-B75581328F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18F93A-9B20-5855-AD28-C58A384D1751}"/>
              </a:ext>
            </a:extLst>
          </p:cNvPr>
          <p:cNvSpPr>
            <a:spLocks noGrp="1"/>
          </p:cNvSpPr>
          <p:nvPr>
            <p:ph type="title"/>
          </p:nvPr>
        </p:nvSpPr>
        <p:spPr>
          <a:xfrm>
            <a:off x="152400" y="167641"/>
            <a:ext cx="11902440" cy="899159"/>
          </a:xfrm>
        </p:spPr>
        <p:txBody>
          <a:bodyPr/>
          <a:lstStyle/>
          <a:p>
            <a:r>
              <a:rPr lang="en-US" dirty="0"/>
              <a:t>Son got his “rights” but living for self came up empty</a:t>
            </a:r>
          </a:p>
        </p:txBody>
      </p:sp>
      <p:sp>
        <p:nvSpPr>
          <p:cNvPr id="3" name="Content Placeholder 2">
            <a:extLst>
              <a:ext uri="{FF2B5EF4-FFF2-40B4-BE49-F238E27FC236}">
                <a16:creationId xmlns:a16="http://schemas.microsoft.com/office/drawing/2014/main" id="{2B20F178-CA32-AAC4-5EF4-FA49996CAD38}"/>
              </a:ext>
            </a:extLst>
          </p:cNvPr>
          <p:cNvSpPr>
            <a:spLocks noGrp="1"/>
          </p:cNvSpPr>
          <p:nvPr>
            <p:ph idx="1"/>
          </p:nvPr>
        </p:nvSpPr>
        <p:spPr>
          <a:xfrm>
            <a:off x="152399" y="1066800"/>
            <a:ext cx="11902439" cy="5623559"/>
          </a:xfrm>
        </p:spPr>
        <p:txBody>
          <a:bodyPr>
            <a:noAutofit/>
          </a:bodyPr>
          <a:lstStyle/>
          <a:p>
            <a:pPr marL="0" indent="0">
              <a:buNone/>
            </a:pPr>
            <a:r>
              <a:rPr lang="en-US" sz="3300" b="1" dirty="0"/>
              <a:t>Luke 15: </a:t>
            </a:r>
            <a:r>
              <a:rPr lang="en-US" sz="3300" b="1" baseline="30000" dirty="0"/>
              <a:t>17 </a:t>
            </a:r>
            <a:r>
              <a:rPr lang="en-US" sz="3300" dirty="0"/>
              <a:t>But when he came to his senses, he said, ‘How many of my father’s hired laborers have more than enough bread, but I am dying here from hunger! … </a:t>
            </a:r>
            <a:r>
              <a:rPr lang="en-US" sz="3300" b="1" baseline="30000" dirty="0"/>
              <a:t>20 </a:t>
            </a:r>
            <a:r>
              <a:rPr lang="en-US" sz="3300" dirty="0"/>
              <a:t>So he set out and came to his father. But when he was still a long way off, his father saw him and felt compassion </a:t>
            </a:r>
            <a:r>
              <a:rPr lang="en-US" sz="3300" i="1" dirty="0"/>
              <a:t>for him</a:t>
            </a:r>
            <a:r>
              <a:rPr lang="en-US" sz="3300" dirty="0"/>
              <a:t>, and ran and embraced him and kissed him.</a:t>
            </a:r>
          </a:p>
          <a:p>
            <a:r>
              <a:rPr lang="en-US" sz="3300" dirty="0"/>
              <a:t>Living for self came up empty</a:t>
            </a:r>
          </a:p>
          <a:p>
            <a:r>
              <a:rPr lang="en-US" sz="3300" dirty="0"/>
              <a:t>Realizes he was built for something better</a:t>
            </a:r>
          </a:p>
          <a:p>
            <a:r>
              <a:rPr lang="en-US" sz="3300" dirty="0"/>
              <a:t>Realizes he had a loving Father</a:t>
            </a:r>
          </a:p>
          <a:p>
            <a:r>
              <a:rPr lang="en-US" sz="3300" dirty="0"/>
              <a:t>Many famous people who ”have it all” admit an emptiness</a:t>
            </a:r>
          </a:p>
          <a:p>
            <a:r>
              <a:rPr lang="en-US" sz="3300" dirty="0"/>
              <a:t>This is a warning to us; what we long for is often not satisfying</a:t>
            </a:r>
          </a:p>
        </p:txBody>
      </p:sp>
    </p:spTree>
    <p:extLst>
      <p:ext uri="{BB962C8B-B14F-4D97-AF65-F5344CB8AC3E}">
        <p14:creationId xmlns:p14="http://schemas.microsoft.com/office/powerpoint/2010/main" val="398126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A5FB2-DC4C-0A37-37B3-1D374E2C3ED2}"/>
              </a:ext>
            </a:extLst>
          </p:cNvPr>
          <p:cNvSpPr>
            <a:spLocks noGrp="1"/>
          </p:cNvSpPr>
          <p:nvPr>
            <p:ph type="title"/>
          </p:nvPr>
        </p:nvSpPr>
        <p:spPr>
          <a:xfrm>
            <a:off x="220133" y="220133"/>
            <a:ext cx="11971867" cy="948267"/>
          </a:xfrm>
        </p:spPr>
        <p:txBody>
          <a:bodyPr/>
          <a:lstStyle/>
          <a:p>
            <a:r>
              <a:rPr lang="en-US" dirty="0"/>
              <a:t>Living our way always falls short of freedom</a:t>
            </a:r>
          </a:p>
        </p:txBody>
      </p:sp>
      <p:sp>
        <p:nvSpPr>
          <p:cNvPr id="3" name="Content Placeholder 2">
            <a:extLst>
              <a:ext uri="{FF2B5EF4-FFF2-40B4-BE49-F238E27FC236}">
                <a16:creationId xmlns:a16="http://schemas.microsoft.com/office/drawing/2014/main" id="{8FACEF93-03B5-F4B2-8144-EBD63BEB9D19}"/>
              </a:ext>
            </a:extLst>
          </p:cNvPr>
          <p:cNvSpPr>
            <a:spLocks noGrp="1"/>
          </p:cNvSpPr>
          <p:nvPr>
            <p:ph idx="1"/>
          </p:nvPr>
        </p:nvSpPr>
        <p:spPr>
          <a:xfrm>
            <a:off x="1" y="1168400"/>
            <a:ext cx="12192000" cy="5469467"/>
          </a:xfrm>
        </p:spPr>
        <p:txBody>
          <a:bodyPr>
            <a:normAutofit/>
          </a:bodyPr>
          <a:lstStyle/>
          <a:p>
            <a:r>
              <a:rPr lang="en-US" sz="3500" dirty="0"/>
              <a:t>"You have a distorted idea of what it means to be free. You think you will be free if you turn your back on your commitment to Me and follow your own desires, plans, and involvements</a:t>
            </a:r>
            <a:r>
              <a:rPr lang="en-US" dirty="0"/>
              <a:t>” (Lloyd John Ogilvie, “The Bondage that Liberates,” Freedom in the spirit: experiencing the release of Gods power in your life. ).</a:t>
            </a:r>
          </a:p>
          <a:p>
            <a:r>
              <a:rPr lang="en-US" sz="3500" dirty="0"/>
              <a:t>Human attempts to achieve freedom often lead to different forms of bondage or dissatisfaction. </a:t>
            </a:r>
          </a:p>
          <a:p>
            <a:r>
              <a:rPr lang="en-US" sz="3500" dirty="0"/>
              <a:t>But… we will struggle with wanting to pursue freedom our own way…</a:t>
            </a:r>
          </a:p>
        </p:txBody>
      </p:sp>
    </p:spTree>
    <p:extLst>
      <p:ext uri="{BB962C8B-B14F-4D97-AF65-F5344CB8AC3E}">
        <p14:creationId xmlns:p14="http://schemas.microsoft.com/office/powerpoint/2010/main" val="2423163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F683D-C0DE-D4A6-011A-D13872083B3A}"/>
              </a:ext>
            </a:extLst>
          </p:cNvPr>
          <p:cNvSpPr>
            <a:spLocks noGrp="1"/>
          </p:cNvSpPr>
          <p:nvPr>
            <p:ph type="title"/>
          </p:nvPr>
        </p:nvSpPr>
        <p:spPr>
          <a:xfrm>
            <a:off x="270933" y="169334"/>
            <a:ext cx="11082867" cy="1032934"/>
          </a:xfrm>
        </p:spPr>
        <p:txBody>
          <a:bodyPr/>
          <a:lstStyle/>
          <a:p>
            <a:r>
              <a:rPr lang="en-US" dirty="0"/>
              <a:t>When we struggle: Know we have a choice</a:t>
            </a:r>
          </a:p>
        </p:txBody>
      </p:sp>
      <p:sp>
        <p:nvSpPr>
          <p:cNvPr id="3" name="Content Placeholder 2">
            <a:extLst>
              <a:ext uri="{FF2B5EF4-FFF2-40B4-BE49-F238E27FC236}">
                <a16:creationId xmlns:a16="http://schemas.microsoft.com/office/drawing/2014/main" id="{04B3E560-347D-234A-45B4-80875BD9CE28}"/>
              </a:ext>
            </a:extLst>
          </p:cNvPr>
          <p:cNvSpPr>
            <a:spLocks noGrp="1"/>
          </p:cNvSpPr>
          <p:nvPr>
            <p:ph idx="1"/>
          </p:nvPr>
        </p:nvSpPr>
        <p:spPr>
          <a:xfrm>
            <a:off x="118533" y="1202268"/>
            <a:ext cx="12073467" cy="5486398"/>
          </a:xfrm>
        </p:spPr>
        <p:txBody>
          <a:bodyPr>
            <a:normAutofit/>
          </a:bodyPr>
          <a:lstStyle/>
          <a:p>
            <a:pPr marL="0" indent="0">
              <a:buNone/>
            </a:pPr>
            <a:r>
              <a:rPr lang="en-US" sz="3500" dirty="0"/>
              <a:t>God wants you to know you are free not to follow him</a:t>
            </a:r>
          </a:p>
          <a:p>
            <a:r>
              <a:rPr lang="en-US" sz="3500" dirty="0"/>
              <a:t>John 6:</a:t>
            </a:r>
            <a:r>
              <a:rPr lang="en-US" sz="3500" b="1" baseline="30000" dirty="0"/>
              <a:t>66 </a:t>
            </a:r>
            <a:r>
              <a:rPr lang="en-US" sz="3500" dirty="0"/>
              <a:t>As a result of this many of His disciples left, and would no longer walk with Him. </a:t>
            </a:r>
            <a:r>
              <a:rPr lang="en-US" sz="3500" b="1" baseline="30000" dirty="0"/>
              <a:t>67 </a:t>
            </a:r>
            <a:r>
              <a:rPr lang="en-US" sz="3500" dirty="0"/>
              <a:t>So Jesus said to the twelve, “You do not want to leave also, do you?” </a:t>
            </a:r>
            <a:r>
              <a:rPr lang="en-US" sz="3500" b="1" baseline="30000" dirty="0"/>
              <a:t>68 </a:t>
            </a:r>
            <a:r>
              <a:rPr lang="en-US" sz="3500" dirty="0"/>
              <a:t>Simon Peter answered Him, “Lord, to whom shall we go? You have words of eternal life. </a:t>
            </a:r>
            <a:r>
              <a:rPr lang="en-US" sz="3500" b="1" baseline="30000" dirty="0"/>
              <a:t>69 </a:t>
            </a:r>
            <a:r>
              <a:rPr lang="en-US" sz="3500" dirty="0"/>
              <a:t>And we have </a:t>
            </a:r>
            <a:r>
              <a:rPr lang="en-US" sz="3500" i="1" dirty="0"/>
              <a:t>already</a:t>
            </a:r>
            <a:r>
              <a:rPr lang="en-US" sz="3500" dirty="0"/>
              <a:t> believed and have come to know that You are the Holy One of God.”</a:t>
            </a:r>
          </a:p>
          <a:p>
            <a:r>
              <a:rPr lang="en-US" sz="3500" dirty="0"/>
              <a:t>Understanding choice often gives us the freedom to choose to remember what we really want</a:t>
            </a:r>
          </a:p>
        </p:txBody>
      </p:sp>
    </p:spTree>
    <p:extLst>
      <p:ext uri="{BB962C8B-B14F-4D97-AF65-F5344CB8AC3E}">
        <p14:creationId xmlns:p14="http://schemas.microsoft.com/office/powerpoint/2010/main" val="351746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86000-DF62-C2CB-AF27-CB92111308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8242A1-704E-BA9B-AACD-19036DF8404B}"/>
              </a:ext>
            </a:extLst>
          </p:cNvPr>
          <p:cNvSpPr>
            <a:spLocks noGrp="1"/>
          </p:cNvSpPr>
          <p:nvPr>
            <p:ph type="title"/>
          </p:nvPr>
        </p:nvSpPr>
        <p:spPr>
          <a:xfrm>
            <a:off x="175845" y="193432"/>
            <a:ext cx="11852031" cy="963428"/>
          </a:xfrm>
        </p:spPr>
        <p:txBody>
          <a:bodyPr/>
          <a:lstStyle/>
          <a:p>
            <a:endParaRPr lang="en-US" dirty="0"/>
          </a:p>
        </p:txBody>
      </p:sp>
      <p:sp>
        <p:nvSpPr>
          <p:cNvPr id="3" name="Content Placeholder 2">
            <a:extLst>
              <a:ext uri="{FF2B5EF4-FFF2-40B4-BE49-F238E27FC236}">
                <a16:creationId xmlns:a16="http://schemas.microsoft.com/office/drawing/2014/main" id="{2DCD5EDA-CF56-4313-B07D-6A122472C145}"/>
              </a:ext>
            </a:extLst>
          </p:cNvPr>
          <p:cNvSpPr>
            <a:spLocks noGrp="1"/>
          </p:cNvSpPr>
          <p:nvPr>
            <p:ph idx="1"/>
          </p:nvPr>
        </p:nvSpPr>
        <p:spPr>
          <a:xfrm>
            <a:off x="164124" y="1156860"/>
            <a:ext cx="11863752" cy="5507709"/>
          </a:xfrm>
        </p:spPr>
        <p:txBody>
          <a:bodyPr>
            <a:normAutofit/>
          </a:bodyPr>
          <a:lstStyle/>
          <a:p>
            <a:pPr marL="0" indent="0" fontAlgn="base">
              <a:buNone/>
            </a:pPr>
            <a:r>
              <a:rPr lang="en-US" sz="3500" dirty="0"/>
              <a:t>Most Americans would agree on how important freedom is…</a:t>
            </a:r>
          </a:p>
          <a:p>
            <a:pPr marL="0" indent="0" fontAlgn="base">
              <a:buNone/>
            </a:pPr>
            <a:endParaRPr lang="en-US" sz="3500" dirty="0"/>
          </a:p>
          <a:p>
            <a:pPr marL="0" indent="0" fontAlgn="base">
              <a:buNone/>
            </a:pPr>
            <a:endParaRPr lang="en-US" sz="3500" dirty="0"/>
          </a:p>
          <a:p>
            <a:pPr marL="0" indent="0" fontAlgn="base">
              <a:buNone/>
            </a:pPr>
            <a:endParaRPr lang="en-US" sz="3500" dirty="0"/>
          </a:p>
          <a:p>
            <a:pPr marL="0" indent="0" fontAlgn="base">
              <a:buNone/>
            </a:pPr>
            <a:endParaRPr lang="en-US" sz="3500" dirty="0"/>
          </a:p>
          <a:p>
            <a:pPr marL="0" indent="0" fontAlgn="base">
              <a:buNone/>
            </a:pPr>
            <a:endParaRPr lang="en-US" sz="3500" dirty="0"/>
          </a:p>
          <a:p>
            <a:pPr marL="0" indent="0" fontAlgn="base">
              <a:buNone/>
            </a:pPr>
            <a:endParaRPr lang="en-US" sz="3500" dirty="0"/>
          </a:p>
          <a:p>
            <a:pPr marL="0" indent="0" fontAlgn="base">
              <a:buNone/>
            </a:pPr>
            <a:endParaRPr lang="en-US" sz="3500" dirty="0"/>
          </a:p>
          <a:p>
            <a:pPr marL="0" indent="0" fontAlgn="base">
              <a:buNone/>
            </a:pPr>
            <a:r>
              <a:rPr lang="en-US" sz="3500" dirty="0"/>
              <a:t>But they might not agree on what freedom is</a:t>
            </a:r>
          </a:p>
          <a:p>
            <a:endParaRPr lang="en-US" b="1" dirty="0"/>
          </a:p>
          <a:p>
            <a:endParaRPr lang="en-US" b="1" dirty="0"/>
          </a:p>
          <a:p>
            <a:endParaRPr lang="en-US" b="1" dirty="0"/>
          </a:p>
          <a:p>
            <a:endParaRPr lang="en-US" b="1" dirty="0"/>
          </a:p>
          <a:p>
            <a:endParaRPr lang="en-US" b="1" dirty="0"/>
          </a:p>
        </p:txBody>
      </p:sp>
    </p:spTree>
    <p:extLst>
      <p:ext uri="{BB962C8B-B14F-4D97-AF65-F5344CB8AC3E}">
        <p14:creationId xmlns:p14="http://schemas.microsoft.com/office/powerpoint/2010/main" val="285608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5D839A-D9D2-FF7E-B606-32C919BAA0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13CA5-D896-E70E-81A6-BF43F271E1BB}"/>
              </a:ext>
            </a:extLst>
          </p:cNvPr>
          <p:cNvSpPr>
            <a:spLocks noGrp="1"/>
          </p:cNvSpPr>
          <p:nvPr>
            <p:ph type="title"/>
          </p:nvPr>
        </p:nvSpPr>
        <p:spPr>
          <a:xfrm>
            <a:off x="1" y="169334"/>
            <a:ext cx="11353800" cy="863599"/>
          </a:xfrm>
        </p:spPr>
        <p:txBody>
          <a:bodyPr/>
          <a:lstStyle/>
          <a:p>
            <a:r>
              <a:rPr lang="en-US" dirty="0"/>
              <a:t>When we struggle: Nurture relationship</a:t>
            </a:r>
          </a:p>
        </p:txBody>
      </p:sp>
      <p:sp>
        <p:nvSpPr>
          <p:cNvPr id="3" name="Content Placeholder 2">
            <a:extLst>
              <a:ext uri="{FF2B5EF4-FFF2-40B4-BE49-F238E27FC236}">
                <a16:creationId xmlns:a16="http://schemas.microsoft.com/office/drawing/2014/main" id="{3096258C-3067-F2B4-2CD1-CA730EE3159A}"/>
              </a:ext>
            </a:extLst>
          </p:cNvPr>
          <p:cNvSpPr>
            <a:spLocks noGrp="1"/>
          </p:cNvSpPr>
          <p:nvPr>
            <p:ph idx="1"/>
          </p:nvPr>
        </p:nvSpPr>
        <p:spPr>
          <a:xfrm>
            <a:off x="270933" y="1032933"/>
            <a:ext cx="11650134" cy="5655733"/>
          </a:xfrm>
        </p:spPr>
        <p:txBody>
          <a:bodyPr>
            <a:noAutofit/>
          </a:bodyPr>
          <a:lstStyle/>
          <a:p>
            <a:pPr marL="0" indent="0">
              <a:buNone/>
            </a:pPr>
            <a:r>
              <a:rPr lang="en-US" sz="3300" dirty="0"/>
              <a:t>Nurture your relationship; Do not confuse relationship for duty</a:t>
            </a:r>
          </a:p>
          <a:p>
            <a:r>
              <a:rPr lang="en-US" sz="3200" dirty="0"/>
              <a:t>“A loyalty to tradition is all that keeps you among My followers. You have misunderstood My will for you to be rules and regulations which you resist. Because your commitment is not to Me, but to the forms of religion, you are fighting the wrong battle for the wrong reasons…Many professed Christians live in what might be called a love- resistance, push-pull relationship with the Master. Their attitudes betray an ambivalent inner heart…They resist the rigors of discipleship because they have no liberating companionship with the Savior to give them power to follow Him with joy” </a:t>
            </a:r>
            <a:r>
              <a:rPr lang="en-US" dirty="0"/>
              <a:t>(Lloyd John Ogilvie, “The Bondage that Liberates,” </a:t>
            </a:r>
            <a:r>
              <a:rPr lang="en-US" i="1" dirty="0"/>
              <a:t>Freedom in the spirit: experiencing the release of Gods power in your life.</a:t>
            </a:r>
            <a:r>
              <a:rPr lang="en-US" dirty="0"/>
              <a:t> )</a:t>
            </a:r>
          </a:p>
        </p:txBody>
      </p:sp>
    </p:spTree>
    <p:extLst>
      <p:ext uri="{BB962C8B-B14F-4D97-AF65-F5344CB8AC3E}">
        <p14:creationId xmlns:p14="http://schemas.microsoft.com/office/powerpoint/2010/main" val="26988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DCA5C-E323-F2B1-80A7-EA703BAB72C6}"/>
              </a:ext>
            </a:extLst>
          </p:cNvPr>
          <p:cNvSpPr>
            <a:spLocks noGrp="1"/>
          </p:cNvSpPr>
          <p:nvPr>
            <p:ph type="title"/>
          </p:nvPr>
        </p:nvSpPr>
        <p:spPr>
          <a:xfrm>
            <a:off x="167640" y="152401"/>
            <a:ext cx="12024360" cy="853439"/>
          </a:xfrm>
        </p:spPr>
        <p:txBody>
          <a:bodyPr>
            <a:normAutofit/>
          </a:bodyPr>
          <a:lstStyle/>
          <a:p>
            <a:r>
              <a:rPr lang="en-US" dirty="0"/>
              <a:t>When we struggle: Nurture relationship</a:t>
            </a:r>
          </a:p>
        </p:txBody>
      </p:sp>
      <p:sp>
        <p:nvSpPr>
          <p:cNvPr id="3" name="Content Placeholder 2">
            <a:extLst>
              <a:ext uri="{FF2B5EF4-FFF2-40B4-BE49-F238E27FC236}">
                <a16:creationId xmlns:a16="http://schemas.microsoft.com/office/drawing/2014/main" id="{0874FA93-A0F8-3FF2-BDAF-03C953E65AD2}"/>
              </a:ext>
            </a:extLst>
          </p:cNvPr>
          <p:cNvSpPr>
            <a:spLocks noGrp="1"/>
          </p:cNvSpPr>
          <p:nvPr>
            <p:ph idx="1"/>
          </p:nvPr>
        </p:nvSpPr>
        <p:spPr>
          <a:xfrm>
            <a:off x="167640" y="1005840"/>
            <a:ext cx="11902440" cy="5699759"/>
          </a:xfrm>
        </p:spPr>
        <p:txBody>
          <a:bodyPr>
            <a:noAutofit/>
          </a:bodyPr>
          <a:lstStyle/>
          <a:p>
            <a:pPr marL="0" indent="0">
              <a:buNone/>
            </a:pPr>
            <a:r>
              <a:rPr lang="en-US" sz="3500" dirty="0"/>
              <a:t>Consider the Elder son, Luke 15</a:t>
            </a:r>
          </a:p>
          <a:p>
            <a:pPr marL="0" indent="0">
              <a:buNone/>
            </a:pPr>
            <a:r>
              <a:rPr lang="en-US" sz="3500" dirty="0"/>
              <a:t>Andrew Murray: The elder son thought he was serving his father faithfully “these many years” in his father’s house, but it was in the spirit of bondage and not in the spirit of a child, so that his unbelief blinded him to the conception of a father’s love and kindness, and he was unable all the time to see that his father was ready, not only to give him a kid, but a hundred, or a thousand kids, if he would have them”(Deeper Life).</a:t>
            </a:r>
          </a:p>
        </p:txBody>
      </p:sp>
    </p:spTree>
    <p:extLst>
      <p:ext uri="{BB962C8B-B14F-4D97-AF65-F5344CB8AC3E}">
        <p14:creationId xmlns:p14="http://schemas.microsoft.com/office/powerpoint/2010/main" val="118480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3A05D-EBA6-0624-A4FD-2F99FA010C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EBE1B9-15FF-F900-F22B-9F90C87C7BDA}"/>
              </a:ext>
            </a:extLst>
          </p:cNvPr>
          <p:cNvSpPr>
            <a:spLocks noGrp="1"/>
          </p:cNvSpPr>
          <p:nvPr>
            <p:ph type="title"/>
          </p:nvPr>
        </p:nvSpPr>
        <p:spPr>
          <a:xfrm>
            <a:off x="270933" y="169334"/>
            <a:ext cx="11082867" cy="1032934"/>
          </a:xfrm>
        </p:spPr>
        <p:txBody>
          <a:bodyPr/>
          <a:lstStyle/>
          <a:p>
            <a:r>
              <a:rPr lang="en-US" dirty="0"/>
              <a:t>When we struggle: Remember true fulfillment</a:t>
            </a:r>
          </a:p>
        </p:txBody>
      </p:sp>
      <p:sp>
        <p:nvSpPr>
          <p:cNvPr id="3" name="Content Placeholder 2">
            <a:extLst>
              <a:ext uri="{FF2B5EF4-FFF2-40B4-BE49-F238E27FC236}">
                <a16:creationId xmlns:a16="http://schemas.microsoft.com/office/drawing/2014/main" id="{10BFDE29-B587-9DD6-8471-B40DC7357FB4}"/>
              </a:ext>
            </a:extLst>
          </p:cNvPr>
          <p:cNvSpPr>
            <a:spLocks noGrp="1"/>
          </p:cNvSpPr>
          <p:nvPr>
            <p:ph idx="1"/>
          </p:nvPr>
        </p:nvSpPr>
        <p:spPr>
          <a:xfrm>
            <a:off x="237066" y="1066802"/>
            <a:ext cx="11650134" cy="5333999"/>
          </a:xfrm>
        </p:spPr>
        <p:txBody>
          <a:bodyPr>
            <a:normAutofit/>
          </a:bodyPr>
          <a:lstStyle/>
          <a:p>
            <a:pPr marL="0" indent="0">
              <a:buNone/>
            </a:pPr>
            <a:r>
              <a:rPr lang="en-US" sz="3500" dirty="0"/>
              <a:t>God is the source of true fulfillment</a:t>
            </a:r>
          </a:p>
          <a:p>
            <a:r>
              <a:rPr lang="en-US" sz="3500" dirty="0"/>
              <a:t>John 10: </a:t>
            </a:r>
            <a:r>
              <a:rPr lang="en-US" sz="3500" b="1" baseline="30000" dirty="0"/>
              <a:t>10 </a:t>
            </a:r>
            <a:r>
              <a:rPr lang="en-US" sz="3500" dirty="0"/>
              <a:t>The thief comes only to steal and kill and destroy; I came so that they would have life,  and have </a:t>
            </a:r>
            <a:r>
              <a:rPr lang="en-US" sz="3500" i="1" dirty="0"/>
              <a:t>it</a:t>
            </a:r>
            <a:r>
              <a:rPr lang="en-US" sz="3500" dirty="0"/>
              <a:t> abundantly.</a:t>
            </a:r>
          </a:p>
          <a:p>
            <a:r>
              <a:rPr lang="en-US" sz="3500" dirty="0"/>
              <a:t>John 13: </a:t>
            </a:r>
            <a:r>
              <a:rPr lang="en-US" sz="3500" b="1" baseline="30000" dirty="0"/>
              <a:t>17 </a:t>
            </a:r>
            <a:r>
              <a:rPr lang="en-US" sz="3500" dirty="0"/>
              <a:t>If you know these things, you are blessed if you do them. </a:t>
            </a:r>
          </a:p>
          <a:p>
            <a:r>
              <a:rPr lang="en-US" sz="3500" dirty="0"/>
              <a:t>Loving and serving others under grace is the way to fulfillment</a:t>
            </a:r>
            <a:endParaRPr lang="en-US" dirty="0"/>
          </a:p>
          <a:p>
            <a:endParaRPr lang="en-US" dirty="0"/>
          </a:p>
          <a:p>
            <a:endParaRPr lang="en-US" dirty="0"/>
          </a:p>
        </p:txBody>
      </p:sp>
    </p:spTree>
    <p:extLst>
      <p:ext uri="{BB962C8B-B14F-4D97-AF65-F5344CB8AC3E}">
        <p14:creationId xmlns:p14="http://schemas.microsoft.com/office/powerpoint/2010/main" val="3793673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1358F-D2AA-E8BF-F205-B9071E39F9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1BF515-0A6C-6756-A342-58DC46B64464}"/>
              </a:ext>
            </a:extLst>
          </p:cNvPr>
          <p:cNvSpPr>
            <a:spLocks noGrp="1"/>
          </p:cNvSpPr>
          <p:nvPr>
            <p:ph type="title"/>
          </p:nvPr>
        </p:nvSpPr>
        <p:spPr>
          <a:xfrm>
            <a:off x="270933" y="169334"/>
            <a:ext cx="11082867" cy="1032934"/>
          </a:xfrm>
        </p:spPr>
        <p:txBody>
          <a:bodyPr>
            <a:normAutofit/>
          </a:bodyPr>
          <a:lstStyle/>
          <a:p>
            <a:r>
              <a:rPr lang="en-US" dirty="0"/>
              <a:t>When we struggle: Remember who God is</a:t>
            </a:r>
          </a:p>
        </p:txBody>
      </p:sp>
      <p:sp>
        <p:nvSpPr>
          <p:cNvPr id="3" name="Content Placeholder 2">
            <a:extLst>
              <a:ext uri="{FF2B5EF4-FFF2-40B4-BE49-F238E27FC236}">
                <a16:creationId xmlns:a16="http://schemas.microsoft.com/office/drawing/2014/main" id="{AD74806A-E385-65B7-9499-A2C5DEF3B376}"/>
              </a:ext>
            </a:extLst>
          </p:cNvPr>
          <p:cNvSpPr>
            <a:spLocks noGrp="1"/>
          </p:cNvSpPr>
          <p:nvPr>
            <p:ph idx="1"/>
          </p:nvPr>
        </p:nvSpPr>
        <p:spPr>
          <a:xfrm>
            <a:off x="270933" y="1202268"/>
            <a:ext cx="11650134" cy="5486398"/>
          </a:xfrm>
        </p:spPr>
        <p:txBody>
          <a:bodyPr>
            <a:normAutofit/>
          </a:bodyPr>
          <a:lstStyle/>
          <a:p>
            <a:pPr marL="0" indent="0">
              <a:buNone/>
            </a:pPr>
            <a:r>
              <a:rPr lang="en-US" sz="3200" dirty="0"/>
              <a:t>He became a slave so we could become rich</a:t>
            </a:r>
          </a:p>
          <a:p>
            <a:r>
              <a:rPr lang="en-US" sz="3200" dirty="0"/>
              <a:t>Philippians 2: </a:t>
            </a:r>
            <a:r>
              <a:rPr lang="en-US" sz="3200" b="1" baseline="30000" dirty="0"/>
              <a:t>5 </a:t>
            </a:r>
            <a:r>
              <a:rPr lang="en-US" sz="3200" dirty="0"/>
              <a:t>Have this attitude in yourselves which was also in Christ Jesus, </a:t>
            </a:r>
            <a:r>
              <a:rPr lang="en-US" sz="3200" b="1" baseline="30000" dirty="0"/>
              <a:t>6 </a:t>
            </a:r>
            <a:r>
              <a:rPr lang="en-US" sz="3200" dirty="0"/>
              <a:t>who, as He </a:t>
            </a:r>
            <a:r>
              <a:rPr lang="en-US" sz="3200" i="1" dirty="0"/>
              <a:t>already</a:t>
            </a:r>
            <a:r>
              <a:rPr lang="en-US" sz="3200" dirty="0"/>
              <a:t> existed in the form of God, did not consider equality with God something to be grasped, </a:t>
            </a:r>
            <a:r>
              <a:rPr lang="en-US" sz="3200" b="1" baseline="30000" dirty="0"/>
              <a:t>7 </a:t>
            </a:r>
            <a:r>
              <a:rPr lang="en-US" sz="3200" dirty="0"/>
              <a:t>but emptied Himself </a:t>
            </a:r>
            <a:r>
              <a:rPr lang="en-US" sz="3200" i="1" dirty="0"/>
              <a:t>by</a:t>
            </a:r>
            <a:r>
              <a:rPr lang="en-US" sz="3200" dirty="0"/>
              <a:t> taking the form of a bond-servant [slave] </a:t>
            </a:r>
            <a:r>
              <a:rPr lang="en-US" sz="3200" i="1" dirty="0"/>
              <a:t>and</a:t>
            </a:r>
            <a:r>
              <a:rPr lang="en-US" sz="3200" dirty="0"/>
              <a:t> being born in the likeness of men. </a:t>
            </a:r>
            <a:r>
              <a:rPr lang="en-US" sz="3200" b="1" baseline="30000" dirty="0"/>
              <a:t>8 </a:t>
            </a:r>
            <a:r>
              <a:rPr lang="en-US" sz="3200" dirty="0"/>
              <a:t>And being found in appearance as a man, He humbled Himself by becoming obedient to the point of death: death on a cross. </a:t>
            </a:r>
            <a:endParaRPr lang="en-US" dirty="0"/>
          </a:p>
          <a:p>
            <a:endParaRPr lang="en-US" dirty="0"/>
          </a:p>
        </p:txBody>
      </p:sp>
    </p:spTree>
    <p:extLst>
      <p:ext uri="{BB962C8B-B14F-4D97-AF65-F5344CB8AC3E}">
        <p14:creationId xmlns:p14="http://schemas.microsoft.com/office/powerpoint/2010/main" val="61838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3DE8-1665-B285-3412-A05FA264532F}"/>
              </a:ext>
            </a:extLst>
          </p:cNvPr>
          <p:cNvSpPr>
            <a:spLocks noGrp="1"/>
          </p:cNvSpPr>
          <p:nvPr>
            <p:ph type="title"/>
          </p:nvPr>
        </p:nvSpPr>
        <p:spPr>
          <a:xfrm>
            <a:off x="118533" y="118533"/>
            <a:ext cx="12073467" cy="982135"/>
          </a:xfrm>
        </p:spPr>
        <p:txBody>
          <a:bodyPr>
            <a:normAutofit/>
          </a:bodyPr>
          <a:lstStyle/>
          <a:p>
            <a:r>
              <a:rPr lang="en-US" dirty="0"/>
              <a:t>When we struggle: Remember who God is</a:t>
            </a:r>
          </a:p>
        </p:txBody>
      </p:sp>
      <p:sp>
        <p:nvSpPr>
          <p:cNvPr id="3" name="Content Placeholder 2">
            <a:extLst>
              <a:ext uri="{FF2B5EF4-FFF2-40B4-BE49-F238E27FC236}">
                <a16:creationId xmlns:a16="http://schemas.microsoft.com/office/drawing/2014/main" id="{13B33877-D866-2AD4-5D01-7E5CB80B926B}"/>
              </a:ext>
            </a:extLst>
          </p:cNvPr>
          <p:cNvSpPr>
            <a:spLocks noGrp="1"/>
          </p:cNvSpPr>
          <p:nvPr>
            <p:ph idx="1"/>
          </p:nvPr>
        </p:nvSpPr>
        <p:spPr>
          <a:xfrm>
            <a:off x="118533" y="965200"/>
            <a:ext cx="11954934" cy="5655733"/>
          </a:xfrm>
        </p:spPr>
        <p:txBody>
          <a:bodyPr>
            <a:noAutofit/>
          </a:bodyPr>
          <a:lstStyle/>
          <a:p>
            <a:r>
              <a:rPr lang="en-US" sz="3600" dirty="0"/>
              <a:t>Jesus had the right to glory, honor, and praise</a:t>
            </a:r>
          </a:p>
          <a:p>
            <a:r>
              <a:rPr lang="en-US" sz="3600" dirty="0"/>
              <a:t>He led the way becoming a slave</a:t>
            </a:r>
          </a:p>
          <a:p>
            <a:r>
              <a:rPr lang="en-US" sz="3600" dirty="0"/>
              <a:t>He willingly laid down His life and gave up his rights for our sake</a:t>
            </a:r>
          </a:p>
          <a:p>
            <a:r>
              <a:rPr lang="en-US" sz="3600" dirty="0"/>
              <a:t>Jesus exhibited backward wisdom</a:t>
            </a:r>
          </a:p>
          <a:p>
            <a:r>
              <a:rPr lang="en-US" sz="3600" dirty="0"/>
              <a:t>When we value our freedoms and our own will to do as we please higher than most any other thing, we are actually living backwards from our design.</a:t>
            </a:r>
          </a:p>
        </p:txBody>
      </p:sp>
    </p:spTree>
    <p:extLst>
      <p:ext uri="{BB962C8B-B14F-4D97-AF65-F5344CB8AC3E}">
        <p14:creationId xmlns:p14="http://schemas.microsoft.com/office/powerpoint/2010/main" val="208364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FDAE-C45E-E3BA-66C8-C9BB7FE1A29F}"/>
              </a:ext>
            </a:extLst>
          </p:cNvPr>
          <p:cNvSpPr>
            <a:spLocks noGrp="1"/>
          </p:cNvSpPr>
          <p:nvPr>
            <p:ph type="title"/>
          </p:nvPr>
        </p:nvSpPr>
        <p:spPr>
          <a:xfrm>
            <a:off x="118533" y="237067"/>
            <a:ext cx="11235267" cy="897467"/>
          </a:xfrm>
        </p:spPr>
        <p:txBody>
          <a:bodyPr/>
          <a:lstStyle/>
          <a:p>
            <a:r>
              <a:rPr lang="en-US" dirty="0"/>
              <a:t>Why does this matter?</a:t>
            </a:r>
          </a:p>
        </p:txBody>
      </p:sp>
      <p:sp>
        <p:nvSpPr>
          <p:cNvPr id="3" name="Content Placeholder 2">
            <a:extLst>
              <a:ext uri="{FF2B5EF4-FFF2-40B4-BE49-F238E27FC236}">
                <a16:creationId xmlns:a16="http://schemas.microsoft.com/office/drawing/2014/main" id="{0FED3E74-48F4-40E0-88B6-AC5FB8251573}"/>
              </a:ext>
            </a:extLst>
          </p:cNvPr>
          <p:cNvSpPr>
            <a:spLocks noGrp="1"/>
          </p:cNvSpPr>
          <p:nvPr>
            <p:ph idx="1"/>
          </p:nvPr>
        </p:nvSpPr>
        <p:spPr>
          <a:xfrm>
            <a:off x="118533" y="1134534"/>
            <a:ext cx="11235267" cy="5486399"/>
          </a:xfrm>
        </p:spPr>
        <p:txBody>
          <a:bodyPr>
            <a:noAutofit/>
          </a:bodyPr>
          <a:lstStyle/>
          <a:p>
            <a:r>
              <a:rPr lang="en-US" sz="3000" dirty="0"/>
              <a:t>2 Peter 2: </a:t>
            </a:r>
            <a:r>
              <a:rPr lang="en-US" sz="3000" b="1" dirty="0"/>
              <a:t>19b  </a:t>
            </a:r>
            <a:r>
              <a:rPr lang="en-US" sz="3000" dirty="0"/>
              <a:t>“people are slaves to whatever has mastered them.” </a:t>
            </a:r>
          </a:p>
          <a:p>
            <a:r>
              <a:rPr lang="en-US" sz="3000" dirty="0"/>
              <a:t>Galatians 5: 1 It was for freedom that Christ set us free; therefore keep standing firm and do not be subject again to a yoke of slavery.</a:t>
            </a:r>
          </a:p>
          <a:p>
            <a:r>
              <a:rPr lang="en-US" sz="3000" dirty="0"/>
              <a:t>When we seek our own way, we are subjecting ourselves to slavery to self or other humans</a:t>
            </a:r>
          </a:p>
          <a:p>
            <a:r>
              <a:rPr lang="en-US" sz="3000" dirty="0"/>
              <a:t>God is worthy of our submission; He gives us everything we need for a fulfilling life</a:t>
            </a:r>
          </a:p>
          <a:p>
            <a:r>
              <a:rPr lang="en-US" sz="3000" dirty="0"/>
              <a:t>When our ultimate desire is to know and serve Him as Lord of our lives, His love spurs us on to the goal of doing His will and growing in His likeness.</a:t>
            </a:r>
          </a:p>
        </p:txBody>
      </p:sp>
    </p:spTree>
    <p:extLst>
      <p:ext uri="{BB962C8B-B14F-4D97-AF65-F5344CB8AC3E}">
        <p14:creationId xmlns:p14="http://schemas.microsoft.com/office/powerpoint/2010/main" val="151771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798FA-19AB-4C94-9750-517821B674A0}"/>
              </a:ext>
            </a:extLst>
          </p:cNvPr>
          <p:cNvSpPr>
            <a:spLocks noGrp="1"/>
          </p:cNvSpPr>
          <p:nvPr>
            <p:ph type="title"/>
          </p:nvPr>
        </p:nvSpPr>
        <p:spPr>
          <a:xfrm>
            <a:off x="220133" y="169333"/>
            <a:ext cx="11819467" cy="948267"/>
          </a:xfrm>
        </p:spPr>
        <p:txBody>
          <a:bodyPr/>
          <a:lstStyle/>
          <a:p>
            <a:r>
              <a:rPr lang="en-US" dirty="0"/>
              <a:t>Undeserved Freedom and Relationship</a:t>
            </a:r>
          </a:p>
        </p:txBody>
      </p:sp>
      <p:sp>
        <p:nvSpPr>
          <p:cNvPr id="3" name="Content Placeholder 2">
            <a:extLst>
              <a:ext uri="{FF2B5EF4-FFF2-40B4-BE49-F238E27FC236}">
                <a16:creationId xmlns:a16="http://schemas.microsoft.com/office/drawing/2014/main" id="{7A2820E3-D6F8-8F92-608A-935666CFFD60}"/>
              </a:ext>
            </a:extLst>
          </p:cNvPr>
          <p:cNvSpPr>
            <a:spLocks noGrp="1"/>
          </p:cNvSpPr>
          <p:nvPr>
            <p:ph idx="1"/>
          </p:nvPr>
        </p:nvSpPr>
        <p:spPr>
          <a:xfrm>
            <a:off x="152400" y="1117600"/>
            <a:ext cx="11887200" cy="5571067"/>
          </a:xfrm>
        </p:spPr>
        <p:txBody>
          <a:bodyPr>
            <a:normAutofit/>
          </a:bodyPr>
          <a:lstStyle/>
          <a:p>
            <a:pPr marL="0" indent="0">
              <a:buNone/>
            </a:pPr>
            <a:r>
              <a:rPr lang="en-US" sz="3500" dirty="0"/>
              <a:t>John MacArthur : “Being a slave to Jesus Christ is beyond any kind of slavery that anybody ever knew because this master makes us sons and gives us all the rights of His own sons. He adopts us into His family, calls us joint heirs with Christ, takes us to heaven where we rule and reign from His own throne, and pours out all the lavish riches in His possession, forever and ever and ever, for our own unmitigated joy and His own glory.”</a:t>
            </a:r>
          </a:p>
          <a:p>
            <a:pPr marL="0" indent="0">
              <a:buNone/>
            </a:pPr>
            <a:endParaRPr lang="en-US" sz="3500" dirty="0"/>
          </a:p>
        </p:txBody>
      </p:sp>
    </p:spTree>
    <p:extLst>
      <p:ext uri="{BB962C8B-B14F-4D97-AF65-F5344CB8AC3E}">
        <p14:creationId xmlns:p14="http://schemas.microsoft.com/office/powerpoint/2010/main" val="21765480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183C4-A7D8-3B80-3DE4-00C099C0943B}"/>
              </a:ext>
            </a:extLst>
          </p:cNvPr>
          <p:cNvSpPr>
            <a:spLocks noGrp="1"/>
          </p:cNvSpPr>
          <p:nvPr>
            <p:ph type="title"/>
          </p:nvPr>
        </p:nvSpPr>
        <p:spPr/>
        <p:txBody>
          <a:bodyPr/>
          <a:lstStyle/>
          <a:p>
            <a:endParaRPr lang="en-US"/>
          </a:p>
        </p:txBody>
      </p:sp>
      <p:pic>
        <p:nvPicPr>
          <p:cNvPr id="5" name="Content Placeholder 4" descr="A qr code on a blue background&#10;&#10;AI-generated content may be incorrect.">
            <a:extLst>
              <a:ext uri="{FF2B5EF4-FFF2-40B4-BE49-F238E27FC236}">
                <a16:creationId xmlns:a16="http://schemas.microsoft.com/office/drawing/2014/main" id="{719D5EB6-C158-E891-7725-48C9AE93C1A6}"/>
              </a:ext>
            </a:extLst>
          </p:cNvPr>
          <p:cNvPicPr>
            <a:picLocks noGrp="1" noChangeAspect="1"/>
          </p:cNvPicPr>
          <p:nvPr>
            <p:ph idx="1"/>
          </p:nvPr>
        </p:nvPicPr>
        <p:blipFill>
          <a:blip r:embed="rId2"/>
          <a:stretch>
            <a:fillRect/>
          </a:stretch>
        </p:blipFill>
        <p:spPr>
          <a:xfrm>
            <a:off x="1376538" y="365125"/>
            <a:ext cx="9438923" cy="5811838"/>
          </a:xfrm>
        </p:spPr>
      </p:pic>
    </p:spTree>
    <p:extLst>
      <p:ext uri="{BB962C8B-B14F-4D97-AF65-F5344CB8AC3E}">
        <p14:creationId xmlns:p14="http://schemas.microsoft.com/office/powerpoint/2010/main" val="2515071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9CA09-2A72-4E59-D785-4515AB46655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B8EE26-2592-D3FA-5FBD-B030E8266F4C}"/>
              </a:ext>
            </a:extLst>
          </p:cNvPr>
          <p:cNvSpPr>
            <a:spLocks noGrp="1"/>
          </p:cNvSpPr>
          <p:nvPr>
            <p:ph idx="1"/>
          </p:nvPr>
        </p:nvSpPr>
        <p:spPr>
          <a:xfrm>
            <a:off x="164124" y="1156860"/>
            <a:ext cx="11863752" cy="5507709"/>
          </a:xfrm>
        </p:spPr>
        <p:txBody>
          <a:bodyPr>
            <a:normAutofit fontScale="25000" lnSpcReduction="20000"/>
          </a:bodyPr>
          <a:lstStyle/>
          <a:p>
            <a:pPr marL="0" indent="0">
              <a:buNone/>
            </a:pPr>
            <a:r>
              <a:rPr lang="en-US" sz="14000" dirty="0"/>
              <a:t>Bible has a strong theme of freedom</a:t>
            </a:r>
          </a:p>
          <a:p>
            <a:r>
              <a:rPr lang="en-US" sz="14000" dirty="0"/>
              <a:t>Exodus</a:t>
            </a:r>
          </a:p>
          <a:p>
            <a:pPr marL="0" indent="0">
              <a:buNone/>
            </a:pPr>
            <a:endParaRPr lang="en-US" sz="3500" b="1" dirty="0"/>
          </a:p>
          <a:p>
            <a:pPr marL="0" indent="0">
              <a:buNone/>
            </a:pPr>
            <a:endParaRPr lang="en-US" sz="3500" b="1" dirty="0"/>
          </a:p>
          <a:p>
            <a:pPr marL="0" indent="0">
              <a:buNone/>
            </a:pPr>
            <a:endParaRPr lang="en-US" sz="3500" b="1" dirty="0"/>
          </a:p>
          <a:p>
            <a:pPr marL="0" indent="0">
              <a:buNone/>
            </a:pPr>
            <a:endParaRPr lang="en-US" sz="3500" b="1" dirty="0"/>
          </a:p>
          <a:p>
            <a:pPr marL="0" indent="0">
              <a:buNone/>
            </a:pPr>
            <a:endParaRPr lang="en-US" sz="3500" b="1" dirty="0"/>
          </a:p>
          <a:p>
            <a:pPr marL="0" indent="0">
              <a:buNone/>
            </a:pPr>
            <a:endParaRPr lang="en-US" sz="3500" b="1" dirty="0"/>
          </a:p>
          <a:p>
            <a:pPr marL="0" indent="0">
              <a:buNone/>
            </a:pPr>
            <a:endParaRPr lang="en-US" sz="4500" b="1" dirty="0"/>
          </a:p>
          <a:p>
            <a:pPr marL="0" indent="0">
              <a:buNone/>
            </a:pPr>
            <a:endParaRPr lang="en-US" sz="4500" b="1" dirty="0"/>
          </a:p>
          <a:p>
            <a:pPr marL="0" indent="0">
              <a:buNone/>
            </a:pPr>
            <a:r>
              <a:rPr lang="en-US" sz="10800" b="1" dirty="0"/>
              <a:t>John 8: </a:t>
            </a:r>
            <a:r>
              <a:rPr lang="en-US" sz="10800" b="1" baseline="30000" dirty="0"/>
              <a:t>31 </a:t>
            </a:r>
            <a:r>
              <a:rPr lang="en-US" sz="10800" dirty="0"/>
              <a:t>So Jesus was saying to those Jews who had believed Him, “If you continue in My word, </a:t>
            </a:r>
            <a:r>
              <a:rPr lang="en-US" sz="10800" i="1" dirty="0"/>
              <a:t>then</a:t>
            </a:r>
            <a:r>
              <a:rPr lang="en-US" sz="10800" dirty="0"/>
              <a:t> you are truly My disciples; </a:t>
            </a:r>
            <a:r>
              <a:rPr lang="en-US" sz="10800" b="1" baseline="30000" dirty="0"/>
              <a:t>32 </a:t>
            </a:r>
            <a:r>
              <a:rPr lang="en-US" sz="10800" dirty="0"/>
              <a:t>and you will know the truth, and the truth will set you free.” </a:t>
            </a:r>
            <a:r>
              <a:rPr lang="en-US" sz="10800" b="1" baseline="30000" dirty="0"/>
              <a:t>33 </a:t>
            </a:r>
            <a:r>
              <a:rPr lang="en-US" sz="10800" dirty="0"/>
              <a:t>They answered Him, “We are Abraham’s descendants and have never been enslaved to anyone; how </a:t>
            </a:r>
            <a:r>
              <a:rPr lang="en-US" sz="10800" i="1" dirty="0"/>
              <a:t>is it that</a:t>
            </a:r>
            <a:r>
              <a:rPr lang="en-US" sz="10800" dirty="0"/>
              <a:t> You say, ‘You will become free’?” 34 Jesus answered them, “Truly, truly I say to you, everyone who commits sin is a slave of sin. 35 Now the slave does not remain in the house forever; the son does remain forever. 36 So if the Son sets you free, you really will be free. </a:t>
            </a:r>
            <a:endParaRPr lang="en-US" sz="10800" b="1" dirty="0"/>
          </a:p>
        </p:txBody>
      </p:sp>
    </p:spTree>
    <p:extLst>
      <p:ext uri="{BB962C8B-B14F-4D97-AF65-F5344CB8AC3E}">
        <p14:creationId xmlns:p14="http://schemas.microsoft.com/office/powerpoint/2010/main" val="2983688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FDD00-9D76-7020-216A-6E4E6CBB67BF}"/>
              </a:ext>
            </a:extLst>
          </p:cNvPr>
          <p:cNvSpPr>
            <a:spLocks noGrp="1"/>
          </p:cNvSpPr>
          <p:nvPr>
            <p:ph type="title"/>
          </p:nvPr>
        </p:nvSpPr>
        <p:spPr>
          <a:xfrm>
            <a:off x="0" y="193432"/>
            <a:ext cx="12192000" cy="1143000"/>
          </a:xfrm>
        </p:spPr>
        <p:txBody>
          <a:bodyPr/>
          <a:lstStyle/>
          <a:p>
            <a:r>
              <a:rPr lang="en-US" dirty="0"/>
              <a:t>Agreement with Natural view and Biblical view</a:t>
            </a:r>
          </a:p>
        </p:txBody>
      </p:sp>
      <p:sp>
        <p:nvSpPr>
          <p:cNvPr id="3" name="Content Placeholder 2">
            <a:extLst>
              <a:ext uri="{FF2B5EF4-FFF2-40B4-BE49-F238E27FC236}">
                <a16:creationId xmlns:a16="http://schemas.microsoft.com/office/drawing/2014/main" id="{FFEFF957-A049-665D-541E-DAE843DA7BCF}"/>
              </a:ext>
            </a:extLst>
          </p:cNvPr>
          <p:cNvSpPr>
            <a:spLocks noGrp="1"/>
          </p:cNvSpPr>
          <p:nvPr>
            <p:ph idx="1"/>
          </p:nvPr>
        </p:nvSpPr>
        <p:spPr>
          <a:xfrm>
            <a:off x="123092" y="1336432"/>
            <a:ext cx="12068908" cy="5328136"/>
          </a:xfrm>
        </p:spPr>
        <p:txBody>
          <a:bodyPr>
            <a:normAutofit/>
          </a:bodyPr>
          <a:lstStyle/>
          <a:p>
            <a:pPr fontAlgn="base"/>
            <a:r>
              <a:rPr lang="en-US" sz="3500" dirty="0"/>
              <a:t>Freedom includes freedom from oppressive powers and authorities</a:t>
            </a:r>
          </a:p>
          <a:p>
            <a:pPr fontAlgn="base"/>
            <a:r>
              <a:rPr lang="en-US" sz="3500" dirty="0"/>
              <a:t>Freedom includes enabling personal decisions </a:t>
            </a:r>
          </a:p>
          <a:p>
            <a:pPr lvl="1" fontAlgn="base"/>
            <a:r>
              <a:rPr lang="en-US" sz="3500" dirty="0"/>
              <a:t>Choosing education, where you live, career, friendship, marriage</a:t>
            </a:r>
          </a:p>
          <a:p>
            <a:pPr lvl="1" fontAlgn="base"/>
            <a:r>
              <a:rPr lang="en-US" sz="3500" dirty="0"/>
              <a:t>Choice is part of what it means to flourish.</a:t>
            </a:r>
          </a:p>
        </p:txBody>
      </p:sp>
    </p:spTree>
    <p:extLst>
      <p:ext uri="{BB962C8B-B14F-4D97-AF65-F5344CB8AC3E}">
        <p14:creationId xmlns:p14="http://schemas.microsoft.com/office/powerpoint/2010/main" val="2022316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CA45A-F245-13FE-EB89-C6C37548D2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F149F7-8378-5BEF-837A-0604EDB530BD}"/>
              </a:ext>
            </a:extLst>
          </p:cNvPr>
          <p:cNvSpPr>
            <a:spLocks noGrp="1"/>
          </p:cNvSpPr>
          <p:nvPr>
            <p:ph type="title"/>
          </p:nvPr>
        </p:nvSpPr>
        <p:spPr>
          <a:xfrm>
            <a:off x="169333" y="152401"/>
            <a:ext cx="12022667" cy="880532"/>
          </a:xfrm>
        </p:spPr>
        <p:txBody>
          <a:bodyPr>
            <a:normAutofit/>
          </a:bodyPr>
          <a:lstStyle/>
          <a:p>
            <a:r>
              <a:rPr lang="en-US" sz="4000" dirty="0"/>
              <a:t>Our Natural Way of Thinking vs. What the Bible Teaches</a:t>
            </a:r>
          </a:p>
        </p:txBody>
      </p:sp>
      <p:sp>
        <p:nvSpPr>
          <p:cNvPr id="3" name="Content Placeholder 2">
            <a:extLst>
              <a:ext uri="{FF2B5EF4-FFF2-40B4-BE49-F238E27FC236}">
                <a16:creationId xmlns:a16="http://schemas.microsoft.com/office/drawing/2014/main" id="{F1E0693D-A856-5BA4-D9BD-CF88C7135E88}"/>
              </a:ext>
            </a:extLst>
          </p:cNvPr>
          <p:cNvSpPr>
            <a:spLocks noGrp="1"/>
          </p:cNvSpPr>
          <p:nvPr>
            <p:ph idx="1"/>
          </p:nvPr>
        </p:nvSpPr>
        <p:spPr>
          <a:xfrm>
            <a:off x="169332" y="1032933"/>
            <a:ext cx="12022667" cy="5672667"/>
          </a:xfrm>
        </p:spPr>
        <p:txBody>
          <a:bodyPr/>
          <a:lstStyle/>
          <a:p>
            <a:pPr marL="0" indent="0">
              <a:buNone/>
            </a:pPr>
            <a:endParaRPr lang="en-US" sz="3500" dirty="0"/>
          </a:p>
          <a:p>
            <a:endParaRPr lang="en-US" dirty="0"/>
          </a:p>
          <a:p>
            <a:endParaRPr lang="en-US" dirty="0"/>
          </a:p>
        </p:txBody>
      </p:sp>
      <p:graphicFrame>
        <p:nvGraphicFramePr>
          <p:cNvPr id="5" name="Table 4">
            <a:extLst>
              <a:ext uri="{FF2B5EF4-FFF2-40B4-BE49-F238E27FC236}">
                <a16:creationId xmlns:a16="http://schemas.microsoft.com/office/drawing/2014/main" id="{A9A251D2-7B1F-0734-364E-1D037CFFD046}"/>
              </a:ext>
            </a:extLst>
          </p:cNvPr>
          <p:cNvGraphicFramePr>
            <a:graphicFrameLocks noGrp="1"/>
          </p:cNvGraphicFramePr>
          <p:nvPr>
            <p:extLst>
              <p:ext uri="{D42A27DB-BD31-4B8C-83A1-F6EECF244321}">
                <p14:modId xmlns:p14="http://schemas.microsoft.com/office/powerpoint/2010/main" val="3296598834"/>
              </p:ext>
            </p:extLst>
          </p:nvPr>
        </p:nvGraphicFramePr>
        <p:xfrm>
          <a:off x="169330" y="1316566"/>
          <a:ext cx="11853338" cy="4960621"/>
        </p:xfrm>
        <a:graphic>
          <a:graphicData uri="http://schemas.openxmlformats.org/drawingml/2006/table">
            <a:tbl>
              <a:tblPr firstRow="1" bandRow="1">
                <a:tableStyleId>{F5AB1C69-6EDB-4FF4-983F-18BD219EF322}</a:tableStyleId>
              </a:tblPr>
              <a:tblGrid>
                <a:gridCol w="5520270">
                  <a:extLst>
                    <a:ext uri="{9D8B030D-6E8A-4147-A177-3AD203B41FA5}">
                      <a16:colId xmlns:a16="http://schemas.microsoft.com/office/drawing/2014/main" val="2562288298"/>
                    </a:ext>
                  </a:extLst>
                </a:gridCol>
                <a:gridCol w="6333068">
                  <a:extLst>
                    <a:ext uri="{9D8B030D-6E8A-4147-A177-3AD203B41FA5}">
                      <a16:colId xmlns:a16="http://schemas.microsoft.com/office/drawing/2014/main" val="2073329203"/>
                    </a:ext>
                  </a:extLst>
                </a:gridCol>
              </a:tblGrid>
              <a:tr h="800101">
                <a:tc>
                  <a:txBody>
                    <a:bodyPr/>
                    <a:lstStyle/>
                    <a:p>
                      <a:r>
                        <a:rPr lang="en-US" sz="3500" dirty="0"/>
                        <a:t>Natural Way</a:t>
                      </a:r>
                    </a:p>
                  </a:txBody>
                  <a:tcPr/>
                </a:tc>
                <a:tc>
                  <a:txBody>
                    <a:bodyPr/>
                    <a:lstStyle/>
                    <a:p>
                      <a:r>
                        <a:rPr lang="en-US" sz="3500" dirty="0"/>
                        <a:t>Biblical Teaching</a:t>
                      </a:r>
                    </a:p>
                  </a:txBody>
                  <a:tcPr/>
                </a:tc>
                <a:extLst>
                  <a:ext uri="{0D108BD9-81ED-4DB2-BD59-A6C34878D82A}">
                    <a16:rowId xmlns:a16="http://schemas.microsoft.com/office/drawing/2014/main" val="994247978"/>
                  </a:ext>
                </a:extLst>
              </a:tr>
              <a:tr h="102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No hindrance; No constraint; Fulfill desires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500" dirty="0"/>
                        <a:t>Fulfill our design</a:t>
                      </a:r>
                    </a:p>
                    <a:p>
                      <a:endParaRPr lang="en-US" dirty="0"/>
                    </a:p>
                  </a:txBody>
                  <a:tcPr/>
                </a:tc>
                <a:extLst>
                  <a:ext uri="{0D108BD9-81ED-4DB2-BD59-A6C34878D82A}">
                    <a16:rowId xmlns:a16="http://schemas.microsoft.com/office/drawing/2014/main" val="3689966016"/>
                  </a:ext>
                </a:extLst>
              </a:tr>
              <a:tr h="1021080">
                <a:tc>
                  <a:txBody>
                    <a:bodyPr/>
                    <a:lstStyle/>
                    <a:p>
                      <a:endParaRPr lang="en-US" dirty="0"/>
                    </a:p>
                  </a:txBody>
                  <a:tcPr/>
                </a:tc>
                <a:tc>
                  <a:txBody>
                    <a:bodyPr/>
                    <a:lstStyle/>
                    <a:p>
                      <a:endParaRPr lang="en-US"/>
                    </a:p>
                  </a:txBody>
                  <a:tcPr/>
                </a:tc>
                <a:extLst>
                  <a:ext uri="{0D108BD9-81ED-4DB2-BD59-A6C34878D82A}">
                    <a16:rowId xmlns:a16="http://schemas.microsoft.com/office/drawing/2014/main" val="3677542245"/>
                  </a:ext>
                </a:extLst>
              </a:tr>
              <a:tr h="1021080">
                <a:tc>
                  <a:txBody>
                    <a:bodyPr/>
                    <a:lstStyle/>
                    <a:p>
                      <a:endParaRPr lang="en-US"/>
                    </a:p>
                  </a:txBody>
                  <a:tcPr/>
                </a:tc>
                <a:tc>
                  <a:txBody>
                    <a:bodyPr/>
                    <a:lstStyle/>
                    <a:p>
                      <a:endParaRPr lang="en-US"/>
                    </a:p>
                  </a:txBody>
                  <a:tcPr/>
                </a:tc>
                <a:extLst>
                  <a:ext uri="{0D108BD9-81ED-4DB2-BD59-A6C34878D82A}">
                    <a16:rowId xmlns:a16="http://schemas.microsoft.com/office/drawing/2014/main" val="3160113393"/>
                  </a:ext>
                </a:extLst>
              </a:tr>
              <a:tr h="1021080">
                <a:tc>
                  <a:txBody>
                    <a:bodyPr/>
                    <a:lstStyle/>
                    <a:p>
                      <a:endParaRPr lang="en-US"/>
                    </a:p>
                  </a:txBody>
                  <a:tcPr/>
                </a:tc>
                <a:tc>
                  <a:txBody>
                    <a:bodyPr/>
                    <a:lstStyle/>
                    <a:p>
                      <a:endParaRPr lang="en-US" dirty="0"/>
                    </a:p>
                  </a:txBody>
                  <a:tcPr/>
                </a:tc>
                <a:extLst>
                  <a:ext uri="{0D108BD9-81ED-4DB2-BD59-A6C34878D82A}">
                    <a16:rowId xmlns:a16="http://schemas.microsoft.com/office/drawing/2014/main" val="1058720576"/>
                  </a:ext>
                </a:extLst>
              </a:tr>
            </a:tbl>
          </a:graphicData>
        </a:graphic>
      </p:graphicFrame>
    </p:spTree>
    <p:extLst>
      <p:ext uri="{BB962C8B-B14F-4D97-AF65-F5344CB8AC3E}">
        <p14:creationId xmlns:p14="http://schemas.microsoft.com/office/powerpoint/2010/main" val="961659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B11DE-9598-C628-33A6-51F5565744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F823C6-946C-D71A-41AE-4F20A15E2B31}"/>
              </a:ext>
            </a:extLst>
          </p:cNvPr>
          <p:cNvSpPr>
            <a:spLocks noGrp="1"/>
          </p:cNvSpPr>
          <p:nvPr>
            <p:ph type="title"/>
          </p:nvPr>
        </p:nvSpPr>
        <p:spPr>
          <a:xfrm>
            <a:off x="169333" y="152401"/>
            <a:ext cx="12022667" cy="880532"/>
          </a:xfrm>
        </p:spPr>
        <p:txBody>
          <a:bodyPr>
            <a:normAutofit/>
          </a:bodyPr>
          <a:lstStyle/>
          <a:p>
            <a:r>
              <a:rPr lang="en-US" sz="4000" dirty="0"/>
              <a:t>Our Natural Way of Thinking vs. What the Bible Teaches</a:t>
            </a:r>
          </a:p>
        </p:txBody>
      </p:sp>
      <p:sp>
        <p:nvSpPr>
          <p:cNvPr id="3" name="Content Placeholder 2">
            <a:extLst>
              <a:ext uri="{FF2B5EF4-FFF2-40B4-BE49-F238E27FC236}">
                <a16:creationId xmlns:a16="http://schemas.microsoft.com/office/drawing/2014/main" id="{CABC390F-283D-DBD4-8547-B9073FDE19F6}"/>
              </a:ext>
            </a:extLst>
          </p:cNvPr>
          <p:cNvSpPr>
            <a:spLocks noGrp="1"/>
          </p:cNvSpPr>
          <p:nvPr>
            <p:ph idx="1"/>
          </p:nvPr>
        </p:nvSpPr>
        <p:spPr>
          <a:xfrm>
            <a:off x="169332" y="1032933"/>
            <a:ext cx="12022667" cy="5672667"/>
          </a:xfrm>
        </p:spPr>
        <p:txBody>
          <a:bodyPr/>
          <a:lstStyle/>
          <a:p>
            <a:pPr marL="0" indent="0">
              <a:buNone/>
            </a:pPr>
            <a:endParaRPr lang="en-US" sz="3500" dirty="0"/>
          </a:p>
          <a:p>
            <a:endParaRPr lang="en-US" dirty="0"/>
          </a:p>
          <a:p>
            <a:endParaRPr lang="en-US" dirty="0"/>
          </a:p>
        </p:txBody>
      </p:sp>
      <p:graphicFrame>
        <p:nvGraphicFramePr>
          <p:cNvPr id="5" name="Table 4">
            <a:extLst>
              <a:ext uri="{FF2B5EF4-FFF2-40B4-BE49-F238E27FC236}">
                <a16:creationId xmlns:a16="http://schemas.microsoft.com/office/drawing/2014/main" id="{A0A620F2-4F1C-2577-D479-56851C9E2536}"/>
              </a:ext>
            </a:extLst>
          </p:cNvPr>
          <p:cNvGraphicFramePr>
            <a:graphicFrameLocks noGrp="1"/>
          </p:cNvGraphicFramePr>
          <p:nvPr>
            <p:extLst>
              <p:ext uri="{D42A27DB-BD31-4B8C-83A1-F6EECF244321}">
                <p14:modId xmlns:p14="http://schemas.microsoft.com/office/powerpoint/2010/main" val="2944629338"/>
              </p:ext>
            </p:extLst>
          </p:nvPr>
        </p:nvGraphicFramePr>
        <p:xfrm>
          <a:off x="169330" y="1316566"/>
          <a:ext cx="11853338" cy="5087621"/>
        </p:xfrm>
        <a:graphic>
          <a:graphicData uri="http://schemas.openxmlformats.org/drawingml/2006/table">
            <a:tbl>
              <a:tblPr firstRow="1" bandRow="1">
                <a:tableStyleId>{F5AB1C69-6EDB-4FF4-983F-18BD219EF322}</a:tableStyleId>
              </a:tblPr>
              <a:tblGrid>
                <a:gridCol w="5638803">
                  <a:extLst>
                    <a:ext uri="{9D8B030D-6E8A-4147-A177-3AD203B41FA5}">
                      <a16:colId xmlns:a16="http://schemas.microsoft.com/office/drawing/2014/main" val="2562288298"/>
                    </a:ext>
                  </a:extLst>
                </a:gridCol>
                <a:gridCol w="6214535">
                  <a:extLst>
                    <a:ext uri="{9D8B030D-6E8A-4147-A177-3AD203B41FA5}">
                      <a16:colId xmlns:a16="http://schemas.microsoft.com/office/drawing/2014/main" val="2073329203"/>
                    </a:ext>
                  </a:extLst>
                </a:gridCol>
              </a:tblGrid>
              <a:tr h="850901">
                <a:tc>
                  <a:txBody>
                    <a:bodyPr/>
                    <a:lstStyle/>
                    <a:p>
                      <a:r>
                        <a:rPr lang="en-US" sz="3500" dirty="0"/>
                        <a:t>Natural Way</a:t>
                      </a:r>
                    </a:p>
                  </a:txBody>
                  <a:tcPr/>
                </a:tc>
                <a:tc>
                  <a:txBody>
                    <a:bodyPr/>
                    <a:lstStyle/>
                    <a:p>
                      <a:r>
                        <a:rPr lang="en-US" sz="3500" dirty="0"/>
                        <a:t>Biblical Teaching</a:t>
                      </a:r>
                    </a:p>
                  </a:txBody>
                  <a:tcPr/>
                </a:tc>
                <a:extLst>
                  <a:ext uri="{0D108BD9-81ED-4DB2-BD59-A6C34878D82A}">
                    <a16:rowId xmlns:a16="http://schemas.microsoft.com/office/drawing/2014/main" val="994247978"/>
                  </a:ext>
                </a:extLst>
              </a:tr>
              <a:tr h="102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No hindrance; No constraint; Fulfill desires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Fulfill our design</a:t>
                      </a:r>
                    </a:p>
                    <a:p>
                      <a:endParaRPr lang="en-US" sz="3300" dirty="0"/>
                    </a:p>
                  </a:txBody>
                  <a:tcPr/>
                </a:tc>
                <a:extLst>
                  <a:ext uri="{0D108BD9-81ED-4DB2-BD59-A6C34878D82A}">
                    <a16:rowId xmlns:a16="http://schemas.microsoft.com/office/drawing/2014/main" val="3689966016"/>
                  </a:ext>
                </a:extLst>
              </a:tr>
              <a:tr h="102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“I know what is best”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God’s way is best, and I am broken in my thinking</a:t>
                      </a:r>
                    </a:p>
                  </a:txBody>
                  <a:tcPr/>
                </a:tc>
                <a:extLst>
                  <a:ext uri="{0D108BD9-81ED-4DB2-BD59-A6C34878D82A}">
                    <a16:rowId xmlns:a16="http://schemas.microsoft.com/office/drawing/2014/main" val="3677542245"/>
                  </a:ext>
                </a:extLst>
              </a:tr>
              <a:tr h="1021080">
                <a:tc>
                  <a:txBody>
                    <a:bodyPr/>
                    <a:lstStyle/>
                    <a:p>
                      <a:endParaRPr lang="en-US"/>
                    </a:p>
                  </a:txBody>
                  <a:tcPr/>
                </a:tc>
                <a:tc>
                  <a:txBody>
                    <a:bodyPr/>
                    <a:lstStyle/>
                    <a:p>
                      <a:endParaRPr lang="en-US"/>
                    </a:p>
                  </a:txBody>
                  <a:tcPr/>
                </a:tc>
                <a:extLst>
                  <a:ext uri="{0D108BD9-81ED-4DB2-BD59-A6C34878D82A}">
                    <a16:rowId xmlns:a16="http://schemas.microsoft.com/office/drawing/2014/main" val="3160113393"/>
                  </a:ext>
                </a:extLst>
              </a:tr>
              <a:tr h="1021080">
                <a:tc>
                  <a:txBody>
                    <a:bodyPr/>
                    <a:lstStyle/>
                    <a:p>
                      <a:endParaRPr lang="en-US"/>
                    </a:p>
                  </a:txBody>
                  <a:tcPr/>
                </a:tc>
                <a:tc>
                  <a:txBody>
                    <a:bodyPr/>
                    <a:lstStyle/>
                    <a:p>
                      <a:endParaRPr lang="en-US" dirty="0"/>
                    </a:p>
                  </a:txBody>
                  <a:tcPr/>
                </a:tc>
                <a:extLst>
                  <a:ext uri="{0D108BD9-81ED-4DB2-BD59-A6C34878D82A}">
                    <a16:rowId xmlns:a16="http://schemas.microsoft.com/office/drawing/2014/main" val="1058720576"/>
                  </a:ext>
                </a:extLst>
              </a:tr>
            </a:tbl>
          </a:graphicData>
        </a:graphic>
      </p:graphicFrame>
    </p:spTree>
    <p:extLst>
      <p:ext uri="{BB962C8B-B14F-4D97-AF65-F5344CB8AC3E}">
        <p14:creationId xmlns:p14="http://schemas.microsoft.com/office/powerpoint/2010/main" val="862226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39074-B73B-53DC-6D45-B66AD944DA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4EA22F-D1FC-4B5E-FDF8-3140144EEE8A}"/>
              </a:ext>
            </a:extLst>
          </p:cNvPr>
          <p:cNvSpPr>
            <a:spLocks noGrp="1"/>
          </p:cNvSpPr>
          <p:nvPr>
            <p:ph type="title"/>
          </p:nvPr>
        </p:nvSpPr>
        <p:spPr>
          <a:xfrm>
            <a:off x="169333" y="152401"/>
            <a:ext cx="12022667" cy="880532"/>
          </a:xfrm>
        </p:spPr>
        <p:txBody>
          <a:bodyPr>
            <a:normAutofit/>
          </a:bodyPr>
          <a:lstStyle/>
          <a:p>
            <a:r>
              <a:rPr lang="en-US" sz="4000" dirty="0"/>
              <a:t>Our Natural Way of Thinking vs. What the Bible Teaches</a:t>
            </a:r>
          </a:p>
        </p:txBody>
      </p:sp>
      <p:sp>
        <p:nvSpPr>
          <p:cNvPr id="3" name="Content Placeholder 2">
            <a:extLst>
              <a:ext uri="{FF2B5EF4-FFF2-40B4-BE49-F238E27FC236}">
                <a16:creationId xmlns:a16="http://schemas.microsoft.com/office/drawing/2014/main" id="{94C9A974-CFE5-2A7E-4797-C404C6593E4E}"/>
              </a:ext>
            </a:extLst>
          </p:cNvPr>
          <p:cNvSpPr>
            <a:spLocks noGrp="1"/>
          </p:cNvSpPr>
          <p:nvPr>
            <p:ph idx="1"/>
          </p:nvPr>
        </p:nvSpPr>
        <p:spPr>
          <a:xfrm>
            <a:off x="169332" y="1032933"/>
            <a:ext cx="12022667" cy="5672667"/>
          </a:xfrm>
        </p:spPr>
        <p:txBody>
          <a:bodyPr/>
          <a:lstStyle/>
          <a:p>
            <a:pPr marL="0" indent="0">
              <a:buNone/>
            </a:pPr>
            <a:endParaRPr lang="en-US" sz="3500" dirty="0"/>
          </a:p>
          <a:p>
            <a:endParaRPr lang="en-US" dirty="0"/>
          </a:p>
          <a:p>
            <a:endParaRPr lang="en-US" dirty="0"/>
          </a:p>
        </p:txBody>
      </p:sp>
      <p:graphicFrame>
        <p:nvGraphicFramePr>
          <p:cNvPr id="5" name="Table 4">
            <a:extLst>
              <a:ext uri="{FF2B5EF4-FFF2-40B4-BE49-F238E27FC236}">
                <a16:creationId xmlns:a16="http://schemas.microsoft.com/office/drawing/2014/main" id="{D6B8F6C4-61E2-CDE7-DBF7-BEE44D414223}"/>
              </a:ext>
            </a:extLst>
          </p:cNvPr>
          <p:cNvGraphicFramePr>
            <a:graphicFrameLocks noGrp="1"/>
          </p:cNvGraphicFramePr>
          <p:nvPr>
            <p:extLst>
              <p:ext uri="{D42A27DB-BD31-4B8C-83A1-F6EECF244321}">
                <p14:modId xmlns:p14="http://schemas.microsoft.com/office/powerpoint/2010/main" val="4048689814"/>
              </p:ext>
            </p:extLst>
          </p:nvPr>
        </p:nvGraphicFramePr>
        <p:xfrm>
          <a:off x="169331" y="1316566"/>
          <a:ext cx="11853338" cy="5096087"/>
        </p:xfrm>
        <a:graphic>
          <a:graphicData uri="http://schemas.openxmlformats.org/drawingml/2006/table">
            <a:tbl>
              <a:tblPr firstRow="1" bandRow="1">
                <a:tableStyleId>{F5AB1C69-6EDB-4FF4-983F-18BD219EF322}</a:tableStyleId>
              </a:tblPr>
              <a:tblGrid>
                <a:gridCol w="5503336">
                  <a:extLst>
                    <a:ext uri="{9D8B030D-6E8A-4147-A177-3AD203B41FA5}">
                      <a16:colId xmlns:a16="http://schemas.microsoft.com/office/drawing/2014/main" val="2562288298"/>
                    </a:ext>
                  </a:extLst>
                </a:gridCol>
                <a:gridCol w="6350002">
                  <a:extLst>
                    <a:ext uri="{9D8B030D-6E8A-4147-A177-3AD203B41FA5}">
                      <a16:colId xmlns:a16="http://schemas.microsoft.com/office/drawing/2014/main" val="2073329203"/>
                    </a:ext>
                  </a:extLst>
                </a:gridCol>
              </a:tblGrid>
              <a:tr h="783167">
                <a:tc>
                  <a:txBody>
                    <a:bodyPr/>
                    <a:lstStyle/>
                    <a:p>
                      <a:r>
                        <a:rPr lang="en-US" sz="3500" dirty="0"/>
                        <a:t>Natural Way</a:t>
                      </a:r>
                    </a:p>
                  </a:txBody>
                  <a:tcPr/>
                </a:tc>
                <a:tc>
                  <a:txBody>
                    <a:bodyPr/>
                    <a:lstStyle/>
                    <a:p>
                      <a:r>
                        <a:rPr lang="en-US" sz="3500" dirty="0"/>
                        <a:t>Biblical Teaching</a:t>
                      </a:r>
                    </a:p>
                  </a:txBody>
                  <a:tcPr/>
                </a:tc>
                <a:extLst>
                  <a:ext uri="{0D108BD9-81ED-4DB2-BD59-A6C34878D82A}">
                    <a16:rowId xmlns:a16="http://schemas.microsoft.com/office/drawing/2014/main" val="994247978"/>
                  </a:ext>
                </a:extLst>
              </a:tr>
              <a:tr h="102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No hindrance; No constraint; Fulfill desires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a:t>Fulfill our design</a:t>
                      </a:r>
                    </a:p>
                    <a:p>
                      <a:endParaRPr lang="en-US" sz="3300"/>
                    </a:p>
                  </a:txBody>
                  <a:tcPr/>
                </a:tc>
                <a:extLst>
                  <a:ext uri="{0D108BD9-81ED-4DB2-BD59-A6C34878D82A}">
                    <a16:rowId xmlns:a16="http://schemas.microsoft.com/office/drawing/2014/main" val="3689966016"/>
                  </a:ext>
                </a:extLst>
              </a:tr>
              <a:tr h="102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“I know what is best” </a:t>
                      </a:r>
                    </a:p>
                    <a:p>
                      <a:endParaRPr lang="en-US" sz="3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God’s way is best, and I am broken in my thinking</a:t>
                      </a:r>
                    </a:p>
                  </a:txBody>
                  <a:tcPr/>
                </a:tc>
                <a:extLst>
                  <a:ext uri="{0D108BD9-81ED-4DB2-BD59-A6C34878D82A}">
                    <a16:rowId xmlns:a16="http://schemas.microsoft.com/office/drawing/2014/main" val="3677542245"/>
                  </a:ext>
                </a:extLst>
              </a:tr>
              <a:tr h="102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Individualism focusing on my rights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Relational Interdependence and holding loosely to my rights</a:t>
                      </a:r>
                    </a:p>
                  </a:txBody>
                  <a:tcPr/>
                </a:tc>
                <a:extLst>
                  <a:ext uri="{0D108BD9-81ED-4DB2-BD59-A6C34878D82A}">
                    <a16:rowId xmlns:a16="http://schemas.microsoft.com/office/drawing/2014/main" val="3160113393"/>
                  </a:ext>
                </a:extLst>
              </a:tr>
              <a:tr h="1021080">
                <a:tc>
                  <a:txBody>
                    <a:bodyPr/>
                    <a:lstStyle/>
                    <a:p>
                      <a:endParaRPr lang="en-US"/>
                    </a:p>
                  </a:txBody>
                  <a:tcPr/>
                </a:tc>
                <a:tc>
                  <a:txBody>
                    <a:bodyPr/>
                    <a:lstStyle/>
                    <a:p>
                      <a:endParaRPr lang="en-US" dirty="0"/>
                    </a:p>
                  </a:txBody>
                  <a:tcPr/>
                </a:tc>
                <a:extLst>
                  <a:ext uri="{0D108BD9-81ED-4DB2-BD59-A6C34878D82A}">
                    <a16:rowId xmlns:a16="http://schemas.microsoft.com/office/drawing/2014/main" val="1058720576"/>
                  </a:ext>
                </a:extLst>
              </a:tr>
            </a:tbl>
          </a:graphicData>
        </a:graphic>
      </p:graphicFrame>
    </p:spTree>
    <p:extLst>
      <p:ext uri="{BB962C8B-B14F-4D97-AF65-F5344CB8AC3E}">
        <p14:creationId xmlns:p14="http://schemas.microsoft.com/office/powerpoint/2010/main" val="1418064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5236B-A2F4-3B93-B660-B4FF2E6F2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F6C1A3-9540-3242-8AD2-AF58E2166E7F}"/>
              </a:ext>
            </a:extLst>
          </p:cNvPr>
          <p:cNvSpPr>
            <a:spLocks noGrp="1"/>
          </p:cNvSpPr>
          <p:nvPr>
            <p:ph type="title"/>
          </p:nvPr>
        </p:nvSpPr>
        <p:spPr>
          <a:xfrm>
            <a:off x="169333" y="152401"/>
            <a:ext cx="12022667" cy="880532"/>
          </a:xfrm>
        </p:spPr>
        <p:txBody>
          <a:bodyPr>
            <a:normAutofit/>
          </a:bodyPr>
          <a:lstStyle/>
          <a:p>
            <a:r>
              <a:rPr lang="en-US" sz="4000" dirty="0"/>
              <a:t>Our Natural Way of Thinking vs. What the Bible Teaches</a:t>
            </a:r>
          </a:p>
        </p:txBody>
      </p:sp>
      <p:sp>
        <p:nvSpPr>
          <p:cNvPr id="3" name="Content Placeholder 2">
            <a:extLst>
              <a:ext uri="{FF2B5EF4-FFF2-40B4-BE49-F238E27FC236}">
                <a16:creationId xmlns:a16="http://schemas.microsoft.com/office/drawing/2014/main" id="{AE32DEBF-1A50-19CA-8180-589763F1C40E}"/>
              </a:ext>
            </a:extLst>
          </p:cNvPr>
          <p:cNvSpPr>
            <a:spLocks noGrp="1"/>
          </p:cNvSpPr>
          <p:nvPr>
            <p:ph idx="1"/>
          </p:nvPr>
        </p:nvSpPr>
        <p:spPr>
          <a:xfrm>
            <a:off x="169332" y="1032933"/>
            <a:ext cx="12022667" cy="5672667"/>
          </a:xfrm>
        </p:spPr>
        <p:txBody>
          <a:bodyPr/>
          <a:lstStyle/>
          <a:p>
            <a:pPr marL="0" indent="0">
              <a:buNone/>
            </a:pPr>
            <a:endParaRPr lang="en-US" sz="3500" dirty="0"/>
          </a:p>
          <a:p>
            <a:endParaRPr lang="en-US" dirty="0"/>
          </a:p>
          <a:p>
            <a:endParaRPr lang="en-US" dirty="0"/>
          </a:p>
        </p:txBody>
      </p:sp>
      <p:graphicFrame>
        <p:nvGraphicFramePr>
          <p:cNvPr id="5" name="Table 4">
            <a:extLst>
              <a:ext uri="{FF2B5EF4-FFF2-40B4-BE49-F238E27FC236}">
                <a16:creationId xmlns:a16="http://schemas.microsoft.com/office/drawing/2014/main" id="{0D1DC9A7-A42F-544A-7777-DEF75139BFAD}"/>
              </a:ext>
            </a:extLst>
          </p:cNvPr>
          <p:cNvGraphicFramePr>
            <a:graphicFrameLocks noGrp="1"/>
          </p:cNvGraphicFramePr>
          <p:nvPr>
            <p:extLst>
              <p:ext uri="{D42A27DB-BD31-4B8C-83A1-F6EECF244321}">
                <p14:modId xmlns:p14="http://schemas.microsoft.com/office/powerpoint/2010/main" val="4069994793"/>
              </p:ext>
            </p:extLst>
          </p:nvPr>
        </p:nvGraphicFramePr>
        <p:xfrm>
          <a:off x="169331" y="1316566"/>
          <a:ext cx="11853338" cy="5439834"/>
        </p:xfrm>
        <a:graphic>
          <a:graphicData uri="http://schemas.openxmlformats.org/drawingml/2006/table">
            <a:tbl>
              <a:tblPr firstRow="1" bandRow="1">
                <a:tableStyleId>{F5AB1C69-6EDB-4FF4-983F-18BD219EF322}</a:tableStyleId>
              </a:tblPr>
              <a:tblGrid>
                <a:gridCol w="5655736">
                  <a:extLst>
                    <a:ext uri="{9D8B030D-6E8A-4147-A177-3AD203B41FA5}">
                      <a16:colId xmlns:a16="http://schemas.microsoft.com/office/drawing/2014/main" val="2562288298"/>
                    </a:ext>
                  </a:extLst>
                </a:gridCol>
                <a:gridCol w="6197602">
                  <a:extLst>
                    <a:ext uri="{9D8B030D-6E8A-4147-A177-3AD203B41FA5}">
                      <a16:colId xmlns:a16="http://schemas.microsoft.com/office/drawing/2014/main" val="2073329203"/>
                    </a:ext>
                  </a:extLst>
                </a:gridCol>
              </a:tblGrid>
              <a:tr h="783167">
                <a:tc>
                  <a:txBody>
                    <a:bodyPr/>
                    <a:lstStyle/>
                    <a:p>
                      <a:r>
                        <a:rPr lang="en-US" sz="3500" dirty="0"/>
                        <a:t>Natural Way</a:t>
                      </a:r>
                    </a:p>
                  </a:txBody>
                  <a:tcPr/>
                </a:tc>
                <a:tc>
                  <a:txBody>
                    <a:bodyPr/>
                    <a:lstStyle/>
                    <a:p>
                      <a:r>
                        <a:rPr lang="en-US" sz="3500" dirty="0"/>
                        <a:t>Biblical Teaching</a:t>
                      </a:r>
                    </a:p>
                  </a:txBody>
                  <a:tcPr/>
                </a:tc>
                <a:extLst>
                  <a:ext uri="{0D108BD9-81ED-4DB2-BD59-A6C34878D82A}">
                    <a16:rowId xmlns:a16="http://schemas.microsoft.com/office/drawing/2014/main" val="994247978"/>
                  </a:ext>
                </a:extLst>
              </a:tr>
              <a:tr h="102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No hindrance; No constraint; Fulfill desires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a:t>Fulfill our design</a:t>
                      </a:r>
                    </a:p>
                    <a:p>
                      <a:endParaRPr lang="en-US" sz="3300"/>
                    </a:p>
                  </a:txBody>
                  <a:tcPr/>
                </a:tc>
                <a:extLst>
                  <a:ext uri="{0D108BD9-81ED-4DB2-BD59-A6C34878D82A}">
                    <a16:rowId xmlns:a16="http://schemas.microsoft.com/office/drawing/2014/main" val="3689966016"/>
                  </a:ext>
                </a:extLst>
              </a:tr>
              <a:tr h="102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“I know what is best” </a:t>
                      </a:r>
                    </a:p>
                    <a:p>
                      <a:endParaRPr lang="en-US" sz="3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God’s way is best, and I am broken in my thinking</a:t>
                      </a:r>
                    </a:p>
                  </a:txBody>
                  <a:tcPr/>
                </a:tc>
                <a:extLst>
                  <a:ext uri="{0D108BD9-81ED-4DB2-BD59-A6C34878D82A}">
                    <a16:rowId xmlns:a16="http://schemas.microsoft.com/office/drawing/2014/main" val="3677542245"/>
                  </a:ext>
                </a:extLst>
              </a:tr>
              <a:tr h="1021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Individualism focusing on my rights </a:t>
                      </a:r>
                    </a:p>
                    <a:p>
                      <a:endParaRPr lang="en-US" sz="3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Relational Interdependence and holding loosely to my rights</a:t>
                      </a:r>
                    </a:p>
                  </a:txBody>
                  <a:tcPr/>
                </a:tc>
                <a:extLst>
                  <a:ext uri="{0D108BD9-81ED-4DB2-BD59-A6C34878D82A}">
                    <a16:rowId xmlns:a16="http://schemas.microsoft.com/office/drawing/2014/main" val="3160113393"/>
                  </a:ext>
                </a:extLst>
              </a:tr>
              <a:tr h="8619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External Obstacles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300" dirty="0"/>
                        <a:t>Internal Obstacles</a:t>
                      </a:r>
                    </a:p>
                  </a:txBody>
                  <a:tcPr/>
                </a:tc>
                <a:extLst>
                  <a:ext uri="{0D108BD9-81ED-4DB2-BD59-A6C34878D82A}">
                    <a16:rowId xmlns:a16="http://schemas.microsoft.com/office/drawing/2014/main" val="1058720576"/>
                  </a:ext>
                </a:extLst>
              </a:tr>
            </a:tbl>
          </a:graphicData>
        </a:graphic>
      </p:graphicFrame>
    </p:spTree>
    <p:extLst>
      <p:ext uri="{BB962C8B-B14F-4D97-AF65-F5344CB8AC3E}">
        <p14:creationId xmlns:p14="http://schemas.microsoft.com/office/powerpoint/2010/main" val="7339802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3213</Words>
  <Application>Microsoft Office PowerPoint</Application>
  <PresentationFormat>Widescreen</PresentationFormat>
  <Paragraphs>236</Paragraphs>
  <Slides>37</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Aptos</vt:lpstr>
      <vt:lpstr>Aptos Display</vt:lpstr>
      <vt:lpstr>Arial</vt:lpstr>
      <vt:lpstr>Office Theme</vt:lpstr>
      <vt:lpstr>Freedom</vt:lpstr>
      <vt:lpstr>Freedom: Important and popular</vt:lpstr>
      <vt:lpstr>PowerPoint Presentation</vt:lpstr>
      <vt:lpstr>PowerPoint Presentation</vt:lpstr>
      <vt:lpstr>Agreement with Natural view and Biblical view</vt:lpstr>
      <vt:lpstr>Our Natural Way of Thinking vs. What the Bible Teaches</vt:lpstr>
      <vt:lpstr>Our Natural Way of Thinking vs. What the Bible Teaches</vt:lpstr>
      <vt:lpstr>Our Natural Way of Thinking vs. What the Bible Teaches</vt:lpstr>
      <vt:lpstr>Our Natural Way of Thinking vs. What the Bible Teaches</vt:lpstr>
      <vt:lpstr>Natural View: No hindrance</vt:lpstr>
      <vt:lpstr>Biblical View</vt:lpstr>
      <vt:lpstr>Consider the importance of design</vt:lpstr>
      <vt:lpstr>What were we created for ? What is our design?</vt:lpstr>
      <vt:lpstr>Natural way: “I know what is best for me”</vt:lpstr>
      <vt:lpstr>Biblical: My way may feel right, but I am fallen and broken</vt:lpstr>
      <vt:lpstr>Biblical: My way may feel right, but I am fallen and broken</vt:lpstr>
      <vt:lpstr>Natural: Emphasizes Individualism &amp; My rights</vt:lpstr>
      <vt:lpstr>Biblical: Interdependent relationships/ hold loosely to rights</vt:lpstr>
      <vt:lpstr>Natural: Main obstacle is external</vt:lpstr>
      <vt:lpstr>Biblical: Emphasizes main obstacle as internal</vt:lpstr>
      <vt:lpstr>God’s Case is Strong</vt:lpstr>
      <vt:lpstr>God’s Case is Strong</vt:lpstr>
      <vt:lpstr>Q: What does the prodigal son think will bring him freedom?</vt:lpstr>
      <vt:lpstr>Q: What are the types of things we think will bring us freedom?  What are the ways you long for freedom in your Christian life?</vt:lpstr>
      <vt:lpstr>Common desires for our own style of freedom</vt:lpstr>
      <vt:lpstr>Son got his “rights” but living for self came up empty</vt:lpstr>
      <vt:lpstr>Son got his “rights” but living for self came up empty</vt:lpstr>
      <vt:lpstr>Living our way always falls short of freedom</vt:lpstr>
      <vt:lpstr>When we struggle: Know we have a choice</vt:lpstr>
      <vt:lpstr>When we struggle: Nurture relationship</vt:lpstr>
      <vt:lpstr>When we struggle: Nurture relationship</vt:lpstr>
      <vt:lpstr>When we struggle: Remember true fulfillment</vt:lpstr>
      <vt:lpstr>When we struggle: Remember who God is</vt:lpstr>
      <vt:lpstr>When we struggle: Remember who God is</vt:lpstr>
      <vt:lpstr>Why does this matter?</vt:lpstr>
      <vt:lpstr>Undeserved Freedom and Relationship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2025-07-20T13:28:16Z</dcterms:created>
  <dcterms:modified xsi:type="dcterms:W3CDTF">2025-07-20T13:28:21Z</dcterms:modified>
</cp:coreProperties>
</file>