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embedTrueTypeFonts="1" saveSubsetFonts="1" autoCompressPictures="0">
  <p:sldMasterIdLst>
    <p:sldMasterId id="2147483659" r:id="rId1"/>
  </p:sldMasterIdLst>
  <p:notesMasterIdLst>
    <p:notesMasterId r:id="rId5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Lst>
  <p:sldSz cx="9144000" cy="5143500" type="screen16x9"/>
  <p:notesSz cx="6858000" cy="9144000"/>
  <p:embeddedFontLst>
    <p:embeddedFont>
      <p:font typeface="Average" panose="020B0604020202020204" charset="0"/>
      <p:regular r:id="rId58"/>
    </p:embeddedFont>
    <p:embeddedFont>
      <p:font typeface="Oswald" panose="020B0604020202020204" charset="0"/>
      <p:regular r:id="rId59"/>
      <p:bold r:id="rId6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960" autoAdjust="0"/>
    <p:restoredTop sz="94660"/>
  </p:normalViewPr>
  <p:slideViewPr>
    <p:cSldViewPr snapToGrid="0">
      <p:cViewPr varScale="1">
        <p:scale>
          <a:sx n="84" d="100"/>
          <a:sy n="84" d="100"/>
        </p:scale>
        <p:origin x="112" y="3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font" Target="fonts/font1.fntdata"/><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font" Target="fonts/font2.fntdata"/><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8859db7258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8859db7258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36d641f6d5f_0_1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36d641f6d5f_0_1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36d641f6d5f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36d641f6d5f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6d641f6d5f_0_1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36d641f6d5f_0_1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36d641f6d5f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36d641f6d5f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36d641f6d5f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36d641f6d5f_0_1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36e6ecb5adb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36e6ecb5adb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36e6ecb5adb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36e6ecb5adb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36d641f6d5f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36d641f6d5f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36d641f6d5f_0_2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36d641f6d5f_0_2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36d641f6d5f_0_2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36d641f6d5f_0_2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36b3c185761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36b3c185761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e44b4c8ec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e44b4c8ec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36d641f6d5f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36d641f6d5f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36d641f6d5f_0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36d641f6d5f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36d641f6d5f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36d641f6d5f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36d641f6d5f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36d641f6d5f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36d641f6d5f_0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36d641f6d5f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36d641f6d5f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36d641f6d5f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36d641f6d5f_0_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 name="Google Shape;232;g36d641f6d5f_0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36d641f6d5f_0_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 name="Google Shape;239;g36d641f6d5f_0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36d641f6d5f_0_2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 name="Google Shape;246;g36d641f6d5f_0_2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b3c185761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b3c185761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36e6ecb5adb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3" name="Google Shape;253;g36e6ecb5adb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36e6ecb5adb_0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0" name="Google Shape;260;g36e6ecb5adb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36e6ecb5adb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36e6ecb5adb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36d83881601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 name="Google Shape;278;g36d83881601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36d641f6d5f_0_2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5" name="Google Shape;285;g36d641f6d5f_0_2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36d641f6d5f_0_2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2" name="Google Shape;292;g36d641f6d5f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36d83881601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36d83881601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g36e44b4c8e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g36e44b4c8e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36e44b4c8ec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2" name="Google Shape;312;g36e44b4c8ec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36e44b4c8e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8" name="Google Shape;318;g36e44b4c8e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36b3c185761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36b3c185761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36e44b4c8ec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5" name="Google Shape;325;g36e44b4c8ec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36e44b4c8ec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36e44b4c8ec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g36e44b4c8ec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7" name="Google Shape;347;g36e44b4c8ec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g36e44b4c8ec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4" name="Google Shape;354;g36e44b4c8ec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g36e44b4c8ec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1" name="Google Shape;361;g36e44b4c8ec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36e6ecb5adb_0_1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7" name="Google Shape;367;g36e6ecb5adb_0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36e6ecb5adb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36e6ecb5adb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g36e6ecb5adb_0_1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0" name="Google Shape;380;g36e6ecb5adb_0_1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g36e44b4c8ec_0_1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7" name="Google Shape;387;g36e44b4c8ec_0_1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Google Shape;392;g36d641f6d5f_0_1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3" name="Google Shape;393;g36d641f6d5f_0_1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6d641f6d5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6d641f6d5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Google Shape;398;g36e6ecb5adb_0_1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9" name="Google Shape;399;g36e6ecb5adb_0_1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g36e44b4c8ec_0_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6" name="Google Shape;406;g36e44b4c8ec_0_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Google Shape;411;g36e44b4c8ec_0_1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2" name="Google Shape;412;g36e44b4c8ec_0_1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Google Shape;418;g36e44b4c8ec_0_1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9" name="Google Shape;419;g36e44b4c8ec_0_1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Google Shape;425;g36e44b4c8ec_0_1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6" name="Google Shape;426;g36e44b4c8ec_0_1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Google Shape;431;g36e6ecb5adb_0_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2" name="Google Shape;432;g36e6ecb5adb_0_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36d83881601_0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36d83881601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36d641f6d5f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36d641f6d5f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36d641f6d5f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36d641f6d5f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36d641f6d5f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36d641f6d5f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800"/>
              <a:buNone/>
              <a:defRPr sz="4800"/>
            </a:lvl1pPr>
            <a:lvl2pPr lvl="1" algn="ctr" rtl="0">
              <a:spcBef>
                <a:spcPts val="0"/>
              </a:spcBef>
              <a:spcAft>
                <a:spcPts val="0"/>
              </a:spcAft>
              <a:buSzPts val="4800"/>
              <a:buNone/>
              <a:defRPr sz="4800"/>
            </a:lvl2pPr>
            <a:lvl3pPr lvl="2" algn="ctr" rtl="0">
              <a:spcBef>
                <a:spcPts val="0"/>
              </a:spcBef>
              <a:spcAft>
                <a:spcPts val="0"/>
              </a:spcAft>
              <a:buSzPts val="4800"/>
              <a:buNone/>
              <a:defRPr sz="4800"/>
            </a:lvl3pPr>
            <a:lvl4pPr lvl="3" algn="ctr" rtl="0">
              <a:spcBef>
                <a:spcPts val="0"/>
              </a:spcBef>
              <a:spcAft>
                <a:spcPts val="0"/>
              </a:spcAft>
              <a:buSzPts val="4800"/>
              <a:buNone/>
              <a:defRPr sz="4800"/>
            </a:lvl4pPr>
            <a:lvl5pPr lvl="4" algn="ctr" rtl="0">
              <a:spcBef>
                <a:spcPts val="0"/>
              </a:spcBef>
              <a:spcAft>
                <a:spcPts val="0"/>
              </a:spcAft>
              <a:buSzPts val="4800"/>
              <a:buNone/>
              <a:defRPr sz="4800"/>
            </a:lvl5pPr>
            <a:lvl6pPr lvl="5" algn="ctr" rtl="0">
              <a:spcBef>
                <a:spcPts val="0"/>
              </a:spcBef>
              <a:spcAft>
                <a:spcPts val="0"/>
              </a:spcAft>
              <a:buSzPts val="4800"/>
              <a:buNone/>
              <a:defRPr sz="4800"/>
            </a:lvl6pPr>
            <a:lvl7pPr lvl="6" algn="ctr" rtl="0">
              <a:spcBef>
                <a:spcPts val="0"/>
              </a:spcBef>
              <a:spcAft>
                <a:spcPts val="0"/>
              </a:spcAft>
              <a:buSzPts val="4800"/>
              <a:buNone/>
              <a:defRPr sz="4800"/>
            </a:lvl7pPr>
            <a:lvl8pPr lvl="7" algn="ctr" rtl="0">
              <a:spcBef>
                <a:spcPts val="0"/>
              </a:spcBef>
              <a:spcAft>
                <a:spcPts val="0"/>
              </a:spcAft>
              <a:buSzPts val="4800"/>
              <a:buNone/>
              <a:defRPr sz="4800"/>
            </a:lvl8pPr>
            <a:lvl9pPr lvl="8" algn="ctr" rtl="0">
              <a:spcBef>
                <a:spcPts val="0"/>
              </a:spcBef>
              <a:spcAft>
                <a:spcPts val="0"/>
              </a:spcAft>
              <a:buSzPts val="4800"/>
              <a:buNone/>
              <a:defRPr sz="4800"/>
            </a:lvl9pPr>
          </a:lstStyle>
          <a:p>
            <a:endParaRPr/>
          </a:p>
        </p:txBody>
      </p:sp>
      <p:sp>
        <p:nvSpPr>
          <p:cNvPr id="15" name="Google Shape;15;p2"/>
          <p:cNvSpPr txBox="1">
            <a:spLocks noGrp="1"/>
          </p:cNvSpPr>
          <p:nvPr>
            <p:ph type="subTitle" idx="1"/>
          </p:nvPr>
        </p:nvSpPr>
        <p:spPr>
          <a:xfrm>
            <a:off x="671250" y="3174876"/>
            <a:ext cx="78015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6" name="Google Shape;16;p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311700" y="1255275"/>
            <a:ext cx="8520600" cy="1890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51" name="Google Shape;51;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671250" y="2141250"/>
            <a:ext cx="7852200" cy="861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9" name="Google Shape;19;p3"/>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526350"/>
            <a:ext cx="6227100" cy="40908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a:endParaRPr/>
          </a:p>
        </p:txBody>
      </p:sp>
      <p:sp>
        <p:nvSpPr>
          <p:cNvPr id="38" name="Google Shape;38;p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2" name="Google Shape;42;p9"/>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1"/>
              </a:buClr>
              <a:buSzPts val="2100"/>
              <a:buNone/>
              <a:defRPr sz="2100">
                <a:solidFill>
                  <a:schemeClr val="dk1"/>
                </a:solidFill>
              </a:defRPr>
            </a:lvl1pPr>
            <a:lvl2pPr lvl="1" algn="ctr" rtl="0">
              <a:lnSpc>
                <a:spcPct val="100000"/>
              </a:lnSpc>
              <a:spcBef>
                <a:spcPts val="0"/>
              </a:spcBef>
              <a:spcAft>
                <a:spcPts val="0"/>
              </a:spcAft>
              <a:buClr>
                <a:schemeClr val="dk1"/>
              </a:buClr>
              <a:buSzPts val="2100"/>
              <a:buNone/>
              <a:defRPr sz="2100">
                <a:solidFill>
                  <a:schemeClr val="dk1"/>
                </a:solidFill>
              </a:defRPr>
            </a:lvl2pPr>
            <a:lvl3pPr lvl="2" algn="ctr" rtl="0">
              <a:lnSpc>
                <a:spcPct val="100000"/>
              </a:lnSpc>
              <a:spcBef>
                <a:spcPts val="0"/>
              </a:spcBef>
              <a:spcAft>
                <a:spcPts val="0"/>
              </a:spcAft>
              <a:buClr>
                <a:schemeClr val="dk1"/>
              </a:buClr>
              <a:buSzPts val="2100"/>
              <a:buNone/>
              <a:defRPr sz="2100">
                <a:solidFill>
                  <a:schemeClr val="dk1"/>
                </a:solidFill>
              </a:defRPr>
            </a:lvl3pPr>
            <a:lvl4pPr lvl="3" algn="ctr" rtl="0">
              <a:lnSpc>
                <a:spcPct val="100000"/>
              </a:lnSpc>
              <a:spcBef>
                <a:spcPts val="0"/>
              </a:spcBef>
              <a:spcAft>
                <a:spcPts val="0"/>
              </a:spcAft>
              <a:buClr>
                <a:schemeClr val="dk1"/>
              </a:buClr>
              <a:buSzPts val="2100"/>
              <a:buNone/>
              <a:defRPr sz="2100">
                <a:solidFill>
                  <a:schemeClr val="dk1"/>
                </a:solidFill>
              </a:defRPr>
            </a:lvl4pPr>
            <a:lvl5pPr lvl="4" algn="ctr" rtl="0">
              <a:lnSpc>
                <a:spcPct val="100000"/>
              </a:lnSpc>
              <a:spcBef>
                <a:spcPts val="0"/>
              </a:spcBef>
              <a:spcAft>
                <a:spcPts val="0"/>
              </a:spcAft>
              <a:buClr>
                <a:schemeClr val="dk1"/>
              </a:buClr>
              <a:buSzPts val="2100"/>
              <a:buNone/>
              <a:defRPr sz="2100">
                <a:solidFill>
                  <a:schemeClr val="dk1"/>
                </a:solidFill>
              </a:defRPr>
            </a:lvl5pPr>
            <a:lvl6pPr lvl="5" algn="ctr" rtl="0">
              <a:lnSpc>
                <a:spcPct val="100000"/>
              </a:lnSpc>
              <a:spcBef>
                <a:spcPts val="0"/>
              </a:spcBef>
              <a:spcAft>
                <a:spcPts val="0"/>
              </a:spcAft>
              <a:buClr>
                <a:schemeClr val="dk1"/>
              </a:buClr>
              <a:buSzPts val="2100"/>
              <a:buNone/>
              <a:defRPr sz="2100">
                <a:solidFill>
                  <a:schemeClr val="dk1"/>
                </a:solidFill>
              </a:defRPr>
            </a:lvl6pPr>
            <a:lvl7pPr lvl="6" algn="ctr" rtl="0">
              <a:lnSpc>
                <a:spcPct val="100000"/>
              </a:lnSpc>
              <a:spcBef>
                <a:spcPts val="0"/>
              </a:spcBef>
              <a:spcAft>
                <a:spcPts val="0"/>
              </a:spcAft>
              <a:buClr>
                <a:schemeClr val="dk1"/>
              </a:buClr>
              <a:buSzPts val="2100"/>
              <a:buNone/>
              <a:defRPr sz="2100">
                <a:solidFill>
                  <a:schemeClr val="dk1"/>
                </a:solidFill>
              </a:defRPr>
            </a:lvl7pPr>
            <a:lvl8pPr lvl="7" algn="ctr" rtl="0">
              <a:lnSpc>
                <a:spcPct val="100000"/>
              </a:lnSpc>
              <a:spcBef>
                <a:spcPts val="0"/>
              </a:spcBef>
              <a:spcAft>
                <a:spcPts val="0"/>
              </a:spcAft>
              <a:buClr>
                <a:schemeClr val="dk1"/>
              </a:buClr>
              <a:buSzPts val="2100"/>
              <a:buNone/>
              <a:defRPr sz="2100">
                <a:solidFill>
                  <a:schemeClr val="dk1"/>
                </a:solidFill>
              </a:defRPr>
            </a:lvl8pPr>
            <a:lvl9pPr lvl="8" algn="ctr" rtl="0">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Google Shape;4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Clr>
                <a:schemeClr val="lt1"/>
              </a:buClr>
              <a:buSzPts val="1800"/>
              <a:buChar char="●"/>
              <a:defRPr>
                <a:solidFill>
                  <a:schemeClr val="lt1"/>
                </a:solidFill>
              </a:defRPr>
            </a:lvl1pPr>
            <a:lvl2pPr marL="914400" lvl="1" indent="-317500" rtl="0">
              <a:spcBef>
                <a:spcPts val="1600"/>
              </a:spcBef>
              <a:spcAft>
                <a:spcPts val="0"/>
              </a:spcAft>
              <a:buClr>
                <a:schemeClr val="lt1"/>
              </a:buClr>
              <a:buSzPts val="1400"/>
              <a:buChar char="○"/>
              <a:defRPr>
                <a:solidFill>
                  <a:schemeClr val="lt1"/>
                </a:solidFill>
              </a:defRPr>
            </a:lvl2pPr>
            <a:lvl3pPr marL="1371600" lvl="2" indent="-317500" rtl="0">
              <a:spcBef>
                <a:spcPts val="1600"/>
              </a:spcBef>
              <a:spcAft>
                <a:spcPts val="0"/>
              </a:spcAft>
              <a:buClr>
                <a:schemeClr val="lt1"/>
              </a:buClr>
              <a:buSzPts val="1400"/>
              <a:buChar char="■"/>
              <a:defRPr>
                <a:solidFill>
                  <a:schemeClr val="lt1"/>
                </a:solidFill>
              </a:defRPr>
            </a:lvl3pPr>
            <a:lvl4pPr marL="1828800" lvl="3" indent="-317500" rtl="0">
              <a:spcBef>
                <a:spcPts val="1600"/>
              </a:spcBef>
              <a:spcAft>
                <a:spcPts val="0"/>
              </a:spcAft>
              <a:buClr>
                <a:schemeClr val="lt1"/>
              </a:buClr>
              <a:buSzPts val="1400"/>
              <a:buChar char="●"/>
              <a:defRPr>
                <a:solidFill>
                  <a:schemeClr val="lt1"/>
                </a:solidFill>
              </a:defRPr>
            </a:lvl4pPr>
            <a:lvl5pPr marL="2286000" lvl="4" indent="-317500" rtl="0">
              <a:spcBef>
                <a:spcPts val="1600"/>
              </a:spcBef>
              <a:spcAft>
                <a:spcPts val="0"/>
              </a:spcAft>
              <a:buClr>
                <a:schemeClr val="lt1"/>
              </a:buClr>
              <a:buSzPts val="1400"/>
              <a:buChar char="○"/>
              <a:defRPr>
                <a:solidFill>
                  <a:schemeClr val="lt1"/>
                </a:solidFill>
              </a:defRPr>
            </a:lvl5pPr>
            <a:lvl6pPr marL="2743200" lvl="5" indent="-317500" rtl="0">
              <a:spcBef>
                <a:spcPts val="1600"/>
              </a:spcBef>
              <a:spcAft>
                <a:spcPts val="0"/>
              </a:spcAft>
              <a:buClr>
                <a:schemeClr val="lt1"/>
              </a:buClr>
              <a:buSzPts val="1400"/>
              <a:buChar char="■"/>
              <a:defRPr>
                <a:solidFill>
                  <a:schemeClr val="lt1"/>
                </a:solidFill>
              </a:defRPr>
            </a:lvl6pPr>
            <a:lvl7pPr marL="3200400" lvl="6" indent="-317500" rtl="0">
              <a:spcBef>
                <a:spcPts val="1600"/>
              </a:spcBef>
              <a:spcAft>
                <a:spcPts val="0"/>
              </a:spcAft>
              <a:buClr>
                <a:schemeClr val="lt1"/>
              </a:buClr>
              <a:buSzPts val="1400"/>
              <a:buChar char="●"/>
              <a:defRPr>
                <a:solidFill>
                  <a:schemeClr val="lt1"/>
                </a:solidFill>
              </a:defRPr>
            </a:lvl7pPr>
            <a:lvl8pPr marL="3657600" lvl="7" indent="-317500" rtl="0">
              <a:spcBef>
                <a:spcPts val="1600"/>
              </a:spcBef>
              <a:spcAft>
                <a:spcPts val="0"/>
              </a:spcAft>
              <a:buClr>
                <a:schemeClr val="lt1"/>
              </a:buClr>
              <a:buSzPts val="1400"/>
              <a:buChar char="○"/>
              <a:defRPr>
                <a:solidFill>
                  <a:schemeClr val="lt1"/>
                </a:solidFill>
              </a:defRPr>
            </a:lvl8pPr>
            <a:lvl9pPr marL="4114800" lvl="8" indent="-317500" rtl="0">
              <a:spcBef>
                <a:spcPts val="1600"/>
              </a:spcBef>
              <a:spcAft>
                <a:spcPts val="1600"/>
              </a:spcAft>
              <a:buClr>
                <a:schemeClr val="lt1"/>
              </a:buClr>
              <a:buSzPts val="1400"/>
              <a:buChar char="■"/>
              <a:defRPr>
                <a:solidFill>
                  <a:schemeClr val="lt1"/>
                </a:solidFill>
              </a:defRPr>
            </a:lvl9pPr>
          </a:lstStyle>
          <a:p>
            <a:endParaRPr/>
          </a:p>
        </p:txBody>
      </p:sp>
      <p:sp>
        <p:nvSpPr>
          <p:cNvPr id="45" name="Google Shape;45;p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Google Shape;48;p10"/>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rt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rt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rt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rt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rt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rt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rt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rt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rtl="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rtl="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rtl="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rtl="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rtl="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rtl="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rtl="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rtl="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Google Shape;8;p1"/>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accent3"/>
                </a:solidFill>
                <a:latin typeface="Average"/>
                <a:ea typeface="Average"/>
                <a:cs typeface="Average"/>
                <a:sym typeface="Average"/>
              </a:defRPr>
            </a:lvl1pPr>
            <a:lvl2pPr lvl="1" algn="r" rtl="0">
              <a:buNone/>
              <a:defRPr sz="1000">
                <a:solidFill>
                  <a:schemeClr val="accent3"/>
                </a:solidFill>
                <a:latin typeface="Average"/>
                <a:ea typeface="Average"/>
                <a:cs typeface="Average"/>
                <a:sym typeface="Average"/>
              </a:defRPr>
            </a:lvl2pPr>
            <a:lvl3pPr lvl="2" algn="r" rtl="0">
              <a:buNone/>
              <a:defRPr sz="1000">
                <a:solidFill>
                  <a:schemeClr val="accent3"/>
                </a:solidFill>
                <a:latin typeface="Average"/>
                <a:ea typeface="Average"/>
                <a:cs typeface="Average"/>
                <a:sym typeface="Average"/>
              </a:defRPr>
            </a:lvl3pPr>
            <a:lvl4pPr lvl="3" algn="r" rtl="0">
              <a:buNone/>
              <a:defRPr sz="1000">
                <a:solidFill>
                  <a:schemeClr val="accent3"/>
                </a:solidFill>
                <a:latin typeface="Average"/>
                <a:ea typeface="Average"/>
                <a:cs typeface="Average"/>
                <a:sym typeface="Average"/>
              </a:defRPr>
            </a:lvl4pPr>
            <a:lvl5pPr lvl="4" algn="r" rtl="0">
              <a:buNone/>
              <a:defRPr sz="1000">
                <a:solidFill>
                  <a:schemeClr val="accent3"/>
                </a:solidFill>
                <a:latin typeface="Average"/>
                <a:ea typeface="Average"/>
                <a:cs typeface="Average"/>
                <a:sym typeface="Average"/>
              </a:defRPr>
            </a:lvl5pPr>
            <a:lvl6pPr lvl="5" algn="r" rtl="0">
              <a:buNone/>
              <a:defRPr sz="1000">
                <a:solidFill>
                  <a:schemeClr val="accent3"/>
                </a:solidFill>
                <a:latin typeface="Average"/>
                <a:ea typeface="Average"/>
                <a:cs typeface="Average"/>
                <a:sym typeface="Average"/>
              </a:defRPr>
            </a:lvl6pPr>
            <a:lvl7pPr lvl="6" algn="r" rtl="0">
              <a:buNone/>
              <a:defRPr sz="1000">
                <a:solidFill>
                  <a:schemeClr val="accent3"/>
                </a:solidFill>
                <a:latin typeface="Average"/>
                <a:ea typeface="Average"/>
                <a:cs typeface="Average"/>
                <a:sym typeface="Average"/>
              </a:defRPr>
            </a:lvl7pPr>
            <a:lvl8pPr lvl="7" algn="r" rtl="0">
              <a:buNone/>
              <a:defRPr sz="1000">
                <a:solidFill>
                  <a:schemeClr val="accent3"/>
                </a:solidFill>
                <a:latin typeface="Average"/>
                <a:ea typeface="Average"/>
                <a:cs typeface="Average"/>
                <a:sym typeface="Average"/>
              </a:defRPr>
            </a:lvl8pPr>
            <a:lvl9pPr lvl="8" algn="r" rtl="0">
              <a:buNone/>
              <a:defRPr sz="1000">
                <a:solidFill>
                  <a:schemeClr val="accent3"/>
                </a:solidFill>
                <a:latin typeface="Average"/>
                <a:ea typeface="Average"/>
                <a:cs typeface="Average"/>
                <a:sym typeface="Average"/>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671258" y="990800"/>
            <a:ext cx="7801500" cy="1730100"/>
          </a:xfrm>
          <a:prstGeom prst="rect">
            <a:avLst/>
          </a:prstGeom>
          <a:effectLst>
            <a:outerShdw blurRad="57150" dist="19050" dir="5400000" algn="bl" rotWithShape="0">
              <a:srgbClr val="000000">
                <a:alpha val="50000"/>
              </a:srgbClr>
            </a:outerShdw>
          </a:effectLst>
        </p:spPr>
        <p:txBody>
          <a:bodyPr spcFirstLastPara="1" wrap="square" lIns="91425" tIns="91425" rIns="91425" bIns="91425" anchor="b" anchorCtr="0">
            <a:noAutofit/>
          </a:bodyPr>
          <a:lstStyle/>
          <a:p>
            <a:pPr marL="0" lvl="0" indent="0" algn="ctr" rtl="0">
              <a:spcBef>
                <a:spcPts val="0"/>
              </a:spcBef>
              <a:spcAft>
                <a:spcPts val="0"/>
              </a:spcAft>
              <a:buNone/>
            </a:pPr>
            <a:r>
              <a:rPr lang="en"/>
              <a:t>The Battle Against Legalism</a:t>
            </a:r>
            <a:endParaRPr/>
          </a:p>
        </p:txBody>
      </p:sp>
      <p:sp>
        <p:nvSpPr>
          <p:cNvPr id="60" name="Google Shape;60;p13"/>
          <p:cNvSpPr txBox="1">
            <a:spLocks noGrp="1"/>
          </p:cNvSpPr>
          <p:nvPr>
            <p:ph type="subTitle" idx="1"/>
          </p:nvPr>
        </p:nvSpPr>
        <p:spPr>
          <a:xfrm>
            <a:off x="671250" y="3174876"/>
            <a:ext cx="7801500" cy="792600"/>
          </a:xfrm>
          <a:prstGeom prst="rect">
            <a:avLst/>
          </a:prstGeom>
          <a:effectLst>
            <a:outerShdw blurRad="57150" dist="19050" dir="5400000" algn="bl" rotWithShape="0">
              <a:srgbClr val="000000">
                <a:alpha val="50000"/>
              </a:srgbClr>
            </a:outerShdw>
          </a:effectLst>
        </p:spPr>
        <p:txBody>
          <a:bodyPr spcFirstLastPara="1" wrap="square" lIns="91425" tIns="91425" rIns="91425" bIns="91425" anchor="t" anchorCtr="0">
            <a:noAutofit/>
          </a:bodyPr>
          <a:lstStyle/>
          <a:p>
            <a:pPr marL="0" lvl="0" indent="0" algn="ctr" rtl="0">
              <a:spcBef>
                <a:spcPts val="0"/>
              </a:spcBef>
              <a:spcAft>
                <a:spcPts val="0"/>
              </a:spcAft>
              <a:buNone/>
            </a:pPr>
            <a:r>
              <a:rPr lang="en" sz="3600"/>
              <a:t>XSI 2025</a:t>
            </a:r>
            <a:endParaRPr sz="36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2"/>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116" name="Google Shape;116;p22"/>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800" b="1">
                <a:latin typeface="Oswald"/>
                <a:ea typeface="Oswald"/>
                <a:cs typeface="Oswald"/>
                <a:sym typeface="Oswald"/>
              </a:rPr>
              <a:t>What is legalism? </a:t>
            </a:r>
            <a:endParaRPr sz="2800" b="1">
              <a:latin typeface="Oswald"/>
              <a:ea typeface="Oswald"/>
              <a:cs typeface="Oswald"/>
              <a:sym typeface="Oswald"/>
            </a:endParaRPr>
          </a:p>
          <a:p>
            <a:pPr marL="457200" lvl="0" indent="-381000" algn="l" rtl="0">
              <a:lnSpc>
                <a:spcPct val="100000"/>
              </a:lnSpc>
              <a:spcBef>
                <a:spcPts val="1600"/>
              </a:spcBef>
              <a:spcAft>
                <a:spcPts val="0"/>
              </a:spcAft>
              <a:buSzPts val="2400"/>
              <a:buFont typeface="Oswald"/>
              <a:buChar char="●"/>
            </a:pPr>
            <a:r>
              <a:rPr lang="en" sz="2400">
                <a:latin typeface="Oswald"/>
                <a:ea typeface="Oswald"/>
                <a:cs typeface="Oswald"/>
                <a:sym typeface="Oswald"/>
              </a:rPr>
              <a:t>Hard Work? </a:t>
            </a:r>
            <a:endParaRPr sz="2400">
              <a:latin typeface="Oswald"/>
              <a:ea typeface="Oswald"/>
              <a:cs typeface="Oswald"/>
              <a:sym typeface="Oswald"/>
            </a:endParaRPr>
          </a:p>
          <a:p>
            <a:pPr marL="45720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
        <p:nvSpPr>
          <p:cNvPr id="117" name="Google Shape;117;p22"/>
          <p:cNvSpPr txBox="1"/>
          <p:nvPr/>
        </p:nvSpPr>
        <p:spPr>
          <a:xfrm>
            <a:off x="2747575" y="1562575"/>
            <a:ext cx="5731500" cy="21432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900">
                <a:solidFill>
                  <a:srgbClr val="CACACA"/>
                </a:solidFill>
                <a:latin typeface="Oswald"/>
                <a:ea typeface="Oswald"/>
                <a:cs typeface="Oswald"/>
                <a:sym typeface="Oswald"/>
              </a:rPr>
              <a:t>The bible teaches diligence, striving, perseverance, self-control, forbearance</a:t>
            </a:r>
            <a:endParaRPr sz="3900" i="1">
              <a:solidFill>
                <a:schemeClr val="accent3"/>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3"/>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123" name="Google Shape;123;p23"/>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800" b="1">
                <a:latin typeface="Oswald"/>
                <a:ea typeface="Oswald"/>
                <a:cs typeface="Oswald"/>
                <a:sym typeface="Oswald"/>
              </a:rPr>
              <a:t>What is legalism? </a:t>
            </a:r>
            <a:endParaRPr sz="2800" b="1">
              <a:latin typeface="Oswald"/>
              <a:ea typeface="Oswald"/>
              <a:cs typeface="Oswald"/>
              <a:sym typeface="Oswald"/>
            </a:endParaRPr>
          </a:p>
          <a:p>
            <a:pPr marL="457200" lvl="0" indent="-381000" algn="l" rtl="0">
              <a:lnSpc>
                <a:spcPct val="100000"/>
              </a:lnSpc>
              <a:spcBef>
                <a:spcPts val="1600"/>
              </a:spcBef>
              <a:spcAft>
                <a:spcPts val="0"/>
              </a:spcAft>
              <a:buSzPts val="2400"/>
              <a:buFont typeface="Oswald"/>
              <a:buChar char="●"/>
            </a:pPr>
            <a:r>
              <a:rPr lang="en" sz="2400">
                <a:latin typeface="Oswald"/>
                <a:ea typeface="Oswald"/>
                <a:cs typeface="Oswald"/>
                <a:sym typeface="Oswald"/>
              </a:rPr>
              <a:t>Hard Work? </a:t>
            </a:r>
            <a:endParaRPr sz="2400">
              <a:latin typeface="Oswald"/>
              <a:ea typeface="Oswald"/>
              <a:cs typeface="Oswald"/>
              <a:sym typeface="Oswald"/>
            </a:endParaRPr>
          </a:p>
          <a:p>
            <a:pPr marL="45720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
        <p:nvSpPr>
          <p:cNvPr id="124" name="Google Shape;124;p23"/>
          <p:cNvSpPr txBox="1"/>
          <p:nvPr/>
        </p:nvSpPr>
        <p:spPr>
          <a:xfrm>
            <a:off x="2747575" y="1562575"/>
            <a:ext cx="5731500" cy="21432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900">
                <a:solidFill>
                  <a:schemeClr val="accent3"/>
                </a:solidFill>
                <a:latin typeface="Oswald"/>
                <a:ea typeface="Oswald"/>
                <a:cs typeface="Oswald"/>
                <a:sym typeface="Oswald"/>
              </a:rPr>
              <a:t>The key is dependence</a:t>
            </a:r>
            <a:endParaRPr sz="3900" i="1">
              <a:solidFill>
                <a:schemeClr val="accent3"/>
              </a:solidFill>
              <a:latin typeface="Oswald"/>
              <a:ea typeface="Oswald"/>
              <a:cs typeface="Oswald"/>
              <a:sym typeface="Oswald"/>
            </a:endParaRPr>
          </a:p>
          <a:p>
            <a:pPr marL="0" lvl="0" indent="0" algn="ctr" rtl="0">
              <a:spcBef>
                <a:spcPts val="1600"/>
              </a:spcBef>
              <a:spcAft>
                <a:spcPts val="0"/>
              </a:spcAft>
              <a:buNone/>
            </a:pPr>
            <a:r>
              <a:rPr lang="en" sz="3100">
                <a:solidFill>
                  <a:schemeClr val="accent3"/>
                </a:solidFill>
                <a:latin typeface="Oswald"/>
                <a:ea typeface="Oswald"/>
                <a:cs typeface="Oswald"/>
                <a:sym typeface="Oswald"/>
              </a:rPr>
              <a:t>John 15:5</a:t>
            </a:r>
            <a:br>
              <a:rPr lang="en" sz="3100">
                <a:solidFill>
                  <a:schemeClr val="accent3"/>
                </a:solidFill>
                <a:latin typeface="Oswald"/>
                <a:ea typeface="Oswald"/>
                <a:cs typeface="Oswald"/>
                <a:sym typeface="Oswald"/>
              </a:rPr>
            </a:br>
            <a:r>
              <a:rPr lang="en" sz="3100">
                <a:solidFill>
                  <a:schemeClr val="accent3"/>
                </a:solidFill>
                <a:latin typeface="Oswald"/>
                <a:ea typeface="Oswald"/>
                <a:cs typeface="Oswald"/>
                <a:sym typeface="Oswald"/>
              </a:rPr>
              <a:t>“Apart from me you can do nothing.”</a:t>
            </a:r>
            <a:endParaRPr sz="3900">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4"/>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130" name="Google Shape;130;p24"/>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800" b="1">
                <a:latin typeface="Oswald"/>
                <a:ea typeface="Oswald"/>
                <a:cs typeface="Oswald"/>
                <a:sym typeface="Oswald"/>
              </a:rPr>
              <a:t>What is legalism? </a:t>
            </a:r>
            <a:endParaRPr sz="2800" b="1">
              <a:latin typeface="Oswald"/>
              <a:ea typeface="Oswald"/>
              <a:cs typeface="Oswald"/>
              <a:sym typeface="Oswald"/>
            </a:endParaRPr>
          </a:p>
          <a:p>
            <a:pPr marL="457200" lvl="0" indent="-381000" algn="l" rtl="0">
              <a:lnSpc>
                <a:spcPct val="100000"/>
              </a:lnSpc>
              <a:spcBef>
                <a:spcPts val="1600"/>
              </a:spcBef>
              <a:spcAft>
                <a:spcPts val="0"/>
              </a:spcAft>
              <a:buSzPts val="2400"/>
              <a:buFont typeface="Oswald"/>
              <a:buChar char="●"/>
            </a:pPr>
            <a:r>
              <a:rPr lang="en" sz="2400">
                <a:latin typeface="Oswald"/>
                <a:ea typeface="Oswald"/>
                <a:cs typeface="Oswald"/>
                <a:sym typeface="Oswald"/>
              </a:rPr>
              <a:t>Hard Work? </a:t>
            </a:r>
            <a:endParaRPr sz="2400">
              <a:latin typeface="Oswald"/>
              <a:ea typeface="Oswald"/>
              <a:cs typeface="Oswald"/>
              <a:sym typeface="Oswald"/>
            </a:endParaRPr>
          </a:p>
          <a:p>
            <a:pPr marL="45720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
        <p:nvSpPr>
          <p:cNvPr id="131" name="Google Shape;131;p24"/>
          <p:cNvSpPr txBox="1"/>
          <p:nvPr/>
        </p:nvSpPr>
        <p:spPr>
          <a:xfrm>
            <a:off x="2747575" y="1562575"/>
            <a:ext cx="5731500" cy="21432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900">
                <a:solidFill>
                  <a:schemeClr val="accent3"/>
                </a:solidFill>
                <a:latin typeface="Oswald"/>
                <a:ea typeface="Oswald"/>
                <a:cs typeface="Oswald"/>
                <a:sym typeface="Oswald"/>
              </a:rPr>
              <a:t>Arbitrary performance standards remove dependence.</a:t>
            </a:r>
            <a:endParaRPr sz="3900">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5"/>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137" name="Google Shape;137;p25"/>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800" b="1">
                <a:latin typeface="Oswald"/>
                <a:ea typeface="Oswald"/>
                <a:cs typeface="Oswald"/>
                <a:sym typeface="Oswald"/>
              </a:rPr>
              <a:t>What is legalism? </a:t>
            </a:r>
            <a:endParaRPr sz="2800" b="1">
              <a:latin typeface="Oswald"/>
              <a:ea typeface="Oswald"/>
              <a:cs typeface="Oswald"/>
              <a:sym typeface="Oswald"/>
            </a:endParaRPr>
          </a:p>
          <a:p>
            <a:pPr marL="457200" lvl="0" indent="-381000" algn="l" rtl="0">
              <a:lnSpc>
                <a:spcPct val="100000"/>
              </a:lnSpc>
              <a:spcBef>
                <a:spcPts val="1600"/>
              </a:spcBef>
              <a:spcAft>
                <a:spcPts val="0"/>
              </a:spcAft>
              <a:buSzPts val="2400"/>
              <a:buFont typeface="Oswald"/>
              <a:buChar char="●"/>
            </a:pPr>
            <a:r>
              <a:rPr lang="en" sz="2400">
                <a:latin typeface="Oswald"/>
                <a:ea typeface="Oswald"/>
                <a:cs typeface="Oswald"/>
                <a:sym typeface="Oswald"/>
              </a:rPr>
              <a:t>Hard Work? </a:t>
            </a:r>
            <a:endParaRPr sz="2400">
              <a:latin typeface="Oswald"/>
              <a:ea typeface="Oswald"/>
              <a:cs typeface="Oswald"/>
              <a:sym typeface="Oswald"/>
            </a:endParaRPr>
          </a:p>
          <a:p>
            <a:pPr marL="457200" lvl="0" indent="-381000" algn="l" rtl="0">
              <a:lnSpc>
                <a:spcPct val="100000"/>
              </a:lnSpc>
              <a:spcBef>
                <a:spcPts val="0"/>
              </a:spcBef>
              <a:spcAft>
                <a:spcPts val="0"/>
              </a:spcAft>
              <a:buSzPts val="2400"/>
              <a:buFont typeface="Oswald"/>
              <a:buChar char="●"/>
            </a:pPr>
            <a:r>
              <a:rPr lang="en" sz="2400">
                <a:latin typeface="Oswald"/>
                <a:ea typeface="Oswald"/>
                <a:cs typeface="Oswald"/>
                <a:sym typeface="Oswald"/>
              </a:rPr>
              <a:t>High Investment?</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6"/>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143" name="Google Shape;143;p26"/>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800" b="1">
                <a:latin typeface="Oswald"/>
                <a:ea typeface="Oswald"/>
                <a:cs typeface="Oswald"/>
                <a:sym typeface="Oswald"/>
              </a:rPr>
              <a:t>What is legalism? </a:t>
            </a:r>
            <a:endParaRPr sz="2800" b="1">
              <a:latin typeface="Oswald"/>
              <a:ea typeface="Oswald"/>
              <a:cs typeface="Oswald"/>
              <a:sym typeface="Oswald"/>
            </a:endParaRPr>
          </a:p>
          <a:p>
            <a:pPr marL="457200" lvl="0" indent="-381000" algn="l" rtl="0">
              <a:lnSpc>
                <a:spcPct val="100000"/>
              </a:lnSpc>
              <a:spcBef>
                <a:spcPts val="1600"/>
              </a:spcBef>
              <a:spcAft>
                <a:spcPts val="0"/>
              </a:spcAft>
              <a:buSzPts val="2400"/>
              <a:buFont typeface="Oswald"/>
              <a:buChar char="●"/>
            </a:pPr>
            <a:r>
              <a:rPr lang="en" sz="2400">
                <a:latin typeface="Oswald"/>
                <a:ea typeface="Oswald"/>
                <a:cs typeface="Oswald"/>
                <a:sym typeface="Oswald"/>
              </a:rPr>
              <a:t>Hard Work? </a:t>
            </a:r>
            <a:endParaRPr sz="2400">
              <a:latin typeface="Oswald"/>
              <a:ea typeface="Oswald"/>
              <a:cs typeface="Oswald"/>
              <a:sym typeface="Oswald"/>
            </a:endParaRPr>
          </a:p>
          <a:p>
            <a:pPr marL="457200" lvl="0" indent="-381000" algn="l" rtl="0">
              <a:lnSpc>
                <a:spcPct val="100000"/>
              </a:lnSpc>
              <a:spcBef>
                <a:spcPts val="0"/>
              </a:spcBef>
              <a:spcAft>
                <a:spcPts val="0"/>
              </a:spcAft>
              <a:buSzPts val="2400"/>
              <a:buFont typeface="Oswald"/>
              <a:buChar char="●"/>
            </a:pPr>
            <a:r>
              <a:rPr lang="en" sz="2400">
                <a:latin typeface="Oswald"/>
                <a:ea typeface="Oswald"/>
                <a:cs typeface="Oswald"/>
                <a:sym typeface="Oswald"/>
              </a:rPr>
              <a:t>High Investment?</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Matthew 6:20</a:t>
            </a:r>
            <a:br>
              <a:rPr lang="en" sz="2400">
                <a:latin typeface="Oswald"/>
                <a:ea typeface="Oswald"/>
                <a:cs typeface="Oswald"/>
                <a:sym typeface="Oswald"/>
              </a:rPr>
            </a:br>
            <a:r>
              <a:rPr lang="en" sz="2400">
                <a:latin typeface="Oswald"/>
                <a:ea typeface="Oswald"/>
                <a:cs typeface="Oswald"/>
                <a:sym typeface="Oswald"/>
              </a:rPr>
              <a:t>“But store up for yourselves treasures in heaven, where neither moth nor rust destroys, and where thieves do not break in or steal</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1 Thessalonians 5:14</a:t>
            </a:r>
            <a:br>
              <a:rPr lang="en" sz="2400">
                <a:latin typeface="Oswald"/>
                <a:ea typeface="Oswald"/>
                <a:cs typeface="Oswald"/>
                <a:sym typeface="Oswald"/>
              </a:rPr>
            </a:br>
            <a:r>
              <a:rPr lang="en" sz="2400">
                <a:latin typeface="Oswald"/>
                <a:ea typeface="Oswald"/>
                <a:cs typeface="Oswald"/>
                <a:sym typeface="Oswald"/>
              </a:rPr>
              <a:t>admonish the unruly, encourage the fainthearted, help the weak, and be patient with everyone.</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7"/>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149" name="Google Shape;149;p27"/>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800" b="1">
                <a:latin typeface="Oswald"/>
                <a:ea typeface="Oswald"/>
                <a:cs typeface="Oswald"/>
                <a:sym typeface="Oswald"/>
              </a:rPr>
              <a:t>What is legalism? </a:t>
            </a:r>
            <a:endParaRPr sz="2800" b="1">
              <a:latin typeface="Oswald"/>
              <a:ea typeface="Oswald"/>
              <a:cs typeface="Oswald"/>
              <a:sym typeface="Oswald"/>
            </a:endParaRPr>
          </a:p>
          <a:p>
            <a:pPr marL="457200" lvl="0" indent="-381000" algn="l" rtl="0">
              <a:lnSpc>
                <a:spcPct val="100000"/>
              </a:lnSpc>
              <a:spcBef>
                <a:spcPts val="1600"/>
              </a:spcBef>
              <a:spcAft>
                <a:spcPts val="0"/>
              </a:spcAft>
              <a:buSzPts val="2400"/>
              <a:buFont typeface="Oswald"/>
              <a:buChar char="●"/>
            </a:pPr>
            <a:r>
              <a:rPr lang="en" sz="2400">
                <a:latin typeface="Oswald"/>
                <a:ea typeface="Oswald"/>
                <a:cs typeface="Oswald"/>
                <a:sym typeface="Oswald"/>
              </a:rPr>
              <a:t>Hard Work? </a:t>
            </a:r>
            <a:endParaRPr sz="2400">
              <a:latin typeface="Oswald"/>
              <a:ea typeface="Oswald"/>
              <a:cs typeface="Oswald"/>
              <a:sym typeface="Oswald"/>
            </a:endParaRPr>
          </a:p>
          <a:p>
            <a:pPr marL="457200" lvl="0" indent="-381000" algn="l" rtl="0">
              <a:lnSpc>
                <a:spcPct val="100000"/>
              </a:lnSpc>
              <a:spcBef>
                <a:spcPts val="0"/>
              </a:spcBef>
              <a:spcAft>
                <a:spcPts val="0"/>
              </a:spcAft>
              <a:buSzPts val="2400"/>
              <a:buFont typeface="Oswald"/>
              <a:buChar char="●"/>
            </a:pPr>
            <a:r>
              <a:rPr lang="en" sz="2400">
                <a:latin typeface="Oswald"/>
                <a:ea typeface="Oswald"/>
                <a:cs typeface="Oswald"/>
                <a:sym typeface="Oswald"/>
              </a:rPr>
              <a:t>High Investment?</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Matthew 6:20</a:t>
            </a:r>
            <a:br>
              <a:rPr lang="en" sz="2400">
                <a:latin typeface="Oswald"/>
                <a:ea typeface="Oswald"/>
                <a:cs typeface="Oswald"/>
                <a:sym typeface="Oswald"/>
              </a:rPr>
            </a:br>
            <a:r>
              <a:rPr lang="en" sz="2400">
                <a:latin typeface="Oswald"/>
                <a:ea typeface="Oswald"/>
                <a:cs typeface="Oswald"/>
                <a:sym typeface="Oswald"/>
              </a:rPr>
              <a:t>“But store up for yourselves treasures in heaven, where neither moth nor rust destroys, and where thieves do not break in or steal</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1 Thessalonians 5:14</a:t>
            </a:r>
            <a:br>
              <a:rPr lang="en" sz="2400">
                <a:latin typeface="Oswald"/>
                <a:ea typeface="Oswald"/>
                <a:cs typeface="Oswald"/>
                <a:sym typeface="Oswald"/>
              </a:rPr>
            </a:br>
            <a:r>
              <a:rPr lang="en" sz="2400">
                <a:latin typeface="Oswald"/>
                <a:ea typeface="Oswald"/>
                <a:cs typeface="Oswald"/>
                <a:sym typeface="Oswald"/>
              </a:rPr>
              <a:t>admonish the unruly, encourage the fainthearted, help the weak, and be patient with everyone.</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
        <p:nvSpPr>
          <p:cNvPr id="150" name="Google Shape;150;p27"/>
          <p:cNvSpPr txBox="1"/>
          <p:nvPr/>
        </p:nvSpPr>
        <p:spPr>
          <a:xfrm>
            <a:off x="2760600" y="1768275"/>
            <a:ext cx="5731500" cy="22554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900">
                <a:solidFill>
                  <a:srgbClr val="CACACA"/>
                </a:solidFill>
                <a:latin typeface="Oswald"/>
                <a:ea typeface="Oswald"/>
                <a:cs typeface="Oswald"/>
                <a:sym typeface="Oswald"/>
              </a:rPr>
              <a:t>The problem is going through the motions </a:t>
            </a:r>
            <a:endParaRPr sz="3100">
              <a:solidFill>
                <a:schemeClr val="accent3"/>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8"/>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156" name="Google Shape;156;p28"/>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800" b="1">
                <a:latin typeface="Oswald"/>
                <a:ea typeface="Oswald"/>
                <a:cs typeface="Oswald"/>
                <a:sym typeface="Oswald"/>
              </a:rPr>
              <a:t>What is legalism? </a:t>
            </a:r>
            <a:endParaRPr sz="2800" b="1">
              <a:latin typeface="Oswald"/>
              <a:ea typeface="Oswald"/>
              <a:cs typeface="Oswald"/>
              <a:sym typeface="Oswald"/>
            </a:endParaRPr>
          </a:p>
          <a:p>
            <a:pPr marL="457200" lvl="0" indent="-381000" algn="l" rtl="0">
              <a:lnSpc>
                <a:spcPct val="100000"/>
              </a:lnSpc>
              <a:spcBef>
                <a:spcPts val="1600"/>
              </a:spcBef>
              <a:spcAft>
                <a:spcPts val="0"/>
              </a:spcAft>
              <a:buSzPts val="2400"/>
              <a:buFont typeface="Oswald"/>
              <a:buChar char="●"/>
            </a:pPr>
            <a:r>
              <a:rPr lang="en" sz="2400">
                <a:latin typeface="Oswald"/>
                <a:ea typeface="Oswald"/>
                <a:cs typeface="Oswald"/>
                <a:sym typeface="Oswald"/>
              </a:rPr>
              <a:t>Hard Work? </a:t>
            </a:r>
            <a:endParaRPr sz="2400">
              <a:latin typeface="Oswald"/>
              <a:ea typeface="Oswald"/>
              <a:cs typeface="Oswald"/>
              <a:sym typeface="Oswald"/>
            </a:endParaRPr>
          </a:p>
          <a:p>
            <a:pPr marL="457200" lvl="0" indent="-381000" algn="l" rtl="0">
              <a:lnSpc>
                <a:spcPct val="100000"/>
              </a:lnSpc>
              <a:spcBef>
                <a:spcPts val="0"/>
              </a:spcBef>
              <a:spcAft>
                <a:spcPts val="0"/>
              </a:spcAft>
              <a:buSzPts val="2400"/>
              <a:buFont typeface="Oswald"/>
              <a:buChar char="●"/>
            </a:pPr>
            <a:r>
              <a:rPr lang="en" sz="2400">
                <a:latin typeface="Oswald"/>
                <a:ea typeface="Oswald"/>
                <a:cs typeface="Oswald"/>
                <a:sym typeface="Oswald"/>
              </a:rPr>
              <a:t>High Investment?</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Matthew 6:20</a:t>
            </a:r>
            <a:br>
              <a:rPr lang="en" sz="2400">
                <a:latin typeface="Oswald"/>
                <a:ea typeface="Oswald"/>
                <a:cs typeface="Oswald"/>
                <a:sym typeface="Oswald"/>
              </a:rPr>
            </a:br>
            <a:r>
              <a:rPr lang="en" sz="2400">
                <a:latin typeface="Oswald"/>
                <a:ea typeface="Oswald"/>
                <a:cs typeface="Oswald"/>
                <a:sym typeface="Oswald"/>
              </a:rPr>
              <a:t>“But store up for yourselves treasures in heaven, where neither moth nor rust destroys, and where thieves do not break in or steal</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1 Thessalonians 5:14</a:t>
            </a:r>
            <a:br>
              <a:rPr lang="en" sz="2400">
                <a:latin typeface="Oswald"/>
                <a:ea typeface="Oswald"/>
                <a:cs typeface="Oswald"/>
                <a:sym typeface="Oswald"/>
              </a:rPr>
            </a:br>
            <a:r>
              <a:rPr lang="en" sz="2400">
                <a:latin typeface="Oswald"/>
                <a:ea typeface="Oswald"/>
                <a:cs typeface="Oswald"/>
                <a:sym typeface="Oswald"/>
              </a:rPr>
              <a:t>admonish the unruly, encourage the fainthearted, help the weak, and be patient with everyone.</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
        <p:nvSpPr>
          <p:cNvPr id="157" name="Google Shape;157;p28"/>
          <p:cNvSpPr txBox="1"/>
          <p:nvPr/>
        </p:nvSpPr>
        <p:spPr>
          <a:xfrm>
            <a:off x="2760600" y="1768275"/>
            <a:ext cx="5731500" cy="22554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900">
                <a:solidFill>
                  <a:srgbClr val="CACACA"/>
                </a:solidFill>
                <a:latin typeface="Oswald"/>
                <a:ea typeface="Oswald"/>
                <a:cs typeface="Oswald"/>
                <a:sym typeface="Oswald"/>
              </a:rPr>
              <a:t>The problem is going through the motions </a:t>
            </a:r>
            <a:endParaRPr sz="3900">
              <a:solidFill>
                <a:srgbClr val="CACACA"/>
              </a:solidFill>
              <a:latin typeface="Oswald"/>
              <a:ea typeface="Oswald"/>
              <a:cs typeface="Oswald"/>
              <a:sym typeface="Oswald"/>
            </a:endParaRPr>
          </a:p>
          <a:p>
            <a:pPr marL="0" lvl="0" indent="0" algn="ctr" rtl="0">
              <a:spcBef>
                <a:spcPts val="1600"/>
              </a:spcBef>
              <a:spcAft>
                <a:spcPts val="0"/>
              </a:spcAft>
              <a:buNone/>
            </a:pPr>
            <a:r>
              <a:rPr lang="en" sz="3900" i="1">
                <a:solidFill>
                  <a:srgbClr val="CACACA"/>
                </a:solidFill>
                <a:latin typeface="Oswald"/>
                <a:ea typeface="Oswald"/>
                <a:cs typeface="Oswald"/>
                <a:sym typeface="Oswald"/>
              </a:rPr>
              <a:t>formalism</a:t>
            </a:r>
            <a:endParaRPr sz="3900" i="1">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30"/>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171" name="Google Shape;171;p30"/>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800" b="1">
                <a:latin typeface="Oswald"/>
                <a:ea typeface="Oswald"/>
                <a:cs typeface="Oswald"/>
                <a:sym typeface="Oswald"/>
              </a:rPr>
              <a:t>What is legalism? </a:t>
            </a:r>
            <a:endParaRPr sz="2800" b="1">
              <a:latin typeface="Oswald"/>
              <a:ea typeface="Oswald"/>
              <a:cs typeface="Oswald"/>
              <a:sym typeface="Oswald"/>
            </a:endParaRPr>
          </a:p>
          <a:p>
            <a:pPr marL="457200" lvl="0" indent="-381000" algn="l" rtl="0">
              <a:lnSpc>
                <a:spcPct val="100000"/>
              </a:lnSpc>
              <a:spcBef>
                <a:spcPts val="1600"/>
              </a:spcBef>
              <a:spcAft>
                <a:spcPts val="0"/>
              </a:spcAft>
              <a:buSzPts val="2400"/>
              <a:buFont typeface="Oswald"/>
              <a:buChar char="●"/>
            </a:pPr>
            <a:r>
              <a:rPr lang="en" sz="2400">
                <a:latin typeface="Oswald"/>
                <a:ea typeface="Oswald"/>
                <a:cs typeface="Oswald"/>
                <a:sym typeface="Oswald"/>
              </a:rPr>
              <a:t>Hard Work? </a:t>
            </a:r>
            <a:endParaRPr sz="2400">
              <a:latin typeface="Oswald"/>
              <a:ea typeface="Oswald"/>
              <a:cs typeface="Oswald"/>
              <a:sym typeface="Oswald"/>
            </a:endParaRPr>
          </a:p>
          <a:p>
            <a:pPr marL="457200" lvl="0" indent="-381000" algn="l" rtl="0">
              <a:lnSpc>
                <a:spcPct val="100000"/>
              </a:lnSpc>
              <a:spcBef>
                <a:spcPts val="0"/>
              </a:spcBef>
              <a:spcAft>
                <a:spcPts val="0"/>
              </a:spcAft>
              <a:buSzPts val="2400"/>
              <a:buFont typeface="Oswald"/>
              <a:buChar char="●"/>
            </a:pPr>
            <a:r>
              <a:rPr lang="en" sz="2400">
                <a:latin typeface="Oswald"/>
                <a:ea typeface="Oswald"/>
                <a:cs typeface="Oswald"/>
                <a:sym typeface="Oswald"/>
              </a:rPr>
              <a:t>High Investment?</a:t>
            </a:r>
            <a:endParaRPr sz="2400">
              <a:latin typeface="Oswald"/>
              <a:ea typeface="Oswald"/>
              <a:cs typeface="Oswald"/>
              <a:sym typeface="Oswald"/>
            </a:endParaRPr>
          </a:p>
          <a:p>
            <a:pPr marL="457200" lvl="0" indent="-381000" algn="l" rtl="0">
              <a:lnSpc>
                <a:spcPct val="100000"/>
              </a:lnSpc>
              <a:spcBef>
                <a:spcPts val="0"/>
              </a:spcBef>
              <a:spcAft>
                <a:spcPts val="0"/>
              </a:spcAft>
              <a:buSzPts val="2400"/>
              <a:buFont typeface="Oswald"/>
              <a:buChar char="●"/>
            </a:pPr>
            <a:r>
              <a:rPr lang="en" sz="2400">
                <a:latin typeface="Oswald"/>
                <a:ea typeface="Oswald"/>
                <a:cs typeface="Oswald"/>
                <a:sym typeface="Oswald"/>
              </a:rPr>
              <a:t>Being confronted with sin?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1"/>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177" name="Google Shape;177;p31"/>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800" b="1">
                <a:latin typeface="Oswald"/>
                <a:ea typeface="Oswald"/>
                <a:cs typeface="Oswald"/>
                <a:sym typeface="Oswald"/>
              </a:rPr>
              <a:t>What is legalism? </a:t>
            </a:r>
            <a:endParaRPr sz="2800" b="1">
              <a:latin typeface="Oswald"/>
              <a:ea typeface="Oswald"/>
              <a:cs typeface="Oswald"/>
              <a:sym typeface="Oswald"/>
            </a:endParaRPr>
          </a:p>
          <a:p>
            <a:pPr marL="457200" lvl="0" indent="-381000" algn="l" rtl="0">
              <a:lnSpc>
                <a:spcPct val="100000"/>
              </a:lnSpc>
              <a:spcBef>
                <a:spcPts val="1600"/>
              </a:spcBef>
              <a:spcAft>
                <a:spcPts val="0"/>
              </a:spcAft>
              <a:buSzPts val="2400"/>
              <a:buFont typeface="Oswald"/>
              <a:buChar char="●"/>
            </a:pPr>
            <a:r>
              <a:rPr lang="en" sz="2400">
                <a:latin typeface="Oswald"/>
                <a:ea typeface="Oswald"/>
                <a:cs typeface="Oswald"/>
                <a:sym typeface="Oswald"/>
              </a:rPr>
              <a:t>Hard Work? </a:t>
            </a:r>
            <a:endParaRPr sz="2400">
              <a:latin typeface="Oswald"/>
              <a:ea typeface="Oswald"/>
              <a:cs typeface="Oswald"/>
              <a:sym typeface="Oswald"/>
            </a:endParaRPr>
          </a:p>
          <a:p>
            <a:pPr marL="457200" lvl="0" indent="-381000" algn="l" rtl="0">
              <a:lnSpc>
                <a:spcPct val="100000"/>
              </a:lnSpc>
              <a:spcBef>
                <a:spcPts val="0"/>
              </a:spcBef>
              <a:spcAft>
                <a:spcPts val="0"/>
              </a:spcAft>
              <a:buSzPts val="2400"/>
              <a:buFont typeface="Oswald"/>
              <a:buChar char="●"/>
            </a:pPr>
            <a:r>
              <a:rPr lang="en" sz="2400">
                <a:latin typeface="Oswald"/>
                <a:ea typeface="Oswald"/>
                <a:cs typeface="Oswald"/>
                <a:sym typeface="Oswald"/>
              </a:rPr>
              <a:t>High Investment?</a:t>
            </a:r>
            <a:endParaRPr sz="2400">
              <a:latin typeface="Oswald"/>
              <a:ea typeface="Oswald"/>
              <a:cs typeface="Oswald"/>
              <a:sym typeface="Oswald"/>
            </a:endParaRPr>
          </a:p>
          <a:p>
            <a:pPr marL="457200" lvl="0" indent="-381000" algn="l" rtl="0">
              <a:lnSpc>
                <a:spcPct val="100000"/>
              </a:lnSpc>
              <a:spcBef>
                <a:spcPts val="0"/>
              </a:spcBef>
              <a:spcAft>
                <a:spcPts val="0"/>
              </a:spcAft>
              <a:buSzPts val="2400"/>
              <a:buFont typeface="Oswald"/>
              <a:buChar char="●"/>
            </a:pPr>
            <a:r>
              <a:rPr lang="en" sz="2400">
                <a:latin typeface="Oswald"/>
                <a:ea typeface="Oswald"/>
                <a:cs typeface="Oswald"/>
                <a:sym typeface="Oswald"/>
              </a:rPr>
              <a:t>Being confronted with sin? </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200">
                <a:latin typeface="Oswald"/>
                <a:ea typeface="Oswald"/>
                <a:cs typeface="Oswald"/>
                <a:sym typeface="Oswald"/>
              </a:rPr>
              <a:t>Ephesians 4:15</a:t>
            </a:r>
            <a:br>
              <a:rPr lang="en" sz="2200">
                <a:latin typeface="Oswald"/>
                <a:ea typeface="Oswald"/>
                <a:cs typeface="Oswald"/>
                <a:sym typeface="Oswald"/>
              </a:rPr>
            </a:br>
            <a:r>
              <a:rPr lang="en" sz="2200">
                <a:latin typeface="Oswald"/>
                <a:ea typeface="Oswald"/>
                <a:cs typeface="Oswald"/>
                <a:sym typeface="Oswald"/>
              </a:rPr>
              <a:t>Instead, speaking the truth in love, we will grow to become in every respect the mature body of him who is the head, that is, Christ.</a:t>
            </a:r>
            <a:endParaRPr sz="2200">
              <a:latin typeface="Oswald"/>
              <a:ea typeface="Oswald"/>
              <a:cs typeface="Oswald"/>
              <a:sym typeface="Oswald"/>
            </a:endParaRPr>
          </a:p>
          <a:p>
            <a:pPr marL="0" lvl="0" indent="0" algn="l" rtl="0">
              <a:lnSpc>
                <a:spcPct val="100000"/>
              </a:lnSpc>
              <a:spcBef>
                <a:spcPts val="1600"/>
              </a:spcBef>
              <a:spcAft>
                <a:spcPts val="0"/>
              </a:spcAft>
              <a:buNone/>
            </a:pPr>
            <a:r>
              <a:rPr lang="en" sz="2200">
                <a:latin typeface="Oswald"/>
                <a:ea typeface="Oswald"/>
                <a:cs typeface="Oswald"/>
                <a:sym typeface="Oswald"/>
              </a:rPr>
              <a:t>Hebrews 12:8</a:t>
            </a:r>
            <a:br>
              <a:rPr lang="en" sz="2200">
                <a:latin typeface="Oswald"/>
                <a:ea typeface="Oswald"/>
                <a:cs typeface="Oswald"/>
                <a:sym typeface="Oswald"/>
              </a:rPr>
            </a:br>
            <a:r>
              <a:rPr lang="en" sz="2200">
                <a:latin typeface="Oswald"/>
                <a:ea typeface="Oswald"/>
                <a:cs typeface="Oswald"/>
                <a:sym typeface="Oswald"/>
              </a:rPr>
              <a:t>If you are not disciplined—and everyone undergoes discipline—then you are not legitimate, not true sons and daughters at all.</a:t>
            </a:r>
            <a:endParaRPr sz="22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2"/>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183" name="Google Shape;183;p32"/>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800" b="1">
                <a:latin typeface="Oswald"/>
                <a:ea typeface="Oswald"/>
                <a:cs typeface="Oswald"/>
                <a:sym typeface="Oswald"/>
              </a:rPr>
              <a:t>What is legalism? </a:t>
            </a:r>
            <a:endParaRPr sz="2800" b="1">
              <a:latin typeface="Oswald"/>
              <a:ea typeface="Oswald"/>
              <a:cs typeface="Oswald"/>
              <a:sym typeface="Oswald"/>
            </a:endParaRPr>
          </a:p>
          <a:p>
            <a:pPr marL="457200" lvl="0" indent="-381000" algn="l" rtl="0">
              <a:lnSpc>
                <a:spcPct val="100000"/>
              </a:lnSpc>
              <a:spcBef>
                <a:spcPts val="1600"/>
              </a:spcBef>
              <a:spcAft>
                <a:spcPts val="0"/>
              </a:spcAft>
              <a:buSzPts val="2400"/>
              <a:buFont typeface="Oswald"/>
              <a:buChar char="●"/>
            </a:pPr>
            <a:r>
              <a:rPr lang="en" sz="2400">
                <a:latin typeface="Oswald"/>
                <a:ea typeface="Oswald"/>
                <a:cs typeface="Oswald"/>
                <a:sym typeface="Oswald"/>
              </a:rPr>
              <a:t>Hard Work? </a:t>
            </a:r>
            <a:endParaRPr sz="2400">
              <a:latin typeface="Oswald"/>
              <a:ea typeface="Oswald"/>
              <a:cs typeface="Oswald"/>
              <a:sym typeface="Oswald"/>
            </a:endParaRPr>
          </a:p>
          <a:p>
            <a:pPr marL="457200" lvl="0" indent="-381000" algn="l" rtl="0">
              <a:lnSpc>
                <a:spcPct val="100000"/>
              </a:lnSpc>
              <a:spcBef>
                <a:spcPts val="0"/>
              </a:spcBef>
              <a:spcAft>
                <a:spcPts val="0"/>
              </a:spcAft>
              <a:buSzPts val="2400"/>
              <a:buFont typeface="Oswald"/>
              <a:buChar char="●"/>
            </a:pPr>
            <a:r>
              <a:rPr lang="en" sz="2400">
                <a:latin typeface="Oswald"/>
                <a:ea typeface="Oswald"/>
                <a:cs typeface="Oswald"/>
                <a:sym typeface="Oswald"/>
              </a:rPr>
              <a:t>High Investment?</a:t>
            </a:r>
            <a:endParaRPr sz="2400">
              <a:latin typeface="Oswald"/>
              <a:ea typeface="Oswald"/>
              <a:cs typeface="Oswald"/>
              <a:sym typeface="Oswald"/>
            </a:endParaRPr>
          </a:p>
          <a:p>
            <a:pPr marL="457200" lvl="0" indent="-381000" algn="l" rtl="0">
              <a:lnSpc>
                <a:spcPct val="100000"/>
              </a:lnSpc>
              <a:spcBef>
                <a:spcPts val="0"/>
              </a:spcBef>
              <a:spcAft>
                <a:spcPts val="0"/>
              </a:spcAft>
              <a:buSzPts val="2400"/>
              <a:buFont typeface="Oswald"/>
              <a:buChar char="●"/>
            </a:pPr>
            <a:r>
              <a:rPr lang="en" sz="2400">
                <a:latin typeface="Oswald"/>
                <a:ea typeface="Oswald"/>
                <a:cs typeface="Oswald"/>
                <a:sym typeface="Oswald"/>
              </a:rPr>
              <a:t>Being confronted with sin? </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200">
                <a:latin typeface="Oswald"/>
                <a:ea typeface="Oswald"/>
                <a:cs typeface="Oswald"/>
                <a:sym typeface="Oswald"/>
              </a:rPr>
              <a:t>Ephesians 4:15</a:t>
            </a:r>
            <a:br>
              <a:rPr lang="en" sz="2200">
                <a:latin typeface="Oswald"/>
                <a:ea typeface="Oswald"/>
                <a:cs typeface="Oswald"/>
                <a:sym typeface="Oswald"/>
              </a:rPr>
            </a:br>
            <a:r>
              <a:rPr lang="en" sz="2200">
                <a:latin typeface="Oswald"/>
                <a:ea typeface="Oswald"/>
                <a:cs typeface="Oswald"/>
                <a:sym typeface="Oswald"/>
              </a:rPr>
              <a:t>Instead, speaking the truth in love, we will grow to become in every respect the mature body of him who is the head, that is, Christ.</a:t>
            </a:r>
            <a:endParaRPr sz="2200">
              <a:latin typeface="Oswald"/>
              <a:ea typeface="Oswald"/>
              <a:cs typeface="Oswald"/>
              <a:sym typeface="Oswald"/>
            </a:endParaRPr>
          </a:p>
          <a:p>
            <a:pPr marL="0" lvl="0" indent="0" algn="l" rtl="0">
              <a:lnSpc>
                <a:spcPct val="100000"/>
              </a:lnSpc>
              <a:spcBef>
                <a:spcPts val="1600"/>
              </a:spcBef>
              <a:spcAft>
                <a:spcPts val="0"/>
              </a:spcAft>
              <a:buNone/>
            </a:pPr>
            <a:r>
              <a:rPr lang="en" sz="2200">
                <a:latin typeface="Oswald"/>
                <a:ea typeface="Oswald"/>
                <a:cs typeface="Oswald"/>
                <a:sym typeface="Oswald"/>
              </a:rPr>
              <a:t>Hebrews 12:8</a:t>
            </a:r>
            <a:br>
              <a:rPr lang="en" sz="2200">
                <a:latin typeface="Oswald"/>
                <a:ea typeface="Oswald"/>
                <a:cs typeface="Oswald"/>
                <a:sym typeface="Oswald"/>
              </a:rPr>
            </a:br>
            <a:r>
              <a:rPr lang="en" sz="2200">
                <a:latin typeface="Oswald"/>
                <a:ea typeface="Oswald"/>
                <a:cs typeface="Oswald"/>
                <a:sym typeface="Oswald"/>
              </a:rPr>
              <a:t>If you are not disciplined—and everyone undergoes discipline—then you are not legitimate, not true sons and daughters at all.</a:t>
            </a:r>
            <a:endParaRPr sz="22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
        <p:nvSpPr>
          <p:cNvPr id="184" name="Google Shape;184;p32"/>
          <p:cNvSpPr txBox="1"/>
          <p:nvPr/>
        </p:nvSpPr>
        <p:spPr>
          <a:xfrm>
            <a:off x="2760600" y="1768275"/>
            <a:ext cx="5731500" cy="21432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900">
                <a:solidFill>
                  <a:srgbClr val="CACACA"/>
                </a:solidFill>
                <a:latin typeface="Oswald"/>
                <a:ea typeface="Oswald"/>
                <a:cs typeface="Oswald"/>
                <a:sym typeface="Oswald"/>
              </a:rPr>
              <a:t>Facing the realities of our sin from the security of our new identity</a:t>
            </a:r>
            <a:endParaRPr sz="3100">
              <a:solidFill>
                <a:schemeClr val="accent3"/>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The Battle Against Legalism</a:t>
            </a: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66" name="Google Shape;66;p14"/>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2 Peter 1:3</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His divine power has given us </a:t>
            </a:r>
            <a:r>
              <a:rPr lang="en" sz="2400" b="1" u="sng">
                <a:latin typeface="Oswald"/>
                <a:ea typeface="Oswald"/>
                <a:cs typeface="Oswald"/>
                <a:sym typeface="Oswald"/>
              </a:rPr>
              <a:t>everything we need</a:t>
            </a:r>
            <a:r>
              <a:rPr lang="en" sz="2400" b="1">
                <a:latin typeface="Oswald"/>
                <a:ea typeface="Oswald"/>
                <a:cs typeface="Oswald"/>
                <a:sym typeface="Oswald"/>
              </a:rPr>
              <a:t> </a:t>
            </a:r>
            <a:r>
              <a:rPr lang="en" sz="2400">
                <a:latin typeface="Oswald"/>
                <a:ea typeface="Oswald"/>
                <a:cs typeface="Oswald"/>
                <a:sym typeface="Oswald"/>
              </a:rPr>
              <a:t>for a godly life through our knowledge of him who called us by his own glory and goodness.</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3"/>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190" name="Google Shape;190;p33"/>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800" b="1">
                <a:latin typeface="Oswald"/>
                <a:ea typeface="Oswald"/>
                <a:cs typeface="Oswald"/>
                <a:sym typeface="Oswald"/>
              </a:rPr>
              <a:t>What is legalism? </a:t>
            </a:r>
            <a:endParaRPr sz="2800" b="1">
              <a:latin typeface="Oswald"/>
              <a:ea typeface="Oswald"/>
              <a:cs typeface="Oswald"/>
              <a:sym typeface="Oswald"/>
            </a:endParaRPr>
          </a:p>
          <a:p>
            <a:pPr marL="457200" lvl="0" indent="-381000" algn="l" rtl="0">
              <a:lnSpc>
                <a:spcPct val="100000"/>
              </a:lnSpc>
              <a:spcBef>
                <a:spcPts val="1600"/>
              </a:spcBef>
              <a:spcAft>
                <a:spcPts val="0"/>
              </a:spcAft>
              <a:buSzPts val="2400"/>
              <a:buFont typeface="Oswald"/>
              <a:buChar char="●"/>
            </a:pPr>
            <a:r>
              <a:rPr lang="en" sz="2400">
                <a:latin typeface="Oswald"/>
                <a:ea typeface="Oswald"/>
                <a:cs typeface="Oswald"/>
                <a:sym typeface="Oswald"/>
              </a:rPr>
              <a:t>Hard Work? </a:t>
            </a:r>
            <a:endParaRPr sz="2400">
              <a:latin typeface="Oswald"/>
              <a:ea typeface="Oswald"/>
              <a:cs typeface="Oswald"/>
              <a:sym typeface="Oswald"/>
            </a:endParaRPr>
          </a:p>
          <a:p>
            <a:pPr marL="457200" lvl="0" indent="-381000" algn="l" rtl="0">
              <a:lnSpc>
                <a:spcPct val="100000"/>
              </a:lnSpc>
              <a:spcBef>
                <a:spcPts val="0"/>
              </a:spcBef>
              <a:spcAft>
                <a:spcPts val="0"/>
              </a:spcAft>
              <a:buSzPts val="2400"/>
              <a:buFont typeface="Oswald"/>
              <a:buChar char="●"/>
            </a:pPr>
            <a:r>
              <a:rPr lang="en" sz="2400">
                <a:latin typeface="Oswald"/>
                <a:ea typeface="Oswald"/>
                <a:cs typeface="Oswald"/>
                <a:sym typeface="Oswald"/>
              </a:rPr>
              <a:t>High Investment?</a:t>
            </a:r>
            <a:endParaRPr sz="2400">
              <a:latin typeface="Oswald"/>
              <a:ea typeface="Oswald"/>
              <a:cs typeface="Oswald"/>
              <a:sym typeface="Oswald"/>
            </a:endParaRPr>
          </a:p>
          <a:p>
            <a:pPr marL="457200" lvl="0" indent="-381000" algn="l" rtl="0">
              <a:lnSpc>
                <a:spcPct val="100000"/>
              </a:lnSpc>
              <a:spcBef>
                <a:spcPts val="0"/>
              </a:spcBef>
              <a:spcAft>
                <a:spcPts val="0"/>
              </a:spcAft>
              <a:buSzPts val="2400"/>
              <a:buFont typeface="Oswald"/>
              <a:buChar char="●"/>
            </a:pPr>
            <a:r>
              <a:rPr lang="en" sz="2400">
                <a:latin typeface="Oswald"/>
                <a:ea typeface="Oswald"/>
                <a:cs typeface="Oswald"/>
                <a:sym typeface="Oswald"/>
              </a:rPr>
              <a:t>Being confronted with sin? </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200">
                <a:latin typeface="Oswald"/>
                <a:ea typeface="Oswald"/>
                <a:cs typeface="Oswald"/>
                <a:sym typeface="Oswald"/>
              </a:rPr>
              <a:t>Ephesians 4:15</a:t>
            </a:r>
            <a:br>
              <a:rPr lang="en" sz="2200">
                <a:latin typeface="Oswald"/>
                <a:ea typeface="Oswald"/>
                <a:cs typeface="Oswald"/>
                <a:sym typeface="Oswald"/>
              </a:rPr>
            </a:br>
            <a:r>
              <a:rPr lang="en" sz="2200">
                <a:latin typeface="Oswald"/>
                <a:ea typeface="Oswald"/>
                <a:cs typeface="Oswald"/>
                <a:sym typeface="Oswald"/>
              </a:rPr>
              <a:t>Instead, speaking the truth in love, we will grow to become in every respect the mature body of him who is the head, that is, Christ.</a:t>
            </a:r>
            <a:endParaRPr sz="2200">
              <a:latin typeface="Oswald"/>
              <a:ea typeface="Oswald"/>
              <a:cs typeface="Oswald"/>
              <a:sym typeface="Oswald"/>
            </a:endParaRPr>
          </a:p>
          <a:p>
            <a:pPr marL="0" lvl="0" indent="0" algn="l" rtl="0">
              <a:lnSpc>
                <a:spcPct val="100000"/>
              </a:lnSpc>
              <a:spcBef>
                <a:spcPts val="1600"/>
              </a:spcBef>
              <a:spcAft>
                <a:spcPts val="0"/>
              </a:spcAft>
              <a:buNone/>
            </a:pPr>
            <a:r>
              <a:rPr lang="en" sz="2200">
                <a:latin typeface="Oswald"/>
                <a:ea typeface="Oswald"/>
                <a:cs typeface="Oswald"/>
                <a:sym typeface="Oswald"/>
              </a:rPr>
              <a:t>Hebrews 12:8</a:t>
            </a:r>
            <a:br>
              <a:rPr lang="en" sz="2200">
                <a:latin typeface="Oswald"/>
                <a:ea typeface="Oswald"/>
                <a:cs typeface="Oswald"/>
                <a:sym typeface="Oswald"/>
              </a:rPr>
            </a:br>
            <a:r>
              <a:rPr lang="en" sz="2200">
                <a:latin typeface="Oswald"/>
                <a:ea typeface="Oswald"/>
                <a:cs typeface="Oswald"/>
                <a:sym typeface="Oswald"/>
              </a:rPr>
              <a:t>If you are not disciplined—and everyone undergoes discipline—then you are not legitimate, not true sons and daughters at all.</a:t>
            </a:r>
            <a:endParaRPr sz="22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
        <p:nvSpPr>
          <p:cNvPr id="191" name="Google Shape;191;p33"/>
          <p:cNvSpPr txBox="1"/>
          <p:nvPr/>
        </p:nvSpPr>
        <p:spPr>
          <a:xfrm>
            <a:off x="2760600" y="1768275"/>
            <a:ext cx="5731500" cy="21432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900">
                <a:solidFill>
                  <a:srgbClr val="CACACA"/>
                </a:solidFill>
                <a:latin typeface="Oswald"/>
                <a:ea typeface="Oswald"/>
                <a:cs typeface="Oswald"/>
                <a:sym typeface="Oswald"/>
              </a:rPr>
              <a:t>A sin focus leads to chronic performance evaluation.</a:t>
            </a:r>
            <a:endParaRPr sz="3100">
              <a:solidFill>
                <a:schemeClr val="accent3"/>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4"/>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197" name="Google Shape;197;p34"/>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“The other day, I bought a new pair of comfortable wool socks. The store’s paper label surrounded the socks; I easily tore it off. The socks were still secured by a small plastic insert that kept them together. I tugged on the plastic and it did not give way to my gentle insistence. I pulled harder and it tenaciously resisted my intention of putting on my new socks. I got angry. I yanked the socks apart, and to my delight, the plastic snapped. My joy was short lived, however. To my chagrin, I noticed a small hole in my new socks.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5"/>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203" name="Google Shape;203;p35"/>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“I was furious. I had been lazy. In fact, not only lazy, but presumptive…foolish…and of course, arrogant…I wanted my socks on and I wanted them on now. In one of the smaller moments of my day, I was invited to face my depravity.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6"/>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209" name="Google Shape;209;p36"/>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“Is it silly to say at the moment I ripped the hole in my socks, “I hate God”? Most people probably think so. The only reason to call this event silly is the relative insignificance of the results. The consequence was minor; unfortunately, that is not always the case.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7"/>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215" name="Google Shape;215;p37"/>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“The dynamics of sin were in place as I yanked the socks apart - a refusal to bow to wisdom and a commitment to find satisfaction from life on my own. Is that essentially different from the person who decides to have an affair or the one who chooses to gossip? </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The consequences are at times more tragic and long lasting, but in fact all foolishness, demandingness, and arrogance is, at core, hatred of God.”</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1500">
                <a:latin typeface="Oswald"/>
                <a:ea typeface="Oswald"/>
                <a:cs typeface="Oswald"/>
                <a:sym typeface="Oswald"/>
              </a:rPr>
              <a:t>Dan Allendar, </a:t>
            </a:r>
            <a:r>
              <a:rPr lang="en" sz="1500" i="1">
                <a:latin typeface="Oswald"/>
                <a:ea typeface="Oswald"/>
                <a:cs typeface="Oswald"/>
                <a:sym typeface="Oswald"/>
              </a:rPr>
              <a:t>Bold Love</a:t>
            </a:r>
            <a:endParaRPr sz="15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8"/>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221" name="Google Shape;221;p38"/>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“The dynamics of sin were in place as I yanked the socks apart - a refusal to bow to wisdom and a commitment to find satisfaction from life on my own. Is that essentially different from the person who decides to have an affair or the one who chooses to gossip? </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The consequences are at times more tragic and long lasting, but in fact all foolishness, demandingness, and arrogance is, at core, hatred of God.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222" name="Google Shape;222;p38"/>
          <p:cNvSpPr txBox="1"/>
          <p:nvPr/>
        </p:nvSpPr>
        <p:spPr>
          <a:xfrm>
            <a:off x="625025" y="1768275"/>
            <a:ext cx="8207400" cy="28935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600">
                <a:solidFill>
                  <a:srgbClr val="CACACA"/>
                </a:solidFill>
                <a:latin typeface="Oswald"/>
                <a:ea typeface="Oswald"/>
                <a:cs typeface="Oswald"/>
                <a:sym typeface="Oswald"/>
              </a:rPr>
              <a:t>Matthew 5:28 </a:t>
            </a:r>
            <a:r>
              <a:rPr lang="en" sz="3600" i="1">
                <a:solidFill>
                  <a:srgbClr val="CACACA"/>
                </a:solidFill>
                <a:latin typeface="Oswald"/>
                <a:ea typeface="Oswald"/>
                <a:cs typeface="Oswald"/>
                <a:sym typeface="Oswald"/>
              </a:rPr>
              <a:t>(paraphrase)</a:t>
            </a:r>
            <a:endParaRPr sz="3600" i="1">
              <a:solidFill>
                <a:srgbClr val="CACACA"/>
              </a:solidFill>
              <a:latin typeface="Oswald"/>
              <a:ea typeface="Oswald"/>
              <a:cs typeface="Oswald"/>
              <a:sym typeface="Oswald"/>
            </a:endParaRPr>
          </a:p>
          <a:p>
            <a:pPr marL="0" lvl="0" indent="0" algn="ctr" rtl="0">
              <a:spcBef>
                <a:spcPts val="1600"/>
              </a:spcBef>
              <a:spcAft>
                <a:spcPts val="0"/>
              </a:spcAft>
              <a:buNone/>
            </a:pPr>
            <a:r>
              <a:rPr lang="en" sz="3600">
                <a:solidFill>
                  <a:srgbClr val="CACACA"/>
                </a:solidFill>
                <a:latin typeface="Oswald"/>
                <a:ea typeface="Oswald"/>
                <a:cs typeface="Oswald"/>
                <a:sym typeface="Oswald"/>
              </a:rPr>
              <a:t>But I say unto you, That whosoever rippeth socks hath committed adultery already in his heart.</a:t>
            </a: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9"/>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228" name="Google Shape;228;p39"/>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“The dynamics of sin were in place as I yanked the socks apart - a refusal to bow to wisdom and a commitment to find satisfaction from life on my own. Is that essentially different from the person who decides to have an affair or the one who chooses to gossip? </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The consequences are at times more tragic and long lasting, but in fact all foolishness, demandingness, and arrogance is, at core, hatred of God.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229" name="Google Shape;229;p39"/>
          <p:cNvSpPr txBox="1"/>
          <p:nvPr/>
        </p:nvSpPr>
        <p:spPr>
          <a:xfrm>
            <a:off x="625025" y="1768275"/>
            <a:ext cx="8207400" cy="28935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600">
                <a:solidFill>
                  <a:srgbClr val="CACACA"/>
                </a:solidFill>
                <a:latin typeface="Oswald"/>
                <a:ea typeface="Oswald"/>
                <a:cs typeface="Oswald"/>
                <a:sym typeface="Oswald"/>
              </a:rPr>
              <a:t>Consider a person you love coming to you in distress…</a:t>
            </a: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40"/>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235" name="Google Shape;235;p40"/>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“The dynamics of sin were in place as I yanked the socks apart - a refusal to bow to wisdom and a commitment to find satisfaction from life on my own. Is that essentially different from the person who decides to have an affair or the one who chooses to gossip? </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The consequences are at times more tragic and long lasting, but in fact all foolishness, demandingness, and arrogance is, at core, hatred of God.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236" name="Google Shape;236;p40"/>
          <p:cNvSpPr txBox="1"/>
          <p:nvPr/>
        </p:nvSpPr>
        <p:spPr>
          <a:xfrm>
            <a:off x="625025" y="1768275"/>
            <a:ext cx="8207400" cy="28935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600">
                <a:solidFill>
                  <a:srgbClr val="CACACA"/>
                </a:solidFill>
                <a:latin typeface="Oswald"/>
                <a:ea typeface="Oswald"/>
                <a:cs typeface="Oswald"/>
                <a:sym typeface="Oswald"/>
              </a:rPr>
              <a:t>Consider a person you love coming to you in distress…</a:t>
            </a:r>
            <a:endParaRPr sz="3600">
              <a:solidFill>
                <a:srgbClr val="CACACA"/>
              </a:solidFill>
              <a:latin typeface="Oswald"/>
              <a:ea typeface="Oswald"/>
              <a:cs typeface="Oswald"/>
              <a:sym typeface="Oswald"/>
            </a:endParaRPr>
          </a:p>
          <a:p>
            <a:pPr marL="0" lvl="0" indent="0" algn="ctr" rtl="0">
              <a:spcBef>
                <a:spcPts val="1600"/>
              </a:spcBef>
              <a:spcAft>
                <a:spcPts val="0"/>
              </a:spcAft>
              <a:buNone/>
            </a:pPr>
            <a:r>
              <a:rPr lang="en" sz="5300" i="1">
                <a:solidFill>
                  <a:srgbClr val="CACACA"/>
                </a:solidFill>
                <a:latin typeface="Oswald"/>
                <a:ea typeface="Oswald"/>
                <a:cs typeface="Oswald"/>
                <a:sym typeface="Oswald"/>
              </a:rPr>
              <a:t>I just ripped my socks!!</a:t>
            </a:r>
            <a:endParaRPr sz="5300" i="1">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41"/>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242" name="Google Shape;242;p41"/>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“The dynamics of sin were in place as I yanked the socks apart - a refusal to bow to wisdom and a commitment to find satisfaction from life on my own. Is that essentially different from the person who decides to have an affair or the one who chooses to gossip? </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The consequences are at times more tragic and long lasting, but in fact all foolishness, demandingness, and arrogance is, at core, hatred of God.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243" name="Google Shape;243;p41"/>
          <p:cNvSpPr txBox="1"/>
          <p:nvPr/>
        </p:nvSpPr>
        <p:spPr>
          <a:xfrm>
            <a:off x="625025" y="1768275"/>
            <a:ext cx="8207400" cy="28935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600">
                <a:solidFill>
                  <a:srgbClr val="CACACA"/>
                </a:solidFill>
                <a:latin typeface="Oswald"/>
                <a:ea typeface="Oswald"/>
                <a:cs typeface="Oswald"/>
                <a:sym typeface="Oswald"/>
              </a:rPr>
              <a:t>Consider a person you love coming to you in distress…</a:t>
            </a:r>
            <a:endParaRPr sz="3600">
              <a:solidFill>
                <a:srgbClr val="CACACA"/>
              </a:solidFill>
              <a:latin typeface="Oswald"/>
              <a:ea typeface="Oswald"/>
              <a:cs typeface="Oswald"/>
              <a:sym typeface="Oswald"/>
            </a:endParaRPr>
          </a:p>
          <a:p>
            <a:pPr marL="0" lvl="0" indent="0" algn="ctr" rtl="0">
              <a:spcBef>
                <a:spcPts val="1600"/>
              </a:spcBef>
              <a:spcAft>
                <a:spcPts val="0"/>
              </a:spcAft>
              <a:buNone/>
            </a:pPr>
            <a:r>
              <a:rPr lang="en" sz="5300" i="1">
                <a:solidFill>
                  <a:srgbClr val="CACACA"/>
                </a:solidFill>
                <a:latin typeface="Oswald"/>
                <a:ea typeface="Oswald"/>
                <a:cs typeface="Oswald"/>
                <a:sym typeface="Oswald"/>
              </a:rPr>
              <a:t>What if they confessed something far worse?</a:t>
            </a:r>
            <a:endParaRPr sz="5300" i="1">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42"/>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249" name="Google Shape;249;p42"/>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“The dynamics of sin were in place as I yanked the socks apart - a refusal to bow to wisdom and a commitment to find satisfaction from life on my own. Is that essentially different from the person who decides to have an affair or the one who chooses to gossip? </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The consequences are at times more tragic and long lasting, but in fact all foolishness, demandingness, and arrogance is, at core, hatred of God.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250" name="Google Shape;250;p42"/>
          <p:cNvSpPr txBox="1"/>
          <p:nvPr/>
        </p:nvSpPr>
        <p:spPr>
          <a:xfrm>
            <a:off x="625025" y="1768275"/>
            <a:ext cx="8207400" cy="2893500"/>
          </a:xfrm>
          <a:prstGeom prst="rect">
            <a:avLst/>
          </a:prstGeom>
          <a:solidFill>
            <a:srgbClr val="07376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200">
                <a:solidFill>
                  <a:srgbClr val="CACACA"/>
                </a:solidFill>
                <a:latin typeface="Oswald"/>
                <a:ea typeface="Oswald"/>
                <a:cs typeface="Oswald"/>
                <a:sym typeface="Oswald"/>
              </a:rPr>
              <a:t>Similar to </a:t>
            </a:r>
            <a:r>
              <a:rPr lang="en" sz="3200" i="1">
                <a:solidFill>
                  <a:srgbClr val="CACACA"/>
                </a:solidFill>
                <a:latin typeface="Oswald"/>
                <a:ea typeface="Oswald"/>
                <a:cs typeface="Oswald"/>
                <a:sym typeface="Oswald"/>
              </a:rPr>
              <a:t>asceticism</a:t>
            </a:r>
            <a:endParaRPr sz="32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The Battle Against Legalism</a:t>
            </a: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72" name="Google Shape;72;p15"/>
          <p:cNvSpPr txBox="1">
            <a:spLocks noGrp="1"/>
          </p:cNvSpPr>
          <p:nvPr>
            <p:ph type="body" idx="1"/>
          </p:nvPr>
        </p:nvSpPr>
        <p:spPr>
          <a:xfrm>
            <a:off x="220260" y="633000"/>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dirty="0">
                <a:latin typeface="Oswald"/>
                <a:ea typeface="Oswald"/>
                <a:cs typeface="Oswald"/>
                <a:sym typeface="Oswald"/>
              </a:rPr>
              <a:t>2 Peter 1:3</a:t>
            </a:r>
            <a:endParaRPr sz="2400" dirty="0">
              <a:latin typeface="Oswald"/>
              <a:ea typeface="Oswald"/>
              <a:cs typeface="Oswald"/>
              <a:sym typeface="Oswald"/>
            </a:endParaRPr>
          </a:p>
          <a:p>
            <a:pPr marL="0" lvl="0" indent="0" algn="l" rtl="0">
              <a:lnSpc>
                <a:spcPct val="100000"/>
              </a:lnSpc>
              <a:spcBef>
                <a:spcPts val="1600"/>
              </a:spcBef>
              <a:spcAft>
                <a:spcPts val="0"/>
              </a:spcAft>
              <a:buNone/>
            </a:pPr>
            <a:r>
              <a:rPr lang="en" sz="2400" dirty="0">
                <a:latin typeface="Oswald"/>
                <a:ea typeface="Oswald"/>
                <a:cs typeface="Oswald"/>
                <a:sym typeface="Oswald"/>
              </a:rPr>
              <a:t>His divine power has given us </a:t>
            </a:r>
            <a:r>
              <a:rPr lang="en" sz="2400" b="1" u="sng" dirty="0">
                <a:latin typeface="Oswald"/>
                <a:ea typeface="Oswald"/>
                <a:cs typeface="Oswald"/>
                <a:sym typeface="Oswald"/>
              </a:rPr>
              <a:t>everything we need</a:t>
            </a:r>
            <a:r>
              <a:rPr lang="en" sz="2400" b="1" dirty="0">
                <a:latin typeface="Oswald"/>
                <a:ea typeface="Oswald"/>
                <a:cs typeface="Oswald"/>
                <a:sym typeface="Oswald"/>
              </a:rPr>
              <a:t> </a:t>
            </a:r>
            <a:r>
              <a:rPr lang="en" sz="2400" dirty="0">
                <a:latin typeface="Oswald"/>
                <a:ea typeface="Oswald"/>
                <a:cs typeface="Oswald"/>
                <a:sym typeface="Oswald"/>
              </a:rPr>
              <a:t>for a godly life through our knowledge of him who called us by his own glory and goodness.</a:t>
            </a:r>
            <a:endParaRPr sz="2400" dirty="0">
              <a:latin typeface="Oswald"/>
              <a:ea typeface="Oswald"/>
              <a:cs typeface="Oswald"/>
              <a:sym typeface="Oswald"/>
            </a:endParaRPr>
          </a:p>
          <a:p>
            <a:pPr marL="0" lvl="0" indent="0" algn="l" rtl="0">
              <a:lnSpc>
                <a:spcPct val="100000"/>
              </a:lnSpc>
              <a:spcBef>
                <a:spcPts val="1600"/>
              </a:spcBef>
              <a:spcAft>
                <a:spcPts val="0"/>
              </a:spcAft>
              <a:buNone/>
            </a:pPr>
            <a:r>
              <a:rPr lang="en" sz="2400" dirty="0">
                <a:latin typeface="Oswald"/>
                <a:ea typeface="Oswald"/>
                <a:cs typeface="Oswald"/>
                <a:sym typeface="Oswald"/>
              </a:rPr>
              <a:t>Scripture</a:t>
            </a:r>
            <a:endParaRPr sz="2400" dirty="0">
              <a:latin typeface="Oswald"/>
              <a:ea typeface="Oswald"/>
              <a:cs typeface="Oswald"/>
              <a:sym typeface="Oswald"/>
            </a:endParaRPr>
          </a:p>
          <a:p>
            <a:pPr marL="0" lvl="0" indent="0" algn="l" rtl="0">
              <a:lnSpc>
                <a:spcPct val="100000"/>
              </a:lnSpc>
              <a:spcBef>
                <a:spcPts val="1600"/>
              </a:spcBef>
              <a:spcAft>
                <a:spcPts val="0"/>
              </a:spcAft>
              <a:buNone/>
            </a:pPr>
            <a:r>
              <a:rPr lang="en" sz="2400" dirty="0">
                <a:latin typeface="Oswald"/>
                <a:ea typeface="Oswald"/>
                <a:cs typeface="Oswald"/>
                <a:sym typeface="Oswald"/>
              </a:rPr>
              <a:t>Prayer</a:t>
            </a:r>
            <a:endParaRPr sz="2400" dirty="0">
              <a:latin typeface="Oswald"/>
              <a:ea typeface="Oswald"/>
              <a:cs typeface="Oswald"/>
              <a:sym typeface="Oswald"/>
            </a:endParaRPr>
          </a:p>
          <a:p>
            <a:pPr marL="0" lvl="0" indent="0" algn="l" rtl="0">
              <a:lnSpc>
                <a:spcPct val="100000"/>
              </a:lnSpc>
              <a:spcBef>
                <a:spcPts val="1600"/>
              </a:spcBef>
              <a:spcAft>
                <a:spcPts val="0"/>
              </a:spcAft>
              <a:buNone/>
            </a:pPr>
            <a:r>
              <a:rPr lang="en" sz="2400" dirty="0">
                <a:latin typeface="Oswald"/>
                <a:ea typeface="Oswald"/>
                <a:cs typeface="Oswald"/>
                <a:sym typeface="Oswald"/>
              </a:rPr>
              <a:t>Fellowship</a:t>
            </a:r>
            <a:endParaRPr sz="2400" dirty="0">
              <a:latin typeface="Oswald"/>
              <a:ea typeface="Oswald"/>
              <a:cs typeface="Oswald"/>
              <a:sym typeface="Oswald"/>
            </a:endParaRPr>
          </a:p>
          <a:p>
            <a:pPr marL="0" lvl="0" indent="0" algn="l" rtl="0">
              <a:lnSpc>
                <a:spcPct val="100000"/>
              </a:lnSpc>
              <a:spcBef>
                <a:spcPts val="1600"/>
              </a:spcBef>
              <a:spcAft>
                <a:spcPts val="0"/>
              </a:spcAft>
              <a:buNone/>
            </a:pPr>
            <a:r>
              <a:rPr lang="en" sz="2400" dirty="0">
                <a:latin typeface="Oswald"/>
                <a:ea typeface="Oswald"/>
                <a:cs typeface="Oswald"/>
                <a:sym typeface="Oswald"/>
              </a:rPr>
              <a:t>Ministry</a:t>
            </a:r>
            <a:endParaRPr sz="2400" dirty="0">
              <a:latin typeface="Oswald"/>
              <a:ea typeface="Oswald"/>
              <a:cs typeface="Oswald"/>
              <a:sym typeface="Oswald"/>
            </a:endParaRPr>
          </a:p>
          <a:p>
            <a:pPr marL="0" lvl="0" indent="0" algn="l" rtl="0">
              <a:lnSpc>
                <a:spcPct val="100000"/>
              </a:lnSpc>
              <a:spcBef>
                <a:spcPts val="1600"/>
              </a:spcBef>
              <a:spcAft>
                <a:spcPts val="0"/>
              </a:spcAft>
              <a:buNone/>
            </a:pPr>
            <a:r>
              <a:rPr lang="en" sz="2400" dirty="0">
                <a:latin typeface="Oswald"/>
                <a:ea typeface="Oswald"/>
                <a:cs typeface="Oswald"/>
                <a:sym typeface="Oswald"/>
              </a:rPr>
              <a:t>Suffering</a:t>
            </a: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r>
              <a:rPr lang="en" sz="2400" dirty="0">
                <a:latin typeface="Oswald"/>
                <a:ea typeface="Oswald"/>
                <a:cs typeface="Oswald"/>
                <a:sym typeface="Oswald"/>
              </a:rPr>
              <a:t> </a:t>
            </a: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solidFill>
                <a:srgbClr val="F3F3F3"/>
              </a:solidFill>
            </a:endParaRPr>
          </a:p>
          <a:p>
            <a:pPr marL="457200" lvl="0" indent="0" algn="l" rtl="0">
              <a:lnSpc>
                <a:spcPct val="100000"/>
              </a:lnSpc>
              <a:spcBef>
                <a:spcPts val="1600"/>
              </a:spcBef>
              <a:spcAft>
                <a:spcPts val="0"/>
              </a:spcAft>
              <a:buNone/>
            </a:pPr>
            <a:endParaRPr sz="2400" dirty="0">
              <a:solidFill>
                <a:srgbClr val="F3F3F3"/>
              </a:solidFill>
            </a:endParaRPr>
          </a:p>
          <a:p>
            <a:pPr marL="0" lvl="0" indent="0" algn="l" rtl="0">
              <a:lnSpc>
                <a:spcPct val="100000"/>
              </a:lnSpc>
              <a:spcBef>
                <a:spcPts val="0"/>
              </a:spcBef>
              <a:spcAft>
                <a:spcPts val="0"/>
              </a:spcAft>
              <a:buNone/>
            </a:pPr>
            <a:endParaRPr sz="2400" dirty="0">
              <a:solidFill>
                <a:srgbClr val="F3F3F3"/>
              </a:solidFill>
            </a:endParaRPr>
          </a:p>
          <a:p>
            <a:pPr marL="0" lvl="0" indent="0" algn="l" rtl="0">
              <a:lnSpc>
                <a:spcPct val="100000"/>
              </a:lnSpc>
              <a:spcBef>
                <a:spcPts val="0"/>
              </a:spcBef>
              <a:spcAft>
                <a:spcPts val="0"/>
              </a:spcAft>
              <a:buNone/>
            </a:pPr>
            <a:endParaRPr sz="2400" dirty="0">
              <a:solidFill>
                <a:srgbClr val="F3F3F3"/>
              </a:solidFill>
            </a:endParaRPr>
          </a:p>
          <a:p>
            <a:pPr marL="0" lvl="0" indent="0" algn="l" rtl="0">
              <a:lnSpc>
                <a:spcPct val="100000"/>
              </a:lnSpc>
              <a:spcBef>
                <a:spcPts val="0"/>
              </a:spcBef>
              <a:spcAft>
                <a:spcPts val="0"/>
              </a:spcAft>
              <a:buNone/>
            </a:pPr>
            <a:endParaRPr sz="2400" dirty="0">
              <a:solidFill>
                <a:srgbClr val="F3F3F3"/>
              </a:solidFill>
            </a:endParaRPr>
          </a:p>
          <a:p>
            <a:pPr marL="0" lvl="0" indent="0" algn="l" rtl="0">
              <a:lnSpc>
                <a:spcPct val="100000"/>
              </a:lnSpc>
              <a:spcBef>
                <a:spcPts val="0"/>
              </a:spcBef>
              <a:spcAft>
                <a:spcPts val="0"/>
              </a:spcAft>
              <a:buNone/>
            </a:pPr>
            <a:endParaRPr sz="2400" dirty="0">
              <a:solidFill>
                <a:srgbClr val="F3F3F3"/>
              </a:solidFill>
            </a:endParaRPr>
          </a:p>
          <a:p>
            <a:pPr marL="0" lvl="0" indent="0" algn="l" rtl="0">
              <a:lnSpc>
                <a:spcPct val="100000"/>
              </a:lnSpc>
              <a:spcBef>
                <a:spcPts val="0"/>
              </a:spcBef>
              <a:spcAft>
                <a:spcPts val="0"/>
              </a:spcAft>
              <a:buNone/>
            </a:pPr>
            <a:endParaRPr sz="2400" dirty="0">
              <a:solidFill>
                <a:srgbClr val="F3F3F3"/>
              </a:solidFill>
            </a:endParaRPr>
          </a:p>
          <a:p>
            <a:pPr marL="0" lvl="0" indent="0" algn="l" rtl="0">
              <a:lnSpc>
                <a:spcPct val="100000"/>
              </a:lnSpc>
              <a:spcBef>
                <a:spcPts val="0"/>
              </a:spcBef>
              <a:spcAft>
                <a:spcPts val="0"/>
              </a:spcAft>
              <a:buNone/>
            </a:pPr>
            <a:endParaRPr sz="2400" dirty="0">
              <a:solidFill>
                <a:srgbClr val="F3F3F3"/>
              </a:solidFill>
            </a:endParaRPr>
          </a:p>
          <a:p>
            <a:pPr marL="0" lvl="0" indent="0" algn="l" rtl="0">
              <a:lnSpc>
                <a:spcPct val="100000"/>
              </a:lnSpc>
              <a:spcBef>
                <a:spcPts val="0"/>
              </a:spcBef>
              <a:spcAft>
                <a:spcPts val="0"/>
              </a:spcAft>
              <a:buNone/>
            </a:pPr>
            <a:endParaRPr sz="2400" dirty="0">
              <a:solidFill>
                <a:srgbClr val="F3F3F3"/>
              </a:solidFill>
            </a:endParaRPr>
          </a:p>
          <a:p>
            <a:pPr marL="0" lvl="0" indent="0" algn="l" rtl="0">
              <a:lnSpc>
                <a:spcPct val="100000"/>
              </a:lnSpc>
              <a:spcBef>
                <a:spcPts val="0"/>
              </a:spcBef>
              <a:spcAft>
                <a:spcPts val="0"/>
              </a:spcAft>
              <a:buNone/>
            </a:pPr>
            <a:endParaRPr sz="2400" dirty="0">
              <a:solidFill>
                <a:srgbClr val="F3F3F3"/>
              </a:solidFill>
            </a:endParaRPr>
          </a:p>
          <a:p>
            <a:pPr marL="0" lvl="0" indent="0" algn="l" rtl="0">
              <a:lnSpc>
                <a:spcPct val="100000"/>
              </a:lnSpc>
              <a:spcBef>
                <a:spcPts val="0"/>
              </a:spcBef>
              <a:spcAft>
                <a:spcPts val="0"/>
              </a:spcAft>
              <a:buNone/>
            </a:pPr>
            <a:endParaRPr sz="2400" dirty="0">
              <a:solidFill>
                <a:srgbClr val="F3F3F3"/>
              </a:solidFill>
            </a:endParaRPr>
          </a:p>
          <a:p>
            <a:pPr marL="0" lvl="0" indent="0" algn="l" rtl="0">
              <a:lnSpc>
                <a:spcPct val="100000"/>
              </a:lnSpc>
              <a:spcBef>
                <a:spcPts val="0"/>
              </a:spcBef>
              <a:spcAft>
                <a:spcPts val="0"/>
              </a:spcAft>
              <a:buNone/>
            </a:pPr>
            <a:endParaRPr sz="2400" dirty="0">
              <a:solidFill>
                <a:srgbClr val="F3F3F3"/>
              </a:solidFill>
            </a:endParaRPr>
          </a:p>
          <a:p>
            <a:pPr marL="0" lvl="0" indent="0" algn="l" rtl="0">
              <a:lnSpc>
                <a:spcPct val="100000"/>
              </a:lnSpc>
              <a:spcBef>
                <a:spcPts val="0"/>
              </a:spcBef>
              <a:spcAft>
                <a:spcPts val="0"/>
              </a:spcAft>
              <a:buNone/>
            </a:pPr>
            <a:endParaRPr sz="2400" dirty="0">
              <a:solidFill>
                <a:srgbClr val="F3F3F3"/>
              </a:solidFill>
            </a:endParaRPr>
          </a:p>
          <a:p>
            <a:pPr marL="0" lvl="0" indent="0" algn="l" rtl="0">
              <a:lnSpc>
                <a:spcPct val="100000"/>
              </a:lnSpc>
              <a:spcBef>
                <a:spcPts val="0"/>
              </a:spcBef>
              <a:spcAft>
                <a:spcPts val="0"/>
              </a:spcAft>
              <a:buNone/>
            </a:pPr>
            <a:endParaRPr sz="2400" dirty="0">
              <a:solidFill>
                <a:srgbClr val="F3F3F3"/>
              </a:solidFill>
            </a:endParaRPr>
          </a:p>
          <a:p>
            <a:pPr marL="0" lvl="0" indent="0" algn="l" rtl="0">
              <a:lnSpc>
                <a:spcPct val="100000"/>
              </a:lnSpc>
              <a:spcBef>
                <a:spcPts val="0"/>
              </a:spcBef>
              <a:spcAft>
                <a:spcPts val="0"/>
              </a:spcAft>
              <a:buNone/>
            </a:pPr>
            <a:endParaRPr sz="2400" dirty="0">
              <a:solidFill>
                <a:srgbClr val="F3F3F3"/>
              </a:solidFill>
            </a:endParaRPr>
          </a:p>
          <a:p>
            <a:pPr marL="0" lvl="0" indent="0" algn="l" rtl="0">
              <a:lnSpc>
                <a:spcPct val="100000"/>
              </a:lnSpc>
              <a:spcBef>
                <a:spcPts val="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lnSpc>
                <a:spcPct val="100000"/>
              </a:lnSpc>
              <a:spcBef>
                <a:spcPts val="1600"/>
              </a:spcBef>
              <a:spcAft>
                <a:spcPts val="0"/>
              </a:spcAft>
              <a:buNone/>
            </a:pPr>
            <a:endParaRPr sz="2400" dirty="0">
              <a:latin typeface="Oswald"/>
              <a:ea typeface="Oswald"/>
              <a:cs typeface="Oswald"/>
              <a:sym typeface="Oswald"/>
            </a:endParaRPr>
          </a:p>
          <a:p>
            <a:pPr marL="0" lvl="0" indent="0" algn="l" rtl="0">
              <a:spcBef>
                <a:spcPts val="1600"/>
              </a:spcBef>
              <a:spcAft>
                <a:spcPts val="0"/>
              </a:spcAft>
              <a:buNone/>
            </a:pPr>
            <a:endParaRPr sz="2400" dirty="0">
              <a:latin typeface="Oswald"/>
              <a:ea typeface="Oswald"/>
              <a:cs typeface="Oswald"/>
              <a:sym typeface="Oswald"/>
            </a:endParaRPr>
          </a:p>
          <a:p>
            <a:pPr marL="0" lvl="0" indent="0" algn="l" rtl="0">
              <a:spcBef>
                <a:spcPts val="1600"/>
              </a:spcBef>
              <a:spcAft>
                <a:spcPts val="0"/>
              </a:spcAft>
              <a:buNone/>
            </a:pPr>
            <a:endParaRPr sz="2400" dirty="0">
              <a:latin typeface="Oswald"/>
              <a:ea typeface="Oswald"/>
              <a:cs typeface="Oswald"/>
              <a:sym typeface="Oswald"/>
            </a:endParaRPr>
          </a:p>
          <a:p>
            <a:pPr marL="0" lvl="0" indent="0" algn="l" rtl="0">
              <a:spcBef>
                <a:spcPts val="1600"/>
              </a:spcBef>
              <a:spcAft>
                <a:spcPts val="0"/>
              </a:spcAft>
              <a:buNone/>
            </a:pPr>
            <a:endParaRPr sz="2400" dirty="0">
              <a:latin typeface="Oswald"/>
              <a:ea typeface="Oswald"/>
              <a:cs typeface="Oswald"/>
              <a:sym typeface="Oswald"/>
            </a:endParaRPr>
          </a:p>
          <a:p>
            <a:pPr marL="0" lvl="0" indent="0" algn="l" rtl="0">
              <a:spcBef>
                <a:spcPts val="1600"/>
              </a:spcBef>
              <a:spcAft>
                <a:spcPts val="0"/>
              </a:spcAft>
              <a:buNone/>
            </a:pPr>
            <a:endParaRPr sz="2400" dirty="0">
              <a:latin typeface="Oswald"/>
              <a:ea typeface="Oswald"/>
              <a:cs typeface="Oswald"/>
              <a:sym typeface="Oswald"/>
            </a:endParaRPr>
          </a:p>
          <a:p>
            <a:pPr marL="0" lvl="0" indent="0" algn="l" rtl="0">
              <a:spcBef>
                <a:spcPts val="1600"/>
              </a:spcBef>
              <a:spcAft>
                <a:spcPts val="0"/>
              </a:spcAft>
              <a:buNone/>
            </a:pPr>
            <a:endParaRPr sz="2400" dirty="0">
              <a:latin typeface="Oswald"/>
              <a:ea typeface="Oswald"/>
              <a:cs typeface="Oswald"/>
              <a:sym typeface="Oswald"/>
            </a:endParaRPr>
          </a:p>
          <a:p>
            <a:pPr marL="0" lvl="0" indent="0" algn="l" rtl="0">
              <a:spcBef>
                <a:spcPts val="1600"/>
              </a:spcBef>
              <a:spcAft>
                <a:spcPts val="0"/>
              </a:spcAft>
              <a:buNone/>
            </a:pPr>
            <a:endParaRPr sz="2400" dirty="0">
              <a:latin typeface="Oswald"/>
              <a:ea typeface="Oswald"/>
              <a:cs typeface="Oswald"/>
              <a:sym typeface="Oswald"/>
            </a:endParaRPr>
          </a:p>
          <a:p>
            <a:pPr marL="0" lvl="0" indent="0" algn="l" rtl="0">
              <a:spcBef>
                <a:spcPts val="1600"/>
              </a:spcBef>
              <a:spcAft>
                <a:spcPts val="0"/>
              </a:spcAft>
              <a:buNone/>
            </a:pPr>
            <a:endParaRPr sz="2400" dirty="0">
              <a:latin typeface="Oswald"/>
              <a:ea typeface="Oswald"/>
              <a:cs typeface="Oswald"/>
              <a:sym typeface="Oswald"/>
            </a:endParaRPr>
          </a:p>
          <a:p>
            <a:pPr marL="0" lvl="0" indent="0" algn="l" rtl="0">
              <a:spcBef>
                <a:spcPts val="1600"/>
              </a:spcBef>
              <a:spcAft>
                <a:spcPts val="0"/>
              </a:spcAft>
              <a:buNone/>
            </a:pPr>
            <a:endParaRPr sz="2400" dirty="0">
              <a:latin typeface="Oswald"/>
              <a:ea typeface="Oswald"/>
              <a:cs typeface="Oswald"/>
              <a:sym typeface="Oswald"/>
            </a:endParaRPr>
          </a:p>
          <a:p>
            <a:pPr marL="0" lvl="0" indent="0" algn="l" rtl="0">
              <a:spcBef>
                <a:spcPts val="1600"/>
              </a:spcBef>
              <a:spcAft>
                <a:spcPts val="0"/>
              </a:spcAft>
              <a:buNone/>
            </a:pPr>
            <a:endParaRPr sz="2400" dirty="0">
              <a:latin typeface="Oswald"/>
              <a:ea typeface="Oswald"/>
              <a:cs typeface="Oswald"/>
              <a:sym typeface="Oswald"/>
            </a:endParaRPr>
          </a:p>
          <a:p>
            <a:pPr marL="0" lvl="0" indent="0" algn="l" rtl="0">
              <a:spcBef>
                <a:spcPts val="1600"/>
              </a:spcBef>
              <a:spcAft>
                <a:spcPts val="0"/>
              </a:spcAft>
              <a:buNone/>
            </a:pPr>
            <a:endParaRPr sz="2400" dirty="0">
              <a:latin typeface="Oswald"/>
              <a:ea typeface="Oswald"/>
              <a:cs typeface="Oswald"/>
              <a:sym typeface="Oswald"/>
            </a:endParaRPr>
          </a:p>
          <a:p>
            <a:pPr marL="0" lvl="0" indent="0" algn="l" rtl="0">
              <a:spcBef>
                <a:spcPts val="1600"/>
              </a:spcBef>
              <a:spcAft>
                <a:spcPts val="0"/>
              </a:spcAft>
              <a:buNone/>
            </a:pPr>
            <a:endParaRPr sz="2400" dirty="0">
              <a:latin typeface="Oswald"/>
              <a:ea typeface="Oswald"/>
              <a:cs typeface="Oswald"/>
              <a:sym typeface="Oswald"/>
            </a:endParaRPr>
          </a:p>
          <a:p>
            <a:pPr marL="0" lvl="0" indent="0" algn="l" rtl="0">
              <a:spcBef>
                <a:spcPts val="1600"/>
              </a:spcBef>
              <a:spcAft>
                <a:spcPts val="0"/>
              </a:spcAft>
              <a:buNone/>
            </a:pPr>
            <a:endParaRPr sz="2400" dirty="0">
              <a:latin typeface="Oswald"/>
              <a:ea typeface="Oswald"/>
              <a:cs typeface="Oswald"/>
              <a:sym typeface="Oswald"/>
            </a:endParaRPr>
          </a:p>
          <a:p>
            <a:pPr marL="0" lvl="0" indent="0" algn="l" rtl="0">
              <a:spcBef>
                <a:spcPts val="1600"/>
              </a:spcBef>
              <a:spcAft>
                <a:spcPts val="0"/>
              </a:spcAft>
              <a:buNone/>
            </a:pPr>
            <a:endParaRPr sz="2400" dirty="0">
              <a:latin typeface="Oswald"/>
              <a:ea typeface="Oswald"/>
              <a:cs typeface="Oswald"/>
              <a:sym typeface="Oswald"/>
            </a:endParaRPr>
          </a:p>
          <a:p>
            <a:pPr marL="0" lvl="0" indent="0" algn="l" rtl="0">
              <a:spcBef>
                <a:spcPts val="1600"/>
              </a:spcBef>
              <a:spcAft>
                <a:spcPts val="0"/>
              </a:spcAft>
              <a:buNone/>
            </a:pPr>
            <a:endParaRPr sz="2400" dirty="0">
              <a:latin typeface="Oswald"/>
              <a:ea typeface="Oswald"/>
              <a:cs typeface="Oswald"/>
              <a:sym typeface="Oswald"/>
            </a:endParaRPr>
          </a:p>
          <a:p>
            <a:pPr marL="0" lvl="0" indent="0" algn="l" rtl="0">
              <a:spcBef>
                <a:spcPts val="1600"/>
              </a:spcBef>
              <a:spcAft>
                <a:spcPts val="0"/>
              </a:spcAft>
              <a:buNone/>
            </a:pPr>
            <a:endParaRPr sz="2400" dirty="0">
              <a:latin typeface="Oswald"/>
              <a:ea typeface="Oswald"/>
              <a:cs typeface="Oswald"/>
              <a:sym typeface="Oswald"/>
            </a:endParaRPr>
          </a:p>
          <a:p>
            <a:pPr marL="0" lvl="0" indent="0" algn="l" rtl="0">
              <a:spcBef>
                <a:spcPts val="1600"/>
              </a:spcBef>
              <a:spcAft>
                <a:spcPts val="0"/>
              </a:spcAft>
              <a:buNone/>
            </a:pPr>
            <a:endParaRPr sz="2400" dirty="0">
              <a:latin typeface="Oswald"/>
              <a:ea typeface="Oswald"/>
              <a:cs typeface="Oswald"/>
              <a:sym typeface="Oswald"/>
            </a:endParaRPr>
          </a:p>
          <a:p>
            <a:pPr marL="0" lvl="0" indent="0" algn="l" rtl="0">
              <a:spcBef>
                <a:spcPts val="1600"/>
              </a:spcBef>
              <a:spcAft>
                <a:spcPts val="0"/>
              </a:spcAft>
              <a:buNone/>
            </a:pPr>
            <a:endParaRPr sz="2400" dirty="0">
              <a:latin typeface="Oswald"/>
              <a:ea typeface="Oswald"/>
              <a:cs typeface="Oswald"/>
              <a:sym typeface="Oswald"/>
            </a:endParaRPr>
          </a:p>
          <a:p>
            <a:pPr marL="0" lvl="0" indent="0" algn="l" rtl="0">
              <a:spcBef>
                <a:spcPts val="1600"/>
              </a:spcBef>
              <a:spcAft>
                <a:spcPts val="1600"/>
              </a:spcAft>
              <a:buNone/>
            </a:pPr>
            <a:endParaRPr sz="1200" dirty="0">
              <a:latin typeface="Oswald"/>
              <a:ea typeface="Oswald"/>
              <a:cs typeface="Oswald"/>
              <a:sym typeface="Oswa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43"/>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256" name="Google Shape;256;p43"/>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“The dynamics of sin were in place as I yanked the socks apart - a refusal to bow to wisdom and a commitment to find satisfaction from life on my own. Is that essentially different from the person who decides to have an affair or the one who chooses to gossip? </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The consequences are at times more tragic and long lasting, but in fact all foolishness, demandingness, and arrogance is, at core, hatred of God.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257" name="Google Shape;257;p43"/>
          <p:cNvSpPr txBox="1"/>
          <p:nvPr/>
        </p:nvSpPr>
        <p:spPr>
          <a:xfrm>
            <a:off x="625025" y="1768275"/>
            <a:ext cx="8207400" cy="2893500"/>
          </a:xfrm>
          <a:prstGeom prst="rect">
            <a:avLst/>
          </a:prstGeom>
          <a:solidFill>
            <a:srgbClr val="07376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200">
                <a:solidFill>
                  <a:srgbClr val="CACACA"/>
                </a:solidFill>
                <a:latin typeface="Oswald"/>
                <a:ea typeface="Oswald"/>
                <a:cs typeface="Oswald"/>
                <a:sym typeface="Oswald"/>
              </a:rPr>
              <a:t>Similar to </a:t>
            </a:r>
            <a:r>
              <a:rPr lang="en" sz="3200" i="1">
                <a:solidFill>
                  <a:srgbClr val="CACACA"/>
                </a:solidFill>
                <a:latin typeface="Oswald"/>
                <a:ea typeface="Oswald"/>
                <a:cs typeface="Oswald"/>
                <a:sym typeface="Oswald"/>
              </a:rPr>
              <a:t>asceticism</a:t>
            </a:r>
            <a:endParaRPr sz="3200">
              <a:solidFill>
                <a:srgbClr val="CACACA"/>
              </a:solidFill>
              <a:latin typeface="Oswald"/>
              <a:ea typeface="Oswald"/>
              <a:cs typeface="Oswald"/>
              <a:sym typeface="Oswald"/>
            </a:endParaRPr>
          </a:p>
          <a:p>
            <a:pPr marL="0" lvl="0" indent="0" algn="ctr" rtl="0">
              <a:spcBef>
                <a:spcPts val="1600"/>
              </a:spcBef>
              <a:spcAft>
                <a:spcPts val="0"/>
              </a:spcAft>
              <a:buNone/>
            </a:pPr>
            <a:r>
              <a:rPr lang="en" sz="3900">
                <a:solidFill>
                  <a:schemeClr val="accent3"/>
                </a:solidFill>
                <a:latin typeface="Oswald"/>
                <a:ea typeface="Oswald"/>
                <a:cs typeface="Oswald"/>
                <a:sym typeface="Oswald"/>
              </a:rPr>
              <a:t>“The Spiritual Disciplines”</a:t>
            </a:r>
            <a:endParaRPr sz="3100">
              <a:solidFill>
                <a:schemeClr val="accent3"/>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44"/>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263" name="Google Shape;263;p44"/>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“The dynamics of sin were in place as I yanked the socks apart - a refusal to bow to wisdom and a commitment to find satisfaction from life on my own. Is that essentially different from the person who decides to have an affair or the one who chooses to gossip? </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The consequences are at times more tragic and long lasting, but in fact all foolishness, demandingness, and arrogance is, at core, hatred of God.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264" name="Google Shape;264;p44"/>
          <p:cNvSpPr txBox="1"/>
          <p:nvPr/>
        </p:nvSpPr>
        <p:spPr>
          <a:xfrm>
            <a:off x="625025" y="1768275"/>
            <a:ext cx="8207400" cy="2893500"/>
          </a:xfrm>
          <a:prstGeom prst="rect">
            <a:avLst/>
          </a:prstGeom>
          <a:solidFill>
            <a:srgbClr val="07376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200">
                <a:solidFill>
                  <a:srgbClr val="CACACA"/>
                </a:solidFill>
                <a:latin typeface="Oswald"/>
                <a:ea typeface="Oswald"/>
                <a:cs typeface="Oswald"/>
                <a:sym typeface="Oswald"/>
              </a:rPr>
              <a:t>Similar to </a:t>
            </a:r>
            <a:r>
              <a:rPr lang="en" sz="3200" i="1">
                <a:solidFill>
                  <a:srgbClr val="CACACA"/>
                </a:solidFill>
                <a:latin typeface="Oswald"/>
                <a:ea typeface="Oswald"/>
                <a:cs typeface="Oswald"/>
                <a:sym typeface="Oswald"/>
              </a:rPr>
              <a:t>asceticism</a:t>
            </a:r>
            <a:endParaRPr sz="3200">
              <a:solidFill>
                <a:srgbClr val="CACACA"/>
              </a:solidFill>
              <a:latin typeface="Oswald"/>
              <a:ea typeface="Oswald"/>
              <a:cs typeface="Oswald"/>
              <a:sym typeface="Oswald"/>
            </a:endParaRPr>
          </a:p>
          <a:p>
            <a:pPr marL="0" lvl="0" indent="0" algn="ctr" rtl="0">
              <a:spcBef>
                <a:spcPts val="1600"/>
              </a:spcBef>
              <a:spcAft>
                <a:spcPts val="0"/>
              </a:spcAft>
              <a:buNone/>
            </a:pPr>
            <a:r>
              <a:rPr lang="en" sz="3900">
                <a:solidFill>
                  <a:schemeClr val="accent3"/>
                </a:solidFill>
                <a:latin typeface="Oswald"/>
                <a:ea typeface="Oswald"/>
                <a:cs typeface="Oswald"/>
                <a:sym typeface="Oswald"/>
              </a:rPr>
              <a:t>“The Spiritual Disciplines”</a:t>
            </a:r>
            <a:endParaRPr sz="3100">
              <a:solidFill>
                <a:schemeClr val="accent3"/>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45"/>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274" name="Google Shape;274;p45"/>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“The dynamics of sin were in place as I yanked the socks apart - a refusal to bow to wisdom and a commitment to find satisfaction from life on my own. Is that essentially different from the person who decides to have an affair or the one who chooses to gossip? </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The consequences are at times more tragic and long lasting, but in fact all foolishness, demandingness, and arrogance is, at core, hatred of God.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275" name="Google Shape;275;p45"/>
          <p:cNvSpPr txBox="1"/>
          <p:nvPr/>
        </p:nvSpPr>
        <p:spPr>
          <a:xfrm>
            <a:off x="625025" y="1768275"/>
            <a:ext cx="8207400" cy="2893500"/>
          </a:xfrm>
          <a:prstGeom prst="rect">
            <a:avLst/>
          </a:prstGeom>
          <a:solidFill>
            <a:srgbClr val="07376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200">
                <a:solidFill>
                  <a:srgbClr val="CACACA"/>
                </a:solidFill>
                <a:latin typeface="Oswald"/>
                <a:ea typeface="Oswald"/>
                <a:cs typeface="Oswald"/>
                <a:sym typeface="Oswald"/>
              </a:rPr>
              <a:t>Colossians 2:23</a:t>
            </a:r>
            <a:endParaRPr sz="3200">
              <a:solidFill>
                <a:srgbClr val="CACACA"/>
              </a:solidFill>
              <a:latin typeface="Oswald"/>
              <a:ea typeface="Oswald"/>
              <a:cs typeface="Oswald"/>
              <a:sym typeface="Oswald"/>
            </a:endParaRPr>
          </a:p>
          <a:p>
            <a:pPr marL="0" lvl="0" indent="0" algn="l" rtl="0">
              <a:spcBef>
                <a:spcPts val="1600"/>
              </a:spcBef>
              <a:spcAft>
                <a:spcPts val="0"/>
              </a:spcAft>
              <a:buNone/>
            </a:pPr>
            <a:r>
              <a:rPr lang="en" sz="3200">
                <a:solidFill>
                  <a:srgbClr val="CACACA"/>
                </a:solidFill>
                <a:latin typeface="Oswald"/>
                <a:ea typeface="Oswald"/>
                <a:cs typeface="Oswald"/>
                <a:sym typeface="Oswald"/>
              </a:rPr>
              <a:t>These are matters which do have the appearance of wisdom in self-made religion and humility and severe treatment of the body, </a:t>
            </a:r>
            <a:r>
              <a:rPr lang="en" sz="3200" u="sng">
                <a:solidFill>
                  <a:srgbClr val="CACACA"/>
                </a:solidFill>
                <a:latin typeface="Oswald"/>
                <a:ea typeface="Oswald"/>
                <a:cs typeface="Oswald"/>
                <a:sym typeface="Oswald"/>
              </a:rPr>
              <a:t>but are of no value </a:t>
            </a:r>
            <a:r>
              <a:rPr lang="en" sz="3200">
                <a:solidFill>
                  <a:srgbClr val="CACACA"/>
                </a:solidFill>
                <a:latin typeface="Oswald"/>
                <a:ea typeface="Oswald"/>
                <a:cs typeface="Oswald"/>
                <a:sym typeface="Oswald"/>
              </a:rPr>
              <a:t>against fleshly indulgence.</a:t>
            </a:r>
            <a:endParaRPr sz="3200">
              <a:solidFill>
                <a:srgbClr val="CACACA"/>
              </a:solidFill>
              <a:latin typeface="Oswald"/>
              <a:ea typeface="Oswald"/>
              <a:cs typeface="Oswald"/>
              <a:sym typeface="Oswald"/>
            </a:endParaRPr>
          </a:p>
          <a:p>
            <a:pPr marL="0" lvl="0" indent="0" algn="l" rtl="0">
              <a:spcBef>
                <a:spcPts val="1600"/>
              </a:spcBef>
              <a:spcAft>
                <a:spcPts val="0"/>
              </a:spcAft>
              <a:buNone/>
            </a:pPr>
            <a:endParaRPr sz="32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46"/>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281" name="Google Shape;281;p46"/>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“The dynamics of sin were in place as I yanked the socks apart - a refusal to bow to wisdom and a commitment to find satisfaction from life on my own. Is that essentially different from the person who decides to have an affair or the one who chooses to gossip? </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The consequences are at times more tragic and long lasting, but in fact all foolishness, demandingness, and arrogance is, at core, hatred of God.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282" name="Google Shape;282;p46"/>
          <p:cNvSpPr txBox="1"/>
          <p:nvPr/>
        </p:nvSpPr>
        <p:spPr>
          <a:xfrm>
            <a:off x="625025" y="1768275"/>
            <a:ext cx="8207400" cy="2893500"/>
          </a:xfrm>
          <a:prstGeom prst="rect">
            <a:avLst/>
          </a:prstGeom>
          <a:solidFill>
            <a:srgbClr val="07376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200">
                <a:solidFill>
                  <a:srgbClr val="CACACA"/>
                </a:solidFill>
                <a:latin typeface="Oswald"/>
                <a:ea typeface="Oswald"/>
                <a:cs typeface="Oswald"/>
                <a:sym typeface="Oswald"/>
              </a:rPr>
              <a:t>Ephesians 3:17-18</a:t>
            </a:r>
            <a:endParaRPr sz="3200">
              <a:solidFill>
                <a:srgbClr val="CACACA"/>
              </a:solidFill>
              <a:latin typeface="Oswald"/>
              <a:ea typeface="Oswald"/>
              <a:cs typeface="Oswald"/>
              <a:sym typeface="Oswald"/>
            </a:endParaRPr>
          </a:p>
          <a:p>
            <a:pPr marL="0" lvl="0" indent="0" algn="l" rtl="0">
              <a:spcBef>
                <a:spcPts val="1600"/>
              </a:spcBef>
              <a:spcAft>
                <a:spcPts val="0"/>
              </a:spcAft>
              <a:buNone/>
            </a:pPr>
            <a:r>
              <a:rPr lang="en" sz="3200">
                <a:solidFill>
                  <a:srgbClr val="CACACA"/>
                </a:solidFill>
                <a:latin typeface="Oswald"/>
                <a:ea typeface="Oswald"/>
                <a:cs typeface="Oswald"/>
                <a:sym typeface="Oswald"/>
              </a:rPr>
              <a:t>And I pray that you, being rooted and established in love, may have power, together with all the Lord’s holy people, to grasp how wide and long and high and deep is </a:t>
            </a:r>
            <a:r>
              <a:rPr lang="en" sz="3200" u="sng">
                <a:solidFill>
                  <a:srgbClr val="CACACA"/>
                </a:solidFill>
                <a:latin typeface="Oswald"/>
                <a:ea typeface="Oswald"/>
                <a:cs typeface="Oswald"/>
                <a:sym typeface="Oswald"/>
              </a:rPr>
              <a:t>___________________</a:t>
            </a:r>
            <a:endParaRPr sz="3200" u="sng">
              <a:solidFill>
                <a:srgbClr val="CACACA"/>
              </a:solidFill>
              <a:latin typeface="Oswald"/>
              <a:ea typeface="Oswald"/>
              <a:cs typeface="Oswald"/>
              <a:sym typeface="Oswald"/>
            </a:endParaRPr>
          </a:p>
          <a:p>
            <a:pPr marL="0" lvl="0" indent="0" algn="l" rtl="0">
              <a:spcBef>
                <a:spcPts val="1600"/>
              </a:spcBef>
              <a:spcAft>
                <a:spcPts val="0"/>
              </a:spcAft>
              <a:buNone/>
            </a:pPr>
            <a:endParaRPr sz="32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47"/>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288" name="Google Shape;288;p47"/>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“The dynamics of sin were in place as I yanked the socks apart - a refusal to bow to wisdom and a commitment to find satisfaction from life on my own. Is that essentially different from the person who decides to have an affair or the one who chooses to gossip? </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The consequences are at times more tragic and long lasting, but in fact all foolishness, demandingness, and arrogance is, at core, hatred of God.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289" name="Google Shape;289;p47"/>
          <p:cNvSpPr txBox="1"/>
          <p:nvPr/>
        </p:nvSpPr>
        <p:spPr>
          <a:xfrm>
            <a:off x="625025" y="1768275"/>
            <a:ext cx="8207400" cy="2893500"/>
          </a:xfrm>
          <a:prstGeom prst="rect">
            <a:avLst/>
          </a:prstGeom>
          <a:solidFill>
            <a:srgbClr val="07376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200">
                <a:solidFill>
                  <a:srgbClr val="CACACA"/>
                </a:solidFill>
                <a:latin typeface="Oswald"/>
                <a:ea typeface="Oswald"/>
                <a:cs typeface="Oswald"/>
                <a:sym typeface="Oswald"/>
              </a:rPr>
              <a:t>Ephesians 3:17-18</a:t>
            </a:r>
            <a:endParaRPr sz="3200">
              <a:solidFill>
                <a:srgbClr val="CACACA"/>
              </a:solidFill>
              <a:latin typeface="Oswald"/>
              <a:ea typeface="Oswald"/>
              <a:cs typeface="Oswald"/>
              <a:sym typeface="Oswald"/>
            </a:endParaRPr>
          </a:p>
          <a:p>
            <a:pPr marL="0" lvl="0" indent="0" algn="l" rtl="0">
              <a:spcBef>
                <a:spcPts val="1600"/>
              </a:spcBef>
              <a:spcAft>
                <a:spcPts val="0"/>
              </a:spcAft>
              <a:buNone/>
            </a:pPr>
            <a:r>
              <a:rPr lang="en" sz="3200">
                <a:solidFill>
                  <a:srgbClr val="CACACA"/>
                </a:solidFill>
                <a:latin typeface="Oswald"/>
                <a:ea typeface="Oswald"/>
                <a:cs typeface="Oswald"/>
                <a:sym typeface="Oswald"/>
              </a:rPr>
              <a:t>And I pray that you, being rooted and established in love, may have power, together with all the Lord’s holy people, to grasp how wide and long and high and deep is </a:t>
            </a:r>
            <a:r>
              <a:rPr lang="en" sz="3200" u="sng">
                <a:solidFill>
                  <a:srgbClr val="CACACA"/>
                </a:solidFill>
                <a:latin typeface="Oswald"/>
                <a:ea typeface="Oswald"/>
                <a:cs typeface="Oswald"/>
                <a:sym typeface="Oswald"/>
              </a:rPr>
              <a:t>the love of Christ.</a:t>
            </a:r>
            <a:endParaRPr sz="3200" u="sng">
              <a:solidFill>
                <a:srgbClr val="CACACA"/>
              </a:solidFill>
              <a:latin typeface="Oswald"/>
              <a:ea typeface="Oswald"/>
              <a:cs typeface="Oswald"/>
              <a:sym typeface="Oswald"/>
            </a:endParaRPr>
          </a:p>
          <a:p>
            <a:pPr marL="0" lvl="0" indent="0" algn="l" rtl="0">
              <a:spcBef>
                <a:spcPts val="1600"/>
              </a:spcBef>
              <a:spcAft>
                <a:spcPts val="0"/>
              </a:spcAft>
              <a:buNone/>
            </a:pPr>
            <a:endParaRPr sz="32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48"/>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295" name="Google Shape;295;p48"/>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“The dynamics of sin were in place as I yanked the socks apart - a refusal to bow to wisdom and a commitment to find satisfaction from life on my own. Is that essentially different from the person who decides to have an affair or the one who chooses to gossip? </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The consequences are at times more tragic and long lasting, but in fact all foolishness, demandingness, and arrogance is, at core, hatred of God.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296" name="Google Shape;296;p48"/>
          <p:cNvSpPr txBox="1"/>
          <p:nvPr/>
        </p:nvSpPr>
        <p:spPr>
          <a:xfrm>
            <a:off x="625025" y="1768275"/>
            <a:ext cx="8207400" cy="28935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000">
                <a:solidFill>
                  <a:srgbClr val="CACACA"/>
                </a:solidFill>
                <a:latin typeface="Oswald"/>
                <a:ea typeface="Oswald"/>
                <a:cs typeface="Oswald"/>
                <a:sym typeface="Oswald"/>
              </a:rPr>
              <a:t>Legalism exchanges the relational qualities of the means of growth for duty, compliance, sin focus, and restriction</a:t>
            </a:r>
            <a:endParaRPr sz="4000">
              <a:solidFill>
                <a:srgbClr val="CACACA"/>
              </a:solidFill>
              <a:latin typeface="Oswald"/>
              <a:ea typeface="Oswald"/>
              <a:cs typeface="Oswald"/>
              <a:sym typeface="Oswald"/>
            </a:endParaRPr>
          </a:p>
          <a:p>
            <a:pPr marL="0" lvl="0" indent="0" algn="l" rtl="0">
              <a:spcBef>
                <a:spcPts val="1600"/>
              </a:spcBef>
              <a:spcAft>
                <a:spcPts val="0"/>
              </a:spcAft>
              <a:buNone/>
            </a:pPr>
            <a:endParaRPr sz="3200">
              <a:solidFill>
                <a:srgbClr val="CACACA"/>
              </a:solidFill>
              <a:latin typeface="Oswald"/>
              <a:ea typeface="Oswald"/>
              <a:cs typeface="Oswald"/>
              <a:sym typeface="Oswald"/>
            </a:endParaRPr>
          </a:p>
          <a:p>
            <a:pPr marL="0" lvl="0" indent="0" algn="l" rtl="0">
              <a:spcBef>
                <a:spcPts val="1600"/>
              </a:spcBef>
              <a:spcAft>
                <a:spcPts val="0"/>
              </a:spcAft>
              <a:buNone/>
            </a:pPr>
            <a:endParaRPr sz="32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49"/>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302" name="Google Shape;302;p49"/>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“The dynamics of sin were in place as I yanked the socks apart - a refusal to bow to wisdom and a commitment to find satisfaction from life on my own. Is that essentially different from the person who decides to have an affair or the one who chooses to gossip? </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The consequences are at times more tragic and long lasting, but in fact all foolishness, demandingness, and arrogance is, at core, hatred of God.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303" name="Google Shape;303;p49"/>
          <p:cNvSpPr txBox="1"/>
          <p:nvPr/>
        </p:nvSpPr>
        <p:spPr>
          <a:xfrm>
            <a:off x="625025" y="1768275"/>
            <a:ext cx="8207400" cy="28935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5000">
                <a:solidFill>
                  <a:srgbClr val="CACACA"/>
                </a:solidFill>
                <a:latin typeface="Oswald"/>
                <a:ea typeface="Oswald"/>
                <a:cs typeface="Oswald"/>
                <a:sym typeface="Oswald"/>
              </a:rPr>
              <a:t>A performance mentality removes the relational components from the means of growth. </a:t>
            </a:r>
            <a:endParaRPr sz="5000">
              <a:solidFill>
                <a:srgbClr val="CACACA"/>
              </a:solidFill>
              <a:latin typeface="Oswald"/>
              <a:ea typeface="Oswald"/>
              <a:cs typeface="Oswald"/>
              <a:sym typeface="Oswald"/>
            </a:endParaRPr>
          </a:p>
          <a:p>
            <a:pPr marL="0" lvl="0" indent="0" algn="l" rtl="0">
              <a:spcBef>
                <a:spcPts val="1600"/>
              </a:spcBef>
              <a:spcAft>
                <a:spcPts val="0"/>
              </a:spcAft>
              <a:buNone/>
            </a:pPr>
            <a:endParaRPr sz="3200">
              <a:solidFill>
                <a:srgbClr val="CACACA"/>
              </a:solidFill>
              <a:latin typeface="Oswald"/>
              <a:ea typeface="Oswald"/>
              <a:cs typeface="Oswald"/>
              <a:sym typeface="Oswald"/>
            </a:endParaRPr>
          </a:p>
          <a:p>
            <a:pPr marL="0" lvl="0" indent="0" algn="l" rtl="0">
              <a:spcBef>
                <a:spcPts val="1600"/>
              </a:spcBef>
              <a:spcAft>
                <a:spcPts val="0"/>
              </a:spcAft>
              <a:buNone/>
            </a:pPr>
            <a:endParaRPr sz="32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50"/>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Legalism Removes the Relational Components</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309" name="Google Shape;309;p50"/>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51"/>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Legalism Removes the Relational Components</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315" name="Google Shape;315;p51"/>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Romans 12:1-2</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Therefore I urge you, brothers and sisters, </a:t>
            </a:r>
            <a:r>
              <a:rPr lang="en" sz="2400" b="1" u="sng">
                <a:latin typeface="Oswald"/>
                <a:ea typeface="Oswald"/>
                <a:cs typeface="Oswald"/>
                <a:sym typeface="Oswald"/>
              </a:rPr>
              <a:t>by the mercies of God</a:t>
            </a:r>
            <a:r>
              <a:rPr lang="en" sz="2400">
                <a:latin typeface="Oswald"/>
                <a:ea typeface="Oswald"/>
                <a:cs typeface="Oswald"/>
                <a:sym typeface="Oswald"/>
              </a:rPr>
              <a:t>, to </a:t>
            </a:r>
            <a:r>
              <a:rPr lang="en" sz="2400" b="1" u="sng">
                <a:latin typeface="Oswald"/>
                <a:ea typeface="Oswald"/>
                <a:cs typeface="Oswald"/>
                <a:sym typeface="Oswald"/>
              </a:rPr>
              <a:t>present </a:t>
            </a:r>
            <a:r>
              <a:rPr lang="en" sz="2400">
                <a:latin typeface="Oswald"/>
                <a:ea typeface="Oswald"/>
                <a:cs typeface="Oswald"/>
                <a:sym typeface="Oswald"/>
              </a:rPr>
              <a:t>your bodies as a living and holy sacrifice, acceptable to God, which is your spiritual service of worship.</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And do not be </a:t>
            </a:r>
            <a:r>
              <a:rPr lang="en" sz="2400" b="1" u="sng">
                <a:latin typeface="Oswald"/>
                <a:ea typeface="Oswald"/>
                <a:cs typeface="Oswald"/>
                <a:sym typeface="Oswald"/>
              </a:rPr>
              <a:t>conformed</a:t>
            </a:r>
            <a:r>
              <a:rPr lang="en" sz="2400">
                <a:latin typeface="Oswald"/>
                <a:ea typeface="Oswald"/>
                <a:cs typeface="Oswald"/>
                <a:sym typeface="Oswald"/>
              </a:rPr>
              <a:t> to this world, but be </a:t>
            </a:r>
            <a:r>
              <a:rPr lang="en" sz="2400" b="1" u="sng">
                <a:latin typeface="Oswald"/>
                <a:ea typeface="Oswald"/>
                <a:cs typeface="Oswald"/>
                <a:sym typeface="Oswald"/>
              </a:rPr>
              <a:t>transformed</a:t>
            </a:r>
            <a:r>
              <a:rPr lang="en" sz="2400">
                <a:latin typeface="Oswald"/>
                <a:ea typeface="Oswald"/>
                <a:cs typeface="Oswald"/>
                <a:sym typeface="Oswald"/>
              </a:rPr>
              <a:t> by the renewing of your mind, so that you may prove what the will of God is, that which is good and acceptable and perfect.</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52"/>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Legalism Removes the Relational Components</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321" name="Google Shape;321;p52"/>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Romans 12:1-2</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Therefore I urge you, brothers and sisters, </a:t>
            </a:r>
            <a:r>
              <a:rPr lang="en" sz="2400" b="1" u="sng">
                <a:latin typeface="Oswald"/>
                <a:ea typeface="Oswald"/>
                <a:cs typeface="Oswald"/>
                <a:sym typeface="Oswald"/>
              </a:rPr>
              <a:t>by the mercies of God</a:t>
            </a:r>
            <a:r>
              <a:rPr lang="en" sz="2400">
                <a:latin typeface="Oswald"/>
                <a:ea typeface="Oswald"/>
                <a:cs typeface="Oswald"/>
                <a:sym typeface="Oswald"/>
              </a:rPr>
              <a:t>, to </a:t>
            </a:r>
            <a:r>
              <a:rPr lang="en" sz="2400" b="1" u="sng">
                <a:latin typeface="Oswald"/>
                <a:ea typeface="Oswald"/>
                <a:cs typeface="Oswald"/>
                <a:sym typeface="Oswald"/>
              </a:rPr>
              <a:t>present </a:t>
            </a:r>
            <a:r>
              <a:rPr lang="en" sz="2400">
                <a:latin typeface="Oswald"/>
                <a:ea typeface="Oswald"/>
                <a:cs typeface="Oswald"/>
                <a:sym typeface="Oswald"/>
              </a:rPr>
              <a:t>your bodies as a living and holy sacrifice, acceptable to God, which is your spiritual service of worship.</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And do not be </a:t>
            </a:r>
            <a:r>
              <a:rPr lang="en" sz="2400" b="1" u="sng">
                <a:latin typeface="Oswald"/>
                <a:ea typeface="Oswald"/>
                <a:cs typeface="Oswald"/>
                <a:sym typeface="Oswald"/>
              </a:rPr>
              <a:t>conformed</a:t>
            </a:r>
            <a:r>
              <a:rPr lang="en" sz="2400">
                <a:latin typeface="Oswald"/>
                <a:ea typeface="Oswald"/>
                <a:cs typeface="Oswald"/>
                <a:sym typeface="Oswald"/>
              </a:rPr>
              <a:t> to this world, but be </a:t>
            </a:r>
            <a:r>
              <a:rPr lang="en" sz="2400" b="1" u="sng">
                <a:latin typeface="Oswald"/>
                <a:ea typeface="Oswald"/>
                <a:cs typeface="Oswald"/>
                <a:sym typeface="Oswald"/>
              </a:rPr>
              <a:t>transformed</a:t>
            </a:r>
            <a:r>
              <a:rPr lang="en" sz="2400">
                <a:latin typeface="Oswald"/>
                <a:ea typeface="Oswald"/>
                <a:cs typeface="Oswald"/>
                <a:sym typeface="Oswald"/>
              </a:rPr>
              <a:t> by the renewing of your mind, so that you may prove what the will of God is, that which is good and acceptable and perfect.</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322" name="Google Shape;322;p52"/>
          <p:cNvSpPr txBox="1"/>
          <p:nvPr/>
        </p:nvSpPr>
        <p:spPr>
          <a:xfrm>
            <a:off x="249150" y="1345175"/>
            <a:ext cx="8334000" cy="3298200"/>
          </a:xfrm>
          <a:prstGeom prst="rect">
            <a:avLst/>
          </a:prstGeom>
          <a:solidFill>
            <a:srgbClr val="07376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800">
                <a:solidFill>
                  <a:schemeClr val="accent3"/>
                </a:solidFill>
                <a:latin typeface="Oswald"/>
                <a:ea typeface="Oswald"/>
                <a:cs typeface="Oswald"/>
                <a:sym typeface="Oswald"/>
              </a:rPr>
              <a:t>“Conformed” (</a:t>
            </a:r>
            <a:r>
              <a:rPr lang="en" sz="2800" i="1">
                <a:solidFill>
                  <a:schemeClr val="accent3"/>
                </a:solidFill>
                <a:latin typeface="Oswald"/>
                <a:ea typeface="Oswald"/>
                <a:cs typeface="Oswald"/>
                <a:sym typeface="Oswald"/>
              </a:rPr>
              <a:t>syschēmatizō</a:t>
            </a:r>
            <a:r>
              <a:rPr lang="en" sz="2800">
                <a:solidFill>
                  <a:schemeClr val="accent3"/>
                </a:solidFill>
                <a:latin typeface="Oswald"/>
                <a:ea typeface="Oswald"/>
                <a:cs typeface="Oswald"/>
                <a:sym typeface="Oswald"/>
              </a:rPr>
              <a:t> ) - to conform one’s mind and character to another’s pattern</a:t>
            </a:r>
            <a:endParaRPr sz="2800">
              <a:solidFill>
                <a:schemeClr val="accent3"/>
              </a:solidFill>
              <a:latin typeface="Oswald"/>
              <a:ea typeface="Oswald"/>
              <a:cs typeface="Oswald"/>
              <a:sym typeface="Oswald"/>
            </a:endParaRPr>
          </a:p>
          <a:p>
            <a:pPr marL="0" lvl="0" indent="0" algn="l" rtl="0">
              <a:spcBef>
                <a:spcPts val="1600"/>
              </a:spcBef>
              <a:spcAft>
                <a:spcPts val="0"/>
              </a:spcAft>
              <a:buNone/>
            </a:pPr>
            <a:r>
              <a:rPr lang="en" sz="2800">
                <a:solidFill>
                  <a:schemeClr val="accent3"/>
                </a:solidFill>
                <a:latin typeface="Oswald"/>
                <a:ea typeface="Oswald"/>
                <a:cs typeface="Oswald"/>
                <a:sym typeface="Oswald"/>
              </a:rPr>
              <a:t>“Transformed” (</a:t>
            </a:r>
            <a:r>
              <a:rPr lang="en" sz="2800" i="1">
                <a:solidFill>
                  <a:schemeClr val="accent3"/>
                </a:solidFill>
                <a:latin typeface="Oswald"/>
                <a:ea typeface="Oswald"/>
                <a:cs typeface="Oswald"/>
                <a:sym typeface="Oswald"/>
              </a:rPr>
              <a:t>metamorphoo) </a:t>
            </a:r>
            <a:r>
              <a:rPr lang="en" sz="2800">
                <a:solidFill>
                  <a:schemeClr val="accent3"/>
                </a:solidFill>
                <a:latin typeface="Oswald"/>
                <a:ea typeface="Oswald"/>
                <a:cs typeface="Oswald"/>
                <a:sym typeface="Oswald"/>
              </a:rPr>
              <a:t>- to change into another form </a:t>
            </a:r>
            <a:endParaRPr sz="2800">
              <a:solidFill>
                <a:schemeClr val="accent3"/>
              </a:solidFill>
              <a:latin typeface="Oswald"/>
              <a:ea typeface="Oswald"/>
              <a:cs typeface="Oswald"/>
              <a:sym typeface="Oswald"/>
            </a:endParaRPr>
          </a:p>
          <a:p>
            <a:pPr marL="457200" lvl="0" indent="-406400" algn="l" rtl="0">
              <a:spcBef>
                <a:spcPts val="1600"/>
              </a:spcBef>
              <a:spcAft>
                <a:spcPts val="0"/>
              </a:spcAft>
              <a:buClr>
                <a:schemeClr val="accent3"/>
              </a:buClr>
              <a:buSzPts val="2800"/>
              <a:buFont typeface="Oswald"/>
              <a:buChar char="-"/>
            </a:pPr>
            <a:r>
              <a:rPr lang="en" sz="2800">
                <a:solidFill>
                  <a:schemeClr val="accent3"/>
                </a:solidFill>
                <a:latin typeface="Oswald"/>
                <a:ea typeface="Oswald"/>
                <a:cs typeface="Oswald"/>
                <a:sym typeface="Oswald"/>
              </a:rPr>
              <a:t>same word used for the </a:t>
            </a:r>
            <a:r>
              <a:rPr lang="en" sz="2800" i="1">
                <a:solidFill>
                  <a:schemeClr val="accent3"/>
                </a:solidFill>
                <a:latin typeface="Oswald"/>
                <a:ea typeface="Oswald"/>
                <a:cs typeface="Oswald"/>
                <a:sym typeface="Oswald"/>
              </a:rPr>
              <a:t>transfiguration </a:t>
            </a:r>
            <a:r>
              <a:rPr lang="en" sz="2800">
                <a:solidFill>
                  <a:schemeClr val="accent3"/>
                </a:solidFill>
                <a:latin typeface="Oswald"/>
                <a:ea typeface="Oswald"/>
                <a:cs typeface="Oswald"/>
                <a:sym typeface="Oswald"/>
              </a:rPr>
              <a:t>of Christ (Mt. 17:2, Mk. 9:2) </a:t>
            </a:r>
            <a:endParaRPr sz="2800">
              <a:solidFill>
                <a:schemeClr val="accent3"/>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The Battle Against Legalism</a:t>
            </a: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78" name="Google Shape;78;p16"/>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2 Peter 1:3</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His divine power has given us </a:t>
            </a:r>
            <a:r>
              <a:rPr lang="en" sz="2400" b="1" u="sng">
                <a:latin typeface="Oswald"/>
                <a:ea typeface="Oswald"/>
                <a:cs typeface="Oswald"/>
                <a:sym typeface="Oswald"/>
              </a:rPr>
              <a:t>everything we need</a:t>
            </a:r>
            <a:r>
              <a:rPr lang="en" sz="2400" b="1">
                <a:latin typeface="Oswald"/>
                <a:ea typeface="Oswald"/>
                <a:cs typeface="Oswald"/>
                <a:sym typeface="Oswald"/>
              </a:rPr>
              <a:t> </a:t>
            </a:r>
            <a:r>
              <a:rPr lang="en" sz="2400">
                <a:latin typeface="Oswald"/>
                <a:ea typeface="Oswald"/>
                <a:cs typeface="Oswald"/>
                <a:sym typeface="Oswald"/>
              </a:rPr>
              <a:t>for a godly life through our knowledge of him who called us by his own glory and goodness.</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Scripture</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Prayer</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Fellowship</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Ministry</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Suffering</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79" name="Google Shape;79;p16"/>
          <p:cNvSpPr txBox="1"/>
          <p:nvPr/>
        </p:nvSpPr>
        <p:spPr>
          <a:xfrm>
            <a:off x="2786625" y="2369900"/>
            <a:ext cx="5731500" cy="21432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900">
                <a:solidFill>
                  <a:srgbClr val="CACACA"/>
                </a:solidFill>
                <a:latin typeface="Oswald"/>
                <a:ea typeface="Oswald"/>
                <a:cs typeface="Oswald"/>
                <a:sym typeface="Oswald"/>
              </a:rPr>
              <a:t>These are not extracurricular activities that we perform to be </a:t>
            </a:r>
            <a:r>
              <a:rPr lang="en" sz="3900" i="1">
                <a:solidFill>
                  <a:srgbClr val="CACACA"/>
                </a:solidFill>
                <a:latin typeface="Oswald"/>
                <a:ea typeface="Oswald"/>
                <a:cs typeface="Oswald"/>
                <a:sym typeface="Oswald"/>
              </a:rPr>
              <a:t>extra spiritual.</a:t>
            </a:r>
            <a:endParaRPr sz="3900" i="1">
              <a:solidFill>
                <a:schemeClr val="accent3"/>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53"/>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Legalism Removes the Relational Components</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328" name="Google Shape;328;p53"/>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Romans 12:1-2</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Therefore I urge you, brothers and sisters, </a:t>
            </a:r>
            <a:r>
              <a:rPr lang="en" sz="2400" b="1" u="sng">
                <a:latin typeface="Oswald"/>
                <a:ea typeface="Oswald"/>
                <a:cs typeface="Oswald"/>
                <a:sym typeface="Oswald"/>
              </a:rPr>
              <a:t>by the mercies of God</a:t>
            </a:r>
            <a:r>
              <a:rPr lang="en" sz="2400">
                <a:latin typeface="Oswald"/>
                <a:ea typeface="Oswald"/>
                <a:cs typeface="Oswald"/>
                <a:sym typeface="Oswald"/>
              </a:rPr>
              <a:t>, to </a:t>
            </a:r>
            <a:r>
              <a:rPr lang="en" sz="2400" b="1" u="sng">
                <a:latin typeface="Oswald"/>
                <a:ea typeface="Oswald"/>
                <a:cs typeface="Oswald"/>
                <a:sym typeface="Oswald"/>
              </a:rPr>
              <a:t>present </a:t>
            </a:r>
            <a:r>
              <a:rPr lang="en" sz="2400">
                <a:latin typeface="Oswald"/>
                <a:ea typeface="Oswald"/>
                <a:cs typeface="Oswald"/>
                <a:sym typeface="Oswald"/>
              </a:rPr>
              <a:t>your bodies as a living and holy sacrifice, acceptable to God, which is your spiritual service of worship.</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And do not be </a:t>
            </a:r>
            <a:r>
              <a:rPr lang="en" sz="2400" b="1" u="sng">
                <a:latin typeface="Oswald"/>
                <a:ea typeface="Oswald"/>
                <a:cs typeface="Oswald"/>
                <a:sym typeface="Oswald"/>
              </a:rPr>
              <a:t>conformed</a:t>
            </a:r>
            <a:r>
              <a:rPr lang="en" sz="2400">
                <a:latin typeface="Oswald"/>
                <a:ea typeface="Oswald"/>
                <a:cs typeface="Oswald"/>
                <a:sym typeface="Oswald"/>
              </a:rPr>
              <a:t> to this world, but be </a:t>
            </a:r>
            <a:r>
              <a:rPr lang="en" sz="2400" b="1" u="sng">
                <a:latin typeface="Oswald"/>
                <a:ea typeface="Oswald"/>
                <a:cs typeface="Oswald"/>
                <a:sym typeface="Oswald"/>
              </a:rPr>
              <a:t>transformed</a:t>
            </a:r>
            <a:r>
              <a:rPr lang="en" sz="2400">
                <a:latin typeface="Oswald"/>
                <a:ea typeface="Oswald"/>
                <a:cs typeface="Oswald"/>
                <a:sym typeface="Oswald"/>
              </a:rPr>
              <a:t> by the renewing of your mind, so that you may prove what the will of God is, that which is good and acceptable and perfect.</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329" name="Google Shape;329;p53"/>
          <p:cNvSpPr txBox="1"/>
          <p:nvPr/>
        </p:nvSpPr>
        <p:spPr>
          <a:xfrm>
            <a:off x="249150" y="1345175"/>
            <a:ext cx="8334000" cy="32982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a:solidFill>
                  <a:schemeClr val="accent3"/>
                </a:solidFill>
                <a:latin typeface="Oswald"/>
                <a:ea typeface="Oswald"/>
                <a:cs typeface="Oswald"/>
                <a:sym typeface="Oswald"/>
              </a:rPr>
              <a:t>Paul DOES NOT say to </a:t>
            </a:r>
            <a:r>
              <a:rPr lang="en" sz="2800" i="1">
                <a:solidFill>
                  <a:schemeClr val="accent3"/>
                </a:solidFill>
                <a:latin typeface="Oswald"/>
                <a:ea typeface="Oswald"/>
                <a:cs typeface="Oswald"/>
                <a:sym typeface="Oswald"/>
              </a:rPr>
              <a:t>conform yourself</a:t>
            </a:r>
            <a:r>
              <a:rPr lang="en" sz="2800">
                <a:solidFill>
                  <a:schemeClr val="accent3"/>
                </a:solidFill>
                <a:latin typeface="Oswald"/>
                <a:ea typeface="Oswald"/>
                <a:cs typeface="Oswald"/>
                <a:sym typeface="Oswald"/>
              </a:rPr>
              <a:t> to righteousness. </a:t>
            </a:r>
            <a:endParaRPr sz="2800">
              <a:solidFill>
                <a:schemeClr val="accent3"/>
              </a:solidFill>
              <a:latin typeface="Oswald"/>
              <a:ea typeface="Oswald"/>
              <a:cs typeface="Oswald"/>
              <a:sym typeface="Oswald"/>
            </a:endParaRPr>
          </a:p>
          <a:p>
            <a:pPr marL="0" lvl="0" indent="0" algn="l" rtl="0">
              <a:spcBef>
                <a:spcPts val="1600"/>
              </a:spcBef>
              <a:spcAft>
                <a:spcPts val="0"/>
              </a:spcAft>
              <a:buNone/>
            </a:pPr>
            <a:endParaRPr sz="2800">
              <a:solidFill>
                <a:schemeClr val="accent3"/>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55"/>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Legalism Removes the Relational Components</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343" name="Google Shape;343;p55"/>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Romans 12:1-2</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Therefore I urge you, brothers and sisters, </a:t>
            </a:r>
            <a:r>
              <a:rPr lang="en" sz="2400" b="1" u="sng">
                <a:latin typeface="Oswald"/>
                <a:ea typeface="Oswald"/>
                <a:cs typeface="Oswald"/>
                <a:sym typeface="Oswald"/>
              </a:rPr>
              <a:t>by the mercies of God</a:t>
            </a:r>
            <a:r>
              <a:rPr lang="en" sz="2400">
                <a:latin typeface="Oswald"/>
                <a:ea typeface="Oswald"/>
                <a:cs typeface="Oswald"/>
                <a:sym typeface="Oswald"/>
              </a:rPr>
              <a:t>, to </a:t>
            </a:r>
            <a:r>
              <a:rPr lang="en" sz="2400" b="1" u="sng">
                <a:latin typeface="Oswald"/>
                <a:ea typeface="Oswald"/>
                <a:cs typeface="Oswald"/>
                <a:sym typeface="Oswald"/>
              </a:rPr>
              <a:t>present </a:t>
            </a:r>
            <a:r>
              <a:rPr lang="en" sz="2400">
                <a:latin typeface="Oswald"/>
                <a:ea typeface="Oswald"/>
                <a:cs typeface="Oswald"/>
                <a:sym typeface="Oswald"/>
              </a:rPr>
              <a:t>your bodies as a living and holy sacrifice, acceptable to God, which is your spiritual service of worship.</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And do not be </a:t>
            </a:r>
            <a:r>
              <a:rPr lang="en" sz="2400" b="1" u="sng">
                <a:latin typeface="Oswald"/>
                <a:ea typeface="Oswald"/>
                <a:cs typeface="Oswald"/>
                <a:sym typeface="Oswald"/>
              </a:rPr>
              <a:t>conformed</a:t>
            </a:r>
            <a:r>
              <a:rPr lang="en" sz="2400">
                <a:latin typeface="Oswald"/>
                <a:ea typeface="Oswald"/>
                <a:cs typeface="Oswald"/>
                <a:sym typeface="Oswald"/>
              </a:rPr>
              <a:t> to this world, but be </a:t>
            </a:r>
            <a:r>
              <a:rPr lang="en" sz="2400" b="1" u="sng">
                <a:latin typeface="Oswald"/>
                <a:ea typeface="Oswald"/>
                <a:cs typeface="Oswald"/>
                <a:sym typeface="Oswald"/>
              </a:rPr>
              <a:t>transformed</a:t>
            </a:r>
            <a:r>
              <a:rPr lang="en" sz="2400">
                <a:latin typeface="Oswald"/>
                <a:ea typeface="Oswald"/>
                <a:cs typeface="Oswald"/>
                <a:sym typeface="Oswald"/>
              </a:rPr>
              <a:t> by the renewing of your mind, so that you may prove what the will of God is, that which is good and acceptable and perfect.</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344" name="Google Shape;344;p55"/>
          <p:cNvSpPr txBox="1"/>
          <p:nvPr/>
        </p:nvSpPr>
        <p:spPr>
          <a:xfrm>
            <a:off x="249150" y="1345175"/>
            <a:ext cx="8334000" cy="32982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a:solidFill>
                  <a:schemeClr val="accent3"/>
                </a:solidFill>
                <a:latin typeface="Oswald"/>
                <a:ea typeface="Oswald"/>
                <a:cs typeface="Oswald"/>
                <a:sym typeface="Oswald"/>
              </a:rPr>
              <a:t>Paul DOES NOT say to </a:t>
            </a:r>
            <a:r>
              <a:rPr lang="en" sz="2800" i="1">
                <a:solidFill>
                  <a:schemeClr val="accent3"/>
                </a:solidFill>
                <a:latin typeface="Oswald"/>
                <a:ea typeface="Oswald"/>
                <a:cs typeface="Oswald"/>
                <a:sym typeface="Oswald"/>
              </a:rPr>
              <a:t>conform yourself</a:t>
            </a:r>
            <a:r>
              <a:rPr lang="en" sz="2800">
                <a:solidFill>
                  <a:schemeClr val="accent3"/>
                </a:solidFill>
                <a:latin typeface="Oswald"/>
                <a:ea typeface="Oswald"/>
                <a:cs typeface="Oswald"/>
                <a:sym typeface="Oswald"/>
              </a:rPr>
              <a:t> to righteousness. </a:t>
            </a:r>
            <a:endParaRPr sz="2800">
              <a:solidFill>
                <a:schemeClr val="accent3"/>
              </a:solidFill>
              <a:latin typeface="Oswald"/>
              <a:ea typeface="Oswald"/>
              <a:cs typeface="Oswald"/>
              <a:sym typeface="Oswald"/>
            </a:endParaRPr>
          </a:p>
          <a:p>
            <a:pPr marL="0" lvl="0" indent="0" algn="l" rtl="0">
              <a:spcBef>
                <a:spcPts val="1600"/>
              </a:spcBef>
              <a:spcAft>
                <a:spcPts val="0"/>
              </a:spcAft>
              <a:buNone/>
            </a:pPr>
            <a:r>
              <a:rPr lang="en" sz="2800">
                <a:solidFill>
                  <a:schemeClr val="accent3"/>
                </a:solidFill>
                <a:latin typeface="Oswald"/>
                <a:ea typeface="Oswald"/>
                <a:cs typeface="Oswald"/>
                <a:sym typeface="Oswald"/>
              </a:rPr>
              <a:t>Romans 12:2 - … by the </a:t>
            </a:r>
            <a:r>
              <a:rPr lang="en" sz="2800" b="1" u="sng">
                <a:solidFill>
                  <a:schemeClr val="accent3"/>
                </a:solidFill>
                <a:latin typeface="Oswald"/>
                <a:ea typeface="Oswald"/>
                <a:cs typeface="Oswald"/>
                <a:sym typeface="Oswald"/>
              </a:rPr>
              <a:t>renewing of your mind</a:t>
            </a:r>
            <a:endParaRPr sz="2800" b="1" u="sng">
              <a:solidFill>
                <a:schemeClr val="accent3"/>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r>
              <a:rPr lang="en" sz="2700">
                <a:solidFill>
                  <a:schemeClr val="accent3"/>
                </a:solidFill>
                <a:latin typeface="Oswald"/>
                <a:ea typeface="Oswald"/>
                <a:cs typeface="Oswald"/>
                <a:sym typeface="Oswald"/>
              </a:rPr>
              <a:t>2 Cor 3:18 - But we all, with unveiled face, beholding as in a mirror the glory of the Lord, </a:t>
            </a:r>
            <a:r>
              <a:rPr lang="en" sz="2700" b="1" u="sng">
                <a:solidFill>
                  <a:schemeClr val="accent3"/>
                </a:solidFill>
                <a:latin typeface="Oswald"/>
                <a:ea typeface="Oswald"/>
                <a:cs typeface="Oswald"/>
                <a:sym typeface="Oswald"/>
              </a:rPr>
              <a:t>are being transformed</a:t>
            </a:r>
            <a:r>
              <a:rPr lang="en" sz="2700">
                <a:solidFill>
                  <a:schemeClr val="accent3"/>
                </a:solidFill>
                <a:latin typeface="Oswald"/>
                <a:ea typeface="Oswald"/>
                <a:cs typeface="Oswald"/>
                <a:sym typeface="Oswald"/>
              </a:rPr>
              <a:t> into the same image…</a:t>
            </a:r>
            <a:endParaRPr sz="2800">
              <a:solidFill>
                <a:schemeClr val="accent3"/>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56"/>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Legalism Removes the Relational Components</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350" name="Google Shape;350;p56"/>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Romans 12:1-2</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Therefore I urge you, brothers and sisters, </a:t>
            </a:r>
            <a:r>
              <a:rPr lang="en" sz="2400" b="1" u="sng">
                <a:latin typeface="Oswald"/>
                <a:ea typeface="Oswald"/>
                <a:cs typeface="Oswald"/>
                <a:sym typeface="Oswald"/>
              </a:rPr>
              <a:t>by the mercies of God</a:t>
            </a:r>
            <a:r>
              <a:rPr lang="en" sz="2400">
                <a:latin typeface="Oswald"/>
                <a:ea typeface="Oswald"/>
                <a:cs typeface="Oswald"/>
                <a:sym typeface="Oswald"/>
              </a:rPr>
              <a:t>, to </a:t>
            </a:r>
            <a:r>
              <a:rPr lang="en" sz="2400" b="1" u="sng">
                <a:latin typeface="Oswald"/>
                <a:ea typeface="Oswald"/>
                <a:cs typeface="Oswald"/>
                <a:sym typeface="Oswald"/>
              </a:rPr>
              <a:t>present </a:t>
            </a:r>
            <a:r>
              <a:rPr lang="en" sz="2400">
                <a:latin typeface="Oswald"/>
                <a:ea typeface="Oswald"/>
                <a:cs typeface="Oswald"/>
                <a:sym typeface="Oswald"/>
              </a:rPr>
              <a:t>your bodies as a living and holy sacrifice, acceptable to God, which is your spiritual service of worship.</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And do not be </a:t>
            </a:r>
            <a:r>
              <a:rPr lang="en" sz="2400" b="1" u="sng">
                <a:latin typeface="Oswald"/>
                <a:ea typeface="Oswald"/>
                <a:cs typeface="Oswald"/>
                <a:sym typeface="Oswald"/>
              </a:rPr>
              <a:t>conformed</a:t>
            </a:r>
            <a:r>
              <a:rPr lang="en" sz="2400">
                <a:latin typeface="Oswald"/>
                <a:ea typeface="Oswald"/>
                <a:cs typeface="Oswald"/>
                <a:sym typeface="Oswald"/>
              </a:rPr>
              <a:t> to this world, but be </a:t>
            </a:r>
            <a:r>
              <a:rPr lang="en" sz="2400" b="1" u="sng">
                <a:latin typeface="Oswald"/>
                <a:ea typeface="Oswald"/>
                <a:cs typeface="Oswald"/>
                <a:sym typeface="Oswald"/>
              </a:rPr>
              <a:t>transformed</a:t>
            </a:r>
            <a:r>
              <a:rPr lang="en" sz="2400">
                <a:latin typeface="Oswald"/>
                <a:ea typeface="Oswald"/>
                <a:cs typeface="Oswald"/>
                <a:sym typeface="Oswald"/>
              </a:rPr>
              <a:t> by the renewing of your mind, so that you may prove what the will of God is, that which is good and acceptable and perfect.</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351" name="Google Shape;351;p56"/>
          <p:cNvSpPr txBox="1"/>
          <p:nvPr/>
        </p:nvSpPr>
        <p:spPr>
          <a:xfrm>
            <a:off x="249150" y="1345175"/>
            <a:ext cx="8334000" cy="32982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800" b="1">
                <a:solidFill>
                  <a:schemeClr val="accent3"/>
                </a:solidFill>
                <a:latin typeface="Oswald"/>
                <a:ea typeface="Oswald"/>
                <a:cs typeface="Oswald"/>
                <a:sym typeface="Oswald"/>
              </a:rPr>
              <a:t>We present ourselves to Jesus to be transformed by him</a:t>
            </a:r>
            <a:endParaRPr sz="2800">
              <a:solidFill>
                <a:schemeClr val="accent3"/>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57"/>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Legalism Removes the Relational Components</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357" name="Google Shape;357;p57"/>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Romans 12:1-2</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Therefore I urge you, brothers and sisters, </a:t>
            </a:r>
            <a:r>
              <a:rPr lang="en" sz="2400" b="1" u="sng">
                <a:latin typeface="Oswald"/>
                <a:ea typeface="Oswald"/>
                <a:cs typeface="Oswald"/>
                <a:sym typeface="Oswald"/>
              </a:rPr>
              <a:t>by the mercies of God</a:t>
            </a:r>
            <a:r>
              <a:rPr lang="en" sz="2400">
                <a:latin typeface="Oswald"/>
                <a:ea typeface="Oswald"/>
                <a:cs typeface="Oswald"/>
                <a:sym typeface="Oswald"/>
              </a:rPr>
              <a:t>, to </a:t>
            </a:r>
            <a:r>
              <a:rPr lang="en" sz="2400" b="1" u="sng">
                <a:latin typeface="Oswald"/>
                <a:ea typeface="Oswald"/>
                <a:cs typeface="Oswald"/>
                <a:sym typeface="Oswald"/>
              </a:rPr>
              <a:t>present </a:t>
            </a:r>
            <a:r>
              <a:rPr lang="en" sz="2400">
                <a:latin typeface="Oswald"/>
                <a:ea typeface="Oswald"/>
                <a:cs typeface="Oswald"/>
                <a:sym typeface="Oswald"/>
              </a:rPr>
              <a:t>your bodies as a living and holy sacrifice, acceptable to God, which is your spiritual service of worship.</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And do not be </a:t>
            </a:r>
            <a:r>
              <a:rPr lang="en" sz="2400" b="1" u="sng">
                <a:latin typeface="Oswald"/>
                <a:ea typeface="Oswald"/>
                <a:cs typeface="Oswald"/>
                <a:sym typeface="Oswald"/>
              </a:rPr>
              <a:t>conformed</a:t>
            </a:r>
            <a:r>
              <a:rPr lang="en" sz="2400">
                <a:latin typeface="Oswald"/>
                <a:ea typeface="Oswald"/>
                <a:cs typeface="Oswald"/>
                <a:sym typeface="Oswald"/>
              </a:rPr>
              <a:t> to this world, but be </a:t>
            </a:r>
            <a:r>
              <a:rPr lang="en" sz="2400" b="1" u="sng">
                <a:latin typeface="Oswald"/>
                <a:ea typeface="Oswald"/>
                <a:cs typeface="Oswald"/>
                <a:sym typeface="Oswald"/>
              </a:rPr>
              <a:t>transformed</a:t>
            </a:r>
            <a:r>
              <a:rPr lang="en" sz="2400">
                <a:latin typeface="Oswald"/>
                <a:ea typeface="Oswald"/>
                <a:cs typeface="Oswald"/>
                <a:sym typeface="Oswald"/>
              </a:rPr>
              <a:t> by the renewing of your mind, so that you may prove what the will of God is, that which is good and acceptable and perfect.</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358" name="Google Shape;358;p57"/>
          <p:cNvSpPr txBox="1"/>
          <p:nvPr/>
        </p:nvSpPr>
        <p:spPr>
          <a:xfrm>
            <a:off x="249150" y="1345175"/>
            <a:ext cx="8334000" cy="32982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800" b="1">
                <a:solidFill>
                  <a:schemeClr val="accent3"/>
                </a:solidFill>
                <a:latin typeface="Oswald"/>
                <a:ea typeface="Oswald"/>
                <a:cs typeface="Oswald"/>
                <a:sym typeface="Oswald"/>
              </a:rPr>
              <a:t>We present ourselves to Jesus to be transformed by him</a:t>
            </a:r>
            <a:endParaRPr sz="2800">
              <a:solidFill>
                <a:schemeClr val="accent3"/>
              </a:solidFill>
              <a:latin typeface="Oswald"/>
              <a:ea typeface="Oswald"/>
              <a:cs typeface="Oswald"/>
              <a:sym typeface="Oswald"/>
            </a:endParaRPr>
          </a:p>
          <a:p>
            <a:pPr marL="0" lvl="0" indent="0" algn="ctr" rtl="0">
              <a:spcBef>
                <a:spcPts val="1600"/>
              </a:spcBef>
              <a:spcAft>
                <a:spcPts val="0"/>
              </a:spcAft>
              <a:buNone/>
            </a:pPr>
            <a:r>
              <a:rPr lang="en" sz="3800" b="1">
                <a:solidFill>
                  <a:schemeClr val="accent3"/>
                </a:solidFill>
                <a:latin typeface="Oswald"/>
                <a:ea typeface="Oswald"/>
                <a:cs typeface="Oswald"/>
                <a:sym typeface="Oswald"/>
              </a:rPr>
              <a:t>When we remove the relational components, we pull the means of growth away from Biblical instruction</a:t>
            </a:r>
            <a:endParaRPr sz="2800">
              <a:solidFill>
                <a:schemeClr val="accent3"/>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Google Shape;363;p58"/>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Legalism Removes the Relational Components</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364" name="Google Shape;364;p58"/>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500">
                <a:latin typeface="Oswald"/>
                <a:ea typeface="Oswald"/>
                <a:cs typeface="Oswald"/>
                <a:sym typeface="Oswald"/>
              </a:rPr>
              <a:t>1 Peter 2:2 - </a:t>
            </a:r>
            <a:r>
              <a:rPr lang="en" sz="2500" u="sng">
                <a:latin typeface="Oswald"/>
                <a:ea typeface="Oswald"/>
                <a:cs typeface="Oswald"/>
                <a:sym typeface="Oswald"/>
              </a:rPr>
              <a:t>like newborn babies, long</a:t>
            </a:r>
            <a:r>
              <a:rPr lang="en" sz="2500">
                <a:latin typeface="Oswald"/>
                <a:ea typeface="Oswald"/>
                <a:cs typeface="Oswald"/>
                <a:sym typeface="Oswald"/>
              </a:rPr>
              <a:t> for the pure milk of the word, so that by it you may grow in respect to salvation.</a:t>
            </a:r>
            <a:endParaRPr sz="2500">
              <a:latin typeface="Oswald"/>
              <a:ea typeface="Oswald"/>
              <a:cs typeface="Oswald"/>
              <a:sym typeface="Oswald"/>
            </a:endParaRPr>
          </a:p>
          <a:p>
            <a:pPr marL="0" lvl="0" indent="0" algn="l" rtl="0">
              <a:lnSpc>
                <a:spcPct val="100000"/>
              </a:lnSpc>
              <a:spcBef>
                <a:spcPts val="1600"/>
              </a:spcBef>
              <a:spcAft>
                <a:spcPts val="0"/>
              </a:spcAft>
              <a:buNone/>
            </a:pPr>
            <a:r>
              <a:rPr lang="en" sz="2500">
                <a:latin typeface="Oswald"/>
                <a:ea typeface="Oswald"/>
                <a:cs typeface="Oswald"/>
                <a:sym typeface="Oswald"/>
              </a:rPr>
              <a:t>Philippians 4:6 - Be anxious for nothing, but in everything by prayer and supplication with thanksgiving </a:t>
            </a:r>
            <a:r>
              <a:rPr lang="en" sz="2500" u="sng">
                <a:latin typeface="Oswald"/>
                <a:ea typeface="Oswald"/>
                <a:cs typeface="Oswald"/>
                <a:sym typeface="Oswald"/>
              </a:rPr>
              <a:t>let your requests be made known to God.</a:t>
            </a:r>
            <a:endParaRPr sz="2500" u="sng">
              <a:latin typeface="Oswald"/>
              <a:ea typeface="Oswald"/>
              <a:cs typeface="Oswald"/>
              <a:sym typeface="Oswald"/>
            </a:endParaRPr>
          </a:p>
          <a:p>
            <a:pPr marL="0" lvl="0" indent="0" algn="l" rtl="0">
              <a:lnSpc>
                <a:spcPct val="100000"/>
              </a:lnSpc>
              <a:spcBef>
                <a:spcPts val="1600"/>
              </a:spcBef>
              <a:spcAft>
                <a:spcPts val="0"/>
              </a:spcAft>
              <a:buNone/>
            </a:pPr>
            <a:endParaRPr sz="2000">
              <a:latin typeface="Oswald"/>
              <a:ea typeface="Oswald"/>
              <a:cs typeface="Oswald"/>
              <a:sym typeface="Oswald"/>
            </a:endParaRPr>
          </a:p>
          <a:p>
            <a:pPr marL="0" lvl="0" indent="0" algn="l" rtl="0">
              <a:lnSpc>
                <a:spcPct val="100000"/>
              </a:lnSpc>
              <a:spcBef>
                <a:spcPts val="1600"/>
              </a:spcBef>
              <a:spcAft>
                <a:spcPts val="0"/>
              </a:spcAft>
              <a:buNone/>
            </a:pPr>
            <a:endParaRPr sz="2000">
              <a:latin typeface="Oswald"/>
              <a:ea typeface="Oswald"/>
              <a:cs typeface="Oswald"/>
              <a:sym typeface="Oswald"/>
            </a:endParaRPr>
          </a:p>
          <a:p>
            <a:pPr marL="0" lvl="0" indent="0" algn="l" rtl="0">
              <a:lnSpc>
                <a:spcPct val="100000"/>
              </a:lnSpc>
              <a:spcBef>
                <a:spcPts val="1600"/>
              </a:spcBef>
              <a:spcAft>
                <a:spcPts val="0"/>
              </a:spcAft>
              <a:buNone/>
            </a:pPr>
            <a:endParaRPr sz="20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69" name="Google Shape;369;p59"/>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Legalism Removes the Relational Components</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370" name="Google Shape;370;p59"/>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500">
                <a:latin typeface="Oswald"/>
                <a:ea typeface="Oswald"/>
                <a:cs typeface="Oswald"/>
                <a:sym typeface="Oswald"/>
              </a:rPr>
              <a:t>Ephesians 2:10 - For we are His </a:t>
            </a:r>
            <a:r>
              <a:rPr lang="en" sz="2500" u="sng">
                <a:latin typeface="Oswald"/>
                <a:ea typeface="Oswald"/>
                <a:cs typeface="Oswald"/>
                <a:sym typeface="Oswald"/>
              </a:rPr>
              <a:t>workmanship</a:t>
            </a:r>
            <a:r>
              <a:rPr lang="en" sz="2500">
                <a:latin typeface="Oswald"/>
                <a:ea typeface="Oswald"/>
                <a:cs typeface="Oswald"/>
                <a:sym typeface="Oswald"/>
              </a:rPr>
              <a:t>, created in Christ Jesus for good works, which </a:t>
            </a:r>
            <a:r>
              <a:rPr lang="en" sz="2500" u="sng">
                <a:latin typeface="Oswald"/>
                <a:ea typeface="Oswald"/>
                <a:cs typeface="Oswald"/>
                <a:sym typeface="Oswald"/>
              </a:rPr>
              <a:t>God prepared beforehand </a:t>
            </a:r>
            <a:r>
              <a:rPr lang="en" sz="2500">
                <a:latin typeface="Oswald"/>
                <a:ea typeface="Oswald"/>
                <a:cs typeface="Oswald"/>
                <a:sym typeface="Oswald"/>
              </a:rPr>
              <a:t>so that we would walk in them.</a:t>
            </a:r>
            <a:endParaRPr sz="2500">
              <a:latin typeface="Oswald"/>
              <a:ea typeface="Oswald"/>
              <a:cs typeface="Oswald"/>
              <a:sym typeface="Oswald"/>
            </a:endParaRPr>
          </a:p>
          <a:p>
            <a:pPr marL="0" lvl="0" indent="0" algn="l" rtl="0">
              <a:lnSpc>
                <a:spcPct val="100000"/>
              </a:lnSpc>
              <a:spcBef>
                <a:spcPts val="1600"/>
              </a:spcBef>
              <a:spcAft>
                <a:spcPts val="0"/>
              </a:spcAft>
              <a:buNone/>
            </a:pPr>
            <a:r>
              <a:rPr lang="en" sz="2500">
                <a:latin typeface="Oswald"/>
                <a:ea typeface="Oswald"/>
                <a:cs typeface="Oswald"/>
                <a:sym typeface="Oswald"/>
              </a:rPr>
              <a:t>Ephesians 4:16 - </a:t>
            </a:r>
            <a:r>
              <a:rPr lang="en" sz="2500" u="sng">
                <a:latin typeface="Oswald"/>
                <a:ea typeface="Oswald"/>
                <a:cs typeface="Oswald"/>
                <a:sym typeface="Oswald"/>
              </a:rPr>
              <a:t>He makes </a:t>
            </a:r>
            <a:r>
              <a:rPr lang="en" sz="2500">
                <a:latin typeface="Oswald"/>
                <a:ea typeface="Oswald"/>
                <a:cs typeface="Oswald"/>
                <a:sym typeface="Oswald"/>
              </a:rPr>
              <a:t>the whole body fit together perfectly. As </a:t>
            </a:r>
            <a:r>
              <a:rPr lang="en" sz="2500" u="sng">
                <a:latin typeface="Oswald"/>
                <a:ea typeface="Oswald"/>
                <a:cs typeface="Oswald"/>
                <a:sym typeface="Oswald"/>
              </a:rPr>
              <a:t>each part </a:t>
            </a:r>
            <a:r>
              <a:rPr lang="en" sz="2500">
                <a:latin typeface="Oswald"/>
                <a:ea typeface="Oswald"/>
                <a:cs typeface="Oswald"/>
                <a:sym typeface="Oswald"/>
              </a:rPr>
              <a:t>does its own special work, </a:t>
            </a:r>
            <a:r>
              <a:rPr lang="en" sz="2500" u="sng">
                <a:latin typeface="Oswald"/>
                <a:ea typeface="Oswald"/>
                <a:cs typeface="Oswald"/>
                <a:sym typeface="Oswald"/>
              </a:rPr>
              <a:t>it helps the other parts grow,</a:t>
            </a:r>
            <a:r>
              <a:rPr lang="en" sz="2500">
                <a:latin typeface="Oswald"/>
                <a:ea typeface="Oswald"/>
                <a:cs typeface="Oswald"/>
                <a:sym typeface="Oswald"/>
              </a:rPr>
              <a:t> so that the whole body is </a:t>
            </a:r>
            <a:r>
              <a:rPr lang="en" sz="2500" u="sng">
                <a:latin typeface="Oswald"/>
                <a:ea typeface="Oswald"/>
                <a:cs typeface="Oswald"/>
                <a:sym typeface="Oswald"/>
              </a:rPr>
              <a:t>healthy and growing and full of love.</a:t>
            </a:r>
            <a:endParaRPr sz="2500" u="sng">
              <a:latin typeface="Oswald"/>
              <a:ea typeface="Oswald"/>
              <a:cs typeface="Oswald"/>
              <a:sym typeface="Oswald"/>
            </a:endParaRPr>
          </a:p>
          <a:p>
            <a:pPr marL="0" lvl="0" indent="0" algn="l" rtl="0">
              <a:lnSpc>
                <a:spcPct val="100000"/>
              </a:lnSpc>
              <a:spcBef>
                <a:spcPts val="1600"/>
              </a:spcBef>
              <a:spcAft>
                <a:spcPts val="0"/>
              </a:spcAft>
              <a:buNone/>
            </a:pPr>
            <a:r>
              <a:rPr lang="en" sz="2500">
                <a:latin typeface="Oswald"/>
                <a:ea typeface="Oswald"/>
                <a:cs typeface="Oswald"/>
                <a:sym typeface="Oswald"/>
              </a:rPr>
              <a:t>Romans 8:28 - And we know that </a:t>
            </a:r>
            <a:r>
              <a:rPr lang="en" sz="2500" u="sng">
                <a:latin typeface="Oswald"/>
                <a:ea typeface="Oswald"/>
                <a:cs typeface="Oswald"/>
                <a:sym typeface="Oswald"/>
              </a:rPr>
              <a:t>God causes all things to work together</a:t>
            </a:r>
            <a:r>
              <a:rPr lang="en" sz="2500">
                <a:latin typeface="Oswald"/>
                <a:ea typeface="Oswald"/>
                <a:cs typeface="Oswald"/>
                <a:sym typeface="Oswald"/>
              </a:rPr>
              <a:t> for good to </a:t>
            </a:r>
            <a:r>
              <a:rPr lang="en" sz="2500" u="sng">
                <a:latin typeface="Oswald"/>
                <a:ea typeface="Oswald"/>
                <a:cs typeface="Oswald"/>
                <a:sym typeface="Oswald"/>
              </a:rPr>
              <a:t>those who love God</a:t>
            </a:r>
            <a:r>
              <a:rPr lang="en" sz="2500">
                <a:latin typeface="Oswald"/>
                <a:ea typeface="Oswald"/>
                <a:cs typeface="Oswald"/>
                <a:sym typeface="Oswald"/>
              </a:rPr>
              <a:t>, to those who are called according to His purpose.</a:t>
            </a:r>
            <a:endParaRPr sz="2500">
              <a:latin typeface="Oswald"/>
              <a:ea typeface="Oswald"/>
              <a:cs typeface="Oswald"/>
              <a:sym typeface="Oswald"/>
            </a:endParaRPr>
          </a:p>
          <a:p>
            <a:pPr marL="0" lvl="0" indent="0" algn="l" rtl="0">
              <a:lnSpc>
                <a:spcPct val="100000"/>
              </a:lnSpc>
              <a:spcBef>
                <a:spcPts val="1600"/>
              </a:spcBef>
              <a:spcAft>
                <a:spcPts val="0"/>
              </a:spcAft>
              <a:buNone/>
            </a:pPr>
            <a:endParaRPr sz="2000">
              <a:latin typeface="Oswald"/>
              <a:ea typeface="Oswald"/>
              <a:cs typeface="Oswald"/>
              <a:sym typeface="Oswald"/>
            </a:endParaRPr>
          </a:p>
          <a:p>
            <a:pPr marL="0" lvl="0" indent="0" algn="l" rtl="0">
              <a:lnSpc>
                <a:spcPct val="100000"/>
              </a:lnSpc>
              <a:spcBef>
                <a:spcPts val="1600"/>
              </a:spcBef>
              <a:spcAft>
                <a:spcPts val="0"/>
              </a:spcAft>
              <a:buNone/>
            </a:pPr>
            <a:endParaRPr sz="2000">
              <a:latin typeface="Oswald"/>
              <a:ea typeface="Oswald"/>
              <a:cs typeface="Oswald"/>
              <a:sym typeface="Oswald"/>
            </a:endParaRPr>
          </a:p>
          <a:p>
            <a:pPr marL="0" lvl="0" indent="0" algn="l" rtl="0">
              <a:lnSpc>
                <a:spcPct val="100000"/>
              </a:lnSpc>
              <a:spcBef>
                <a:spcPts val="1600"/>
              </a:spcBef>
              <a:spcAft>
                <a:spcPts val="0"/>
              </a:spcAft>
              <a:buNone/>
            </a:pPr>
            <a:endParaRPr sz="2000">
              <a:latin typeface="Oswald"/>
              <a:ea typeface="Oswald"/>
              <a:cs typeface="Oswald"/>
              <a:sym typeface="Oswald"/>
            </a:endParaRPr>
          </a:p>
          <a:p>
            <a:pPr marL="0" lvl="0" indent="0" algn="l" rtl="0">
              <a:lnSpc>
                <a:spcPct val="100000"/>
              </a:lnSpc>
              <a:spcBef>
                <a:spcPts val="1600"/>
              </a:spcBef>
              <a:spcAft>
                <a:spcPts val="0"/>
              </a:spcAft>
              <a:buNone/>
            </a:pPr>
            <a:endParaRPr sz="20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60"/>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Legalism Removes the Relational Components</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376" name="Google Shape;376;p60"/>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500">
                <a:latin typeface="Oswald"/>
                <a:ea typeface="Oswald"/>
                <a:cs typeface="Oswald"/>
                <a:sym typeface="Oswald"/>
              </a:rPr>
              <a:t>Ephesians 2:10 - For we are His </a:t>
            </a:r>
            <a:r>
              <a:rPr lang="en" sz="2500" u="sng">
                <a:latin typeface="Oswald"/>
                <a:ea typeface="Oswald"/>
                <a:cs typeface="Oswald"/>
                <a:sym typeface="Oswald"/>
              </a:rPr>
              <a:t>workmanship</a:t>
            </a:r>
            <a:r>
              <a:rPr lang="en" sz="2500">
                <a:latin typeface="Oswald"/>
                <a:ea typeface="Oswald"/>
                <a:cs typeface="Oswald"/>
                <a:sym typeface="Oswald"/>
              </a:rPr>
              <a:t>, created in Christ Jesus for good works, which </a:t>
            </a:r>
            <a:r>
              <a:rPr lang="en" sz="2500" u="sng">
                <a:latin typeface="Oswald"/>
                <a:ea typeface="Oswald"/>
                <a:cs typeface="Oswald"/>
                <a:sym typeface="Oswald"/>
              </a:rPr>
              <a:t>God prepared beforehand </a:t>
            </a:r>
            <a:r>
              <a:rPr lang="en" sz="2500">
                <a:latin typeface="Oswald"/>
                <a:ea typeface="Oswald"/>
                <a:cs typeface="Oswald"/>
                <a:sym typeface="Oswald"/>
              </a:rPr>
              <a:t>so that we would walk in them.</a:t>
            </a:r>
            <a:endParaRPr sz="2500">
              <a:latin typeface="Oswald"/>
              <a:ea typeface="Oswald"/>
              <a:cs typeface="Oswald"/>
              <a:sym typeface="Oswald"/>
            </a:endParaRPr>
          </a:p>
          <a:p>
            <a:pPr marL="0" lvl="0" indent="0" algn="l" rtl="0">
              <a:lnSpc>
                <a:spcPct val="100000"/>
              </a:lnSpc>
              <a:spcBef>
                <a:spcPts val="1600"/>
              </a:spcBef>
              <a:spcAft>
                <a:spcPts val="0"/>
              </a:spcAft>
              <a:buNone/>
            </a:pPr>
            <a:r>
              <a:rPr lang="en" sz="2500">
                <a:latin typeface="Oswald"/>
                <a:ea typeface="Oswald"/>
                <a:cs typeface="Oswald"/>
                <a:sym typeface="Oswald"/>
              </a:rPr>
              <a:t>Ephesians 4:16 - </a:t>
            </a:r>
            <a:r>
              <a:rPr lang="en" sz="2500" u="sng">
                <a:latin typeface="Oswald"/>
                <a:ea typeface="Oswald"/>
                <a:cs typeface="Oswald"/>
                <a:sym typeface="Oswald"/>
              </a:rPr>
              <a:t>He makes </a:t>
            </a:r>
            <a:r>
              <a:rPr lang="en" sz="2500">
                <a:latin typeface="Oswald"/>
                <a:ea typeface="Oswald"/>
                <a:cs typeface="Oswald"/>
                <a:sym typeface="Oswald"/>
              </a:rPr>
              <a:t>the whole body fit together perfectly. As </a:t>
            </a:r>
            <a:r>
              <a:rPr lang="en" sz="2500" u="sng">
                <a:latin typeface="Oswald"/>
                <a:ea typeface="Oswald"/>
                <a:cs typeface="Oswald"/>
                <a:sym typeface="Oswald"/>
              </a:rPr>
              <a:t>each part </a:t>
            </a:r>
            <a:r>
              <a:rPr lang="en" sz="2500">
                <a:latin typeface="Oswald"/>
                <a:ea typeface="Oswald"/>
                <a:cs typeface="Oswald"/>
                <a:sym typeface="Oswald"/>
              </a:rPr>
              <a:t>does its own special work, </a:t>
            </a:r>
            <a:r>
              <a:rPr lang="en" sz="2500" u="sng">
                <a:latin typeface="Oswald"/>
                <a:ea typeface="Oswald"/>
                <a:cs typeface="Oswald"/>
                <a:sym typeface="Oswald"/>
              </a:rPr>
              <a:t>it helps the other parts grow,</a:t>
            </a:r>
            <a:r>
              <a:rPr lang="en" sz="2500">
                <a:latin typeface="Oswald"/>
                <a:ea typeface="Oswald"/>
                <a:cs typeface="Oswald"/>
                <a:sym typeface="Oswald"/>
              </a:rPr>
              <a:t> so that the whole body is </a:t>
            </a:r>
            <a:r>
              <a:rPr lang="en" sz="2500" u="sng">
                <a:latin typeface="Oswald"/>
                <a:ea typeface="Oswald"/>
                <a:cs typeface="Oswald"/>
                <a:sym typeface="Oswald"/>
              </a:rPr>
              <a:t>healthy and growing and full of love.</a:t>
            </a:r>
            <a:endParaRPr sz="2500" u="sng">
              <a:latin typeface="Oswald"/>
              <a:ea typeface="Oswald"/>
              <a:cs typeface="Oswald"/>
              <a:sym typeface="Oswald"/>
            </a:endParaRPr>
          </a:p>
          <a:p>
            <a:pPr marL="0" lvl="0" indent="0" algn="l" rtl="0">
              <a:lnSpc>
                <a:spcPct val="100000"/>
              </a:lnSpc>
              <a:spcBef>
                <a:spcPts val="1600"/>
              </a:spcBef>
              <a:spcAft>
                <a:spcPts val="0"/>
              </a:spcAft>
              <a:buNone/>
            </a:pPr>
            <a:r>
              <a:rPr lang="en" sz="2500">
                <a:latin typeface="Oswald"/>
                <a:ea typeface="Oswald"/>
                <a:cs typeface="Oswald"/>
                <a:sym typeface="Oswald"/>
              </a:rPr>
              <a:t>Romans 8:28 - And we know that </a:t>
            </a:r>
            <a:r>
              <a:rPr lang="en" sz="2500" u="sng">
                <a:latin typeface="Oswald"/>
                <a:ea typeface="Oswald"/>
                <a:cs typeface="Oswald"/>
                <a:sym typeface="Oswald"/>
              </a:rPr>
              <a:t>God causes all things to work together</a:t>
            </a:r>
            <a:r>
              <a:rPr lang="en" sz="2500">
                <a:latin typeface="Oswald"/>
                <a:ea typeface="Oswald"/>
                <a:cs typeface="Oswald"/>
                <a:sym typeface="Oswald"/>
              </a:rPr>
              <a:t> for good to </a:t>
            </a:r>
            <a:r>
              <a:rPr lang="en" sz="2500" u="sng">
                <a:latin typeface="Oswald"/>
                <a:ea typeface="Oswald"/>
                <a:cs typeface="Oswald"/>
                <a:sym typeface="Oswald"/>
              </a:rPr>
              <a:t>those who love God</a:t>
            </a:r>
            <a:r>
              <a:rPr lang="en" sz="2500">
                <a:latin typeface="Oswald"/>
                <a:ea typeface="Oswald"/>
                <a:cs typeface="Oswald"/>
                <a:sym typeface="Oswald"/>
              </a:rPr>
              <a:t>, to those who are called according to His purpose.</a:t>
            </a:r>
            <a:endParaRPr sz="2500">
              <a:latin typeface="Oswald"/>
              <a:ea typeface="Oswald"/>
              <a:cs typeface="Oswald"/>
              <a:sym typeface="Oswald"/>
            </a:endParaRPr>
          </a:p>
          <a:p>
            <a:pPr marL="0" lvl="0" indent="0" algn="l" rtl="0">
              <a:lnSpc>
                <a:spcPct val="100000"/>
              </a:lnSpc>
              <a:spcBef>
                <a:spcPts val="1600"/>
              </a:spcBef>
              <a:spcAft>
                <a:spcPts val="0"/>
              </a:spcAft>
              <a:buNone/>
            </a:pPr>
            <a:endParaRPr sz="2000">
              <a:latin typeface="Oswald"/>
              <a:ea typeface="Oswald"/>
              <a:cs typeface="Oswald"/>
              <a:sym typeface="Oswald"/>
            </a:endParaRPr>
          </a:p>
          <a:p>
            <a:pPr marL="0" lvl="0" indent="0" algn="l" rtl="0">
              <a:lnSpc>
                <a:spcPct val="100000"/>
              </a:lnSpc>
              <a:spcBef>
                <a:spcPts val="1600"/>
              </a:spcBef>
              <a:spcAft>
                <a:spcPts val="0"/>
              </a:spcAft>
              <a:buNone/>
            </a:pPr>
            <a:endParaRPr sz="2000">
              <a:latin typeface="Oswald"/>
              <a:ea typeface="Oswald"/>
              <a:cs typeface="Oswald"/>
              <a:sym typeface="Oswald"/>
            </a:endParaRPr>
          </a:p>
          <a:p>
            <a:pPr marL="0" lvl="0" indent="0" algn="l" rtl="0">
              <a:lnSpc>
                <a:spcPct val="100000"/>
              </a:lnSpc>
              <a:spcBef>
                <a:spcPts val="1600"/>
              </a:spcBef>
              <a:spcAft>
                <a:spcPts val="0"/>
              </a:spcAft>
              <a:buNone/>
            </a:pPr>
            <a:endParaRPr sz="2000">
              <a:latin typeface="Oswald"/>
              <a:ea typeface="Oswald"/>
              <a:cs typeface="Oswald"/>
              <a:sym typeface="Oswald"/>
            </a:endParaRPr>
          </a:p>
          <a:p>
            <a:pPr marL="0" lvl="0" indent="0" algn="l" rtl="0">
              <a:lnSpc>
                <a:spcPct val="100000"/>
              </a:lnSpc>
              <a:spcBef>
                <a:spcPts val="1600"/>
              </a:spcBef>
              <a:spcAft>
                <a:spcPts val="0"/>
              </a:spcAft>
              <a:buNone/>
            </a:pPr>
            <a:endParaRPr sz="20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377" name="Google Shape;377;p60"/>
          <p:cNvSpPr txBox="1"/>
          <p:nvPr/>
        </p:nvSpPr>
        <p:spPr>
          <a:xfrm>
            <a:off x="625025" y="1768275"/>
            <a:ext cx="8207400" cy="28935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700">
                <a:solidFill>
                  <a:srgbClr val="CACACA"/>
                </a:solidFill>
                <a:latin typeface="Oswald"/>
                <a:ea typeface="Oswald"/>
                <a:cs typeface="Oswald"/>
                <a:sym typeface="Oswald"/>
              </a:rPr>
              <a:t>When we lose the relational pieces, we treat God like a </a:t>
            </a:r>
            <a:br>
              <a:rPr lang="en" sz="4700">
                <a:solidFill>
                  <a:srgbClr val="CACACA"/>
                </a:solidFill>
                <a:latin typeface="Oswald"/>
                <a:ea typeface="Oswald"/>
                <a:cs typeface="Oswald"/>
                <a:sym typeface="Oswald"/>
              </a:rPr>
            </a:br>
            <a:r>
              <a:rPr lang="en" sz="4700">
                <a:solidFill>
                  <a:srgbClr val="CACACA"/>
                </a:solidFill>
                <a:latin typeface="Oswald"/>
                <a:ea typeface="Oswald"/>
                <a:cs typeface="Oswald"/>
                <a:sym typeface="Oswald"/>
              </a:rPr>
              <a:t>cosmic vending machine.</a:t>
            </a:r>
            <a:endParaRPr sz="4700">
              <a:solidFill>
                <a:srgbClr val="CACACA"/>
              </a:solidFill>
              <a:latin typeface="Oswald"/>
              <a:ea typeface="Oswald"/>
              <a:cs typeface="Oswald"/>
              <a:sym typeface="Oswald"/>
            </a:endParaRPr>
          </a:p>
          <a:p>
            <a:pPr marL="0" lvl="0" indent="0" algn="l" rtl="0">
              <a:spcBef>
                <a:spcPts val="1600"/>
              </a:spcBef>
              <a:spcAft>
                <a:spcPts val="0"/>
              </a:spcAft>
              <a:buNone/>
            </a:pPr>
            <a:endParaRPr sz="32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2" name="Google Shape;382;p61"/>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Legalism Removes the Relational Components</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383" name="Google Shape;383;p61"/>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500">
                <a:latin typeface="Oswald"/>
                <a:ea typeface="Oswald"/>
                <a:cs typeface="Oswald"/>
                <a:sym typeface="Oswald"/>
              </a:rPr>
              <a:t>Ephesians 2:10 - For we are His </a:t>
            </a:r>
            <a:r>
              <a:rPr lang="en" sz="2500" u="sng">
                <a:latin typeface="Oswald"/>
                <a:ea typeface="Oswald"/>
                <a:cs typeface="Oswald"/>
                <a:sym typeface="Oswald"/>
              </a:rPr>
              <a:t>workmanship</a:t>
            </a:r>
            <a:r>
              <a:rPr lang="en" sz="2500">
                <a:latin typeface="Oswald"/>
                <a:ea typeface="Oswald"/>
                <a:cs typeface="Oswald"/>
                <a:sym typeface="Oswald"/>
              </a:rPr>
              <a:t>, created in Christ Jesus for good works, which </a:t>
            </a:r>
            <a:r>
              <a:rPr lang="en" sz="2500" u="sng">
                <a:latin typeface="Oswald"/>
                <a:ea typeface="Oswald"/>
                <a:cs typeface="Oswald"/>
                <a:sym typeface="Oswald"/>
              </a:rPr>
              <a:t>God prepared beforehand </a:t>
            </a:r>
            <a:r>
              <a:rPr lang="en" sz="2500">
                <a:latin typeface="Oswald"/>
                <a:ea typeface="Oswald"/>
                <a:cs typeface="Oswald"/>
                <a:sym typeface="Oswald"/>
              </a:rPr>
              <a:t>so that we would walk in them.</a:t>
            </a:r>
            <a:endParaRPr sz="2500">
              <a:latin typeface="Oswald"/>
              <a:ea typeface="Oswald"/>
              <a:cs typeface="Oswald"/>
              <a:sym typeface="Oswald"/>
            </a:endParaRPr>
          </a:p>
          <a:p>
            <a:pPr marL="0" lvl="0" indent="0" algn="l" rtl="0">
              <a:lnSpc>
                <a:spcPct val="100000"/>
              </a:lnSpc>
              <a:spcBef>
                <a:spcPts val="1600"/>
              </a:spcBef>
              <a:spcAft>
                <a:spcPts val="0"/>
              </a:spcAft>
              <a:buNone/>
            </a:pPr>
            <a:r>
              <a:rPr lang="en" sz="2500">
                <a:latin typeface="Oswald"/>
                <a:ea typeface="Oswald"/>
                <a:cs typeface="Oswald"/>
                <a:sym typeface="Oswald"/>
              </a:rPr>
              <a:t>Ephesians 4:16 - </a:t>
            </a:r>
            <a:r>
              <a:rPr lang="en" sz="2500" u="sng">
                <a:latin typeface="Oswald"/>
                <a:ea typeface="Oswald"/>
                <a:cs typeface="Oswald"/>
                <a:sym typeface="Oswald"/>
              </a:rPr>
              <a:t>He makes </a:t>
            </a:r>
            <a:r>
              <a:rPr lang="en" sz="2500">
                <a:latin typeface="Oswald"/>
                <a:ea typeface="Oswald"/>
                <a:cs typeface="Oswald"/>
                <a:sym typeface="Oswald"/>
              </a:rPr>
              <a:t>the whole body fit together perfectly. As </a:t>
            </a:r>
            <a:r>
              <a:rPr lang="en" sz="2500" u="sng">
                <a:latin typeface="Oswald"/>
                <a:ea typeface="Oswald"/>
                <a:cs typeface="Oswald"/>
                <a:sym typeface="Oswald"/>
              </a:rPr>
              <a:t>each part </a:t>
            </a:r>
            <a:r>
              <a:rPr lang="en" sz="2500">
                <a:latin typeface="Oswald"/>
                <a:ea typeface="Oswald"/>
                <a:cs typeface="Oswald"/>
                <a:sym typeface="Oswald"/>
              </a:rPr>
              <a:t>does its own special work, </a:t>
            </a:r>
            <a:r>
              <a:rPr lang="en" sz="2500" u="sng">
                <a:latin typeface="Oswald"/>
                <a:ea typeface="Oswald"/>
                <a:cs typeface="Oswald"/>
                <a:sym typeface="Oswald"/>
              </a:rPr>
              <a:t>it helps the other parts grow,</a:t>
            </a:r>
            <a:r>
              <a:rPr lang="en" sz="2500">
                <a:latin typeface="Oswald"/>
                <a:ea typeface="Oswald"/>
                <a:cs typeface="Oswald"/>
                <a:sym typeface="Oswald"/>
              </a:rPr>
              <a:t> so that the whole body is </a:t>
            </a:r>
            <a:r>
              <a:rPr lang="en" sz="2500" u="sng">
                <a:latin typeface="Oswald"/>
                <a:ea typeface="Oswald"/>
                <a:cs typeface="Oswald"/>
                <a:sym typeface="Oswald"/>
              </a:rPr>
              <a:t>healthy and growing and full of love.</a:t>
            </a:r>
            <a:endParaRPr sz="2500" u="sng">
              <a:latin typeface="Oswald"/>
              <a:ea typeface="Oswald"/>
              <a:cs typeface="Oswald"/>
              <a:sym typeface="Oswald"/>
            </a:endParaRPr>
          </a:p>
          <a:p>
            <a:pPr marL="0" lvl="0" indent="0" algn="l" rtl="0">
              <a:lnSpc>
                <a:spcPct val="100000"/>
              </a:lnSpc>
              <a:spcBef>
                <a:spcPts val="1600"/>
              </a:spcBef>
              <a:spcAft>
                <a:spcPts val="0"/>
              </a:spcAft>
              <a:buNone/>
            </a:pPr>
            <a:r>
              <a:rPr lang="en" sz="2500">
                <a:latin typeface="Oswald"/>
                <a:ea typeface="Oswald"/>
                <a:cs typeface="Oswald"/>
                <a:sym typeface="Oswald"/>
              </a:rPr>
              <a:t>Romans 8:28 - And we know that </a:t>
            </a:r>
            <a:r>
              <a:rPr lang="en" sz="2500" u="sng">
                <a:latin typeface="Oswald"/>
                <a:ea typeface="Oswald"/>
                <a:cs typeface="Oswald"/>
                <a:sym typeface="Oswald"/>
              </a:rPr>
              <a:t>God causes all things to work together</a:t>
            </a:r>
            <a:r>
              <a:rPr lang="en" sz="2500">
                <a:latin typeface="Oswald"/>
                <a:ea typeface="Oswald"/>
                <a:cs typeface="Oswald"/>
                <a:sym typeface="Oswald"/>
              </a:rPr>
              <a:t> for good to </a:t>
            </a:r>
            <a:r>
              <a:rPr lang="en" sz="2500" u="sng">
                <a:latin typeface="Oswald"/>
                <a:ea typeface="Oswald"/>
                <a:cs typeface="Oswald"/>
                <a:sym typeface="Oswald"/>
              </a:rPr>
              <a:t>those who love God</a:t>
            </a:r>
            <a:r>
              <a:rPr lang="en" sz="2500">
                <a:latin typeface="Oswald"/>
                <a:ea typeface="Oswald"/>
                <a:cs typeface="Oswald"/>
                <a:sym typeface="Oswald"/>
              </a:rPr>
              <a:t>, to those who are called according to His purpose.</a:t>
            </a:r>
            <a:endParaRPr sz="2500">
              <a:latin typeface="Oswald"/>
              <a:ea typeface="Oswald"/>
              <a:cs typeface="Oswald"/>
              <a:sym typeface="Oswald"/>
            </a:endParaRPr>
          </a:p>
          <a:p>
            <a:pPr marL="0" lvl="0" indent="0" algn="l" rtl="0">
              <a:lnSpc>
                <a:spcPct val="100000"/>
              </a:lnSpc>
              <a:spcBef>
                <a:spcPts val="1600"/>
              </a:spcBef>
              <a:spcAft>
                <a:spcPts val="0"/>
              </a:spcAft>
              <a:buNone/>
            </a:pPr>
            <a:endParaRPr sz="2000">
              <a:latin typeface="Oswald"/>
              <a:ea typeface="Oswald"/>
              <a:cs typeface="Oswald"/>
              <a:sym typeface="Oswald"/>
            </a:endParaRPr>
          </a:p>
          <a:p>
            <a:pPr marL="0" lvl="0" indent="0" algn="l" rtl="0">
              <a:lnSpc>
                <a:spcPct val="100000"/>
              </a:lnSpc>
              <a:spcBef>
                <a:spcPts val="1600"/>
              </a:spcBef>
              <a:spcAft>
                <a:spcPts val="0"/>
              </a:spcAft>
              <a:buNone/>
            </a:pPr>
            <a:endParaRPr sz="2000">
              <a:latin typeface="Oswald"/>
              <a:ea typeface="Oswald"/>
              <a:cs typeface="Oswald"/>
              <a:sym typeface="Oswald"/>
            </a:endParaRPr>
          </a:p>
          <a:p>
            <a:pPr marL="0" lvl="0" indent="0" algn="l" rtl="0">
              <a:lnSpc>
                <a:spcPct val="100000"/>
              </a:lnSpc>
              <a:spcBef>
                <a:spcPts val="1600"/>
              </a:spcBef>
              <a:spcAft>
                <a:spcPts val="0"/>
              </a:spcAft>
              <a:buNone/>
            </a:pPr>
            <a:endParaRPr sz="2000">
              <a:latin typeface="Oswald"/>
              <a:ea typeface="Oswald"/>
              <a:cs typeface="Oswald"/>
              <a:sym typeface="Oswald"/>
            </a:endParaRPr>
          </a:p>
          <a:p>
            <a:pPr marL="0" lvl="0" indent="0" algn="l" rtl="0">
              <a:lnSpc>
                <a:spcPct val="100000"/>
              </a:lnSpc>
              <a:spcBef>
                <a:spcPts val="1600"/>
              </a:spcBef>
              <a:spcAft>
                <a:spcPts val="0"/>
              </a:spcAft>
              <a:buNone/>
            </a:pPr>
            <a:endParaRPr sz="20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384" name="Google Shape;384;p61"/>
          <p:cNvSpPr txBox="1"/>
          <p:nvPr/>
        </p:nvSpPr>
        <p:spPr>
          <a:xfrm>
            <a:off x="625025" y="1768275"/>
            <a:ext cx="8207400" cy="28935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700">
                <a:solidFill>
                  <a:schemeClr val="accent3"/>
                </a:solidFill>
                <a:latin typeface="Oswald"/>
                <a:ea typeface="Oswald"/>
                <a:cs typeface="Oswald"/>
                <a:sym typeface="Oswald"/>
              </a:rPr>
              <a:t>If you see these attitudes in yourself, you need to address it quickly. </a:t>
            </a:r>
            <a:endParaRPr sz="4700" i="1">
              <a:solidFill>
                <a:schemeClr val="accent3"/>
              </a:solidFill>
              <a:latin typeface="Oswald"/>
              <a:ea typeface="Oswald"/>
              <a:cs typeface="Oswald"/>
              <a:sym typeface="Oswald"/>
            </a:endParaRPr>
          </a:p>
          <a:p>
            <a:pPr marL="0" lvl="0" indent="0" algn="ctr" rtl="0">
              <a:spcBef>
                <a:spcPts val="1600"/>
              </a:spcBef>
              <a:spcAft>
                <a:spcPts val="0"/>
              </a:spcAft>
              <a:buNone/>
            </a:pPr>
            <a:endParaRPr sz="4700">
              <a:solidFill>
                <a:srgbClr val="CACACA"/>
              </a:solidFill>
              <a:latin typeface="Oswald"/>
              <a:ea typeface="Oswald"/>
              <a:cs typeface="Oswald"/>
              <a:sym typeface="Oswald"/>
            </a:endParaRPr>
          </a:p>
          <a:p>
            <a:pPr marL="0" lvl="0" indent="0" algn="l" rtl="0">
              <a:spcBef>
                <a:spcPts val="1600"/>
              </a:spcBef>
              <a:spcAft>
                <a:spcPts val="0"/>
              </a:spcAft>
              <a:buNone/>
            </a:pPr>
            <a:endParaRPr sz="32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Google Shape;389;p62"/>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The Battle Against Legalism</a:t>
            </a: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390" name="Google Shape;390;p62"/>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Google Shape;395;p63"/>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The Battle Against Legalism</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396" name="Google Shape;396;p63"/>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Ask God to help you recover a grace-focused perspective</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7"/>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The Battle Against Legalism</a:t>
            </a: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85" name="Google Shape;85;p17"/>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2 Peter 1:3</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His divine power has given us </a:t>
            </a:r>
            <a:r>
              <a:rPr lang="en" sz="2400" b="1" u="sng">
                <a:latin typeface="Oswald"/>
                <a:ea typeface="Oswald"/>
                <a:cs typeface="Oswald"/>
                <a:sym typeface="Oswald"/>
              </a:rPr>
              <a:t>everything we need</a:t>
            </a:r>
            <a:r>
              <a:rPr lang="en" sz="2400" b="1">
                <a:latin typeface="Oswald"/>
                <a:ea typeface="Oswald"/>
                <a:cs typeface="Oswald"/>
                <a:sym typeface="Oswald"/>
              </a:rPr>
              <a:t> </a:t>
            </a:r>
            <a:r>
              <a:rPr lang="en" sz="2400">
                <a:latin typeface="Oswald"/>
                <a:ea typeface="Oswald"/>
                <a:cs typeface="Oswald"/>
                <a:sym typeface="Oswald"/>
              </a:rPr>
              <a:t>for a godly life through our knowledge of him who called us by his own glory and goodness.</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Scripture</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Prayer</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Fellowship</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Ministry</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Suffering</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
        <p:nvSpPr>
          <p:cNvPr id="86" name="Google Shape;86;p17"/>
          <p:cNvSpPr txBox="1"/>
          <p:nvPr/>
        </p:nvSpPr>
        <p:spPr>
          <a:xfrm>
            <a:off x="2786625" y="2369900"/>
            <a:ext cx="5731500" cy="21432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900">
                <a:solidFill>
                  <a:srgbClr val="CACACA"/>
                </a:solidFill>
                <a:latin typeface="Oswald"/>
                <a:ea typeface="Oswald"/>
                <a:cs typeface="Oswald"/>
                <a:sym typeface="Oswald"/>
              </a:rPr>
              <a:t>We need to recover the means of growth from our own legalistic perspective.</a:t>
            </a:r>
            <a:endParaRPr sz="3900" i="1">
              <a:solidFill>
                <a:schemeClr val="accent3"/>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400"/>
        <p:cNvGrpSpPr/>
        <p:nvPr/>
      </p:nvGrpSpPr>
      <p:grpSpPr>
        <a:xfrm>
          <a:off x="0" y="0"/>
          <a:ext cx="0" cy="0"/>
          <a:chOff x="0" y="0"/>
          <a:chExt cx="0" cy="0"/>
        </a:xfrm>
      </p:grpSpPr>
      <p:sp>
        <p:nvSpPr>
          <p:cNvPr id="401" name="Google Shape;401;p64"/>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The Battle Against Legalism</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402" name="Google Shape;402;p64"/>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Ask God to help you recover a grace-focused perspective</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
        <p:nvSpPr>
          <p:cNvPr id="403" name="Google Shape;403;p64"/>
          <p:cNvSpPr txBox="1"/>
          <p:nvPr/>
        </p:nvSpPr>
        <p:spPr>
          <a:xfrm>
            <a:off x="624900" y="1393125"/>
            <a:ext cx="8207400" cy="2893500"/>
          </a:xfrm>
          <a:prstGeom prst="rect">
            <a:avLst/>
          </a:prstGeom>
          <a:solidFill>
            <a:srgbClr val="07376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200">
                <a:solidFill>
                  <a:srgbClr val="CACACA"/>
                </a:solidFill>
                <a:latin typeface="Oswald"/>
                <a:ea typeface="Oswald"/>
                <a:cs typeface="Oswald"/>
                <a:sym typeface="Oswald"/>
              </a:rPr>
              <a:t>Philippians 3:15</a:t>
            </a:r>
            <a:endParaRPr sz="3200">
              <a:solidFill>
                <a:srgbClr val="CACACA"/>
              </a:solidFill>
              <a:latin typeface="Oswald"/>
              <a:ea typeface="Oswald"/>
              <a:cs typeface="Oswald"/>
              <a:sym typeface="Oswald"/>
            </a:endParaRPr>
          </a:p>
          <a:p>
            <a:pPr marL="0" lvl="0" indent="0" algn="l" rtl="0">
              <a:spcBef>
                <a:spcPts val="1600"/>
              </a:spcBef>
              <a:spcAft>
                <a:spcPts val="0"/>
              </a:spcAft>
              <a:buNone/>
            </a:pPr>
            <a:r>
              <a:rPr lang="en" sz="3200">
                <a:solidFill>
                  <a:srgbClr val="CACACA"/>
                </a:solidFill>
                <a:latin typeface="Oswald"/>
                <a:ea typeface="Oswald"/>
                <a:cs typeface="Oswald"/>
                <a:sym typeface="Oswald"/>
              </a:rPr>
              <a:t>All of us, then, who are mature should take such a view of things. And if on some point you think differently, that too God will make clear to you.</a:t>
            </a:r>
            <a:endParaRPr sz="3200">
              <a:solidFill>
                <a:srgbClr val="CACACA"/>
              </a:solidFill>
              <a:latin typeface="Oswald"/>
              <a:ea typeface="Oswald"/>
              <a:cs typeface="Oswald"/>
              <a:sym typeface="Oswald"/>
            </a:endParaRPr>
          </a:p>
          <a:p>
            <a:pPr marL="0" lvl="0" indent="0" algn="l" rtl="0">
              <a:spcBef>
                <a:spcPts val="1600"/>
              </a:spcBef>
              <a:spcAft>
                <a:spcPts val="0"/>
              </a:spcAft>
              <a:buNone/>
            </a:pPr>
            <a:endParaRPr sz="3200" i="1">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65"/>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The Battle Against Legalism</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409" name="Google Shape;409;p65"/>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Ask God to help you recover a grace-focused perspective</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Watch out for fluffy gimmicks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413"/>
        <p:cNvGrpSpPr/>
        <p:nvPr/>
      </p:nvGrpSpPr>
      <p:grpSpPr>
        <a:xfrm>
          <a:off x="0" y="0"/>
          <a:ext cx="0" cy="0"/>
          <a:chOff x="0" y="0"/>
          <a:chExt cx="0" cy="0"/>
        </a:xfrm>
      </p:grpSpPr>
      <p:sp>
        <p:nvSpPr>
          <p:cNvPr id="414" name="Google Shape;414;p66"/>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The Battle Against Legalism</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415" name="Google Shape;415;p66"/>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Ask God to help you recover a grace-focused perspective</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Watch out for fluffy gimmicks</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
        <p:nvSpPr>
          <p:cNvPr id="416" name="Google Shape;416;p66"/>
          <p:cNvSpPr txBox="1"/>
          <p:nvPr/>
        </p:nvSpPr>
        <p:spPr>
          <a:xfrm>
            <a:off x="624900" y="1950575"/>
            <a:ext cx="8207400" cy="2893500"/>
          </a:xfrm>
          <a:prstGeom prst="rect">
            <a:avLst/>
          </a:prstGeom>
          <a:solidFill>
            <a:srgbClr val="07376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200" i="1">
                <a:solidFill>
                  <a:srgbClr val="CACACA"/>
                </a:solidFill>
                <a:latin typeface="Oswald"/>
                <a:ea typeface="Oswald"/>
                <a:cs typeface="Oswald"/>
                <a:sym typeface="Oswald"/>
              </a:rPr>
              <a:t>I have a day of the week where I deliberately don’t read my bible.</a:t>
            </a:r>
            <a:endParaRPr sz="3200" i="1">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sp>
        <p:nvSpPr>
          <p:cNvPr id="421" name="Google Shape;421;p67"/>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The Battle Against Legalism</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422" name="Google Shape;422;p67"/>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Ask God to help you recover a grace-focused perspective</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Watch out for fluffy gimmicks</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
        <p:nvSpPr>
          <p:cNvPr id="423" name="Google Shape;423;p67"/>
          <p:cNvSpPr txBox="1"/>
          <p:nvPr/>
        </p:nvSpPr>
        <p:spPr>
          <a:xfrm>
            <a:off x="624900" y="1950575"/>
            <a:ext cx="8207400" cy="2893500"/>
          </a:xfrm>
          <a:prstGeom prst="rect">
            <a:avLst/>
          </a:prstGeom>
          <a:solidFill>
            <a:srgbClr val="07376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200" i="1">
                <a:solidFill>
                  <a:srgbClr val="CACACA"/>
                </a:solidFill>
                <a:latin typeface="Oswald"/>
                <a:ea typeface="Oswald"/>
                <a:cs typeface="Oswald"/>
                <a:sym typeface="Oswald"/>
              </a:rPr>
              <a:t>I have a day of the week where I deliberately don’t read my bible.</a:t>
            </a:r>
            <a:endParaRPr sz="3200" i="1">
              <a:solidFill>
                <a:srgbClr val="CACACA"/>
              </a:solidFill>
              <a:latin typeface="Oswald"/>
              <a:ea typeface="Oswald"/>
              <a:cs typeface="Oswald"/>
              <a:sym typeface="Oswald"/>
            </a:endParaRPr>
          </a:p>
          <a:p>
            <a:pPr marL="0" lvl="0" indent="0" algn="l" rtl="0">
              <a:spcBef>
                <a:spcPts val="1600"/>
              </a:spcBef>
              <a:spcAft>
                <a:spcPts val="0"/>
              </a:spcAft>
              <a:buNone/>
            </a:pPr>
            <a:r>
              <a:rPr lang="en" sz="3200" i="1">
                <a:solidFill>
                  <a:srgbClr val="CACACA"/>
                </a:solidFill>
                <a:latin typeface="Oswald"/>
                <a:ea typeface="Oswald"/>
                <a:cs typeface="Oswald"/>
                <a:sym typeface="Oswald"/>
              </a:rPr>
              <a:t>I have a day of the week where I deliberately don’t talk to my wife and kids. </a:t>
            </a:r>
            <a:endParaRPr sz="3200" i="1">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Google Shape;428;p68"/>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The Battle Against Legalism</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429" name="Google Shape;429;p68"/>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Ask God to help you recover a grace-focused perspective</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Watch out for fluffy gimmicks</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Enjoy the exercises!!</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33"/>
        <p:cNvGrpSpPr/>
        <p:nvPr/>
      </p:nvGrpSpPr>
      <p:grpSpPr>
        <a:xfrm>
          <a:off x="0" y="0"/>
          <a:ext cx="0" cy="0"/>
          <a:chOff x="0" y="0"/>
          <a:chExt cx="0" cy="0"/>
        </a:xfrm>
      </p:grpSpPr>
      <p:sp>
        <p:nvSpPr>
          <p:cNvPr id="434" name="Google Shape;434;p69"/>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The Battle Against Legalism</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435" name="Google Shape;435;p69"/>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Ask God to help you recover a grace-focused perspective</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Watch out for fluffy gimmicks</a:t>
            </a: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Enjoy the exercises!!</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
        <p:nvSpPr>
          <p:cNvPr id="436" name="Google Shape;436;p69"/>
          <p:cNvSpPr txBox="1"/>
          <p:nvPr/>
        </p:nvSpPr>
        <p:spPr>
          <a:xfrm>
            <a:off x="546775" y="2571750"/>
            <a:ext cx="8207400" cy="1712400"/>
          </a:xfrm>
          <a:prstGeom prst="rect">
            <a:avLst/>
          </a:prstGeom>
          <a:solidFill>
            <a:srgbClr val="073763"/>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200">
                <a:solidFill>
                  <a:srgbClr val="CACACA"/>
                </a:solidFill>
                <a:latin typeface="Oswald"/>
                <a:ea typeface="Oswald"/>
                <a:cs typeface="Oswald"/>
                <a:sym typeface="Oswald"/>
              </a:rPr>
              <a:t>William R Newell: </a:t>
            </a:r>
            <a:br>
              <a:rPr lang="en" sz="3200">
                <a:solidFill>
                  <a:srgbClr val="CACACA"/>
                </a:solidFill>
                <a:latin typeface="Oswald"/>
                <a:ea typeface="Oswald"/>
                <a:cs typeface="Oswald"/>
                <a:sym typeface="Oswald"/>
              </a:rPr>
            </a:br>
            <a:r>
              <a:rPr lang="en" sz="3200">
                <a:solidFill>
                  <a:srgbClr val="CACACA"/>
                </a:solidFill>
                <a:latin typeface="Oswald"/>
                <a:ea typeface="Oswald"/>
                <a:cs typeface="Oswald"/>
                <a:sym typeface="Oswald"/>
              </a:rPr>
              <a:t>“To expect to be blessed, though realizing more and more lack of worth.”</a:t>
            </a:r>
            <a:endParaRPr sz="32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ctr" rtl="0">
              <a:spcBef>
                <a:spcPts val="1600"/>
              </a:spcBef>
              <a:spcAft>
                <a:spcPts val="0"/>
              </a:spcAft>
              <a:buNone/>
            </a:pPr>
            <a:endParaRPr sz="3600">
              <a:solidFill>
                <a:srgbClr val="CACACA"/>
              </a:solidFill>
              <a:latin typeface="Oswald"/>
              <a:ea typeface="Oswald"/>
              <a:cs typeface="Oswald"/>
              <a:sym typeface="Oswald"/>
            </a:endParaRPr>
          </a:p>
          <a:p>
            <a:pPr marL="0" lvl="0" indent="0" algn="l" rtl="0">
              <a:spcBef>
                <a:spcPts val="160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a:p>
            <a:pPr marL="0" lvl="0" indent="0" algn="l" rtl="0">
              <a:spcBef>
                <a:spcPts val="0"/>
              </a:spcBef>
              <a:spcAft>
                <a:spcPts val="0"/>
              </a:spcAft>
              <a:buNone/>
            </a:pPr>
            <a:endParaRPr sz="2400">
              <a:solidFill>
                <a:srgbClr val="F3F3F3"/>
              </a:solidFill>
              <a:latin typeface="Average"/>
              <a:ea typeface="Average"/>
              <a:cs typeface="Average"/>
              <a:sym typeface="Average"/>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8"/>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The Battle Against Legalism</a:t>
            </a: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92" name="Google Shape;92;p18"/>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Oswald"/>
                <a:ea typeface="Oswald"/>
                <a:cs typeface="Oswald"/>
                <a:sym typeface="Oswald"/>
              </a:rPr>
              <a:t>Legalism creates a performance mentality.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A performance mentality removes the relational components from the means of growth.</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We recover the means of growth from legalism by addressing our mindset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endParaRPr sz="1200">
              <a:latin typeface="Oswald"/>
              <a:ea typeface="Oswald"/>
              <a:cs typeface="Oswald"/>
              <a:sym typeface="Oswa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98" name="Google Shape;98;p19"/>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0"/>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104" name="Google Shape;104;p20"/>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800" b="1">
                <a:latin typeface="Oswald"/>
                <a:ea typeface="Oswald"/>
                <a:cs typeface="Oswald"/>
                <a:sym typeface="Oswald"/>
              </a:rPr>
              <a:t>What is legalism?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1"/>
          <p:cNvSpPr txBox="1">
            <a:spLocks noGrp="1"/>
          </p:cNvSpPr>
          <p:nvPr>
            <p:ph type="title"/>
          </p:nvPr>
        </p:nvSpPr>
        <p:spPr>
          <a:xfrm>
            <a:off x="0" y="0"/>
            <a:ext cx="8832300" cy="633000"/>
          </a:xfrm>
          <a:prstGeom prst="rect">
            <a:avLst/>
          </a:prstGeom>
          <a:effectLst>
            <a:outerShdw blurRad="57150" dist="9525" dir="5400000" algn="bl" rotWithShape="0">
              <a:srgbClr val="000000">
                <a:alpha val="55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rgbClr val="C9DAF8"/>
                </a:solidFill>
              </a:rPr>
              <a:t> Performance Mentality</a:t>
            </a:r>
            <a:endParaRPr sz="3600">
              <a:solidFill>
                <a:srgbClr val="C9DAF8"/>
              </a:solidFill>
            </a:endParaRPr>
          </a:p>
          <a:p>
            <a:pPr marL="0" lvl="0" indent="0" algn="l" rtl="0">
              <a:spcBef>
                <a:spcPts val="0"/>
              </a:spcBef>
              <a:spcAft>
                <a:spcPts val="0"/>
              </a:spcAft>
              <a:buNone/>
            </a:pPr>
            <a:endParaRPr sz="3600">
              <a:solidFill>
                <a:srgbClr val="C9DAF8"/>
              </a:solidFill>
            </a:endParaRPr>
          </a:p>
          <a:p>
            <a:pPr marL="0" lvl="0" indent="0" algn="l" rtl="0">
              <a:spcBef>
                <a:spcPts val="0"/>
              </a:spcBef>
              <a:spcAft>
                <a:spcPts val="0"/>
              </a:spcAft>
              <a:buNone/>
            </a:pPr>
            <a:endParaRPr sz="3600">
              <a:solidFill>
                <a:srgbClr val="C9DAF8"/>
              </a:solidFill>
            </a:endParaRPr>
          </a:p>
        </p:txBody>
      </p:sp>
      <p:sp>
        <p:nvSpPr>
          <p:cNvPr id="110" name="Google Shape;110;p21"/>
          <p:cNvSpPr txBox="1">
            <a:spLocks noGrp="1"/>
          </p:cNvSpPr>
          <p:nvPr>
            <p:ph type="body" idx="1"/>
          </p:nvPr>
        </p:nvSpPr>
        <p:spPr>
          <a:xfrm>
            <a:off x="311700" y="720975"/>
            <a:ext cx="8520600" cy="4237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800" b="1">
                <a:latin typeface="Oswald"/>
                <a:ea typeface="Oswald"/>
                <a:cs typeface="Oswald"/>
                <a:sym typeface="Oswald"/>
              </a:rPr>
              <a:t>What is legalism? </a:t>
            </a:r>
            <a:endParaRPr sz="2800" b="1">
              <a:latin typeface="Oswald"/>
              <a:ea typeface="Oswald"/>
              <a:cs typeface="Oswald"/>
              <a:sym typeface="Oswald"/>
            </a:endParaRPr>
          </a:p>
          <a:p>
            <a:pPr marL="457200" lvl="0" indent="-381000" algn="l" rtl="0">
              <a:lnSpc>
                <a:spcPct val="100000"/>
              </a:lnSpc>
              <a:spcBef>
                <a:spcPts val="1600"/>
              </a:spcBef>
              <a:spcAft>
                <a:spcPts val="0"/>
              </a:spcAft>
              <a:buSzPts val="2400"/>
              <a:buFont typeface="Oswald"/>
              <a:buChar char="●"/>
            </a:pPr>
            <a:r>
              <a:rPr lang="en" sz="2400">
                <a:latin typeface="Oswald"/>
                <a:ea typeface="Oswald"/>
                <a:cs typeface="Oswald"/>
                <a:sym typeface="Oswald"/>
              </a:rPr>
              <a:t>Hard Work? </a:t>
            </a:r>
            <a:endParaRPr sz="2400">
              <a:latin typeface="Oswald"/>
              <a:ea typeface="Oswald"/>
              <a:cs typeface="Oswald"/>
              <a:sym typeface="Oswald"/>
            </a:endParaRPr>
          </a:p>
          <a:p>
            <a:pPr marL="45720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r>
              <a:rPr lang="en" sz="2400">
                <a:latin typeface="Oswald"/>
                <a:ea typeface="Oswald"/>
                <a:cs typeface="Oswald"/>
                <a:sym typeface="Oswald"/>
              </a:rPr>
              <a:t> </a:t>
            </a: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solidFill>
                <a:srgbClr val="F3F3F3"/>
              </a:solidFill>
            </a:endParaRPr>
          </a:p>
          <a:p>
            <a:pPr marL="457200" lvl="0" indent="0" algn="l" rtl="0">
              <a:lnSpc>
                <a:spcPct val="100000"/>
              </a:lnSpc>
              <a:spcBef>
                <a:spcPts val="160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solidFill>
                <a:srgbClr val="F3F3F3"/>
              </a:solidFill>
            </a:endParaRPr>
          </a:p>
          <a:p>
            <a:pPr marL="0" lvl="0" indent="0" algn="l" rtl="0">
              <a:lnSpc>
                <a:spcPct val="100000"/>
              </a:lnSpc>
              <a:spcBef>
                <a:spcPts val="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lnSpc>
                <a:spcPct val="100000"/>
              </a:lnSpc>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0"/>
              </a:spcAft>
              <a:buNone/>
            </a:pPr>
            <a:endParaRPr sz="2400">
              <a:latin typeface="Oswald"/>
              <a:ea typeface="Oswald"/>
              <a:cs typeface="Oswald"/>
              <a:sym typeface="Oswald"/>
            </a:endParaRPr>
          </a:p>
          <a:p>
            <a:pPr marL="0" lvl="0" indent="0" algn="l" rtl="0">
              <a:spcBef>
                <a:spcPts val="1600"/>
              </a:spcBef>
              <a:spcAft>
                <a:spcPts val="1600"/>
              </a:spcAft>
              <a:buNone/>
            </a:pPr>
            <a:r>
              <a:rPr lang="en" sz="1200">
                <a:latin typeface="Oswald"/>
                <a:ea typeface="Oswald"/>
                <a:cs typeface="Oswald"/>
                <a:sym typeface="Oswald"/>
              </a:rPr>
              <a:t>De</a:t>
            </a:r>
            <a:endParaRPr sz="1200">
              <a:latin typeface="Oswald"/>
              <a:ea typeface="Oswald"/>
              <a:cs typeface="Oswald"/>
              <a:sym typeface="Oswald"/>
            </a:endParaRPr>
          </a:p>
        </p:txBody>
      </p:sp>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3812</Words>
  <Application>Microsoft Office PowerPoint</Application>
  <PresentationFormat>On-screen Show (16:9)</PresentationFormat>
  <Paragraphs>4448</Paragraphs>
  <Slides>55</Slides>
  <Notes>55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55</vt:i4>
      </vt:variant>
    </vt:vector>
  </HeadingPairs>
  <TitlesOfParts>
    <vt:vector size="59" baseType="lpstr">
      <vt:lpstr>Average</vt:lpstr>
      <vt:lpstr>Oswald</vt:lpstr>
      <vt:lpstr>Arial</vt:lpstr>
      <vt:lpstr>Slate</vt:lpstr>
      <vt:lpstr>The Battle Against Legalism</vt:lpstr>
      <vt:lpstr>The Battle Against Legalism </vt:lpstr>
      <vt:lpstr>The Battle Against Legalism </vt:lpstr>
      <vt:lpstr>The Battle Against Legalism </vt:lpstr>
      <vt:lpstr>The Battle Against Legalism </vt:lpstr>
      <vt:lpstr>The Battle Against Legalism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 Performance Mentality    </vt:lpstr>
      <vt:lpstr>Legalism Removes the Relational Components     </vt:lpstr>
      <vt:lpstr>Legalism Removes the Relational Components     </vt:lpstr>
      <vt:lpstr>Legalism Removes the Relational Components       </vt:lpstr>
      <vt:lpstr>Legalism Removes the Relational Components       </vt:lpstr>
      <vt:lpstr>Legalism Removes the Relational Components       </vt:lpstr>
      <vt:lpstr>Legalism Removes the Relational Components       </vt:lpstr>
      <vt:lpstr>Legalism Removes the Relational Components       </vt:lpstr>
      <vt:lpstr>Legalism Removes the Relational Components       </vt:lpstr>
      <vt:lpstr>Legalism Removes the Relational Components       </vt:lpstr>
      <vt:lpstr>Legalism Removes the Relational Components       </vt:lpstr>
      <vt:lpstr>Legalism Removes the Relational Components       </vt:lpstr>
      <vt:lpstr>The Battle Against Legalism </vt:lpstr>
      <vt:lpstr>The Battle Against Legalism  </vt:lpstr>
      <vt:lpstr>The Battle Against Legalism  </vt:lpstr>
      <vt:lpstr>The Battle Against Legalism  </vt:lpstr>
      <vt:lpstr>The Battle Against Legalism  </vt:lpstr>
      <vt:lpstr>The Battle Against Legalism  </vt:lpstr>
      <vt:lpstr>The Battle Against Legalism  </vt:lpstr>
      <vt:lpstr>The Battle Against Legalism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2025-07-21T13:58:47Z</dcterms:modified>
</cp:coreProperties>
</file>