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8"/>
  </p:notesMasterIdLst>
  <p:sldIdLst>
    <p:sldId id="9549" r:id="rId3"/>
    <p:sldId id="9986" r:id="rId4"/>
    <p:sldId id="9601" r:id="rId5"/>
    <p:sldId id="9606" r:id="rId6"/>
    <p:sldId id="9607" r:id="rId7"/>
    <p:sldId id="9608" r:id="rId8"/>
    <p:sldId id="9957" r:id="rId9"/>
    <p:sldId id="9958" r:id="rId10"/>
    <p:sldId id="9609" r:id="rId11"/>
    <p:sldId id="9960" r:id="rId12"/>
    <p:sldId id="9961" r:id="rId13"/>
    <p:sldId id="9962" r:id="rId14"/>
    <p:sldId id="9964" r:id="rId15"/>
    <p:sldId id="9965" r:id="rId16"/>
    <p:sldId id="9966" r:id="rId17"/>
    <p:sldId id="9604" r:id="rId18"/>
    <p:sldId id="9967" r:id="rId19"/>
    <p:sldId id="9969" r:id="rId20"/>
    <p:sldId id="9970" r:id="rId21"/>
    <p:sldId id="9605" r:id="rId22"/>
    <p:sldId id="9971" r:id="rId23"/>
    <p:sldId id="9972" r:id="rId24"/>
    <p:sldId id="9973" r:id="rId25"/>
    <p:sldId id="9974" r:id="rId26"/>
    <p:sldId id="9975" r:id="rId27"/>
    <p:sldId id="9976" r:id="rId28"/>
    <p:sldId id="9963" r:id="rId29"/>
    <p:sldId id="9978" r:id="rId30"/>
    <p:sldId id="9981" r:id="rId31"/>
    <p:sldId id="9982" r:id="rId32"/>
    <p:sldId id="9983" r:id="rId33"/>
    <p:sldId id="9984" r:id="rId34"/>
    <p:sldId id="7758" r:id="rId35"/>
    <p:sldId id="7751" r:id="rId36"/>
    <p:sldId id="999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ey" initials="H" lastIdx="1" clrIdx="0">
    <p:extLst>
      <p:ext uri="{19B8F6BF-5375-455C-9EA6-DF929625EA0E}">
        <p15:presenceInfo xmlns:p15="http://schemas.microsoft.com/office/powerpoint/2012/main" userId="S::DoddH@dwellcc.org::80dc9b1a-4eda-4af5-b796-f00664ee438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00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03"/>
    <p:restoredTop sz="85737"/>
  </p:normalViewPr>
  <p:slideViewPr>
    <p:cSldViewPr snapToGrid="0" snapToObjects="1">
      <p:cViewPr varScale="1">
        <p:scale>
          <a:sx n="57" d="100"/>
          <a:sy n="57" d="100"/>
        </p:scale>
        <p:origin x="1188" y="32"/>
      </p:cViewPr>
      <p:guideLst/>
    </p:cSldViewPr>
  </p:slideViewPr>
  <p:notesTextViewPr>
    <p:cViewPr>
      <p:scale>
        <a:sx n="110" d="100"/>
        <a:sy n="11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07-21T01:33:32.839" idx="1">
    <p:pos x="10" y="10"/>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8DE067-0D96-5746-A4E1-9CFE1A3C764C}" type="datetimeFigureOut">
              <a:rPr lang="en-US" smtClean="0"/>
              <a:t>7/21/2025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393B65-9423-4546-BDA9-00E5CFDA2F3B}" type="slidenum">
              <a:rPr lang="en-US" smtClean="0"/>
              <a:t>‹#›</a:t>
            </a:fld>
            <a:endParaRPr lang="en-US"/>
          </a:p>
        </p:txBody>
      </p:sp>
    </p:spTree>
    <p:extLst>
      <p:ext uri="{BB962C8B-B14F-4D97-AF65-F5344CB8AC3E}">
        <p14:creationId xmlns:p14="http://schemas.microsoft.com/office/powerpoint/2010/main" val="3976769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D58B51-2E9D-4563-9B44-A7BEAA1385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1675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4D0625-8E4C-4248-A68B-C75D8B3D28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2283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4D0625-8E4C-4248-A68B-C75D8B3D28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7432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4D0625-8E4C-4248-A68B-C75D8B3D28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1424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4D0625-8E4C-4248-A68B-C75D8B3D28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7325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4D0625-8E4C-4248-A68B-C75D8B3D28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7835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4D0625-8E4C-4248-A68B-C75D8B3D28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1522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sym typeface="Wingdings" pitchFamily="2" charset="2"/>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4D0625-8E4C-4248-A68B-C75D8B3D28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474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ym typeface="Wingdings" pitchFamily="2" charset="2"/>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4D0625-8E4C-4248-A68B-C75D8B3D28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2335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sym typeface="Wingdings" pitchFamily="2" charset="2"/>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4D0625-8E4C-4248-A68B-C75D8B3D28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0720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sym typeface="Wingdings" pitchFamily="2" charset="2"/>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4D0625-8E4C-4248-A68B-C75D8B3D28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1766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sz="1200" i="0" dirty="0">
              <a:latin typeface="Baskerville" panose="02020502070401020303" pitchFamily="18" charset="0"/>
              <a:ea typeface="Baskerville" panose="02020502070401020303" pitchFamily="18" charset="0"/>
              <a:sym typeface="Wingdings" pitchFamily="2" charset="2"/>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4D0625-8E4C-4248-A68B-C75D8B3D28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5482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sym typeface="Wingdings" pitchFamily="2" charset="2"/>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4D0625-8E4C-4248-A68B-C75D8B3D28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74753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sym typeface="Wingdings" pitchFamily="2" charset="2"/>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4D0625-8E4C-4248-A68B-C75D8B3D28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255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i="1" dirty="0">
              <a:latin typeface="Baskerville" panose="02020502070401020303" pitchFamily="18" charset="0"/>
              <a:ea typeface="Baskerville" panose="02020502070401020303" pitchFamily="18" charset="0"/>
              <a:sym typeface="Wingdings" pitchFamily="2" charset="2"/>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4D0625-8E4C-4248-A68B-C75D8B3D28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54305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sym typeface="Wingdings" pitchFamily="2" charset="2"/>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4D0625-8E4C-4248-A68B-C75D8B3D28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47022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4D0625-8E4C-4248-A68B-C75D8B3D28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89437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4D0625-8E4C-4248-A68B-C75D8B3D28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65048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4D0625-8E4C-4248-A68B-C75D8B3D28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6382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sym typeface="Wingdings" pitchFamily="2" charset="2"/>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4D0625-8E4C-4248-A68B-C75D8B3D28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95740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sym typeface="Wingdings" pitchFamily="2" charset="2"/>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4D0625-8E4C-4248-A68B-C75D8B3D28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09795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4D0625-8E4C-4248-A68B-C75D8B3D28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0168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sym typeface="Wingdings" pitchFamily="2" charset="2"/>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4D0625-8E4C-4248-A68B-C75D8B3D28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29047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4D0625-8E4C-4248-A68B-C75D8B3D28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39605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4D0625-8E4C-4248-A68B-C75D8B3D28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88412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4D0625-8E4C-4248-A68B-C75D8B3D28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82302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1E703C-028E-5F4E-AD48-41C784BD13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07521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1E703C-028E-5F4E-AD48-41C784BD13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59406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1E703C-028E-5F4E-AD48-41C784BD13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4421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sym typeface="Wingdings" pitchFamily="2" charset="2"/>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4D0625-8E4C-4248-A68B-C75D8B3D28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9345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ym typeface="Wingdings" pitchFamily="2" charset="2"/>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4D0625-8E4C-4248-A68B-C75D8B3D28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909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sym typeface="Wingdings" pitchFamily="2" charset="2"/>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4D0625-8E4C-4248-A68B-C75D8B3D28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5398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1E703C-028E-5F4E-AD48-41C784BD13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2186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1E703C-028E-5F4E-AD48-41C784BD13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328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sym typeface="Wingdings" pitchFamily="2" charset="2"/>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4D0625-8E4C-4248-A68B-C75D8B3D28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0401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01A62-782A-514C-B330-777F5A0714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A2F486-C868-1E4C-8CD8-812EF6764C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35BCF0-BD8B-A14E-A136-6783FE67C8AE}"/>
              </a:ext>
            </a:extLst>
          </p:cNvPr>
          <p:cNvSpPr>
            <a:spLocks noGrp="1"/>
          </p:cNvSpPr>
          <p:nvPr>
            <p:ph type="dt" sz="half" idx="10"/>
          </p:nvPr>
        </p:nvSpPr>
        <p:spPr/>
        <p:txBody>
          <a:bodyPr/>
          <a:lstStyle/>
          <a:p>
            <a:fld id="{A4D07F03-9F7B-A041-8BDE-3AECA83A9E43}" type="datetimeFigureOut">
              <a:rPr lang="en-US" smtClean="0"/>
              <a:t>7/21/2025</a:t>
            </a:fld>
            <a:endParaRPr lang="en-US"/>
          </a:p>
        </p:txBody>
      </p:sp>
      <p:sp>
        <p:nvSpPr>
          <p:cNvPr id="5" name="Footer Placeholder 4">
            <a:extLst>
              <a:ext uri="{FF2B5EF4-FFF2-40B4-BE49-F238E27FC236}">
                <a16:creationId xmlns:a16="http://schemas.microsoft.com/office/drawing/2014/main" id="{5F397525-A7DB-BE49-AC5C-1C7CEE4B46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B3D13A-C871-5949-A67D-908BC37E5276}"/>
              </a:ext>
            </a:extLst>
          </p:cNvPr>
          <p:cNvSpPr>
            <a:spLocks noGrp="1"/>
          </p:cNvSpPr>
          <p:nvPr>
            <p:ph type="sldNum" sz="quarter" idx="12"/>
          </p:nvPr>
        </p:nvSpPr>
        <p:spPr/>
        <p:txBody>
          <a:bodyPr/>
          <a:lstStyle/>
          <a:p>
            <a:fld id="{594E2147-3EDF-BE4D-AB98-CC469D136E87}" type="slidenum">
              <a:rPr lang="en-US" smtClean="0"/>
              <a:t>‹#›</a:t>
            </a:fld>
            <a:endParaRPr lang="en-US"/>
          </a:p>
        </p:txBody>
      </p:sp>
    </p:spTree>
    <p:extLst>
      <p:ext uri="{BB962C8B-B14F-4D97-AF65-F5344CB8AC3E}">
        <p14:creationId xmlns:p14="http://schemas.microsoft.com/office/powerpoint/2010/main" val="857940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7B57D-5293-E043-A128-D91040DA07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3338CD-2DCB-FC41-82CF-2FC88449CB5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B0218F-3E52-E043-8D6B-035DEF97E9F2}"/>
              </a:ext>
            </a:extLst>
          </p:cNvPr>
          <p:cNvSpPr>
            <a:spLocks noGrp="1"/>
          </p:cNvSpPr>
          <p:nvPr>
            <p:ph type="dt" sz="half" idx="10"/>
          </p:nvPr>
        </p:nvSpPr>
        <p:spPr/>
        <p:txBody>
          <a:bodyPr/>
          <a:lstStyle/>
          <a:p>
            <a:fld id="{A4D07F03-9F7B-A041-8BDE-3AECA83A9E43}" type="datetimeFigureOut">
              <a:rPr lang="en-US" smtClean="0"/>
              <a:t>7/21/2025</a:t>
            </a:fld>
            <a:endParaRPr lang="en-US"/>
          </a:p>
        </p:txBody>
      </p:sp>
      <p:sp>
        <p:nvSpPr>
          <p:cNvPr id="5" name="Footer Placeholder 4">
            <a:extLst>
              <a:ext uri="{FF2B5EF4-FFF2-40B4-BE49-F238E27FC236}">
                <a16:creationId xmlns:a16="http://schemas.microsoft.com/office/drawing/2014/main" id="{9B85E216-79C2-D147-80F1-65AC943AC6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427D10-C006-574C-94C4-FC29897227F2}"/>
              </a:ext>
            </a:extLst>
          </p:cNvPr>
          <p:cNvSpPr>
            <a:spLocks noGrp="1"/>
          </p:cNvSpPr>
          <p:nvPr>
            <p:ph type="sldNum" sz="quarter" idx="12"/>
          </p:nvPr>
        </p:nvSpPr>
        <p:spPr/>
        <p:txBody>
          <a:bodyPr/>
          <a:lstStyle/>
          <a:p>
            <a:fld id="{594E2147-3EDF-BE4D-AB98-CC469D136E87}" type="slidenum">
              <a:rPr lang="en-US" smtClean="0"/>
              <a:t>‹#›</a:t>
            </a:fld>
            <a:endParaRPr lang="en-US"/>
          </a:p>
        </p:txBody>
      </p:sp>
    </p:spTree>
    <p:extLst>
      <p:ext uri="{BB962C8B-B14F-4D97-AF65-F5344CB8AC3E}">
        <p14:creationId xmlns:p14="http://schemas.microsoft.com/office/powerpoint/2010/main" val="868606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978A0E-B86E-CC4A-B4DE-541C98A5A9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474F4B-2BC4-2A4D-B706-0360A55DAFA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08E720-21BC-784D-A3E3-A76BD58A47D9}"/>
              </a:ext>
            </a:extLst>
          </p:cNvPr>
          <p:cNvSpPr>
            <a:spLocks noGrp="1"/>
          </p:cNvSpPr>
          <p:nvPr>
            <p:ph type="dt" sz="half" idx="10"/>
          </p:nvPr>
        </p:nvSpPr>
        <p:spPr/>
        <p:txBody>
          <a:bodyPr/>
          <a:lstStyle/>
          <a:p>
            <a:fld id="{A4D07F03-9F7B-A041-8BDE-3AECA83A9E43}" type="datetimeFigureOut">
              <a:rPr lang="en-US" smtClean="0"/>
              <a:t>7/21/2025</a:t>
            </a:fld>
            <a:endParaRPr lang="en-US"/>
          </a:p>
        </p:txBody>
      </p:sp>
      <p:sp>
        <p:nvSpPr>
          <p:cNvPr id="5" name="Footer Placeholder 4">
            <a:extLst>
              <a:ext uri="{FF2B5EF4-FFF2-40B4-BE49-F238E27FC236}">
                <a16:creationId xmlns:a16="http://schemas.microsoft.com/office/drawing/2014/main" id="{39267514-EB67-8046-9CC2-BE225CCECD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41DD56-7960-9C4B-AB81-9FD68AF5CF08}"/>
              </a:ext>
            </a:extLst>
          </p:cNvPr>
          <p:cNvSpPr>
            <a:spLocks noGrp="1"/>
          </p:cNvSpPr>
          <p:nvPr>
            <p:ph type="sldNum" sz="quarter" idx="12"/>
          </p:nvPr>
        </p:nvSpPr>
        <p:spPr/>
        <p:txBody>
          <a:bodyPr/>
          <a:lstStyle/>
          <a:p>
            <a:fld id="{594E2147-3EDF-BE4D-AB98-CC469D136E87}" type="slidenum">
              <a:rPr lang="en-US" smtClean="0"/>
              <a:t>‹#›</a:t>
            </a:fld>
            <a:endParaRPr lang="en-US"/>
          </a:p>
        </p:txBody>
      </p:sp>
    </p:spTree>
    <p:extLst>
      <p:ext uri="{BB962C8B-B14F-4D97-AF65-F5344CB8AC3E}">
        <p14:creationId xmlns:p14="http://schemas.microsoft.com/office/powerpoint/2010/main" val="3952104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76425"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5" y="3602038"/>
            <a:ext cx="8791575" cy="1655762"/>
          </a:xfrm>
        </p:spPr>
        <p:txBody>
          <a:bodyPr>
            <a:normAutofit/>
          </a:bodyPr>
          <a:lstStyle>
            <a:lvl1pPr marL="0" indent="0" algn="l">
              <a:buNone/>
              <a:defRPr sz="2000" cap="all" baseline="0">
                <a:solidFill>
                  <a:srgbClr val="72DB2B"/>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2"/>
            <a:ext cx="2743200" cy="365125"/>
          </a:xfrm>
        </p:spPr>
        <p:txBody>
          <a:bodyPr/>
          <a:lstStyle/>
          <a:p>
            <a:fld id="{1D8BD707-D9CF-40AE-B4C6-C98DA3205C09}" type="datetimeFigureOut">
              <a:rPr lang="en-US" smtClean="0"/>
              <a:pPr/>
              <a:t>7/21/2025</a:t>
            </a:fld>
            <a:endParaRPr lang="en-US"/>
          </a:p>
        </p:txBody>
      </p:sp>
      <p:sp>
        <p:nvSpPr>
          <p:cNvPr id="5" name="Footer Placeholder 4"/>
          <p:cNvSpPr>
            <a:spLocks noGrp="1"/>
          </p:cNvSpPr>
          <p:nvPr>
            <p:ph type="ftr" sz="quarter" idx="11"/>
          </p:nvPr>
        </p:nvSpPr>
        <p:spPr>
          <a:xfrm>
            <a:off x="1876424" y="5410202"/>
            <a:ext cx="5124886" cy="365125"/>
          </a:xfrm>
        </p:spPr>
        <p:txBody>
          <a:bodyPr/>
          <a:lstStyle/>
          <a:p>
            <a:endParaRPr lang="en-US"/>
          </a:p>
        </p:txBody>
      </p:sp>
      <p:sp>
        <p:nvSpPr>
          <p:cNvPr id="6" name="Slide Number Placeholder 5"/>
          <p:cNvSpPr>
            <a:spLocks noGrp="1"/>
          </p:cNvSpPr>
          <p:nvPr>
            <p:ph type="sldNum" sz="quarter" idx="12"/>
          </p:nvPr>
        </p:nvSpPr>
        <p:spPr>
          <a:xfrm>
            <a:off x="9896912" y="5410200"/>
            <a:ext cx="771089"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83554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39560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7"/>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rgbClr val="72DB2B"/>
                </a:solidFill>
              </a:defRPr>
            </a:lvl1pPr>
            <a:lvl2pPr marL="457223" indent="0">
              <a:buNone/>
              <a:defRPr sz="18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50630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1"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7/21/2025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35931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7"/>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20" y="2249486"/>
            <a:ext cx="4649783" cy="823912"/>
          </a:xfrm>
        </p:spPr>
        <p:txBody>
          <a:bodyPr anchor="b"/>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1" y="3073398"/>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8"/>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7/21/2025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71205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7/21/2025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71352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57704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6"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1"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6" y="2249486"/>
            <a:ext cx="3856037"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63829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5E61C-F93E-3D4B-A439-71B098957A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CAC6C3-EBD9-2B4E-AE7B-3B62E8F1E26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596A9F-8A0A-1A45-BE88-AF7CA964BE02}"/>
              </a:ext>
            </a:extLst>
          </p:cNvPr>
          <p:cNvSpPr>
            <a:spLocks noGrp="1"/>
          </p:cNvSpPr>
          <p:nvPr>
            <p:ph type="dt" sz="half" idx="10"/>
          </p:nvPr>
        </p:nvSpPr>
        <p:spPr/>
        <p:txBody>
          <a:bodyPr/>
          <a:lstStyle/>
          <a:p>
            <a:fld id="{A4D07F03-9F7B-A041-8BDE-3AECA83A9E43}" type="datetimeFigureOut">
              <a:rPr lang="en-US" smtClean="0"/>
              <a:t>7/21/2025</a:t>
            </a:fld>
            <a:endParaRPr lang="en-US"/>
          </a:p>
        </p:txBody>
      </p:sp>
      <p:sp>
        <p:nvSpPr>
          <p:cNvPr id="5" name="Footer Placeholder 4">
            <a:extLst>
              <a:ext uri="{FF2B5EF4-FFF2-40B4-BE49-F238E27FC236}">
                <a16:creationId xmlns:a16="http://schemas.microsoft.com/office/drawing/2014/main" id="{F22ADABB-6287-234D-BA4D-E3C4A55405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91C05F-E3A5-DE46-9684-DB5A9C6B4A10}"/>
              </a:ext>
            </a:extLst>
          </p:cNvPr>
          <p:cNvSpPr>
            <a:spLocks noGrp="1"/>
          </p:cNvSpPr>
          <p:nvPr>
            <p:ph type="sldNum" sz="quarter" idx="12"/>
          </p:nvPr>
        </p:nvSpPr>
        <p:spPr/>
        <p:txBody>
          <a:bodyPr/>
          <a:lstStyle/>
          <a:p>
            <a:fld id="{594E2147-3EDF-BE4D-AB98-CC469D136E87}" type="slidenum">
              <a:rPr lang="en-US" smtClean="0"/>
              <a:t>‹#›</a:t>
            </a:fld>
            <a:endParaRPr lang="en-US"/>
          </a:p>
        </p:txBody>
      </p:sp>
    </p:spTree>
    <p:extLst>
      <p:ext uri="{BB962C8B-B14F-4D97-AF65-F5344CB8AC3E}">
        <p14:creationId xmlns:p14="http://schemas.microsoft.com/office/powerpoint/2010/main" val="32568056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2" y="609602"/>
            <a:ext cx="3666690" cy="5181599"/>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1" y="2249486"/>
            <a:ext cx="5934511" cy="3541714"/>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2199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4304665"/>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2" y="606426"/>
            <a:ext cx="9912354" cy="3299778"/>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5" y="5124020"/>
            <a:ext cx="9910859" cy="682472"/>
          </a:xfrm>
        </p:spPr>
        <p:txBody>
          <a:bodyPr>
            <a:normAutofit/>
          </a:bodyPr>
          <a:lstStyle>
            <a:lvl1pPr marL="0" indent="0">
              <a:buNone/>
              <a:defRPr sz="1600">
                <a:solidFill>
                  <a:srgbClr val="72DB2B"/>
                </a:solidFill>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873697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7"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1" y="4419600"/>
            <a:ext cx="9904459" cy="1371599"/>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733575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365557"/>
            <a:ext cx="8752299" cy="548968"/>
          </a:xfrm>
        </p:spPr>
        <p:txBody>
          <a:bodyPr anchor="t">
            <a:normAutofit/>
          </a:bodyPr>
          <a:lstStyle>
            <a:lvl1pPr marL="0" indent="0">
              <a:buNone/>
              <a:defRPr sz="14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2" y="4309919"/>
            <a:ext cx="9906002" cy="1489496"/>
          </a:xfrm>
        </p:spPr>
        <p:txBody>
          <a:bodyPr anchor="ctr">
            <a:normAutofit/>
          </a:bodyPr>
          <a:lstStyle>
            <a:lvl1pPr marL="0" indent="0">
              <a:buNone/>
              <a:defRPr sz="18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810979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1" y="2134042"/>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5" y="4657655"/>
            <a:ext cx="9904505" cy="1140644"/>
          </a:xfrm>
        </p:spPr>
        <p:txBody>
          <a:bodyPr anchor="t">
            <a:normAutofit/>
          </a:bodyPr>
          <a:lstStyle>
            <a:lvl1pPr marL="0" indent="0">
              <a:buNone/>
              <a:defRPr sz="1800">
                <a:solidFill>
                  <a:srgbClr val="72DB2B"/>
                </a:solidFill>
              </a:defRPr>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80290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4"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1" y="2674463"/>
            <a:ext cx="3196899" cy="685800"/>
          </a:xfrm>
        </p:spPr>
        <p:txBody>
          <a:bodyPr anchor="b">
            <a:noAutofit/>
          </a:bodyPr>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9" y="3360263"/>
            <a:ext cx="3208735"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7" y="2677635"/>
            <a:ext cx="3184385" cy="685800"/>
          </a:xfrm>
        </p:spPr>
        <p:txBody>
          <a:bodyPr anchor="b">
            <a:noAutofit/>
          </a:bodyPr>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4" y="3363435"/>
            <a:ext cx="3195830"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7/21/2025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48896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2"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9"/>
            <a:ext cx="3195240" cy="817843"/>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8"/>
            <a:ext cx="3200400" cy="810342"/>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8" y="4404596"/>
            <a:ext cx="3190741" cy="576262"/>
          </a:xfrm>
        </p:spPr>
        <p:txBody>
          <a:bodyPr anchor="b">
            <a:noAutofit/>
          </a:bodyPr>
          <a:lstStyle>
            <a:lvl1pPr marL="0" indent="0">
              <a:lnSpc>
                <a:spcPct val="90000"/>
              </a:lnSpc>
              <a:buNone/>
              <a:defRPr sz="2000" b="0" cap="all" baseline="0">
                <a:solidFill>
                  <a:srgbClr val="72DB2B"/>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3" y="2666998"/>
            <a:ext cx="3194969" cy="1524000"/>
          </a:xfrm>
          <a:prstGeom prst="round2DiagRect">
            <a:avLst>
              <a:gd name="adj1" fmla="val 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D8BD707-D9CF-40AE-B4C6-C98DA3205C09}" type="datetimeFigureOut">
              <a:rPr lang="en-US" smtClean="0"/>
              <a:pPr/>
              <a:t>7/21/2025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53263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Shape 1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427036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Blac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C3FA5B2-EF11-AF42-82BC-9B18732F385C}"/>
              </a:ext>
            </a:extLst>
          </p:cNvPr>
          <p:cNvSpPr>
            <a:spLocks noChangeArrowheads="1"/>
          </p:cNvSpPr>
          <p:nvPr userDrawn="1"/>
        </p:nvSpPr>
        <p:spPr bwMode="auto">
          <a:xfrm>
            <a:off x="0" y="0"/>
            <a:ext cx="12192000" cy="6858000"/>
          </a:xfrm>
          <a:prstGeom prst="rect">
            <a:avLst/>
          </a:prstGeom>
          <a:solidFill>
            <a:schemeClr val="tx1"/>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a:defRPr sz="4000">
                <a:solidFill>
                  <a:srgbClr val="ECECEC"/>
                </a:solidFill>
                <a:latin typeface="Arial" panose="020B0604020202020204" pitchFamily="34" charset="0"/>
                <a:ea typeface="ＭＳ Ｐゴシック" panose="020B0600070205080204" pitchFamily="34" charset="-128"/>
              </a:defRPr>
            </a:lvl1pPr>
            <a:lvl2pPr marL="742950" indent="-285750">
              <a:defRPr sz="4000">
                <a:solidFill>
                  <a:srgbClr val="ECECEC"/>
                </a:solidFill>
                <a:latin typeface="Arial" panose="020B0604020202020204" pitchFamily="34" charset="0"/>
                <a:ea typeface="ＭＳ Ｐゴシック" panose="020B0600070205080204" pitchFamily="34" charset="-128"/>
              </a:defRPr>
            </a:lvl2pPr>
            <a:lvl3pPr marL="1143000" indent="-228600">
              <a:defRPr sz="4000">
                <a:solidFill>
                  <a:srgbClr val="ECECEC"/>
                </a:solidFill>
                <a:latin typeface="Arial" panose="020B0604020202020204" pitchFamily="34" charset="0"/>
                <a:ea typeface="ＭＳ Ｐゴシック" panose="020B0600070205080204" pitchFamily="34" charset="-128"/>
              </a:defRPr>
            </a:lvl3pPr>
            <a:lvl4pPr marL="1600200" indent="-228600">
              <a:defRPr sz="4000">
                <a:solidFill>
                  <a:srgbClr val="ECECEC"/>
                </a:solidFill>
                <a:latin typeface="Arial" panose="020B0604020202020204" pitchFamily="34" charset="0"/>
                <a:ea typeface="ＭＳ Ｐゴシック" panose="020B0600070205080204" pitchFamily="34" charset="-128"/>
              </a:defRPr>
            </a:lvl4pPr>
            <a:lvl5pPr marL="2057400" indent="-228600">
              <a:defRPr sz="4000">
                <a:solidFill>
                  <a:srgbClr val="ECECEC"/>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000">
                <a:solidFill>
                  <a:srgbClr val="ECECEC"/>
                </a:solidFill>
                <a:latin typeface="Arial" panose="020B0604020202020204" pitchFamily="34" charset="0"/>
                <a:ea typeface="ＭＳ Ｐゴシック" panose="020B0600070205080204" pitchFamily="34" charset="-128"/>
              </a:defRPr>
            </a:lvl9pPr>
          </a:lstStyle>
          <a:p>
            <a:pPr algn="ctr" eaLnBrk="1" hangingPunct="1"/>
            <a:endParaRPr lang="en-US" altLang="en-US" sz="4800"/>
          </a:p>
        </p:txBody>
      </p:sp>
    </p:spTree>
    <p:extLst>
      <p:ext uri="{BB962C8B-B14F-4D97-AF65-F5344CB8AC3E}">
        <p14:creationId xmlns:p14="http://schemas.microsoft.com/office/powerpoint/2010/main" val="38705799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Full Screen 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76159" y="6172200"/>
            <a:ext cx="4638041" cy="578777"/>
          </a:xfrm>
        </p:spPr>
        <p:txBody>
          <a:bodyPr anchor="t"/>
          <a:lstStyle>
            <a:lvl1pPr algn="ctr">
              <a:defRPr sz="2160" b="0">
                <a:solidFill>
                  <a:schemeClr val="tx1">
                    <a:lumMod val="50000"/>
                    <a:lumOff val="50000"/>
                  </a:schemeClr>
                </a:solidFill>
                <a:latin typeface="Calibri Light" panose="020F0302020204030204" pitchFamily="34" charset="0"/>
                <a:cs typeface="Calibri Light" panose="020F0302020204030204" pitchFamily="34" charset="0"/>
              </a:defRPr>
            </a:lvl1pPr>
          </a:lstStyle>
          <a:p>
            <a:r>
              <a:rPr lang="en-US" dirty="0"/>
              <a:t>Author (if necessary), Bibliographic Info</a:t>
            </a:r>
          </a:p>
        </p:txBody>
      </p:sp>
      <p:sp>
        <p:nvSpPr>
          <p:cNvPr id="3" name="Picture Placeholder 2"/>
          <p:cNvSpPr>
            <a:spLocks noGrp="1"/>
          </p:cNvSpPr>
          <p:nvPr>
            <p:ph type="pic" idx="1" hasCustomPrompt="1"/>
          </p:nvPr>
        </p:nvSpPr>
        <p:spPr>
          <a:xfrm>
            <a:off x="7376160" y="95251"/>
            <a:ext cx="4638040" cy="6076949"/>
          </a:xfrm>
        </p:spPr>
        <p:txBody>
          <a:bodyPr/>
          <a:lstStyle>
            <a:lvl1pPr marL="0" indent="0" algn="ctr">
              <a:buNone/>
              <a:defRPr sz="3360" baseline="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pPr lvl="0"/>
            <a:r>
              <a:rPr lang="en-US" noProof="0" dirty="0"/>
              <a:t>Picture of source being quoted</a:t>
            </a:r>
          </a:p>
        </p:txBody>
      </p:sp>
      <p:sp>
        <p:nvSpPr>
          <p:cNvPr id="4" name="Text Placeholder 3"/>
          <p:cNvSpPr>
            <a:spLocks noGrp="1"/>
          </p:cNvSpPr>
          <p:nvPr>
            <p:ph type="body" sz="half" idx="2" hasCustomPrompt="1"/>
          </p:nvPr>
        </p:nvSpPr>
        <p:spPr>
          <a:xfrm>
            <a:off x="203203" y="95252"/>
            <a:ext cx="7081518" cy="6625589"/>
          </a:xfrm>
        </p:spPr>
        <p:txBody>
          <a:bodyPr/>
          <a:lstStyle>
            <a:lvl1pPr marL="274320" indent="-274320">
              <a:lnSpc>
                <a:spcPct val="90000"/>
              </a:lnSpc>
              <a:buNone/>
              <a:defRPr sz="4320" baseline="0">
                <a:latin typeface="Georgia" panose="02040502050405020303" pitchFamily="18" charset="0"/>
                <a:cs typeface="Calibri Light" panose="020F0302020204030204" pitchFamily="34" charset="0"/>
              </a:defRPr>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dirty="0"/>
              <a:t>Quote goes here</a:t>
            </a:r>
          </a:p>
        </p:txBody>
      </p:sp>
    </p:spTree>
    <p:extLst>
      <p:ext uri="{BB962C8B-B14F-4D97-AF65-F5344CB8AC3E}">
        <p14:creationId xmlns:p14="http://schemas.microsoft.com/office/powerpoint/2010/main" val="1758952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1B805-68D3-4C49-877C-6DD786E865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962579-187E-C043-B3BF-4A528598F5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1DA5D9F-1B7C-7847-8600-A29B87687762}"/>
              </a:ext>
            </a:extLst>
          </p:cNvPr>
          <p:cNvSpPr>
            <a:spLocks noGrp="1"/>
          </p:cNvSpPr>
          <p:nvPr>
            <p:ph type="dt" sz="half" idx="10"/>
          </p:nvPr>
        </p:nvSpPr>
        <p:spPr/>
        <p:txBody>
          <a:bodyPr/>
          <a:lstStyle/>
          <a:p>
            <a:fld id="{A4D07F03-9F7B-A041-8BDE-3AECA83A9E43}" type="datetimeFigureOut">
              <a:rPr lang="en-US" smtClean="0"/>
              <a:t>7/21/2025</a:t>
            </a:fld>
            <a:endParaRPr lang="en-US"/>
          </a:p>
        </p:txBody>
      </p:sp>
      <p:sp>
        <p:nvSpPr>
          <p:cNvPr id="5" name="Footer Placeholder 4">
            <a:extLst>
              <a:ext uri="{FF2B5EF4-FFF2-40B4-BE49-F238E27FC236}">
                <a16:creationId xmlns:a16="http://schemas.microsoft.com/office/drawing/2014/main" id="{D51B7598-767B-7E4D-8DD8-19D359657F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106FB4-6711-D748-86D6-6C64BD9D73A9}"/>
              </a:ext>
            </a:extLst>
          </p:cNvPr>
          <p:cNvSpPr>
            <a:spLocks noGrp="1"/>
          </p:cNvSpPr>
          <p:nvPr>
            <p:ph type="sldNum" sz="quarter" idx="12"/>
          </p:nvPr>
        </p:nvSpPr>
        <p:spPr/>
        <p:txBody>
          <a:bodyPr/>
          <a:lstStyle/>
          <a:p>
            <a:fld id="{594E2147-3EDF-BE4D-AB98-CC469D136E87}" type="slidenum">
              <a:rPr lang="en-US" smtClean="0"/>
              <a:t>‹#›</a:t>
            </a:fld>
            <a:endParaRPr lang="en-US"/>
          </a:p>
        </p:txBody>
      </p:sp>
    </p:spTree>
    <p:extLst>
      <p:ext uri="{BB962C8B-B14F-4D97-AF65-F5344CB8AC3E}">
        <p14:creationId xmlns:p14="http://schemas.microsoft.com/office/powerpoint/2010/main" val="3954972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5FDDF-F781-334E-A3ED-20F3B7B803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9F24E0-6964-EC4B-B16A-1392618E62C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4581CC-E5E6-A048-95B8-12DB5F30B3D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E27323-52D0-0A4C-8D60-B0F041150FD7}"/>
              </a:ext>
            </a:extLst>
          </p:cNvPr>
          <p:cNvSpPr>
            <a:spLocks noGrp="1"/>
          </p:cNvSpPr>
          <p:nvPr>
            <p:ph type="dt" sz="half" idx="10"/>
          </p:nvPr>
        </p:nvSpPr>
        <p:spPr/>
        <p:txBody>
          <a:bodyPr/>
          <a:lstStyle/>
          <a:p>
            <a:fld id="{A4D07F03-9F7B-A041-8BDE-3AECA83A9E43}" type="datetimeFigureOut">
              <a:rPr lang="en-US" smtClean="0"/>
              <a:t>7/21/2025</a:t>
            </a:fld>
            <a:endParaRPr lang="en-US"/>
          </a:p>
        </p:txBody>
      </p:sp>
      <p:sp>
        <p:nvSpPr>
          <p:cNvPr id="6" name="Footer Placeholder 5">
            <a:extLst>
              <a:ext uri="{FF2B5EF4-FFF2-40B4-BE49-F238E27FC236}">
                <a16:creationId xmlns:a16="http://schemas.microsoft.com/office/drawing/2014/main" id="{6E2935D4-1D1B-DA42-BA83-6420416D80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43F106-49F7-4E40-9839-4AFAE204CC59}"/>
              </a:ext>
            </a:extLst>
          </p:cNvPr>
          <p:cNvSpPr>
            <a:spLocks noGrp="1"/>
          </p:cNvSpPr>
          <p:nvPr>
            <p:ph type="sldNum" sz="quarter" idx="12"/>
          </p:nvPr>
        </p:nvSpPr>
        <p:spPr/>
        <p:txBody>
          <a:bodyPr/>
          <a:lstStyle/>
          <a:p>
            <a:fld id="{594E2147-3EDF-BE4D-AB98-CC469D136E87}" type="slidenum">
              <a:rPr lang="en-US" smtClean="0"/>
              <a:t>‹#›</a:t>
            </a:fld>
            <a:endParaRPr lang="en-US"/>
          </a:p>
        </p:txBody>
      </p:sp>
    </p:spTree>
    <p:extLst>
      <p:ext uri="{BB962C8B-B14F-4D97-AF65-F5344CB8AC3E}">
        <p14:creationId xmlns:p14="http://schemas.microsoft.com/office/powerpoint/2010/main" val="1009142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42582-AC7E-934C-B29D-01A3FBC809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A076AE-76AE-C043-8897-4B28D7FEAC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4F876A3-66F0-204B-B45C-C044F75C927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C7E206-4933-034B-B0F0-AA84B865F8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3656A47-E10F-8D48-81D2-610B22282A1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E25790-F135-C246-9407-87F8E243C0BA}"/>
              </a:ext>
            </a:extLst>
          </p:cNvPr>
          <p:cNvSpPr>
            <a:spLocks noGrp="1"/>
          </p:cNvSpPr>
          <p:nvPr>
            <p:ph type="dt" sz="half" idx="10"/>
          </p:nvPr>
        </p:nvSpPr>
        <p:spPr/>
        <p:txBody>
          <a:bodyPr/>
          <a:lstStyle/>
          <a:p>
            <a:fld id="{A4D07F03-9F7B-A041-8BDE-3AECA83A9E43}" type="datetimeFigureOut">
              <a:rPr lang="en-US" smtClean="0"/>
              <a:t>7/21/2025</a:t>
            </a:fld>
            <a:endParaRPr lang="en-US"/>
          </a:p>
        </p:txBody>
      </p:sp>
      <p:sp>
        <p:nvSpPr>
          <p:cNvPr id="8" name="Footer Placeholder 7">
            <a:extLst>
              <a:ext uri="{FF2B5EF4-FFF2-40B4-BE49-F238E27FC236}">
                <a16:creationId xmlns:a16="http://schemas.microsoft.com/office/drawing/2014/main" id="{F1B35B65-BFD4-0A48-BA51-973458011C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F02559-C7E2-C44C-8D1E-F2A48FEDFF7F}"/>
              </a:ext>
            </a:extLst>
          </p:cNvPr>
          <p:cNvSpPr>
            <a:spLocks noGrp="1"/>
          </p:cNvSpPr>
          <p:nvPr>
            <p:ph type="sldNum" sz="quarter" idx="12"/>
          </p:nvPr>
        </p:nvSpPr>
        <p:spPr/>
        <p:txBody>
          <a:bodyPr/>
          <a:lstStyle/>
          <a:p>
            <a:fld id="{594E2147-3EDF-BE4D-AB98-CC469D136E87}" type="slidenum">
              <a:rPr lang="en-US" smtClean="0"/>
              <a:t>‹#›</a:t>
            </a:fld>
            <a:endParaRPr lang="en-US"/>
          </a:p>
        </p:txBody>
      </p:sp>
    </p:spTree>
    <p:extLst>
      <p:ext uri="{BB962C8B-B14F-4D97-AF65-F5344CB8AC3E}">
        <p14:creationId xmlns:p14="http://schemas.microsoft.com/office/powerpoint/2010/main" val="657557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C4F04-8742-AA4A-BE71-189F51B7CC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8582FF-5BB0-C94C-A8C5-49A6B361B51D}"/>
              </a:ext>
            </a:extLst>
          </p:cNvPr>
          <p:cNvSpPr>
            <a:spLocks noGrp="1"/>
          </p:cNvSpPr>
          <p:nvPr>
            <p:ph type="dt" sz="half" idx="10"/>
          </p:nvPr>
        </p:nvSpPr>
        <p:spPr/>
        <p:txBody>
          <a:bodyPr/>
          <a:lstStyle/>
          <a:p>
            <a:fld id="{A4D07F03-9F7B-A041-8BDE-3AECA83A9E43}" type="datetimeFigureOut">
              <a:rPr lang="en-US" smtClean="0"/>
              <a:t>7/21/2025</a:t>
            </a:fld>
            <a:endParaRPr lang="en-US"/>
          </a:p>
        </p:txBody>
      </p:sp>
      <p:sp>
        <p:nvSpPr>
          <p:cNvPr id="4" name="Footer Placeholder 3">
            <a:extLst>
              <a:ext uri="{FF2B5EF4-FFF2-40B4-BE49-F238E27FC236}">
                <a16:creationId xmlns:a16="http://schemas.microsoft.com/office/drawing/2014/main" id="{65E4065D-08F9-9448-B78D-C1FA857A1A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9D85D1-28D1-F640-97F5-3E4B88A32C6F}"/>
              </a:ext>
            </a:extLst>
          </p:cNvPr>
          <p:cNvSpPr>
            <a:spLocks noGrp="1"/>
          </p:cNvSpPr>
          <p:nvPr>
            <p:ph type="sldNum" sz="quarter" idx="12"/>
          </p:nvPr>
        </p:nvSpPr>
        <p:spPr/>
        <p:txBody>
          <a:bodyPr/>
          <a:lstStyle/>
          <a:p>
            <a:fld id="{594E2147-3EDF-BE4D-AB98-CC469D136E87}" type="slidenum">
              <a:rPr lang="en-US" smtClean="0"/>
              <a:t>‹#›</a:t>
            </a:fld>
            <a:endParaRPr lang="en-US"/>
          </a:p>
        </p:txBody>
      </p:sp>
    </p:spTree>
    <p:extLst>
      <p:ext uri="{BB962C8B-B14F-4D97-AF65-F5344CB8AC3E}">
        <p14:creationId xmlns:p14="http://schemas.microsoft.com/office/powerpoint/2010/main" val="767508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AAC2DE-0F54-F54A-8113-EC84F54FB879}"/>
              </a:ext>
            </a:extLst>
          </p:cNvPr>
          <p:cNvSpPr>
            <a:spLocks noGrp="1"/>
          </p:cNvSpPr>
          <p:nvPr>
            <p:ph type="dt" sz="half" idx="10"/>
          </p:nvPr>
        </p:nvSpPr>
        <p:spPr/>
        <p:txBody>
          <a:bodyPr/>
          <a:lstStyle/>
          <a:p>
            <a:fld id="{A4D07F03-9F7B-A041-8BDE-3AECA83A9E43}" type="datetimeFigureOut">
              <a:rPr lang="en-US" smtClean="0"/>
              <a:t>7/21/2025</a:t>
            </a:fld>
            <a:endParaRPr lang="en-US"/>
          </a:p>
        </p:txBody>
      </p:sp>
      <p:sp>
        <p:nvSpPr>
          <p:cNvPr id="3" name="Footer Placeholder 2">
            <a:extLst>
              <a:ext uri="{FF2B5EF4-FFF2-40B4-BE49-F238E27FC236}">
                <a16:creationId xmlns:a16="http://schemas.microsoft.com/office/drawing/2014/main" id="{29370316-B7D2-1D4A-A6A7-3D807CB5F6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77975E-FE45-7943-B9B6-58BE99643154}"/>
              </a:ext>
            </a:extLst>
          </p:cNvPr>
          <p:cNvSpPr>
            <a:spLocks noGrp="1"/>
          </p:cNvSpPr>
          <p:nvPr>
            <p:ph type="sldNum" sz="quarter" idx="12"/>
          </p:nvPr>
        </p:nvSpPr>
        <p:spPr/>
        <p:txBody>
          <a:bodyPr/>
          <a:lstStyle/>
          <a:p>
            <a:fld id="{594E2147-3EDF-BE4D-AB98-CC469D136E87}" type="slidenum">
              <a:rPr lang="en-US" smtClean="0"/>
              <a:t>‹#›</a:t>
            </a:fld>
            <a:endParaRPr lang="en-US"/>
          </a:p>
        </p:txBody>
      </p:sp>
    </p:spTree>
    <p:extLst>
      <p:ext uri="{BB962C8B-B14F-4D97-AF65-F5344CB8AC3E}">
        <p14:creationId xmlns:p14="http://schemas.microsoft.com/office/powerpoint/2010/main" val="3877796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BC470-D720-4D40-9200-6E09D802F6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BB8DAC-B2CE-6945-86E9-E48E83EB0D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F58816-BBA9-1846-BC38-F15C8BE5D9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04DA67C-1ED7-504E-8B3D-F908B9ADFB05}"/>
              </a:ext>
            </a:extLst>
          </p:cNvPr>
          <p:cNvSpPr>
            <a:spLocks noGrp="1"/>
          </p:cNvSpPr>
          <p:nvPr>
            <p:ph type="dt" sz="half" idx="10"/>
          </p:nvPr>
        </p:nvSpPr>
        <p:spPr/>
        <p:txBody>
          <a:bodyPr/>
          <a:lstStyle/>
          <a:p>
            <a:fld id="{A4D07F03-9F7B-A041-8BDE-3AECA83A9E43}" type="datetimeFigureOut">
              <a:rPr lang="en-US" smtClean="0"/>
              <a:t>7/21/2025</a:t>
            </a:fld>
            <a:endParaRPr lang="en-US"/>
          </a:p>
        </p:txBody>
      </p:sp>
      <p:sp>
        <p:nvSpPr>
          <p:cNvPr id="6" name="Footer Placeholder 5">
            <a:extLst>
              <a:ext uri="{FF2B5EF4-FFF2-40B4-BE49-F238E27FC236}">
                <a16:creationId xmlns:a16="http://schemas.microsoft.com/office/drawing/2014/main" id="{CA090022-E48A-2A45-9959-D8C136261B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CDA0C8-DA37-864B-A3A6-13308B45B860}"/>
              </a:ext>
            </a:extLst>
          </p:cNvPr>
          <p:cNvSpPr>
            <a:spLocks noGrp="1"/>
          </p:cNvSpPr>
          <p:nvPr>
            <p:ph type="sldNum" sz="quarter" idx="12"/>
          </p:nvPr>
        </p:nvSpPr>
        <p:spPr/>
        <p:txBody>
          <a:bodyPr/>
          <a:lstStyle/>
          <a:p>
            <a:fld id="{594E2147-3EDF-BE4D-AB98-CC469D136E87}" type="slidenum">
              <a:rPr lang="en-US" smtClean="0"/>
              <a:t>‹#›</a:t>
            </a:fld>
            <a:endParaRPr lang="en-US"/>
          </a:p>
        </p:txBody>
      </p:sp>
    </p:spTree>
    <p:extLst>
      <p:ext uri="{BB962C8B-B14F-4D97-AF65-F5344CB8AC3E}">
        <p14:creationId xmlns:p14="http://schemas.microsoft.com/office/powerpoint/2010/main" val="3307409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8D040-FDCE-454F-8691-35FB166AE5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C5AEDF-5649-0548-8F11-56B9A710B2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1BA50D-0C59-304D-B9A2-EB69F62DC0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DE11F37-015C-7840-903F-916812335C2E}"/>
              </a:ext>
            </a:extLst>
          </p:cNvPr>
          <p:cNvSpPr>
            <a:spLocks noGrp="1"/>
          </p:cNvSpPr>
          <p:nvPr>
            <p:ph type="dt" sz="half" idx="10"/>
          </p:nvPr>
        </p:nvSpPr>
        <p:spPr/>
        <p:txBody>
          <a:bodyPr/>
          <a:lstStyle/>
          <a:p>
            <a:fld id="{A4D07F03-9F7B-A041-8BDE-3AECA83A9E43}" type="datetimeFigureOut">
              <a:rPr lang="en-US" smtClean="0"/>
              <a:t>7/21/2025</a:t>
            </a:fld>
            <a:endParaRPr lang="en-US"/>
          </a:p>
        </p:txBody>
      </p:sp>
      <p:sp>
        <p:nvSpPr>
          <p:cNvPr id="6" name="Footer Placeholder 5">
            <a:extLst>
              <a:ext uri="{FF2B5EF4-FFF2-40B4-BE49-F238E27FC236}">
                <a16:creationId xmlns:a16="http://schemas.microsoft.com/office/drawing/2014/main" id="{B17CA1DB-672C-714B-B00E-14E2788393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9DAFBC-1FDA-424E-89B5-0915AA7F33BD}"/>
              </a:ext>
            </a:extLst>
          </p:cNvPr>
          <p:cNvSpPr>
            <a:spLocks noGrp="1"/>
          </p:cNvSpPr>
          <p:nvPr>
            <p:ph type="sldNum" sz="quarter" idx="12"/>
          </p:nvPr>
        </p:nvSpPr>
        <p:spPr/>
        <p:txBody>
          <a:bodyPr/>
          <a:lstStyle/>
          <a:p>
            <a:fld id="{594E2147-3EDF-BE4D-AB98-CC469D136E87}" type="slidenum">
              <a:rPr lang="en-US" smtClean="0"/>
              <a:t>‹#›</a:t>
            </a:fld>
            <a:endParaRPr lang="en-US"/>
          </a:p>
        </p:txBody>
      </p:sp>
    </p:spTree>
    <p:extLst>
      <p:ext uri="{BB962C8B-B14F-4D97-AF65-F5344CB8AC3E}">
        <p14:creationId xmlns:p14="http://schemas.microsoft.com/office/powerpoint/2010/main" val="1952148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A74422-B3B7-7A42-93FF-247571C40F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40D3A5-CEFC-C940-B7D7-C43B3D459D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1A6F1F-958B-ED45-828F-941F251434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D07F03-9F7B-A041-8BDE-3AECA83A9E43}" type="datetimeFigureOut">
              <a:rPr lang="en-US" smtClean="0"/>
              <a:t>7/21/2025</a:t>
            </a:fld>
            <a:endParaRPr lang="en-US"/>
          </a:p>
        </p:txBody>
      </p:sp>
      <p:sp>
        <p:nvSpPr>
          <p:cNvPr id="5" name="Footer Placeholder 4">
            <a:extLst>
              <a:ext uri="{FF2B5EF4-FFF2-40B4-BE49-F238E27FC236}">
                <a16:creationId xmlns:a16="http://schemas.microsoft.com/office/drawing/2014/main" id="{78146CE8-5D98-2F4B-96F2-D70F7AD162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52BB12-6393-CE4F-8EB9-CD5342F7FC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4E2147-3EDF-BE4D-AB98-CC469D136E87}" type="slidenum">
              <a:rPr lang="en-US" smtClean="0"/>
              <a:t>‹#›</a:t>
            </a:fld>
            <a:endParaRPr lang="en-US"/>
          </a:p>
        </p:txBody>
      </p:sp>
    </p:spTree>
    <p:extLst>
      <p:ext uri="{BB962C8B-B14F-4D97-AF65-F5344CB8AC3E}">
        <p14:creationId xmlns:p14="http://schemas.microsoft.com/office/powerpoint/2010/main" val="2904877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4"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3"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D8BD707-D9CF-40AE-B4C6-C98DA3205C09}" type="datetimeFigureOut">
              <a:rPr lang="en-US" smtClean="0"/>
              <a:pPr/>
              <a:t>7/21/2025</a:t>
            </a:fld>
            <a:endParaRPr lang="en-US"/>
          </a:p>
        </p:txBody>
      </p:sp>
      <p:sp>
        <p:nvSpPr>
          <p:cNvPr id="5" name="Footer Placeholder 4"/>
          <p:cNvSpPr>
            <a:spLocks noGrp="1"/>
          </p:cNvSpPr>
          <p:nvPr>
            <p:ph type="ftr" sz="quarter" idx="3"/>
          </p:nvPr>
        </p:nvSpPr>
        <p:spPr>
          <a:xfrm>
            <a:off x="1141412" y="5883276"/>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2" y="5883275"/>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81892687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46"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11" indent="-228611" algn="l" defTabSz="914446"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34" indent="-228611" algn="l" defTabSz="914446"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57" indent="-228611" algn="l" defTabSz="914446"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80"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503"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726"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949"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171"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394"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close up of a logo&#10;&#10;Description generated with very high confidence">
            <a:extLst>
              <a:ext uri="{FF2B5EF4-FFF2-40B4-BE49-F238E27FC236}">
                <a16:creationId xmlns:a16="http://schemas.microsoft.com/office/drawing/2014/main" id="{11FF8F9F-6812-49BC-8A29-5B523B93D8B7}"/>
              </a:ext>
            </a:extLst>
          </p:cNvPr>
          <p:cNvPicPr>
            <a:picLocks noChangeAspect="1"/>
          </p:cNvPicPr>
          <p:nvPr/>
        </p:nvPicPr>
        <p:blipFill>
          <a:blip r:embed="rId3"/>
          <a:stretch>
            <a:fillRect/>
          </a:stretch>
        </p:blipFill>
        <p:spPr>
          <a:xfrm>
            <a:off x="0" y="0"/>
            <a:ext cx="12192000" cy="6868085"/>
          </a:xfrm>
          <a:prstGeom prst="rect">
            <a:avLst/>
          </a:prstGeom>
          <a:solidFill>
            <a:schemeClr val="accent4">
              <a:lumMod val="75000"/>
            </a:schemeClr>
          </a:solidFill>
        </p:spPr>
      </p:pic>
      <p:sp>
        <p:nvSpPr>
          <p:cNvPr id="12" name="TextBox 11">
            <a:extLst>
              <a:ext uri="{FF2B5EF4-FFF2-40B4-BE49-F238E27FC236}">
                <a16:creationId xmlns:a16="http://schemas.microsoft.com/office/drawing/2014/main" id="{FA3A1027-56C0-4587-967E-2C364C4E81AC}"/>
              </a:ext>
            </a:extLst>
          </p:cNvPr>
          <p:cNvSpPr txBox="1"/>
          <p:nvPr/>
        </p:nvSpPr>
        <p:spPr>
          <a:xfrm>
            <a:off x="296260" y="175207"/>
            <a:ext cx="10981340"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Baskerville" panose="02020502070401020303" pitchFamily="18" charset="0"/>
                <a:ea typeface="Baskerville" panose="02020502070401020303" pitchFamily="18" charset="0"/>
                <a:cs typeface="Tahoma"/>
              </a:rPr>
              <a:t>XSI 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Baskerville" panose="02020502070401020303" pitchFamily="18" charset="0"/>
                <a:ea typeface="Baskerville" panose="02020502070401020303" pitchFamily="18" charset="0"/>
                <a:cs typeface="Tahoma"/>
              </a:rPr>
              <a:t>Working Small to Reach the Many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Baskerville" panose="02020502070401020303" pitchFamily="18" charset="0"/>
              <a:ea typeface="Baskerville" panose="02020502070401020303" pitchFamily="18" charset="0"/>
              <a:cs typeface="Tahoma"/>
            </a:endParaRPr>
          </a:p>
        </p:txBody>
      </p:sp>
    </p:spTree>
    <p:extLst>
      <p:ext uri="{BB962C8B-B14F-4D97-AF65-F5344CB8AC3E}">
        <p14:creationId xmlns:p14="http://schemas.microsoft.com/office/powerpoint/2010/main" val="2602383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7D78DC-DB4F-7946-A2E4-1E4C2B928EF5}"/>
              </a:ext>
            </a:extLst>
          </p:cNvPr>
          <p:cNvSpPr>
            <a:spLocks noGrp="1"/>
          </p:cNvSpPr>
          <p:nvPr>
            <p:ph idx="1"/>
          </p:nvPr>
        </p:nvSpPr>
        <p:spPr>
          <a:xfrm>
            <a:off x="411480" y="1219200"/>
            <a:ext cx="10942320" cy="4721791"/>
          </a:xfrm>
        </p:spPr>
        <p:txBody>
          <a:bodyPr>
            <a:normAutofit/>
          </a:bodyPr>
          <a:lstStyle/>
          <a:p>
            <a:r>
              <a:rPr lang="en-US" sz="3600" dirty="0">
                <a:latin typeface="Baskerville" panose="02020502070401020303" pitchFamily="18" charset="0"/>
                <a:ea typeface="Baskerville" panose="02020502070401020303" pitchFamily="18" charset="0"/>
              </a:rPr>
              <a:t>Low bar for character</a:t>
            </a:r>
          </a:p>
        </p:txBody>
      </p:sp>
      <p:sp>
        <p:nvSpPr>
          <p:cNvPr id="16" name="Content Placeholder 2">
            <a:extLst>
              <a:ext uri="{FF2B5EF4-FFF2-40B4-BE49-F238E27FC236}">
                <a16:creationId xmlns:a16="http://schemas.microsoft.com/office/drawing/2014/main" id="{98B416AC-3E2E-714C-BFDB-F35EDE25D4D5}"/>
              </a:ext>
            </a:extLst>
          </p:cNvPr>
          <p:cNvSpPr txBox="1">
            <a:spLocks/>
          </p:cNvSpPr>
          <p:nvPr/>
        </p:nvSpPr>
        <p:spPr>
          <a:xfrm>
            <a:off x="285100" y="333051"/>
            <a:ext cx="10942320" cy="672790"/>
          </a:xfrm>
          <a:prstGeom prst="rect">
            <a:avLst/>
          </a:prstGeom>
        </p:spPr>
        <p:txBody>
          <a:bodyPr vert="horz" lIns="91440" tIns="45720" rIns="91440" bIns="45720" rtlCol="0">
            <a:noAutofit/>
          </a:bodyPr>
          <a:lstStyle>
            <a:lvl1pPr marL="228611" indent="-228611" algn="l" defTabSz="914446"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34" indent="-228611" algn="l" defTabSz="914446"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57" indent="-228611" algn="l" defTabSz="914446"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80"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503"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726"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949"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171"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394"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46"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lang="en-US" sz="4400" dirty="0">
                <a:solidFill>
                  <a:prstClr val="white"/>
                </a:solidFill>
                <a:latin typeface="Baskerville" panose="02020502070401020303" pitchFamily="18" charset="0"/>
                <a:ea typeface="Baskerville" panose="02020502070401020303" pitchFamily="18" charset="0"/>
              </a:rPr>
              <a:t>Obstacle #1: Low Bar</a:t>
            </a:r>
            <a:endParaRPr kumimoji="0" lang="en-US" sz="4400" b="0" i="0" u="none" strike="noStrike" kern="1200" cap="none" spc="0" normalizeH="0" baseline="0" noProof="0" dirty="0">
              <a:ln>
                <a:noFill/>
              </a:ln>
              <a:solidFill>
                <a:prstClr val="white"/>
              </a:solidFill>
              <a:effectLst/>
              <a:uLnTx/>
              <a:uFillTx/>
              <a:latin typeface="Baskerville" panose="02020502070401020303" pitchFamily="18" charset="0"/>
              <a:ea typeface="Baskerville" panose="02020502070401020303" pitchFamily="18" charset="0"/>
              <a:cs typeface="+mn-cs"/>
            </a:endParaRPr>
          </a:p>
        </p:txBody>
      </p:sp>
      <p:sp>
        <p:nvSpPr>
          <p:cNvPr id="5" name="Rounded Rectangle 6">
            <a:extLst>
              <a:ext uri="{FF2B5EF4-FFF2-40B4-BE49-F238E27FC236}">
                <a16:creationId xmlns:a16="http://schemas.microsoft.com/office/drawing/2014/main" id="{81D05E42-EC0F-AE4E-93CF-86920ED4F8FF}"/>
              </a:ext>
            </a:extLst>
          </p:cNvPr>
          <p:cNvSpPr/>
          <p:nvPr/>
        </p:nvSpPr>
        <p:spPr bwMode="auto">
          <a:xfrm>
            <a:off x="411480" y="2686148"/>
            <a:ext cx="11170920" cy="3046988"/>
          </a:xfrm>
          <a:prstGeom prst="roundRect">
            <a:avLst>
              <a:gd name="adj" fmla="val 0"/>
            </a:avLst>
          </a:prstGeom>
          <a:solidFill>
            <a:srgbClr val="620001"/>
          </a:solidFill>
          <a:ln w="25400" cap="flat" cmpd="sng" algn="ctr">
            <a:solidFill>
              <a:srgbClr val="FFFF00"/>
            </a:solidFill>
            <a:prstDash val="solid"/>
            <a:round/>
            <a:headEnd type="none" w="med" len="med"/>
            <a:tailEnd type="none" w="med" len="med"/>
          </a:ln>
          <a:effectLst/>
        </p:spPr>
        <p:txBody>
          <a:bodyPr wrap="square" rtlCol="0" anchor="t" anchorCtr="0">
            <a:spAutoFit/>
          </a:bodyPr>
          <a:lstStyle/>
          <a:p>
            <a:pPr marR="0" lvl="0" algn="l" defTabSz="914400" rtl="0" eaLnBrk="1" fontAlgn="auto" latinLnBrk="0" hangingPunct="1">
              <a:lnSpc>
                <a:spcPct val="100000"/>
              </a:lnSpc>
              <a:spcBef>
                <a:spcPts val="0"/>
              </a:spcBef>
              <a:spcAft>
                <a:spcPts val="0"/>
              </a:spcAft>
              <a:buClrTx/>
              <a:buSzTx/>
              <a:tabLst/>
              <a:defRPr/>
            </a:pPr>
            <a:r>
              <a:rPr lang="en-US" sz="3200" dirty="0">
                <a:solidFill>
                  <a:prstClr val="white"/>
                </a:solidFill>
                <a:latin typeface="Baskerville" panose="02020502070401020303" pitchFamily="18" charset="0"/>
                <a:ea typeface="Baskerville" panose="02020502070401020303" pitchFamily="18" charset="0"/>
              </a:rPr>
              <a:t>Col. 1:28 – “He is the one we proclaim, admonishing and teaching everyone with all wisdom, so that we may present everyone fully mature in Christ. </a:t>
            </a:r>
          </a:p>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prstClr val="white"/>
                </a:solidFill>
                <a:effectLst/>
                <a:uLnTx/>
                <a:uFillTx/>
                <a:latin typeface="Baskerville" panose="02020502070401020303" pitchFamily="18" charset="0"/>
                <a:ea typeface="Baskerville" panose="02020502070401020303" pitchFamily="18" charset="0"/>
              </a:rPr>
              <a:t>Eph. 4:15 – “Speaking the truth in love, we will grow to become in</a:t>
            </a:r>
            <a:r>
              <a:rPr kumimoji="0" lang="en-US" sz="3200" b="0" i="0" u="none" strike="noStrike" kern="1200" cap="none" spc="0" normalizeH="0" noProof="0" dirty="0">
                <a:ln>
                  <a:noFill/>
                </a:ln>
                <a:solidFill>
                  <a:prstClr val="white"/>
                </a:solidFill>
                <a:effectLst/>
                <a:uLnTx/>
                <a:uFillTx/>
                <a:latin typeface="Baskerville" panose="02020502070401020303" pitchFamily="18" charset="0"/>
                <a:ea typeface="Baskerville" panose="02020502070401020303" pitchFamily="18" charset="0"/>
              </a:rPr>
              <a:t> every respect the mature body of him who is the head, that is, Christ.”</a:t>
            </a:r>
          </a:p>
        </p:txBody>
      </p:sp>
    </p:spTree>
    <p:extLst>
      <p:ext uri="{BB962C8B-B14F-4D97-AF65-F5344CB8AC3E}">
        <p14:creationId xmlns:p14="http://schemas.microsoft.com/office/powerpoint/2010/main" val="40405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7D78DC-DB4F-7946-A2E4-1E4C2B928EF5}"/>
              </a:ext>
            </a:extLst>
          </p:cNvPr>
          <p:cNvSpPr>
            <a:spLocks noGrp="1"/>
          </p:cNvSpPr>
          <p:nvPr>
            <p:ph idx="1"/>
          </p:nvPr>
        </p:nvSpPr>
        <p:spPr>
          <a:xfrm>
            <a:off x="411480" y="1219200"/>
            <a:ext cx="10942320" cy="4721791"/>
          </a:xfrm>
        </p:spPr>
        <p:txBody>
          <a:bodyPr>
            <a:normAutofit/>
          </a:bodyPr>
          <a:lstStyle/>
          <a:p>
            <a:r>
              <a:rPr lang="en-US" sz="3600" dirty="0">
                <a:latin typeface="Baskerville" panose="02020502070401020303" pitchFamily="18" charset="0"/>
                <a:ea typeface="Baskerville" panose="02020502070401020303" pitchFamily="18" charset="0"/>
              </a:rPr>
              <a:t>Low bar for character</a:t>
            </a:r>
          </a:p>
          <a:p>
            <a:r>
              <a:rPr lang="en-US" sz="3600" dirty="0">
                <a:latin typeface="Baskerville" panose="02020502070401020303" pitchFamily="18" charset="0"/>
                <a:ea typeface="Baskerville" panose="02020502070401020303" pitchFamily="18" charset="0"/>
              </a:rPr>
              <a:t>Low bar for ministry output</a:t>
            </a:r>
          </a:p>
        </p:txBody>
      </p:sp>
      <p:sp>
        <p:nvSpPr>
          <p:cNvPr id="16" name="Content Placeholder 2">
            <a:extLst>
              <a:ext uri="{FF2B5EF4-FFF2-40B4-BE49-F238E27FC236}">
                <a16:creationId xmlns:a16="http://schemas.microsoft.com/office/drawing/2014/main" id="{98B416AC-3E2E-714C-BFDB-F35EDE25D4D5}"/>
              </a:ext>
            </a:extLst>
          </p:cNvPr>
          <p:cNvSpPr txBox="1">
            <a:spLocks/>
          </p:cNvSpPr>
          <p:nvPr/>
        </p:nvSpPr>
        <p:spPr>
          <a:xfrm>
            <a:off x="285100" y="333051"/>
            <a:ext cx="10942320" cy="672790"/>
          </a:xfrm>
          <a:prstGeom prst="rect">
            <a:avLst/>
          </a:prstGeom>
        </p:spPr>
        <p:txBody>
          <a:bodyPr vert="horz" lIns="91440" tIns="45720" rIns="91440" bIns="45720" rtlCol="0">
            <a:noAutofit/>
          </a:bodyPr>
          <a:lstStyle>
            <a:lvl1pPr marL="228611" indent="-228611" algn="l" defTabSz="914446"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34" indent="-228611" algn="l" defTabSz="914446"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57" indent="-228611" algn="l" defTabSz="914446"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80"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503"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726"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949"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171"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394"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46"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lang="en-US" sz="4400" dirty="0">
                <a:solidFill>
                  <a:prstClr val="white"/>
                </a:solidFill>
                <a:latin typeface="Baskerville" panose="02020502070401020303" pitchFamily="18" charset="0"/>
                <a:ea typeface="Baskerville" panose="02020502070401020303" pitchFamily="18" charset="0"/>
              </a:rPr>
              <a:t>Obstacle #1: Low Bar</a:t>
            </a:r>
            <a:endParaRPr kumimoji="0" lang="en-US" sz="4400" b="0" i="0" u="none" strike="noStrike" kern="1200" cap="none" spc="0" normalizeH="0" baseline="0" noProof="0" dirty="0">
              <a:ln>
                <a:noFill/>
              </a:ln>
              <a:solidFill>
                <a:prstClr val="white"/>
              </a:solidFill>
              <a:effectLst/>
              <a:uLnTx/>
              <a:uFillTx/>
              <a:latin typeface="Baskerville" panose="02020502070401020303" pitchFamily="18" charset="0"/>
              <a:ea typeface="Baskerville" panose="02020502070401020303" pitchFamily="18" charset="0"/>
              <a:cs typeface="+mn-cs"/>
            </a:endParaRPr>
          </a:p>
        </p:txBody>
      </p:sp>
      <p:sp>
        <p:nvSpPr>
          <p:cNvPr id="5" name="Rounded Rectangle 6">
            <a:extLst>
              <a:ext uri="{FF2B5EF4-FFF2-40B4-BE49-F238E27FC236}">
                <a16:creationId xmlns:a16="http://schemas.microsoft.com/office/drawing/2014/main" id="{81D05E42-EC0F-AE4E-93CF-86920ED4F8FF}"/>
              </a:ext>
            </a:extLst>
          </p:cNvPr>
          <p:cNvSpPr/>
          <p:nvPr/>
        </p:nvSpPr>
        <p:spPr bwMode="auto">
          <a:xfrm>
            <a:off x="582930" y="3580095"/>
            <a:ext cx="9989820" cy="2062103"/>
          </a:xfrm>
          <a:prstGeom prst="roundRect">
            <a:avLst>
              <a:gd name="adj" fmla="val 0"/>
            </a:avLst>
          </a:prstGeom>
          <a:solidFill>
            <a:srgbClr val="620001"/>
          </a:solidFill>
          <a:ln w="25400" cap="flat" cmpd="sng" algn="ctr">
            <a:solidFill>
              <a:srgbClr val="FFFF00"/>
            </a:solidFill>
            <a:prstDash val="solid"/>
            <a:round/>
            <a:headEnd type="none" w="med" len="med"/>
            <a:tailEnd type="none" w="med" len="med"/>
          </a:ln>
          <a:effectLst/>
        </p:spPr>
        <p:txBody>
          <a:bodyPr wrap="square" rtlCol="0" anchor="t" anchorCtr="0">
            <a:spAutoFit/>
          </a:bodyPr>
          <a:lstStyle/>
          <a:p>
            <a:pPr marR="0" lvl="0" algn="l" defTabSz="914400" rtl="0" eaLnBrk="1" fontAlgn="auto" latinLnBrk="0" hangingPunct="1">
              <a:lnSpc>
                <a:spcPct val="100000"/>
              </a:lnSpc>
              <a:spcBef>
                <a:spcPts val="0"/>
              </a:spcBef>
              <a:spcAft>
                <a:spcPts val="0"/>
              </a:spcAft>
              <a:buClrTx/>
              <a:buSzTx/>
              <a:tabLst/>
              <a:defRPr/>
            </a:pPr>
            <a:r>
              <a:rPr lang="en-US" sz="3200" dirty="0">
                <a:solidFill>
                  <a:prstClr val="white"/>
                </a:solidFill>
                <a:latin typeface="Baskerville" panose="02020502070401020303" pitchFamily="18" charset="0"/>
                <a:ea typeface="Baskerville" panose="02020502070401020303" pitchFamily="18" charset="0"/>
              </a:rPr>
              <a:t>We should be cautious of putting people into public leadership roles who are not ready yet (1 Tim. 3, 5)</a:t>
            </a:r>
          </a:p>
          <a:p>
            <a:pPr marR="0" lvl="0" algn="l" defTabSz="914400" rtl="0" eaLnBrk="1" fontAlgn="auto" latinLnBrk="0" hangingPunct="1">
              <a:lnSpc>
                <a:spcPct val="100000"/>
              </a:lnSpc>
              <a:spcBef>
                <a:spcPts val="0"/>
              </a:spcBef>
              <a:spcAft>
                <a:spcPts val="0"/>
              </a:spcAft>
              <a:buClrTx/>
              <a:buSzTx/>
              <a:tabLst/>
              <a:defRPr/>
            </a:pPr>
            <a:r>
              <a:rPr lang="en-US" sz="3200" dirty="0">
                <a:solidFill>
                  <a:prstClr val="white"/>
                </a:solidFill>
                <a:latin typeface="Baskerville" panose="02020502070401020303" pitchFamily="18" charset="0"/>
                <a:ea typeface="Baskerville" panose="02020502070401020303" pitchFamily="18" charset="0"/>
              </a:rPr>
              <a:t>We should be cautious of over-qualifying for serving/discipling (Acts 17, 1 Thess. 1-2)</a:t>
            </a:r>
            <a:endParaRPr kumimoji="0" lang="en-US" sz="2000" b="0" i="0" u="none" strike="noStrike" kern="1200" cap="none" spc="0" normalizeH="0" baseline="0" noProof="0" dirty="0">
              <a:ln>
                <a:noFill/>
              </a:ln>
              <a:solidFill>
                <a:prstClr val="white"/>
              </a:solidFill>
              <a:effectLst/>
              <a:uLnTx/>
              <a:uFillTx/>
              <a:latin typeface="Baskerville" panose="02020502070401020303" pitchFamily="18" charset="0"/>
              <a:ea typeface="Baskerville" panose="02020502070401020303" pitchFamily="18" charset="0"/>
            </a:endParaRPr>
          </a:p>
        </p:txBody>
      </p:sp>
    </p:spTree>
    <p:extLst>
      <p:ext uri="{BB962C8B-B14F-4D97-AF65-F5344CB8AC3E}">
        <p14:creationId xmlns:p14="http://schemas.microsoft.com/office/powerpoint/2010/main" val="213166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7D78DC-DB4F-7946-A2E4-1E4C2B928EF5}"/>
              </a:ext>
            </a:extLst>
          </p:cNvPr>
          <p:cNvSpPr>
            <a:spLocks noGrp="1"/>
          </p:cNvSpPr>
          <p:nvPr>
            <p:ph idx="1"/>
          </p:nvPr>
        </p:nvSpPr>
        <p:spPr>
          <a:xfrm>
            <a:off x="411480" y="1219200"/>
            <a:ext cx="10942320" cy="4721791"/>
          </a:xfrm>
        </p:spPr>
        <p:txBody>
          <a:bodyPr>
            <a:normAutofit/>
          </a:bodyPr>
          <a:lstStyle/>
          <a:p>
            <a:r>
              <a:rPr lang="en-US" sz="3600" dirty="0">
                <a:latin typeface="Baskerville" panose="02020502070401020303" pitchFamily="18" charset="0"/>
                <a:ea typeface="Baskerville" panose="02020502070401020303" pitchFamily="18" charset="0"/>
              </a:rPr>
              <a:t>Low bar for character</a:t>
            </a:r>
          </a:p>
          <a:p>
            <a:r>
              <a:rPr lang="en-US" sz="3600" dirty="0">
                <a:latin typeface="Baskerville" panose="02020502070401020303" pitchFamily="18" charset="0"/>
                <a:ea typeface="Baskerville" panose="02020502070401020303" pitchFamily="18" charset="0"/>
              </a:rPr>
              <a:t>Low bar for ministry output</a:t>
            </a:r>
          </a:p>
        </p:txBody>
      </p:sp>
      <p:sp>
        <p:nvSpPr>
          <p:cNvPr id="16" name="Content Placeholder 2">
            <a:extLst>
              <a:ext uri="{FF2B5EF4-FFF2-40B4-BE49-F238E27FC236}">
                <a16:creationId xmlns:a16="http://schemas.microsoft.com/office/drawing/2014/main" id="{98B416AC-3E2E-714C-BFDB-F35EDE25D4D5}"/>
              </a:ext>
            </a:extLst>
          </p:cNvPr>
          <p:cNvSpPr txBox="1">
            <a:spLocks/>
          </p:cNvSpPr>
          <p:nvPr/>
        </p:nvSpPr>
        <p:spPr>
          <a:xfrm>
            <a:off x="285100" y="333051"/>
            <a:ext cx="10942320" cy="672790"/>
          </a:xfrm>
          <a:prstGeom prst="rect">
            <a:avLst/>
          </a:prstGeom>
        </p:spPr>
        <p:txBody>
          <a:bodyPr vert="horz" lIns="91440" tIns="45720" rIns="91440" bIns="45720" rtlCol="0">
            <a:noAutofit/>
          </a:bodyPr>
          <a:lstStyle>
            <a:lvl1pPr marL="228611" indent="-228611" algn="l" defTabSz="914446"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34" indent="-228611" algn="l" defTabSz="914446"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57" indent="-228611" algn="l" defTabSz="914446"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80"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503"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726"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949"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171"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394"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46"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lang="en-US" sz="4400" dirty="0">
                <a:solidFill>
                  <a:prstClr val="white"/>
                </a:solidFill>
                <a:latin typeface="Baskerville" panose="02020502070401020303" pitchFamily="18" charset="0"/>
                <a:ea typeface="Baskerville" panose="02020502070401020303" pitchFamily="18" charset="0"/>
              </a:rPr>
              <a:t>Obstacle #1: Low Bar</a:t>
            </a:r>
            <a:endParaRPr kumimoji="0" lang="en-US" sz="4400" b="0" i="0" u="none" strike="noStrike" kern="1200" cap="none" spc="0" normalizeH="0" baseline="0" noProof="0" dirty="0">
              <a:ln>
                <a:noFill/>
              </a:ln>
              <a:solidFill>
                <a:prstClr val="white"/>
              </a:solidFill>
              <a:effectLst/>
              <a:uLnTx/>
              <a:uFillTx/>
              <a:latin typeface="Baskerville" panose="02020502070401020303" pitchFamily="18" charset="0"/>
              <a:ea typeface="Baskerville" panose="02020502070401020303" pitchFamily="18" charset="0"/>
              <a:cs typeface="+mn-cs"/>
            </a:endParaRPr>
          </a:p>
        </p:txBody>
      </p:sp>
      <p:sp>
        <p:nvSpPr>
          <p:cNvPr id="2" name="Rectangular Callout 1">
            <a:extLst>
              <a:ext uri="{FF2B5EF4-FFF2-40B4-BE49-F238E27FC236}">
                <a16:creationId xmlns:a16="http://schemas.microsoft.com/office/drawing/2014/main" id="{7982D5F8-6FB4-8046-9FDD-CB1FC5616D44}"/>
              </a:ext>
            </a:extLst>
          </p:cNvPr>
          <p:cNvSpPr/>
          <p:nvPr/>
        </p:nvSpPr>
        <p:spPr>
          <a:xfrm>
            <a:off x="6991350" y="514350"/>
            <a:ext cx="5010150" cy="5943600"/>
          </a:xfrm>
          <a:prstGeom prst="wedgeRectCallout">
            <a:avLst>
              <a:gd name="adj1" fmla="val -68822"/>
              <a:gd name="adj2" fmla="val -18863"/>
            </a:avLst>
          </a:prstGeom>
          <a:solidFill>
            <a:srgbClr val="62000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FontTx/>
              <a:buAutoNum type="arabicParenR"/>
            </a:pPr>
            <a:r>
              <a:rPr lang="en-US" sz="3200" dirty="0">
                <a:solidFill>
                  <a:prstClr val="white"/>
                </a:solidFill>
                <a:latin typeface="Baskerville" panose="02020502070401020303" pitchFamily="18" charset="0"/>
                <a:ea typeface="Baskerville" panose="02020502070401020303" pitchFamily="18" charset="0"/>
              </a:rPr>
              <a:t>Is there effort? If not, need to raise the tension </a:t>
            </a:r>
          </a:p>
          <a:p>
            <a:pPr marL="514350" lvl="0" indent="-514350">
              <a:buAutoNum type="arabicParenR"/>
              <a:defRPr/>
            </a:pPr>
            <a:r>
              <a:rPr lang="en-US" sz="3200" dirty="0">
                <a:solidFill>
                  <a:prstClr val="white"/>
                </a:solidFill>
                <a:latin typeface="Baskerville" panose="02020502070401020303" pitchFamily="18" charset="0"/>
                <a:ea typeface="Baskerville" panose="02020502070401020303" pitchFamily="18" charset="0"/>
              </a:rPr>
              <a:t>Do they agree that it’s true? Important? Urgent? </a:t>
            </a:r>
          </a:p>
          <a:p>
            <a:pPr marL="514350" lvl="0" indent="-514350">
              <a:buAutoNum type="arabicParenR"/>
              <a:defRPr/>
            </a:pPr>
            <a:r>
              <a:rPr lang="en-US" sz="3200" dirty="0">
                <a:solidFill>
                  <a:prstClr val="white"/>
                </a:solidFill>
                <a:latin typeface="Baskerville" panose="02020502070401020303" pitchFamily="18" charset="0"/>
                <a:ea typeface="Baskerville" panose="02020502070401020303" pitchFamily="18" charset="0"/>
              </a:rPr>
              <a:t>Are you lowering what scripture says is possible to match what you see in your ministry context? (e.g. “5 years,”)</a:t>
            </a:r>
          </a:p>
          <a:p>
            <a:pPr marL="514350" indent="-514350">
              <a:buFontTx/>
              <a:buAutoNum type="arabicParenR"/>
            </a:pPr>
            <a:r>
              <a:rPr lang="en-US" sz="3200" dirty="0">
                <a:solidFill>
                  <a:prstClr val="white"/>
                </a:solidFill>
                <a:latin typeface="Baskerville" panose="02020502070401020303" pitchFamily="18" charset="0"/>
                <a:ea typeface="Baskerville" panose="02020502070401020303" pitchFamily="18" charset="0"/>
              </a:rPr>
              <a:t>Develop a relationship with your disciple’s disciple</a:t>
            </a:r>
          </a:p>
        </p:txBody>
      </p:sp>
    </p:spTree>
    <p:extLst>
      <p:ext uri="{BB962C8B-B14F-4D97-AF65-F5344CB8AC3E}">
        <p14:creationId xmlns:p14="http://schemas.microsoft.com/office/powerpoint/2010/main" val="167262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7D78DC-DB4F-7946-A2E4-1E4C2B928EF5}"/>
              </a:ext>
            </a:extLst>
          </p:cNvPr>
          <p:cNvSpPr>
            <a:spLocks noGrp="1"/>
          </p:cNvSpPr>
          <p:nvPr>
            <p:ph idx="1"/>
          </p:nvPr>
        </p:nvSpPr>
        <p:spPr>
          <a:xfrm>
            <a:off x="411480" y="1219200"/>
            <a:ext cx="10942320" cy="4721791"/>
          </a:xfrm>
        </p:spPr>
        <p:txBody>
          <a:bodyPr>
            <a:normAutofit/>
          </a:bodyPr>
          <a:lstStyle/>
          <a:p>
            <a:r>
              <a:rPr lang="en-US" sz="3600" dirty="0">
                <a:latin typeface="Baskerville" panose="02020502070401020303" pitchFamily="18" charset="0"/>
                <a:ea typeface="Baskerville" panose="02020502070401020303" pitchFamily="18" charset="0"/>
              </a:rPr>
              <a:t>Low bar for character</a:t>
            </a:r>
          </a:p>
          <a:p>
            <a:r>
              <a:rPr lang="en-US" sz="3600" dirty="0">
                <a:latin typeface="Baskerville" panose="02020502070401020303" pitchFamily="18" charset="0"/>
                <a:ea typeface="Baskerville" panose="02020502070401020303" pitchFamily="18" charset="0"/>
              </a:rPr>
              <a:t>Low bar for ministry output</a:t>
            </a:r>
          </a:p>
        </p:txBody>
      </p:sp>
      <p:sp>
        <p:nvSpPr>
          <p:cNvPr id="16" name="Content Placeholder 2">
            <a:extLst>
              <a:ext uri="{FF2B5EF4-FFF2-40B4-BE49-F238E27FC236}">
                <a16:creationId xmlns:a16="http://schemas.microsoft.com/office/drawing/2014/main" id="{98B416AC-3E2E-714C-BFDB-F35EDE25D4D5}"/>
              </a:ext>
            </a:extLst>
          </p:cNvPr>
          <p:cNvSpPr txBox="1">
            <a:spLocks/>
          </p:cNvSpPr>
          <p:nvPr/>
        </p:nvSpPr>
        <p:spPr>
          <a:xfrm>
            <a:off x="285100" y="333051"/>
            <a:ext cx="10942320" cy="672790"/>
          </a:xfrm>
          <a:prstGeom prst="rect">
            <a:avLst/>
          </a:prstGeom>
        </p:spPr>
        <p:txBody>
          <a:bodyPr vert="horz" lIns="91440" tIns="45720" rIns="91440" bIns="45720" rtlCol="0">
            <a:noAutofit/>
          </a:bodyPr>
          <a:lstStyle>
            <a:lvl1pPr marL="228611" indent="-228611" algn="l" defTabSz="914446"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34" indent="-228611" algn="l" defTabSz="914446"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57" indent="-228611" algn="l" defTabSz="914446"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80"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503"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726"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949"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171"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394"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46"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lang="en-US" sz="4400" dirty="0">
                <a:solidFill>
                  <a:prstClr val="white"/>
                </a:solidFill>
                <a:latin typeface="Baskerville" panose="02020502070401020303" pitchFamily="18" charset="0"/>
                <a:ea typeface="Baskerville" panose="02020502070401020303" pitchFamily="18" charset="0"/>
              </a:rPr>
              <a:t>Obstacle #1: Low Bar</a:t>
            </a:r>
            <a:endParaRPr kumimoji="0" lang="en-US" sz="4400" b="0" i="0" u="none" strike="noStrike" kern="1200" cap="none" spc="0" normalizeH="0" baseline="0" noProof="0" dirty="0">
              <a:ln>
                <a:noFill/>
              </a:ln>
              <a:solidFill>
                <a:prstClr val="white"/>
              </a:solidFill>
              <a:effectLst/>
              <a:uLnTx/>
              <a:uFillTx/>
              <a:latin typeface="Baskerville" panose="02020502070401020303" pitchFamily="18" charset="0"/>
              <a:ea typeface="Baskerville" panose="02020502070401020303" pitchFamily="18" charset="0"/>
              <a:cs typeface="+mn-cs"/>
            </a:endParaRPr>
          </a:p>
        </p:txBody>
      </p:sp>
      <p:sp>
        <p:nvSpPr>
          <p:cNvPr id="6" name="Rectangular Callout 5">
            <a:extLst>
              <a:ext uri="{FF2B5EF4-FFF2-40B4-BE49-F238E27FC236}">
                <a16:creationId xmlns:a16="http://schemas.microsoft.com/office/drawing/2014/main" id="{222ED857-7D97-FA44-A7AE-7F5C7671F0E5}"/>
              </a:ext>
            </a:extLst>
          </p:cNvPr>
          <p:cNvSpPr/>
          <p:nvPr/>
        </p:nvSpPr>
        <p:spPr>
          <a:xfrm>
            <a:off x="6983730" y="333051"/>
            <a:ext cx="5010150" cy="5943600"/>
          </a:xfrm>
          <a:prstGeom prst="wedgeRectCallout">
            <a:avLst>
              <a:gd name="adj1" fmla="val -86283"/>
              <a:gd name="adj2" fmla="val -28508"/>
            </a:avLst>
          </a:prstGeom>
          <a:solidFill>
            <a:srgbClr val="62000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buAutoNum type="arabicParenR"/>
              <a:defRPr/>
            </a:pPr>
            <a:r>
              <a:rPr lang="en-US" sz="3200" dirty="0">
                <a:solidFill>
                  <a:prstClr val="white"/>
                </a:solidFill>
                <a:latin typeface="Baskerville" panose="02020502070401020303" pitchFamily="18" charset="0"/>
                <a:ea typeface="Baskerville" panose="02020502070401020303" pitchFamily="18" charset="0"/>
              </a:rPr>
              <a:t>Don’t become frustrated/contemptuous &amp; miss what God is doing in their life</a:t>
            </a:r>
          </a:p>
          <a:p>
            <a:pPr marL="457200" lvl="0" indent="-457200">
              <a:buAutoNum type="arabicParenR"/>
              <a:defRPr/>
            </a:pPr>
            <a:r>
              <a:rPr lang="en-US" sz="3200" dirty="0">
                <a:solidFill>
                  <a:prstClr val="white"/>
                </a:solidFill>
                <a:latin typeface="Baskerville" panose="02020502070401020303" pitchFamily="18" charset="0"/>
                <a:ea typeface="Baskerville" panose="02020502070401020303" pitchFamily="18" charset="0"/>
              </a:rPr>
              <a:t>Pray Paul’s prayers for your disciples</a:t>
            </a:r>
          </a:p>
          <a:p>
            <a:pPr marL="457200" lvl="0" indent="-457200">
              <a:buAutoNum type="arabicParenR"/>
              <a:defRPr/>
            </a:pPr>
            <a:r>
              <a:rPr lang="en-US" sz="3200" dirty="0">
                <a:solidFill>
                  <a:prstClr val="white"/>
                </a:solidFill>
                <a:latin typeface="Baskerville" panose="02020502070401020303" pitchFamily="18" charset="0"/>
                <a:ea typeface="Baskerville" panose="02020502070401020303" pitchFamily="18" charset="0"/>
              </a:rPr>
              <a:t>Don’t make excuses for your people. Especially on things scripture clearly calls them to</a:t>
            </a:r>
          </a:p>
        </p:txBody>
      </p:sp>
    </p:spTree>
    <p:extLst>
      <p:ext uri="{BB962C8B-B14F-4D97-AF65-F5344CB8AC3E}">
        <p14:creationId xmlns:p14="http://schemas.microsoft.com/office/powerpoint/2010/main" val="1216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7D78DC-DB4F-7946-A2E4-1E4C2B928EF5}"/>
              </a:ext>
            </a:extLst>
          </p:cNvPr>
          <p:cNvSpPr>
            <a:spLocks noGrp="1"/>
          </p:cNvSpPr>
          <p:nvPr>
            <p:ph idx="1"/>
          </p:nvPr>
        </p:nvSpPr>
        <p:spPr>
          <a:xfrm>
            <a:off x="411480" y="1219200"/>
            <a:ext cx="10942320" cy="4721791"/>
          </a:xfrm>
        </p:spPr>
        <p:txBody>
          <a:bodyPr>
            <a:normAutofit/>
          </a:bodyPr>
          <a:lstStyle/>
          <a:p>
            <a:r>
              <a:rPr lang="en-US" sz="3600" dirty="0">
                <a:latin typeface="Baskerville" panose="02020502070401020303" pitchFamily="18" charset="0"/>
                <a:ea typeface="Baskerville" panose="02020502070401020303" pitchFamily="18" charset="0"/>
              </a:rPr>
              <a:t>Low bar for character</a:t>
            </a:r>
          </a:p>
          <a:p>
            <a:r>
              <a:rPr lang="en-US" sz="3600" dirty="0">
                <a:latin typeface="Baskerville" panose="02020502070401020303" pitchFamily="18" charset="0"/>
                <a:ea typeface="Baskerville" panose="02020502070401020303" pitchFamily="18" charset="0"/>
              </a:rPr>
              <a:t>Low bar for ministry output</a:t>
            </a:r>
          </a:p>
        </p:txBody>
      </p:sp>
      <p:sp>
        <p:nvSpPr>
          <p:cNvPr id="16" name="Content Placeholder 2">
            <a:extLst>
              <a:ext uri="{FF2B5EF4-FFF2-40B4-BE49-F238E27FC236}">
                <a16:creationId xmlns:a16="http://schemas.microsoft.com/office/drawing/2014/main" id="{98B416AC-3E2E-714C-BFDB-F35EDE25D4D5}"/>
              </a:ext>
            </a:extLst>
          </p:cNvPr>
          <p:cNvSpPr txBox="1">
            <a:spLocks/>
          </p:cNvSpPr>
          <p:nvPr/>
        </p:nvSpPr>
        <p:spPr>
          <a:xfrm>
            <a:off x="285100" y="333051"/>
            <a:ext cx="10942320" cy="672790"/>
          </a:xfrm>
          <a:prstGeom prst="rect">
            <a:avLst/>
          </a:prstGeom>
        </p:spPr>
        <p:txBody>
          <a:bodyPr vert="horz" lIns="91440" tIns="45720" rIns="91440" bIns="45720" rtlCol="0">
            <a:noAutofit/>
          </a:bodyPr>
          <a:lstStyle>
            <a:lvl1pPr marL="228611" indent="-228611" algn="l" defTabSz="914446"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34" indent="-228611" algn="l" defTabSz="914446"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57" indent="-228611" algn="l" defTabSz="914446"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80"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503"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726"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949"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171"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394"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46"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lang="en-US" sz="4400" dirty="0">
                <a:solidFill>
                  <a:prstClr val="white"/>
                </a:solidFill>
                <a:latin typeface="Baskerville" panose="02020502070401020303" pitchFamily="18" charset="0"/>
                <a:ea typeface="Baskerville" panose="02020502070401020303" pitchFamily="18" charset="0"/>
              </a:rPr>
              <a:t>Obstacle #1: Low Bar</a:t>
            </a:r>
            <a:endParaRPr kumimoji="0" lang="en-US" sz="4400" b="0" i="0" u="none" strike="noStrike" kern="1200" cap="none" spc="0" normalizeH="0" baseline="0" noProof="0" dirty="0">
              <a:ln>
                <a:noFill/>
              </a:ln>
              <a:solidFill>
                <a:prstClr val="white"/>
              </a:solidFill>
              <a:effectLst/>
              <a:uLnTx/>
              <a:uFillTx/>
              <a:latin typeface="Baskerville" panose="02020502070401020303" pitchFamily="18" charset="0"/>
              <a:ea typeface="Baskerville" panose="02020502070401020303" pitchFamily="18" charset="0"/>
              <a:cs typeface="+mn-cs"/>
            </a:endParaRPr>
          </a:p>
        </p:txBody>
      </p:sp>
      <p:sp>
        <p:nvSpPr>
          <p:cNvPr id="7" name="Rectangular Callout 6">
            <a:extLst>
              <a:ext uri="{FF2B5EF4-FFF2-40B4-BE49-F238E27FC236}">
                <a16:creationId xmlns:a16="http://schemas.microsoft.com/office/drawing/2014/main" id="{E491C81F-5F19-0C49-90C8-038B767A75BB}"/>
              </a:ext>
            </a:extLst>
          </p:cNvPr>
          <p:cNvSpPr/>
          <p:nvPr/>
        </p:nvSpPr>
        <p:spPr>
          <a:xfrm>
            <a:off x="6648450" y="333051"/>
            <a:ext cx="5345430" cy="5943600"/>
          </a:xfrm>
          <a:prstGeom prst="wedgeRectCallout">
            <a:avLst>
              <a:gd name="adj1" fmla="val -79761"/>
              <a:gd name="adj2" fmla="val -28019"/>
            </a:avLst>
          </a:prstGeom>
          <a:solidFill>
            <a:srgbClr val="62000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buAutoNum type="arabicParenR"/>
              <a:defRPr/>
            </a:pPr>
            <a:r>
              <a:rPr lang="en-US" sz="3000" dirty="0">
                <a:solidFill>
                  <a:prstClr val="white"/>
                </a:solidFill>
                <a:latin typeface="Baskerville" panose="02020502070401020303" pitchFamily="18" charset="0"/>
                <a:ea typeface="Baskerville" panose="02020502070401020303" pitchFamily="18" charset="0"/>
              </a:rPr>
              <a:t>Don’t become frustrated/contemptuous &amp; miss what God is doing in their life</a:t>
            </a:r>
          </a:p>
          <a:p>
            <a:pPr marL="457200" lvl="0" indent="-457200">
              <a:buAutoNum type="arabicParenR"/>
              <a:defRPr/>
            </a:pPr>
            <a:r>
              <a:rPr lang="en-US" sz="3000" dirty="0">
                <a:solidFill>
                  <a:prstClr val="white"/>
                </a:solidFill>
                <a:latin typeface="Baskerville" panose="02020502070401020303" pitchFamily="18" charset="0"/>
                <a:ea typeface="Baskerville" panose="02020502070401020303" pitchFamily="18" charset="0"/>
              </a:rPr>
              <a:t>Pray Paul’s prayers for your disciples</a:t>
            </a:r>
          </a:p>
          <a:p>
            <a:pPr marL="457200" lvl="0" indent="-457200">
              <a:buAutoNum type="arabicParenR"/>
              <a:defRPr/>
            </a:pPr>
            <a:r>
              <a:rPr lang="en-US" sz="3000" dirty="0">
                <a:solidFill>
                  <a:prstClr val="white"/>
                </a:solidFill>
                <a:latin typeface="Baskerville" panose="02020502070401020303" pitchFamily="18" charset="0"/>
                <a:ea typeface="Baskerville" panose="02020502070401020303" pitchFamily="18" charset="0"/>
              </a:rPr>
              <a:t>Don’t make excuses for your people. Especially on things scripture clearly calls them to</a:t>
            </a:r>
          </a:p>
          <a:p>
            <a:pPr marL="457200" indent="-457200">
              <a:buFontTx/>
              <a:buAutoNum type="arabicParenR"/>
            </a:pPr>
            <a:r>
              <a:rPr lang="en-US" sz="3000" dirty="0">
                <a:solidFill>
                  <a:prstClr val="white"/>
                </a:solidFill>
                <a:latin typeface="Baskerville" panose="02020502070401020303" pitchFamily="18" charset="0"/>
                <a:ea typeface="Baskerville" panose="02020502070401020303" pitchFamily="18" charset="0"/>
              </a:rPr>
              <a:t>What do you expect to change if you do nothing?</a:t>
            </a:r>
          </a:p>
          <a:p>
            <a:pPr marL="457200" lvl="0" indent="-457200">
              <a:buAutoNum type="arabicParenR"/>
              <a:defRPr/>
            </a:pPr>
            <a:r>
              <a:rPr lang="en-US" sz="3000" dirty="0">
                <a:solidFill>
                  <a:prstClr val="white"/>
                </a:solidFill>
                <a:latin typeface="Baskerville" panose="02020502070401020303" pitchFamily="18" charset="0"/>
                <a:ea typeface="Baskerville" panose="02020502070401020303" pitchFamily="18" charset="0"/>
              </a:rPr>
              <a:t>What </a:t>
            </a:r>
            <a:r>
              <a:rPr lang="en-US" sz="3000" i="1" dirty="0">
                <a:solidFill>
                  <a:prstClr val="white"/>
                </a:solidFill>
                <a:latin typeface="Baskerville" panose="02020502070401020303" pitchFamily="18" charset="0"/>
                <a:ea typeface="Baskerville" panose="02020502070401020303" pitchFamily="18" charset="0"/>
              </a:rPr>
              <a:t>would </a:t>
            </a:r>
            <a:r>
              <a:rPr lang="en-US" sz="3000" dirty="0">
                <a:solidFill>
                  <a:prstClr val="white"/>
                </a:solidFill>
                <a:latin typeface="Baskerville" panose="02020502070401020303" pitchFamily="18" charset="0"/>
                <a:ea typeface="Baskerville" panose="02020502070401020303" pitchFamily="18" charset="0"/>
              </a:rPr>
              <a:t>be a character issue worth addressing?</a:t>
            </a:r>
          </a:p>
        </p:txBody>
      </p:sp>
    </p:spTree>
    <p:extLst>
      <p:ext uri="{BB962C8B-B14F-4D97-AF65-F5344CB8AC3E}">
        <p14:creationId xmlns:p14="http://schemas.microsoft.com/office/powerpoint/2010/main" val="414064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7D78DC-DB4F-7946-A2E4-1E4C2B928EF5}"/>
              </a:ext>
            </a:extLst>
          </p:cNvPr>
          <p:cNvSpPr>
            <a:spLocks noGrp="1"/>
          </p:cNvSpPr>
          <p:nvPr>
            <p:ph idx="1"/>
          </p:nvPr>
        </p:nvSpPr>
        <p:spPr>
          <a:xfrm>
            <a:off x="411480" y="1219200"/>
            <a:ext cx="10942320" cy="4721791"/>
          </a:xfrm>
        </p:spPr>
        <p:txBody>
          <a:bodyPr>
            <a:normAutofit/>
          </a:bodyPr>
          <a:lstStyle/>
          <a:p>
            <a:r>
              <a:rPr lang="en-US" sz="3600" dirty="0">
                <a:latin typeface="Baskerville" panose="02020502070401020303" pitchFamily="18" charset="0"/>
                <a:ea typeface="Baskerville" panose="02020502070401020303" pitchFamily="18" charset="0"/>
              </a:rPr>
              <a:t>Low bar for character</a:t>
            </a:r>
          </a:p>
          <a:p>
            <a:r>
              <a:rPr lang="en-US" sz="3600" dirty="0">
                <a:latin typeface="Baskerville" panose="02020502070401020303" pitchFamily="18" charset="0"/>
                <a:ea typeface="Baskerville" panose="02020502070401020303" pitchFamily="18" charset="0"/>
              </a:rPr>
              <a:t>Low bar for ministry output</a:t>
            </a:r>
          </a:p>
        </p:txBody>
      </p:sp>
      <p:sp>
        <p:nvSpPr>
          <p:cNvPr id="16" name="Content Placeholder 2">
            <a:extLst>
              <a:ext uri="{FF2B5EF4-FFF2-40B4-BE49-F238E27FC236}">
                <a16:creationId xmlns:a16="http://schemas.microsoft.com/office/drawing/2014/main" id="{98B416AC-3E2E-714C-BFDB-F35EDE25D4D5}"/>
              </a:ext>
            </a:extLst>
          </p:cNvPr>
          <p:cNvSpPr txBox="1">
            <a:spLocks/>
          </p:cNvSpPr>
          <p:nvPr/>
        </p:nvSpPr>
        <p:spPr>
          <a:xfrm>
            <a:off x="285100" y="333051"/>
            <a:ext cx="10942320" cy="672790"/>
          </a:xfrm>
          <a:prstGeom prst="rect">
            <a:avLst/>
          </a:prstGeom>
        </p:spPr>
        <p:txBody>
          <a:bodyPr vert="horz" lIns="91440" tIns="45720" rIns="91440" bIns="45720" rtlCol="0">
            <a:noAutofit/>
          </a:bodyPr>
          <a:lstStyle>
            <a:lvl1pPr marL="228611" indent="-228611" algn="l" defTabSz="914446"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34" indent="-228611" algn="l" defTabSz="914446"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57" indent="-228611" algn="l" defTabSz="914446"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80"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503"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726"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949"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171"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394"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46"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lang="en-US" sz="4400" dirty="0">
                <a:solidFill>
                  <a:prstClr val="white"/>
                </a:solidFill>
                <a:latin typeface="Baskerville" panose="02020502070401020303" pitchFamily="18" charset="0"/>
                <a:ea typeface="Baskerville" panose="02020502070401020303" pitchFamily="18" charset="0"/>
              </a:rPr>
              <a:t>Obstacle #1: Low Bar</a:t>
            </a:r>
            <a:endParaRPr kumimoji="0" lang="en-US" sz="4400" b="0" i="0" u="none" strike="noStrike" kern="1200" cap="none" spc="0" normalizeH="0" baseline="0" noProof="0" dirty="0">
              <a:ln>
                <a:noFill/>
              </a:ln>
              <a:solidFill>
                <a:prstClr val="white"/>
              </a:solidFill>
              <a:effectLst/>
              <a:uLnTx/>
              <a:uFillTx/>
              <a:latin typeface="Baskerville" panose="02020502070401020303" pitchFamily="18" charset="0"/>
              <a:ea typeface="Baskerville" panose="02020502070401020303" pitchFamily="18" charset="0"/>
              <a:cs typeface="+mn-cs"/>
            </a:endParaRPr>
          </a:p>
        </p:txBody>
      </p:sp>
      <p:sp>
        <p:nvSpPr>
          <p:cNvPr id="5" name="Rounded Rectangle 6">
            <a:extLst>
              <a:ext uri="{FF2B5EF4-FFF2-40B4-BE49-F238E27FC236}">
                <a16:creationId xmlns:a16="http://schemas.microsoft.com/office/drawing/2014/main" id="{81D05E42-EC0F-AE4E-93CF-86920ED4F8FF}"/>
              </a:ext>
            </a:extLst>
          </p:cNvPr>
          <p:cNvSpPr/>
          <p:nvPr/>
        </p:nvSpPr>
        <p:spPr bwMode="auto">
          <a:xfrm>
            <a:off x="1028700" y="3352800"/>
            <a:ext cx="7262532" cy="2062103"/>
          </a:xfrm>
          <a:prstGeom prst="roundRect">
            <a:avLst>
              <a:gd name="adj" fmla="val 0"/>
            </a:avLst>
          </a:prstGeom>
          <a:solidFill>
            <a:srgbClr val="620001"/>
          </a:solidFill>
          <a:ln w="25400" cap="flat" cmpd="sng" algn="ctr">
            <a:solidFill>
              <a:srgbClr val="FFFF00"/>
            </a:solidFill>
            <a:prstDash val="solid"/>
            <a:round/>
            <a:headEnd type="none" w="med" len="med"/>
            <a:tailEnd type="none" w="med" len="med"/>
          </a:ln>
          <a:effectLst/>
        </p:spPr>
        <p:txBody>
          <a:bodyPr wrap="square" rtlCol="0" anchor="t" anchorCtr="0">
            <a:spAutoFit/>
          </a:bodyPr>
          <a:lstStyle/>
          <a:p>
            <a:pPr marR="0" lvl="0" algn="l" defTabSz="914400" rtl="0" eaLnBrk="1" fontAlgn="auto" latinLnBrk="0" hangingPunct="1">
              <a:lnSpc>
                <a:spcPct val="100000"/>
              </a:lnSpc>
              <a:spcBef>
                <a:spcPts val="0"/>
              </a:spcBef>
              <a:spcAft>
                <a:spcPts val="0"/>
              </a:spcAft>
              <a:buClrTx/>
              <a:buSzTx/>
              <a:tabLst/>
              <a:defRPr/>
            </a:pPr>
            <a:r>
              <a:rPr lang="en-US" sz="3200" dirty="0">
                <a:solidFill>
                  <a:prstClr val="white"/>
                </a:solidFill>
                <a:latin typeface="Baskerville" panose="02020502070401020303" pitchFamily="18" charset="0"/>
                <a:ea typeface="Baskerville" panose="02020502070401020303" pitchFamily="18" charset="0"/>
              </a:rPr>
              <a:t>Leaders who are soft on one of these are often afraid of coming on too strong</a:t>
            </a:r>
          </a:p>
          <a:p>
            <a:pPr marR="0" lvl="0" algn="l" defTabSz="914400" rtl="0" eaLnBrk="1" fontAlgn="auto" latinLnBrk="0" hangingPunct="1">
              <a:lnSpc>
                <a:spcPct val="100000"/>
              </a:lnSpc>
              <a:spcBef>
                <a:spcPts val="0"/>
              </a:spcBef>
              <a:spcAft>
                <a:spcPts val="0"/>
              </a:spcAft>
              <a:buClrTx/>
              <a:buSzTx/>
              <a:tabLst/>
              <a:defRPr/>
            </a:pPr>
            <a:r>
              <a:rPr lang="en-US" sz="3200" dirty="0">
                <a:solidFill>
                  <a:prstClr val="white"/>
                </a:solidFill>
                <a:latin typeface="Baskerville" panose="02020502070401020303" pitchFamily="18" charset="0"/>
                <a:ea typeface="Baskerville" panose="02020502070401020303" pitchFamily="18" charset="0"/>
              </a:rPr>
              <a:t>But they wind up having explosive talks more frequently</a:t>
            </a:r>
          </a:p>
        </p:txBody>
      </p:sp>
    </p:spTree>
    <p:extLst>
      <p:ext uri="{BB962C8B-B14F-4D97-AF65-F5344CB8AC3E}">
        <p14:creationId xmlns:p14="http://schemas.microsoft.com/office/powerpoint/2010/main" val="349584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7D78DC-DB4F-7946-A2E4-1E4C2B928EF5}"/>
              </a:ext>
            </a:extLst>
          </p:cNvPr>
          <p:cNvSpPr>
            <a:spLocks noGrp="1"/>
          </p:cNvSpPr>
          <p:nvPr>
            <p:ph idx="1"/>
          </p:nvPr>
        </p:nvSpPr>
        <p:spPr>
          <a:xfrm>
            <a:off x="411480" y="1219200"/>
            <a:ext cx="10942320" cy="4721791"/>
          </a:xfrm>
        </p:spPr>
        <p:txBody>
          <a:bodyPr>
            <a:normAutofit/>
          </a:bodyPr>
          <a:lstStyle/>
          <a:p>
            <a:r>
              <a:rPr lang="en-US" sz="3600" dirty="0">
                <a:latin typeface="Baskerville" panose="02020502070401020303" pitchFamily="18" charset="0"/>
                <a:ea typeface="Baskerville" panose="02020502070401020303" pitchFamily="18" charset="0"/>
              </a:rPr>
              <a:t>You cannot impart what you do not possess</a:t>
            </a:r>
          </a:p>
        </p:txBody>
      </p:sp>
      <p:sp>
        <p:nvSpPr>
          <p:cNvPr id="16" name="Content Placeholder 2">
            <a:extLst>
              <a:ext uri="{FF2B5EF4-FFF2-40B4-BE49-F238E27FC236}">
                <a16:creationId xmlns:a16="http://schemas.microsoft.com/office/drawing/2014/main" id="{98B416AC-3E2E-714C-BFDB-F35EDE25D4D5}"/>
              </a:ext>
            </a:extLst>
          </p:cNvPr>
          <p:cNvSpPr txBox="1">
            <a:spLocks/>
          </p:cNvSpPr>
          <p:nvPr/>
        </p:nvSpPr>
        <p:spPr>
          <a:xfrm>
            <a:off x="285100" y="333051"/>
            <a:ext cx="10942320" cy="672790"/>
          </a:xfrm>
          <a:prstGeom prst="rect">
            <a:avLst/>
          </a:prstGeom>
        </p:spPr>
        <p:txBody>
          <a:bodyPr vert="horz" lIns="91440" tIns="45720" rIns="91440" bIns="45720" rtlCol="0">
            <a:noAutofit/>
          </a:bodyPr>
          <a:lstStyle>
            <a:lvl1pPr marL="228611" indent="-228611" algn="l" defTabSz="914446"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34" indent="-228611" algn="l" defTabSz="914446"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57" indent="-228611" algn="l" defTabSz="914446"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80"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503"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726"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949"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171"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394"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46"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n-US" sz="4400" b="0" i="0" u="none" strike="noStrike" kern="1200" cap="none" spc="0" normalizeH="0" baseline="0" noProof="0" dirty="0">
                <a:ln>
                  <a:noFill/>
                </a:ln>
                <a:solidFill>
                  <a:prstClr val="white"/>
                </a:solidFill>
                <a:effectLst/>
                <a:uLnTx/>
                <a:uFillTx/>
                <a:latin typeface="Baskerville" panose="02020502070401020303" pitchFamily="18" charset="0"/>
                <a:ea typeface="Baskerville" panose="02020502070401020303" pitchFamily="18" charset="0"/>
                <a:cs typeface="+mn-cs"/>
              </a:rPr>
              <a:t>Obstacle #2: Poor Modeling</a:t>
            </a:r>
          </a:p>
        </p:txBody>
      </p:sp>
      <p:sp>
        <p:nvSpPr>
          <p:cNvPr id="4" name="Rounded Rectangle 6">
            <a:extLst>
              <a:ext uri="{FF2B5EF4-FFF2-40B4-BE49-F238E27FC236}">
                <a16:creationId xmlns:a16="http://schemas.microsoft.com/office/drawing/2014/main" id="{AE4F974F-8CD4-6D46-88FA-8F3CFE2FFD6D}"/>
              </a:ext>
            </a:extLst>
          </p:cNvPr>
          <p:cNvSpPr/>
          <p:nvPr/>
        </p:nvSpPr>
        <p:spPr bwMode="auto">
          <a:xfrm>
            <a:off x="285100" y="3580095"/>
            <a:ext cx="11456670" cy="3046988"/>
          </a:xfrm>
          <a:prstGeom prst="roundRect">
            <a:avLst>
              <a:gd name="adj" fmla="val 0"/>
            </a:avLst>
          </a:prstGeom>
          <a:solidFill>
            <a:srgbClr val="620001"/>
          </a:solidFill>
          <a:ln w="25400" cap="flat" cmpd="sng" algn="ctr">
            <a:solidFill>
              <a:srgbClr val="FFFF00"/>
            </a:solidFill>
            <a:prstDash val="solid"/>
            <a:round/>
            <a:headEnd type="none" w="med" len="med"/>
            <a:tailEnd type="none" w="med" len="med"/>
          </a:ln>
          <a:effectLst/>
        </p:spPr>
        <p:txBody>
          <a:bodyPr wrap="square" rtlCol="0" anchor="t" anchorCtr="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prstClr val="white"/>
                </a:solidFill>
                <a:effectLst/>
                <a:uLnTx/>
                <a:uFillTx/>
                <a:latin typeface="Baskerville" panose="02020502070401020303" pitchFamily="18" charset="0"/>
                <a:ea typeface="Baskerville" panose="02020502070401020303" pitchFamily="18" charset="0"/>
                <a:cs typeface="+mn-cs"/>
              </a:rPr>
              <a:t>1</a:t>
            </a:r>
            <a:r>
              <a:rPr kumimoji="0" lang="en-US" sz="3200" b="0" i="0" u="none" strike="noStrike" kern="1200" cap="none" spc="0" normalizeH="0" noProof="0" dirty="0">
                <a:ln>
                  <a:noFill/>
                </a:ln>
                <a:solidFill>
                  <a:prstClr val="white"/>
                </a:solidFill>
                <a:effectLst/>
                <a:uLnTx/>
                <a:uFillTx/>
                <a:latin typeface="Baskerville" panose="02020502070401020303" pitchFamily="18" charset="0"/>
                <a:ea typeface="Baskerville" panose="02020502070401020303" pitchFamily="18" charset="0"/>
                <a:cs typeface="+mn-cs"/>
              </a:rPr>
              <a:t> Cor. 11:1 – “Be imitators of me, just as I also am of Christ.”</a:t>
            </a:r>
          </a:p>
          <a:p>
            <a:pPr marR="0" lvl="0" algn="l" defTabSz="914400" rtl="0" eaLnBrk="1" fontAlgn="auto" latinLnBrk="0" hangingPunct="1">
              <a:lnSpc>
                <a:spcPct val="100000"/>
              </a:lnSpc>
              <a:spcBef>
                <a:spcPts val="0"/>
              </a:spcBef>
              <a:spcAft>
                <a:spcPts val="0"/>
              </a:spcAft>
              <a:buClrTx/>
              <a:buSzTx/>
              <a:tabLst/>
              <a:defRPr/>
            </a:pPr>
            <a:r>
              <a:rPr lang="en-US" sz="3200" baseline="0" dirty="0">
                <a:solidFill>
                  <a:prstClr val="white"/>
                </a:solidFill>
                <a:latin typeface="Baskerville" panose="02020502070401020303" pitchFamily="18" charset="0"/>
                <a:ea typeface="Baskerville" panose="02020502070401020303" pitchFamily="18" charset="0"/>
              </a:rPr>
              <a:t>2 Tim. 3:10-11 – “Now</a:t>
            </a:r>
            <a:r>
              <a:rPr lang="en-US" sz="3200" dirty="0">
                <a:solidFill>
                  <a:prstClr val="white"/>
                </a:solidFill>
                <a:latin typeface="Baskerville" panose="02020502070401020303" pitchFamily="18" charset="0"/>
                <a:ea typeface="Baskerville" panose="02020502070401020303" pitchFamily="18" charset="0"/>
              </a:rPr>
              <a:t> you followed my teaching, conduct, purpose, faith, patience, love, perseverance, persecutions, and sufferings, such as happened to me at Antioch, at Iconium and at Lystra; what persecutions I endured, and out of them all the Lord delivered me.”</a:t>
            </a:r>
          </a:p>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prstClr val="white"/>
                </a:solidFill>
                <a:effectLst/>
                <a:uLnTx/>
                <a:uFillTx/>
                <a:latin typeface="Baskerville" panose="02020502070401020303" pitchFamily="18" charset="0"/>
                <a:ea typeface="Baskerville" panose="02020502070401020303" pitchFamily="18" charset="0"/>
                <a:cs typeface="+mn-cs"/>
              </a:rPr>
              <a:t>1 Thess. 1:5 – “You know how</a:t>
            </a:r>
            <a:r>
              <a:rPr kumimoji="0" lang="en-US" sz="3200" b="0" i="0" u="none" strike="noStrike" kern="1200" cap="none" spc="0" normalizeH="0" noProof="0" dirty="0">
                <a:ln>
                  <a:noFill/>
                </a:ln>
                <a:solidFill>
                  <a:prstClr val="white"/>
                </a:solidFill>
                <a:effectLst/>
                <a:uLnTx/>
                <a:uFillTx/>
                <a:latin typeface="Baskerville" panose="02020502070401020303" pitchFamily="18" charset="0"/>
                <a:ea typeface="Baskerville" panose="02020502070401020303" pitchFamily="18" charset="0"/>
                <a:cs typeface="+mn-cs"/>
              </a:rPr>
              <a:t> we lived among you for your sake.”</a:t>
            </a:r>
            <a:endParaRPr kumimoji="0" lang="en-US" sz="3200" b="0" i="0" u="none" strike="noStrike" kern="1200" cap="none" spc="0" normalizeH="0" baseline="0" noProof="0" dirty="0">
              <a:ln>
                <a:noFill/>
              </a:ln>
              <a:solidFill>
                <a:prstClr val="white"/>
              </a:solidFill>
              <a:effectLst/>
              <a:uLnTx/>
              <a:uFillTx/>
              <a:latin typeface="Baskerville" panose="02020502070401020303" pitchFamily="18" charset="0"/>
              <a:ea typeface="Baskerville" panose="02020502070401020303" pitchFamily="18" charset="0"/>
              <a:cs typeface="+mn-cs"/>
            </a:endParaRPr>
          </a:p>
        </p:txBody>
      </p:sp>
    </p:spTree>
    <p:extLst>
      <p:ext uri="{BB962C8B-B14F-4D97-AF65-F5344CB8AC3E}">
        <p14:creationId xmlns:p14="http://schemas.microsoft.com/office/powerpoint/2010/main" val="119220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7D78DC-DB4F-7946-A2E4-1E4C2B928EF5}"/>
              </a:ext>
            </a:extLst>
          </p:cNvPr>
          <p:cNvSpPr>
            <a:spLocks noGrp="1"/>
          </p:cNvSpPr>
          <p:nvPr>
            <p:ph idx="1"/>
          </p:nvPr>
        </p:nvSpPr>
        <p:spPr>
          <a:xfrm>
            <a:off x="282388" y="161365"/>
            <a:ext cx="7247965" cy="6508376"/>
          </a:xfrm>
        </p:spPr>
        <p:txBody>
          <a:bodyPr>
            <a:normAutofit/>
          </a:bodyPr>
          <a:lstStyle/>
          <a:p>
            <a:pPr marL="0" lvl="0" indent="0">
              <a:buClr>
                <a:srgbClr val="4472C4"/>
              </a:buClr>
              <a:buNone/>
              <a:defRPr/>
            </a:pPr>
            <a:r>
              <a:rPr lang="en-US" sz="3600" dirty="0">
                <a:solidFill>
                  <a:prstClr val="white"/>
                </a:solidFill>
                <a:effectLst>
                  <a:outerShdw blurRad="38100" dist="38100" dir="2700000" algn="tl">
                    <a:srgbClr val="000000">
                      <a:alpha val="43137"/>
                    </a:srgbClr>
                  </a:outerShdw>
                </a:effectLst>
                <a:latin typeface="Baskerville" panose="02020502070401020303" pitchFamily="18" charset="0"/>
                <a:ea typeface="Baskerville" panose="02020502070401020303" pitchFamily="18" charset="0"/>
              </a:rPr>
              <a:t>You reproduce  after your own kind whether you like it or not… </a:t>
            </a:r>
          </a:p>
          <a:p>
            <a:pPr marL="0" lvl="0" indent="0">
              <a:buClr>
                <a:srgbClr val="4472C4"/>
              </a:buClr>
              <a:buNone/>
              <a:defRPr/>
            </a:pPr>
            <a:r>
              <a:rPr lang="en-US" sz="3600" dirty="0">
                <a:solidFill>
                  <a:prstClr val="white"/>
                </a:solidFill>
                <a:effectLst>
                  <a:outerShdw blurRad="38100" dist="38100" dir="2700000" algn="tl">
                    <a:srgbClr val="000000">
                      <a:alpha val="43137"/>
                    </a:srgbClr>
                  </a:outerShdw>
                </a:effectLst>
                <a:latin typeface="Baskerville" panose="02020502070401020303" pitchFamily="18" charset="0"/>
                <a:ea typeface="Baskerville" panose="02020502070401020303" pitchFamily="18" charset="0"/>
              </a:rPr>
              <a:t>The fact of the matter is your disciple will follow you whether you want him to or not.</a:t>
            </a:r>
          </a:p>
        </p:txBody>
      </p:sp>
      <p:sp>
        <p:nvSpPr>
          <p:cNvPr id="2" name="TextBox 1">
            <a:extLst>
              <a:ext uri="{FF2B5EF4-FFF2-40B4-BE49-F238E27FC236}">
                <a16:creationId xmlns:a16="http://schemas.microsoft.com/office/drawing/2014/main" id="{381AB746-8536-ACE4-0625-1A70B3F90852}"/>
              </a:ext>
            </a:extLst>
          </p:cNvPr>
          <p:cNvSpPr txBox="1"/>
          <p:nvPr/>
        </p:nvSpPr>
        <p:spPr>
          <a:xfrm>
            <a:off x="6924906" y="6300409"/>
            <a:ext cx="5500831" cy="369332"/>
          </a:xfrm>
          <a:prstGeom prst="rect">
            <a:avLst/>
          </a:prstGeom>
          <a:noFill/>
        </p:spPr>
        <p:txBody>
          <a:bodyPr wrap="square" rtlCol="0">
            <a:spAutoFit/>
          </a:bodyPr>
          <a:lstStyle/>
          <a:p>
            <a:r>
              <a:rPr lang="en-US" dirty="0"/>
              <a:t>Disciples Are Made Not Born by Walter A. Henrichsen</a:t>
            </a:r>
          </a:p>
        </p:txBody>
      </p:sp>
    </p:spTree>
    <p:extLst>
      <p:ext uri="{BB962C8B-B14F-4D97-AF65-F5344CB8AC3E}">
        <p14:creationId xmlns:p14="http://schemas.microsoft.com/office/powerpoint/2010/main" val="368440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7D78DC-DB4F-7946-A2E4-1E4C2B928EF5}"/>
              </a:ext>
            </a:extLst>
          </p:cNvPr>
          <p:cNvSpPr>
            <a:spLocks noGrp="1"/>
          </p:cNvSpPr>
          <p:nvPr>
            <p:ph idx="1"/>
          </p:nvPr>
        </p:nvSpPr>
        <p:spPr>
          <a:xfrm>
            <a:off x="282388" y="161365"/>
            <a:ext cx="7247965" cy="6508376"/>
          </a:xfrm>
        </p:spPr>
        <p:txBody>
          <a:bodyPr>
            <a:normAutofit fontScale="92500" lnSpcReduction="20000"/>
          </a:bodyPr>
          <a:lstStyle/>
          <a:p>
            <a:pPr marL="0" lvl="0" indent="0">
              <a:buClr>
                <a:srgbClr val="4472C4"/>
              </a:buClr>
              <a:buNone/>
              <a:defRPr/>
            </a:pPr>
            <a:r>
              <a:rPr lang="en-US" sz="3600" dirty="0">
                <a:solidFill>
                  <a:prstClr val="white"/>
                </a:solidFill>
                <a:effectLst>
                  <a:outerShdw blurRad="38100" dist="38100" dir="2700000" algn="tl">
                    <a:srgbClr val="000000">
                      <a:alpha val="43137"/>
                    </a:srgbClr>
                  </a:outerShdw>
                </a:effectLst>
                <a:latin typeface="Baskerville" panose="02020502070401020303" pitchFamily="18" charset="0"/>
                <a:ea typeface="Baskerville" panose="02020502070401020303" pitchFamily="18" charset="0"/>
              </a:rPr>
              <a:t>During years of watching people try to serve God, </a:t>
            </a:r>
          </a:p>
          <a:p>
            <a:pPr marL="0" lvl="0" indent="0">
              <a:buClr>
                <a:srgbClr val="4472C4"/>
              </a:buClr>
              <a:buNone/>
              <a:defRPr/>
            </a:pPr>
            <a:r>
              <a:rPr lang="en-US" sz="3600" dirty="0">
                <a:solidFill>
                  <a:prstClr val="white"/>
                </a:solidFill>
                <a:effectLst>
                  <a:outerShdw blurRad="38100" dist="38100" dir="2700000" algn="tl">
                    <a:srgbClr val="000000">
                      <a:alpha val="43137"/>
                    </a:srgbClr>
                  </a:outerShdw>
                </a:effectLst>
                <a:latin typeface="Baskerville" panose="02020502070401020303" pitchFamily="18" charset="0"/>
                <a:ea typeface="Baskerville" panose="02020502070401020303" pitchFamily="18" charset="0"/>
              </a:rPr>
              <a:t>over and over we see that some people seem to have incredible influence for Christ, </a:t>
            </a:r>
          </a:p>
          <a:p>
            <a:pPr marL="0" lvl="0" indent="0">
              <a:buClr>
                <a:srgbClr val="4472C4"/>
              </a:buClr>
              <a:buNone/>
              <a:defRPr/>
            </a:pPr>
            <a:r>
              <a:rPr lang="en-US" sz="3600" dirty="0">
                <a:solidFill>
                  <a:prstClr val="white"/>
                </a:solidFill>
                <a:effectLst>
                  <a:outerShdw blurRad="38100" dist="38100" dir="2700000" algn="tl">
                    <a:srgbClr val="000000">
                      <a:alpha val="43137"/>
                    </a:srgbClr>
                  </a:outerShdw>
                </a:effectLst>
                <a:latin typeface="Baskerville" panose="02020502070401020303" pitchFamily="18" charset="0"/>
                <a:ea typeface="Baskerville" panose="02020502070401020303" pitchFamily="18" charset="0"/>
              </a:rPr>
              <a:t>while others never seem to gain much traction with people. </a:t>
            </a:r>
          </a:p>
          <a:p>
            <a:pPr marL="0" lvl="0" indent="0">
              <a:buClr>
                <a:srgbClr val="4472C4"/>
              </a:buClr>
              <a:buNone/>
              <a:defRPr/>
            </a:pPr>
            <a:r>
              <a:rPr lang="en-US" sz="3600" dirty="0">
                <a:solidFill>
                  <a:prstClr val="white"/>
                </a:solidFill>
                <a:effectLst>
                  <a:outerShdw blurRad="38100" dist="38100" dir="2700000" algn="tl">
                    <a:srgbClr val="000000">
                      <a:alpha val="43137"/>
                    </a:srgbClr>
                  </a:outerShdw>
                </a:effectLst>
                <a:latin typeface="Baskerville" panose="02020502070401020303" pitchFamily="18" charset="0"/>
                <a:ea typeface="Baskerville" panose="02020502070401020303" pitchFamily="18" charset="0"/>
              </a:rPr>
              <a:t>The difference isn’t their level of intelligence or gifting. </a:t>
            </a:r>
          </a:p>
          <a:p>
            <a:pPr marL="0" lvl="0" indent="0">
              <a:buClr>
                <a:srgbClr val="4472C4"/>
              </a:buClr>
              <a:buNone/>
              <a:defRPr/>
            </a:pPr>
            <a:r>
              <a:rPr lang="en-US" sz="3600" dirty="0">
                <a:solidFill>
                  <a:prstClr val="white"/>
                </a:solidFill>
                <a:effectLst>
                  <a:outerShdw blurRad="38100" dist="38100" dir="2700000" algn="tl">
                    <a:srgbClr val="000000">
                      <a:alpha val="43137"/>
                    </a:srgbClr>
                  </a:outerShdw>
                </a:effectLst>
                <a:latin typeface="Baskerville" panose="02020502070401020303" pitchFamily="18" charset="0"/>
                <a:ea typeface="Baskerville" panose="02020502070401020303" pitchFamily="18" charset="0"/>
              </a:rPr>
              <a:t>Neither do circumstances have much impact. </a:t>
            </a:r>
          </a:p>
        </p:txBody>
      </p:sp>
      <p:pic>
        <p:nvPicPr>
          <p:cNvPr id="5" name="Picture 4">
            <a:extLst>
              <a:ext uri="{FF2B5EF4-FFF2-40B4-BE49-F238E27FC236}">
                <a16:creationId xmlns:a16="http://schemas.microsoft.com/office/drawing/2014/main" id="{4A4E3151-0571-5446-912E-05CF3D29A17C}"/>
              </a:ext>
            </a:extLst>
          </p:cNvPr>
          <p:cNvPicPr>
            <a:picLocks noChangeAspect="1"/>
          </p:cNvPicPr>
          <p:nvPr/>
        </p:nvPicPr>
        <p:blipFill>
          <a:blip r:embed="rId3"/>
          <a:stretch>
            <a:fillRect/>
          </a:stretch>
        </p:blipFill>
        <p:spPr>
          <a:xfrm>
            <a:off x="7497614" y="0"/>
            <a:ext cx="4694386" cy="6858000"/>
          </a:xfrm>
          <a:prstGeom prst="rect">
            <a:avLst/>
          </a:prstGeom>
        </p:spPr>
      </p:pic>
    </p:spTree>
    <p:extLst>
      <p:ext uri="{BB962C8B-B14F-4D97-AF65-F5344CB8AC3E}">
        <p14:creationId xmlns:p14="http://schemas.microsoft.com/office/powerpoint/2010/main" val="255943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7D78DC-DB4F-7946-A2E4-1E4C2B928EF5}"/>
              </a:ext>
            </a:extLst>
          </p:cNvPr>
          <p:cNvSpPr>
            <a:spLocks noGrp="1"/>
          </p:cNvSpPr>
          <p:nvPr>
            <p:ph idx="1"/>
          </p:nvPr>
        </p:nvSpPr>
        <p:spPr>
          <a:xfrm>
            <a:off x="282388" y="161365"/>
            <a:ext cx="7247965" cy="6508376"/>
          </a:xfrm>
        </p:spPr>
        <p:txBody>
          <a:bodyPr>
            <a:normAutofit/>
          </a:bodyPr>
          <a:lstStyle/>
          <a:p>
            <a:pPr marL="0" lvl="0" indent="0">
              <a:buClr>
                <a:srgbClr val="4472C4"/>
              </a:buClr>
              <a:buNone/>
              <a:defRPr/>
            </a:pPr>
            <a:r>
              <a:rPr lang="en-US" sz="3600" dirty="0">
                <a:solidFill>
                  <a:prstClr val="white"/>
                </a:solidFill>
                <a:effectLst>
                  <a:outerShdw blurRad="38100" dist="38100" dir="2700000" algn="tl">
                    <a:srgbClr val="000000">
                      <a:alpha val="43137"/>
                    </a:srgbClr>
                  </a:outerShdw>
                </a:effectLst>
                <a:latin typeface="Baskerville" panose="02020502070401020303" pitchFamily="18" charset="0"/>
                <a:ea typeface="Baskerville" panose="02020502070401020303" pitchFamily="18" charset="0"/>
              </a:rPr>
              <a:t>The common thread with these highly influential servants of Christ is their high level of commitment. </a:t>
            </a:r>
          </a:p>
          <a:p>
            <a:pPr marL="0" lvl="0" indent="0">
              <a:buClr>
                <a:srgbClr val="4472C4"/>
              </a:buClr>
              <a:buNone/>
              <a:defRPr/>
            </a:pPr>
            <a:r>
              <a:rPr lang="en-US" sz="3600" dirty="0">
                <a:solidFill>
                  <a:prstClr val="white"/>
                </a:solidFill>
                <a:effectLst>
                  <a:outerShdw blurRad="38100" dist="38100" dir="2700000" algn="tl">
                    <a:srgbClr val="000000">
                      <a:alpha val="43137"/>
                    </a:srgbClr>
                  </a:outerShdw>
                </a:effectLst>
                <a:latin typeface="Baskerville" panose="02020502070401020303" pitchFamily="18" charset="0"/>
                <a:ea typeface="Baskerville" panose="02020502070401020303" pitchFamily="18" charset="0"/>
              </a:rPr>
              <a:t>Those with areas of compromise never develop much impact for Christ in spite of sometimes amazing levels of gifting.”</a:t>
            </a:r>
          </a:p>
        </p:txBody>
      </p:sp>
      <p:pic>
        <p:nvPicPr>
          <p:cNvPr id="5" name="Picture 4">
            <a:extLst>
              <a:ext uri="{FF2B5EF4-FFF2-40B4-BE49-F238E27FC236}">
                <a16:creationId xmlns:a16="http://schemas.microsoft.com/office/drawing/2014/main" id="{4A4E3151-0571-5446-912E-05CF3D29A17C}"/>
              </a:ext>
            </a:extLst>
          </p:cNvPr>
          <p:cNvPicPr>
            <a:picLocks noChangeAspect="1"/>
          </p:cNvPicPr>
          <p:nvPr/>
        </p:nvPicPr>
        <p:blipFill>
          <a:blip r:embed="rId3"/>
          <a:stretch>
            <a:fillRect/>
          </a:stretch>
        </p:blipFill>
        <p:spPr>
          <a:xfrm>
            <a:off x="7497614" y="0"/>
            <a:ext cx="4694386" cy="6858000"/>
          </a:xfrm>
          <a:prstGeom prst="rect">
            <a:avLst/>
          </a:prstGeom>
        </p:spPr>
      </p:pic>
      <p:sp>
        <p:nvSpPr>
          <p:cNvPr id="6" name="Rounded Rectangle 6">
            <a:extLst>
              <a:ext uri="{FF2B5EF4-FFF2-40B4-BE49-F238E27FC236}">
                <a16:creationId xmlns:a16="http://schemas.microsoft.com/office/drawing/2014/main" id="{4EB17A2E-680C-3F4E-95E0-E6E86A4BF5E5}"/>
              </a:ext>
            </a:extLst>
          </p:cNvPr>
          <p:cNvSpPr/>
          <p:nvPr/>
        </p:nvSpPr>
        <p:spPr bwMode="auto">
          <a:xfrm>
            <a:off x="6972300" y="2799233"/>
            <a:ext cx="5219700" cy="4031873"/>
          </a:xfrm>
          <a:prstGeom prst="roundRect">
            <a:avLst>
              <a:gd name="adj" fmla="val 0"/>
            </a:avLst>
          </a:prstGeom>
          <a:solidFill>
            <a:srgbClr val="620001"/>
          </a:solidFill>
          <a:ln w="25400" cap="flat" cmpd="sng" algn="ctr">
            <a:solidFill>
              <a:srgbClr val="FFFF00"/>
            </a:solidFill>
            <a:prstDash val="solid"/>
            <a:round/>
            <a:headEnd type="none" w="med" len="med"/>
            <a:tailEnd type="none" w="med" len="med"/>
          </a:ln>
          <a:effectLst/>
        </p:spPr>
        <p:txBody>
          <a:bodyPr wrap="square" rtlCol="0" anchor="t" anchorCtr="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prstClr val="white"/>
                </a:solidFill>
                <a:effectLst/>
                <a:uLnTx/>
                <a:uFillTx/>
                <a:latin typeface="Baskerville" panose="02020502070401020303" pitchFamily="18" charset="0"/>
                <a:ea typeface="Baskerville" panose="02020502070401020303" pitchFamily="18" charset="0"/>
                <a:cs typeface="+mn-cs"/>
              </a:rPr>
              <a:t>Fellowship</a:t>
            </a:r>
          </a:p>
          <a:p>
            <a:pPr marR="0" lvl="0" algn="l" defTabSz="914400" rtl="0" eaLnBrk="1" fontAlgn="auto" latinLnBrk="0" hangingPunct="1">
              <a:lnSpc>
                <a:spcPct val="100000"/>
              </a:lnSpc>
              <a:spcBef>
                <a:spcPts val="0"/>
              </a:spcBef>
              <a:spcAft>
                <a:spcPts val="0"/>
              </a:spcAft>
              <a:buClrTx/>
              <a:buSzTx/>
              <a:tabLst/>
              <a:defRPr/>
            </a:pPr>
            <a:r>
              <a:rPr lang="en-US" sz="3200" dirty="0">
                <a:solidFill>
                  <a:prstClr val="white"/>
                </a:solidFill>
                <a:latin typeface="Baskerville" panose="02020502070401020303" pitchFamily="18" charset="0"/>
                <a:ea typeface="Baskerville" panose="02020502070401020303" pitchFamily="18" charset="0"/>
              </a:rPr>
              <a:t>Time in the word</a:t>
            </a:r>
          </a:p>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prstClr val="white"/>
                </a:solidFill>
                <a:effectLst/>
                <a:uLnTx/>
                <a:uFillTx/>
                <a:latin typeface="Baskerville" panose="02020502070401020303" pitchFamily="18" charset="0"/>
                <a:ea typeface="Baskerville" panose="02020502070401020303" pitchFamily="18" charset="0"/>
                <a:cs typeface="+mn-cs"/>
              </a:rPr>
              <a:t>Simple living</a:t>
            </a:r>
          </a:p>
          <a:p>
            <a:pPr marR="0" lvl="0" algn="l" defTabSz="914400" rtl="0" eaLnBrk="1" fontAlgn="auto" latinLnBrk="0" hangingPunct="1">
              <a:lnSpc>
                <a:spcPct val="100000"/>
              </a:lnSpc>
              <a:spcBef>
                <a:spcPts val="0"/>
              </a:spcBef>
              <a:spcAft>
                <a:spcPts val="0"/>
              </a:spcAft>
              <a:buClrTx/>
              <a:buSzTx/>
              <a:tabLst/>
              <a:defRPr/>
            </a:pPr>
            <a:r>
              <a:rPr lang="en-US" sz="3200" dirty="0">
                <a:solidFill>
                  <a:prstClr val="white"/>
                </a:solidFill>
                <a:latin typeface="Baskerville" panose="02020502070401020303" pitchFamily="18" charset="0"/>
                <a:ea typeface="Baskerville" panose="02020502070401020303" pitchFamily="18" charset="0"/>
              </a:rPr>
              <a:t>Evangelism </a:t>
            </a:r>
            <a:r>
              <a:rPr lang="en-US" sz="2000" dirty="0">
                <a:solidFill>
                  <a:prstClr val="white"/>
                </a:solidFill>
                <a:latin typeface="Baskerville" panose="02020502070401020303" pitchFamily="18" charset="0"/>
                <a:ea typeface="Baskerville" panose="02020502070401020303" pitchFamily="18" charset="0"/>
              </a:rPr>
              <a:t>(Acts 14,16; 18:17, 1 Cor. 1:1)</a:t>
            </a:r>
          </a:p>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prstClr val="white"/>
                </a:solidFill>
                <a:effectLst/>
                <a:uLnTx/>
                <a:uFillTx/>
                <a:latin typeface="Baskerville" panose="02020502070401020303" pitchFamily="18" charset="0"/>
                <a:ea typeface="Baskerville" panose="02020502070401020303" pitchFamily="18" charset="0"/>
                <a:cs typeface="+mn-cs"/>
              </a:rPr>
              <a:t>Victorious suffering </a:t>
            </a:r>
            <a:r>
              <a:rPr kumimoji="0" lang="en-US" sz="2000" b="0" i="0" u="none" strike="noStrike" kern="1200" cap="none" spc="0" normalizeH="0" baseline="0" noProof="0" dirty="0">
                <a:ln>
                  <a:noFill/>
                </a:ln>
                <a:solidFill>
                  <a:prstClr val="white"/>
                </a:solidFill>
                <a:effectLst/>
                <a:uLnTx/>
                <a:uFillTx/>
                <a:latin typeface="Baskerville" panose="02020502070401020303" pitchFamily="18" charset="0"/>
                <a:ea typeface="Baskerville" panose="02020502070401020303" pitchFamily="18" charset="0"/>
                <a:cs typeface="+mn-cs"/>
              </a:rPr>
              <a:t>(Acts 16)</a:t>
            </a:r>
          </a:p>
          <a:p>
            <a:pPr marR="0" lvl="0" algn="l" defTabSz="914400" rtl="0" eaLnBrk="1" fontAlgn="auto" latinLnBrk="0" hangingPunct="1">
              <a:lnSpc>
                <a:spcPct val="100000"/>
              </a:lnSpc>
              <a:spcBef>
                <a:spcPts val="0"/>
              </a:spcBef>
              <a:spcAft>
                <a:spcPts val="0"/>
              </a:spcAft>
              <a:buClrTx/>
              <a:buSzTx/>
              <a:tabLst/>
              <a:defRPr/>
            </a:pPr>
            <a:r>
              <a:rPr lang="en-US" sz="3200" dirty="0">
                <a:solidFill>
                  <a:prstClr val="white"/>
                </a:solidFill>
                <a:latin typeface="Baskerville" panose="02020502070401020303" pitchFamily="18" charset="0"/>
                <a:ea typeface="Baskerville" panose="02020502070401020303" pitchFamily="18" charset="0"/>
              </a:rPr>
              <a:t>Prayer </a:t>
            </a:r>
            <a:r>
              <a:rPr lang="en-US" sz="2000" dirty="0">
                <a:solidFill>
                  <a:prstClr val="white"/>
                </a:solidFill>
                <a:latin typeface="Baskerville" panose="02020502070401020303" pitchFamily="18" charset="0"/>
                <a:ea typeface="Baskerville" panose="02020502070401020303" pitchFamily="18" charset="0"/>
              </a:rPr>
              <a:t>(Acts 16:25, Lk. 11:1) </a:t>
            </a:r>
          </a:p>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prstClr val="white"/>
                </a:solidFill>
                <a:effectLst/>
                <a:uLnTx/>
                <a:uFillTx/>
                <a:latin typeface="Baskerville" panose="02020502070401020303" pitchFamily="18" charset="0"/>
                <a:ea typeface="Baskerville" panose="02020502070401020303" pitchFamily="18" charset="0"/>
              </a:rPr>
              <a:t>Lifelong</a:t>
            </a:r>
            <a:r>
              <a:rPr kumimoji="0" lang="en-US" sz="3200" b="0" i="0" u="none" strike="noStrike" kern="1200" cap="none" spc="0" normalizeH="0" noProof="0" dirty="0">
                <a:ln>
                  <a:noFill/>
                </a:ln>
                <a:solidFill>
                  <a:prstClr val="white"/>
                </a:solidFill>
                <a:effectLst/>
                <a:uLnTx/>
                <a:uFillTx/>
                <a:latin typeface="Baskerville" panose="02020502070401020303" pitchFamily="18" charset="0"/>
                <a:ea typeface="Baskerville" panose="02020502070401020303" pitchFamily="18" charset="0"/>
              </a:rPr>
              <a:t> learner </a:t>
            </a:r>
            <a:r>
              <a:rPr kumimoji="0" lang="en-US" sz="2000" b="0" i="0" u="none" strike="noStrike" kern="1200" cap="none" spc="0" normalizeH="0" noProof="0" dirty="0">
                <a:ln>
                  <a:noFill/>
                </a:ln>
                <a:solidFill>
                  <a:prstClr val="white"/>
                </a:solidFill>
                <a:effectLst/>
                <a:uLnTx/>
                <a:uFillTx/>
                <a:latin typeface="Baskerville" panose="02020502070401020303" pitchFamily="18" charset="0"/>
                <a:ea typeface="Baskerville" panose="02020502070401020303" pitchFamily="18" charset="0"/>
              </a:rPr>
              <a:t>(2 Tim. </a:t>
            </a:r>
            <a:r>
              <a:rPr lang="en-US" sz="2000" dirty="0">
                <a:solidFill>
                  <a:prstClr val="white"/>
                </a:solidFill>
                <a:latin typeface="Baskerville" panose="02020502070401020303" pitchFamily="18" charset="0"/>
                <a:ea typeface="Baskerville" panose="02020502070401020303" pitchFamily="18" charset="0"/>
              </a:rPr>
              <a:t>4:13)</a:t>
            </a:r>
            <a:endParaRPr kumimoji="0" lang="en-US" sz="2000" b="0" i="0" u="none" strike="noStrike" kern="1200" cap="none" spc="0" normalizeH="0" noProof="0" dirty="0">
              <a:ln>
                <a:noFill/>
              </a:ln>
              <a:solidFill>
                <a:prstClr val="white"/>
              </a:solidFill>
              <a:effectLst/>
              <a:uLnTx/>
              <a:uFillTx/>
              <a:latin typeface="Baskerville" panose="02020502070401020303" pitchFamily="18" charset="0"/>
              <a:ea typeface="Baskerville" panose="02020502070401020303"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prstClr val="white"/>
                </a:solidFill>
                <a:effectLst/>
                <a:uLnTx/>
                <a:uFillTx/>
                <a:latin typeface="Baskerville" panose="02020502070401020303" pitchFamily="18" charset="0"/>
                <a:ea typeface="Baskerville" panose="02020502070401020303" pitchFamily="18" charset="0"/>
              </a:rPr>
              <a:t>Value of ministry</a:t>
            </a:r>
          </a:p>
        </p:txBody>
      </p:sp>
    </p:spTree>
    <p:extLst>
      <p:ext uri="{BB962C8B-B14F-4D97-AF65-F5344CB8AC3E}">
        <p14:creationId xmlns:p14="http://schemas.microsoft.com/office/powerpoint/2010/main" val="272100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7D78DC-DB4F-7946-A2E4-1E4C2B928EF5}"/>
              </a:ext>
            </a:extLst>
          </p:cNvPr>
          <p:cNvSpPr>
            <a:spLocks noGrp="1"/>
          </p:cNvSpPr>
          <p:nvPr>
            <p:ph idx="1"/>
          </p:nvPr>
        </p:nvSpPr>
        <p:spPr>
          <a:xfrm>
            <a:off x="282388" y="161365"/>
            <a:ext cx="7247965" cy="6508376"/>
          </a:xfrm>
        </p:spPr>
        <p:txBody>
          <a:bodyPr>
            <a:normAutofit/>
          </a:bodyPr>
          <a:lstStyle/>
          <a:p>
            <a:pPr marL="0" lvl="0" indent="0">
              <a:buClr>
                <a:srgbClr val="4472C4"/>
              </a:buClr>
              <a:buNone/>
              <a:defRPr/>
            </a:pPr>
            <a:r>
              <a:rPr lang="en-US" sz="3600" dirty="0">
                <a:solidFill>
                  <a:prstClr val="white"/>
                </a:solidFill>
                <a:effectLst>
                  <a:outerShdw blurRad="38100" dist="38100" dir="2700000" algn="tl">
                    <a:srgbClr val="000000">
                      <a:alpha val="43137"/>
                    </a:srgbClr>
                  </a:outerShdw>
                </a:effectLst>
                <a:latin typeface="Baskerville" panose="02020502070401020303" pitchFamily="18" charset="0"/>
                <a:ea typeface="Baskerville" panose="02020502070401020303" pitchFamily="18" charset="0"/>
              </a:rPr>
              <a:t>Jesus devoted most of his remaining life to these few disciples. He literally staked his whole ministry on them… </a:t>
            </a:r>
          </a:p>
          <a:p>
            <a:pPr marL="0" lvl="0" indent="0">
              <a:buClr>
                <a:srgbClr val="4472C4"/>
              </a:buClr>
              <a:buNone/>
              <a:defRPr/>
            </a:pPr>
            <a:r>
              <a:rPr lang="en-US" sz="3600" dirty="0">
                <a:solidFill>
                  <a:prstClr val="white"/>
                </a:solidFill>
                <a:effectLst>
                  <a:outerShdw blurRad="38100" dist="38100" dir="2700000" algn="tl">
                    <a:srgbClr val="000000">
                      <a:alpha val="43137"/>
                    </a:srgbClr>
                  </a:outerShdw>
                </a:effectLst>
                <a:latin typeface="Baskerville" panose="02020502070401020303" pitchFamily="18" charset="0"/>
                <a:ea typeface="Baskerville" panose="02020502070401020303" pitchFamily="18" charset="0"/>
              </a:rPr>
              <a:t>Though he did what he could to help the multitudes, he had to devote himself primarily to a few men, rather than the masses, so that the masses could at last be saved. </a:t>
            </a:r>
          </a:p>
          <a:p>
            <a:pPr marL="0" lvl="0" indent="0">
              <a:buClr>
                <a:srgbClr val="4472C4"/>
              </a:buClr>
              <a:buNone/>
              <a:defRPr/>
            </a:pPr>
            <a:r>
              <a:rPr lang="en-US" sz="3600" dirty="0">
                <a:solidFill>
                  <a:prstClr val="white"/>
                </a:solidFill>
                <a:effectLst>
                  <a:outerShdw blurRad="38100" dist="38100" dir="2700000" algn="tl">
                    <a:srgbClr val="000000">
                      <a:alpha val="43137"/>
                    </a:srgbClr>
                  </a:outerShdw>
                </a:effectLst>
                <a:latin typeface="Baskerville" panose="02020502070401020303" pitchFamily="18" charset="0"/>
                <a:ea typeface="Baskerville" panose="02020502070401020303" pitchFamily="18" charset="0"/>
              </a:rPr>
              <a:t>This was the genius of his strategy.</a:t>
            </a:r>
          </a:p>
        </p:txBody>
      </p:sp>
      <p:sp>
        <p:nvSpPr>
          <p:cNvPr id="2" name="TextBox 1">
            <a:extLst>
              <a:ext uri="{FF2B5EF4-FFF2-40B4-BE49-F238E27FC236}">
                <a16:creationId xmlns:a16="http://schemas.microsoft.com/office/drawing/2014/main" id="{18F620B3-C2E1-0615-5DA5-6D64D12FF518}"/>
              </a:ext>
            </a:extLst>
          </p:cNvPr>
          <p:cNvSpPr txBox="1"/>
          <p:nvPr/>
        </p:nvSpPr>
        <p:spPr>
          <a:xfrm>
            <a:off x="7058722" y="6360757"/>
            <a:ext cx="5051502" cy="369332"/>
          </a:xfrm>
          <a:prstGeom prst="rect">
            <a:avLst/>
          </a:prstGeom>
          <a:noFill/>
        </p:spPr>
        <p:txBody>
          <a:bodyPr wrap="square" rtlCol="0">
            <a:spAutoFit/>
          </a:bodyPr>
          <a:lstStyle/>
          <a:p>
            <a:r>
              <a:rPr lang="en-US" dirty="0"/>
              <a:t>The Master Plan of Evangelism by Robert E. Coleman </a:t>
            </a:r>
          </a:p>
        </p:txBody>
      </p:sp>
    </p:spTree>
    <p:extLst>
      <p:ext uri="{BB962C8B-B14F-4D97-AF65-F5344CB8AC3E}">
        <p14:creationId xmlns:p14="http://schemas.microsoft.com/office/powerpoint/2010/main" val="294896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7D78DC-DB4F-7946-A2E4-1E4C2B928EF5}"/>
              </a:ext>
            </a:extLst>
          </p:cNvPr>
          <p:cNvSpPr>
            <a:spLocks noGrp="1"/>
          </p:cNvSpPr>
          <p:nvPr>
            <p:ph idx="1"/>
          </p:nvPr>
        </p:nvSpPr>
        <p:spPr>
          <a:xfrm>
            <a:off x="411480" y="1219200"/>
            <a:ext cx="10942320" cy="4721791"/>
          </a:xfrm>
        </p:spPr>
        <p:txBody>
          <a:bodyPr>
            <a:normAutofit/>
          </a:bodyPr>
          <a:lstStyle/>
          <a:p>
            <a:r>
              <a:rPr lang="en-US" sz="3600" dirty="0">
                <a:latin typeface="Baskerville" panose="02020502070401020303" pitchFamily="18" charset="0"/>
                <a:ea typeface="Baskerville" panose="02020502070401020303" pitchFamily="18" charset="0"/>
              </a:rPr>
              <a:t>Why is it that some people are able to get people moving who others couldn’t?</a:t>
            </a:r>
          </a:p>
        </p:txBody>
      </p:sp>
      <p:sp>
        <p:nvSpPr>
          <p:cNvPr id="16" name="Content Placeholder 2">
            <a:extLst>
              <a:ext uri="{FF2B5EF4-FFF2-40B4-BE49-F238E27FC236}">
                <a16:creationId xmlns:a16="http://schemas.microsoft.com/office/drawing/2014/main" id="{98B416AC-3E2E-714C-BFDB-F35EDE25D4D5}"/>
              </a:ext>
            </a:extLst>
          </p:cNvPr>
          <p:cNvSpPr txBox="1">
            <a:spLocks/>
          </p:cNvSpPr>
          <p:nvPr/>
        </p:nvSpPr>
        <p:spPr>
          <a:xfrm>
            <a:off x="285100" y="333051"/>
            <a:ext cx="10942320" cy="672790"/>
          </a:xfrm>
          <a:prstGeom prst="rect">
            <a:avLst/>
          </a:prstGeom>
        </p:spPr>
        <p:txBody>
          <a:bodyPr vert="horz" lIns="91440" tIns="45720" rIns="91440" bIns="45720" rtlCol="0">
            <a:noAutofit/>
          </a:bodyPr>
          <a:lstStyle>
            <a:lvl1pPr marL="228611" indent="-228611" algn="l" defTabSz="914446"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34" indent="-228611" algn="l" defTabSz="914446"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57" indent="-228611" algn="l" defTabSz="914446"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80"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503"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726"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949"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171"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394"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46"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n-US" sz="4200" b="0" i="0" u="none" strike="noStrike" kern="1200" cap="none" spc="0" normalizeH="0" baseline="0" noProof="0" dirty="0">
                <a:ln>
                  <a:noFill/>
                </a:ln>
                <a:solidFill>
                  <a:prstClr val="white"/>
                </a:solidFill>
                <a:effectLst/>
                <a:uLnTx/>
                <a:uFillTx/>
                <a:latin typeface="Baskerville" panose="02020502070401020303" pitchFamily="18" charset="0"/>
                <a:ea typeface="Baskerville" panose="02020502070401020303" pitchFamily="18" charset="0"/>
                <a:cs typeface="+mn-cs"/>
              </a:rPr>
              <a:t>Obstacle #3: Neglecting the Ministry of the Word</a:t>
            </a:r>
          </a:p>
        </p:txBody>
      </p:sp>
      <p:sp>
        <p:nvSpPr>
          <p:cNvPr id="4" name="Rounded Rectangle 6">
            <a:extLst>
              <a:ext uri="{FF2B5EF4-FFF2-40B4-BE49-F238E27FC236}">
                <a16:creationId xmlns:a16="http://schemas.microsoft.com/office/drawing/2014/main" id="{AE4F974F-8CD4-6D46-88FA-8F3CFE2FFD6D}"/>
              </a:ext>
            </a:extLst>
          </p:cNvPr>
          <p:cNvSpPr/>
          <p:nvPr/>
        </p:nvSpPr>
        <p:spPr bwMode="auto">
          <a:xfrm>
            <a:off x="285100" y="5569575"/>
            <a:ext cx="7373000" cy="584775"/>
          </a:xfrm>
          <a:prstGeom prst="roundRect">
            <a:avLst>
              <a:gd name="adj" fmla="val 0"/>
            </a:avLst>
          </a:prstGeom>
          <a:solidFill>
            <a:srgbClr val="620001"/>
          </a:solidFill>
          <a:ln w="25400" cap="flat" cmpd="sng" algn="ctr">
            <a:solidFill>
              <a:srgbClr val="FFFF00"/>
            </a:solidFill>
            <a:prstDash val="solid"/>
            <a:round/>
            <a:headEnd type="none" w="med" len="med"/>
            <a:tailEnd type="none" w="med" len="med"/>
          </a:ln>
          <a:effectLst/>
        </p:spPr>
        <p:txBody>
          <a:bodyPr wrap="square" rtlCol="0" anchor="t" anchorCtr="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prstClr val="white"/>
                </a:solidFill>
                <a:effectLst/>
                <a:uLnTx/>
                <a:uFillTx/>
                <a:latin typeface="Baskerville" panose="02020502070401020303" pitchFamily="18" charset="0"/>
                <a:ea typeface="Baskerville" panose="02020502070401020303" pitchFamily="18" charset="0"/>
                <a:cs typeface="+mn-cs"/>
              </a:rPr>
              <a:t>2 Tim. 3:16-17, Acts 2:42,</a:t>
            </a:r>
            <a:r>
              <a:rPr kumimoji="0" lang="en-US" sz="3200" b="0" i="0" u="none" strike="noStrike" kern="1200" cap="none" spc="0" normalizeH="0" noProof="0" dirty="0">
                <a:ln>
                  <a:noFill/>
                </a:ln>
                <a:solidFill>
                  <a:prstClr val="white"/>
                </a:solidFill>
                <a:effectLst/>
                <a:uLnTx/>
                <a:uFillTx/>
                <a:latin typeface="Baskerville" panose="02020502070401020303" pitchFamily="18" charset="0"/>
                <a:ea typeface="Baskerville" panose="02020502070401020303" pitchFamily="18" charset="0"/>
                <a:cs typeface="+mn-cs"/>
              </a:rPr>
              <a:t> 1 Thess. 2:13</a:t>
            </a:r>
            <a:endParaRPr kumimoji="0" lang="en-US" sz="3200" b="0" i="0" u="none" strike="noStrike" kern="1200" cap="none" spc="0" normalizeH="0" baseline="0" noProof="0" dirty="0">
              <a:ln>
                <a:noFill/>
              </a:ln>
              <a:solidFill>
                <a:prstClr val="white"/>
              </a:solidFill>
              <a:effectLst/>
              <a:uLnTx/>
              <a:uFillTx/>
              <a:latin typeface="Baskerville" panose="02020502070401020303" pitchFamily="18" charset="0"/>
              <a:ea typeface="Baskerville" panose="02020502070401020303" pitchFamily="18" charset="0"/>
              <a:cs typeface="+mn-cs"/>
            </a:endParaRPr>
          </a:p>
        </p:txBody>
      </p:sp>
    </p:spTree>
    <p:extLst>
      <p:ext uri="{BB962C8B-B14F-4D97-AF65-F5344CB8AC3E}">
        <p14:creationId xmlns:p14="http://schemas.microsoft.com/office/powerpoint/2010/main" val="2405860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7D78DC-DB4F-7946-A2E4-1E4C2B928EF5}"/>
              </a:ext>
            </a:extLst>
          </p:cNvPr>
          <p:cNvSpPr>
            <a:spLocks noGrp="1"/>
          </p:cNvSpPr>
          <p:nvPr>
            <p:ph idx="1"/>
          </p:nvPr>
        </p:nvSpPr>
        <p:spPr>
          <a:xfrm>
            <a:off x="282389" y="161365"/>
            <a:ext cx="6924114" cy="6508376"/>
          </a:xfrm>
        </p:spPr>
        <p:txBody>
          <a:bodyPr>
            <a:normAutofit lnSpcReduction="10000"/>
          </a:bodyPr>
          <a:lstStyle/>
          <a:p>
            <a:pPr marL="0" lvl="0" indent="0">
              <a:buClr>
                <a:srgbClr val="4472C4"/>
              </a:buClr>
              <a:buNone/>
              <a:defRPr/>
            </a:pPr>
            <a:r>
              <a:rPr lang="en-US" sz="3600" dirty="0">
                <a:solidFill>
                  <a:prstClr val="white"/>
                </a:solidFill>
                <a:effectLst>
                  <a:outerShdw blurRad="38100" dist="38100" dir="2700000" algn="tl">
                    <a:srgbClr val="000000">
                      <a:alpha val="43137"/>
                    </a:srgbClr>
                  </a:outerShdw>
                </a:effectLst>
                <a:latin typeface="Baskerville" panose="02020502070401020303" pitchFamily="18" charset="0"/>
                <a:ea typeface="Baskerville" panose="02020502070401020303" pitchFamily="18" charset="0"/>
              </a:rPr>
              <a:t>“And that is why if you were my disciple, if I were spending time with you, </a:t>
            </a:r>
          </a:p>
          <a:p>
            <a:pPr marL="0" lvl="0" indent="0">
              <a:buClr>
                <a:srgbClr val="4472C4"/>
              </a:buClr>
              <a:buNone/>
              <a:defRPr/>
            </a:pPr>
            <a:r>
              <a:rPr lang="en-US" sz="3600" dirty="0">
                <a:solidFill>
                  <a:prstClr val="white"/>
                </a:solidFill>
                <a:effectLst>
                  <a:outerShdw blurRad="38100" dist="38100" dir="2700000" algn="tl">
                    <a:srgbClr val="000000">
                      <a:alpha val="43137"/>
                    </a:srgbClr>
                  </a:outerShdw>
                </a:effectLst>
                <a:latin typeface="Baskerville" panose="02020502070401020303" pitchFamily="18" charset="0"/>
                <a:ea typeface="Baskerville" panose="02020502070401020303" pitchFamily="18" charset="0"/>
              </a:rPr>
              <a:t>I would get you involved with the most serious Bible study, Bible memory program you have ever been involved in. </a:t>
            </a:r>
          </a:p>
          <a:p>
            <a:pPr marL="0" indent="0">
              <a:buClr>
                <a:srgbClr val="4472C4"/>
              </a:buClr>
              <a:buNone/>
              <a:defRPr/>
            </a:pPr>
            <a:r>
              <a:rPr lang="en-US" sz="3600" dirty="0">
                <a:solidFill>
                  <a:prstClr val="white"/>
                </a:solidFill>
                <a:effectLst>
                  <a:outerShdw blurRad="38100" dist="38100" dir="2700000" algn="tl">
                    <a:srgbClr val="000000">
                      <a:alpha val="43137"/>
                    </a:srgbClr>
                  </a:outerShdw>
                </a:effectLst>
                <a:latin typeface="Baskerville" panose="02020502070401020303" pitchFamily="18" charset="0"/>
                <a:ea typeface="Baskerville" panose="02020502070401020303" pitchFamily="18" charset="0"/>
              </a:rPr>
              <a:t>You know what I’ve discovered working with people like this for the last 30, 40 years?</a:t>
            </a:r>
          </a:p>
        </p:txBody>
      </p:sp>
    </p:spTree>
    <p:extLst>
      <p:ext uri="{BB962C8B-B14F-4D97-AF65-F5344CB8AC3E}">
        <p14:creationId xmlns:p14="http://schemas.microsoft.com/office/powerpoint/2010/main" val="255653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7D78DC-DB4F-7946-A2E4-1E4C2B928EF5}"/>
              </a:ext>
            </a:extLst>
          </p:cNvPr>
          <p:cNvSpPr>
            <a:spLocks noGrp="1"/>
          </p:cNvSpPr>
          <p:nvPr>
            <p:ph idx="1"/>
          </p:nvPr>
        </p:nvSpPr>
        <p:spPr>
          <a:xfrm>
            <a:off x="282389" y="161365"/>
            <a:ext cx="6924114" cy="6508376"/>
          </a:xfrm>
        </p:spPr>
        <p:txBody>
          <a:bodyPr>
            <a:normAutofit/>
          </a:bodyPr>
          <a:lstStyle/>
          <a:p>
            <a:pPr marL="0" lvl="0" indent="0">
              <a:buClr>
                <a:srgbClr val="4472C4"/>
              </a:buClr>
              <a:buNone/>
              <a:defRPr/>
            </a:pPr>
            <a:r>
              <a:rPr lang="en-US" sz="3600" dirty="0">
                <a:solidFill>
                  <a:prstClr val="white"/>
                </a:solidFill>
                <a:effectLst>
                  <a:outerShdw blurRad="38100" dist="38100" dir="2700000" algn="tl">
                    <a:srgbClr val="000000">
                      <a:alpha val="43137"/>
                    </a:srgbClr>
                  </a:outerShdw>
                </a:effectLst>
                <a:latin typeface="Baskerville" panose="02020502070401020303" pitchFamily="18" charset="0"/>
                <a:ea typeface="Baskerville" panose="02020502070401020303" pitchFamily="18" charset="0"/>
              </a:rPr>
              <a:t>It’s that once I get a person on an intensive Bible memory program, we begin to see supernatural changes in their life. </a:t>
            </a:r>
          </a:p>
          <a:p>
            <a:pPr marL="0" lvl="0" indent="0">
              <a:buClr>
                <a:srgbClr val="4472C4"/>
              </a:buClr>
              <a:buNone/>
              <a:defRPr/>
            </a:pPr>
            <a:r>
              <a:rPr lang="en-US" sz="3600" dirty="0">
                <a:solidFill>
                  <a:prstClr val="white"/>
                </a:solidFill>
                <a:effectLst>
                  <a:outerShdw blurRad="38100" dist="38100" dir="2700000" algn="tl">
                    <a:srgbClr val="000000">
                      <a:alpha val="43137"/>
                    </a:srgbClr>
                  </a:outerShdw>
                </a:effectLst>
                <a:latin typeface="Baskerville" panose="02020502070401020303" pitchFamily="18" charset="0"/>
                <a:ea typeface="Baskerville" panose="02020502070401020303" pitchFamily="18" charset="0"/>
              </a:rPr>
              <a:t>It’s a miracle what God does. </a:t>
            </a:r>
          </a:p>
          <a:p>
            <a:pPr marL="0" lvl="0" indent="0">
              <a:buClr>
                <a:srgbClr val="4472C4"/>
              </a:buClr>
              <a:buNone/>
              <a:defRPr/>
            </a:pPr>
            <a:r>
              <a:rPr lang="en-US" sz="3600" dirty="0">
                <a:solidFill>
                  <a:prstClr val="white"/>
                </a:solidFill>
                <a:effectLst>
                  <a:outerShdw blurRad="38100" dist="38100" dir="2700000" algn="tl">
                    <a:srgbClr val="000000">
                      <a:alpha val="43137"/>
                    </a:srgbClr>
                  </a:outerShdw>
                </a:effectLst>
                <a:latin typeface="Baskerville" panose="02020502070401020303" pitchFamily="18" charset="0"/>
                <a:ea typeface="Baskerville" panose="02020502070401020303" pitchFamily="18" charset="0"/>
              </a:rPr>
              <a:t>Your mind can only embrace one thing at a time. </a:t>
            </a:r>
          </a:p>
          <a:p>
            <a:pPr marL="0" lvl="0" indent="0">
              <a:buClr>
                <a:srgbClr val="4472C4"/>
              </a:buClr>
              <a:buNone/>
              <a:defRPr/>
            </a:pPr>
            <a:endParaRPr lang="en-US" sz="3600" dirty="0">
              <a:solidFill>
                <a:prstClr val="white"/>
              </a:solidFill>
              <a:effectLst>
                <a:outerShdw blurRad="38100" dist="38100" dir="2700000" algn="tl">
                  <a:srgbClr val="000000">
                    <a:alpha val="43137"/>
                  </a:srgbClr>
                </a:outerShdw>
              </a:effectLst>
              <a:latin typeface="Baskerville" panose="02020502070401020303" pitchFamily="18" charset="0"/>
              <a:ea typeface="Baskerville" panose="02020502070401020303" pitchFamily="18" charset="0"/>
            </a:endParaRPr>
          </a:p>
        </p:txBody>
      </p:sp>
    </p:spTree>
    <p:extLst>
      <p:ext uri="{BB962C8B-B14F-4D97-AF65-F5344CB8AC3E}">
        <p14:creationId xmlns:p14="http://schemas.microsoft.com/office/powerpoint/2010/main" val="281759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7D78DC-DB4F-7946-A2E4-1E4C2B928EF5}"/>
              </a:ext>
            </a:extLst>
          </p:cNvPr>
          <p:cNvSpPr>
            <a:spLocks noGrp="1"/>
          </p:cNvSpPr>
          <p:nvPr>
            <p:ph idx="1"/>
          </p:nvPr>
        </p:nvSpPr>
        <p:spPr>
          <a:xfrm>
            <a:off x="282389" y="161365"/>
            <a:ext cx="6924114" cy="6508376"/>
          </a:xfrm>
        </p:spPr>
        <p:txBody>
          <a:bodyPr>
            <a:normAutofit fontScale="92500" lnSpcReduction="20000"/>
          </a:bodyPr>
          <a:lstStyle/>
          <a:p>
            <a:pPr marL="0" lvl="0" indent="0">
              <a:buClr>
                <a:srgbClr val="4472C4"/>
              </a:buClr>
              <a:buNone/>
              <a:defRPr/>
            </a:pPr>
            <a:r>
              <a:rPr lang="en-US" sz="3600" dirty="0">
                <a:solidFill>
                  <a:prstClr val="white"/>
                </a:solidFill>
                <a:effectLst>
                  <a:outerShdw blurRad="38100" dist="38100" dir="2700000" algn="tl">
                    <a:srgbClr val="000000">
                      <a:alpha val="43137"/>
                    </a:srgbClr>
                  </a:outerShdw>
                </a:effectLst>
                <a:latin typeface="Baskerville" panose="02020502070401020303" pitchFamily="18" charset="0"/>
                <a:ea typeface="Baskerville" panose="02020502070401020303" pitchFamily="18" charset="0"/>
              </a:rPr>
              <a:t>As long as you and I are spending our mind focused on other things, you can be sure not much is going to change. </a:t>
            </a:r>
          </a:p>
          <a:p>
            <a:pPr marL="0" lvl="0" indent="0">
              <a:buClr>
                <a:srgbClr val="4472C4"/>
              </a:buClr>
              <a:buNone/>
              <a:defRPr/>
            </a:pPr>
            <a:r>
              <a:rPr lang="en-US" sz="3600" dirty="0">
                <a:solidFill>
                  <a:prstClr val="white"/>
                </a:solidFill>
                <a:effectLst>
                  <a:outerShdw blurRad="38100" dist="38100" dir="2700000" algn="tl">
                    <a:srgbClr val="000000">
                      <a:alpha val="43137"/>
                    </a:srgbClr>
                  </a:outerShdw>
                </a:effectLst>
                <a:latin typeface="Baskerville" panose="02020502070401020303" pitchFamily="18" charset="0"/>
                <a:ea typeface="Baskerville" panose="02020502070401020303" pitchFamily="18" charset="0"/>
              </a:rPr>
              <a:t>But the moment I can get you focused on what God promised you, because you see it’s in this passage,</a:t>
            </a:r>
          </a:p>
          <a:p>
            <a:pPr marL="0" lvl="0" indent="0">
              <a:buClr>
                <a:srgbClr val="4472C4"/>
              </a:buClr>
              <a:buNone/>
              <a:defRPr/>
            </a:pPr>
            <a:r>
              <a:rPr lang="en-US" sz="3600" dirty="0">
                <a:solidFill>
                  <a:prstClr val="white"/>
                </a:solidFill>
                <a:effectLst>
                  <a:outerShdw blurRad="38100" dist="38100" dir="2700000" algn="tl">
                    <a:srgbClr val="000000">
                      <a:alpha val="43137"/>
                    </a:srgbClr>
                  </a:outerShdw>
                </a:effectLst>
                <a:latin typeface="Baskerville" panose="02020502070401020303" pitchFamily="18" charset="0"/>
                <a:ea typeface="Baskerville" panose="02020502070401020303" pitchFamily="18" charset="0"/>
              </a:rPr>
              <a:t>that Peter tells me under the inspiration of the Spirit of God that God provides everything we need for life and godliness (something changes). </a:t>
            </a:r>
          </a:p>
          <a:p>
            <a:pPr marL="0" lvl="0" indent="0">
              <a:buClr>
                <a:srgbClr val="4472C4"/>
              </a:buClr>
              <a:buNone/>
              <a:defRPr/>
            </a:pPr>
            <a:r>
              <a:rPr lang="en-US" sz="3600" dirty="0">
                <a:solidFill>
                  <a:prstClr val="white"/>
                </a:solidFill>
                <a:effectLst>
                  <a:outerShdw blurRad="38100" dist="38100" dir="2700000" algn="tl">
                    <a:srgbClr val="000000">
                      <a:alpha val="43137"/>
                    </a:srgbClr>
                  </a:outerShdw>
                </a:effectLst>
                <a:latin typeface="Baskerville" panose="02020502070401020303" pitchFamily="18" charset="0"/>
                <a:ea typeface="Baskerville" panose="02020502070401020303" pitchFamily="18" charset="0"/>
              </a:rPr>
              <a:t>Do you believe that?”</a:t>
            </a:r>
          </a:p>
        </p:txBody>
      </p:sp>
    </p:spTree>
    <p:extLst>
      <p:ext uri="{BB962C8B-B14F-4D97-AF65-F5344CB8AC3E}">
        <p14:creationId xmlns:p14="http://schemas.microsoft.com/office/powerpoint/2010/main" val="377432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7D78DC-DB4F-7946-A2E4-1E4C2B928EF5}"/>
              </a:ext>
            </a:extLst>
          </p:cNvPr>
          <p:cNvSpPr>
            <a:spLocks noGrp="1"/>
          </p:cNvSpPr>
          <p:nvPr>
            <p:ph idx="1"/>
          </p:nvPr>
        </p:nvSpPr>
        <p:spPr>
          <a:xfrm>
            <a:off x="411480" y="1219200"/>
            <a:ext cx="10942320" cy="4721791"/>
          </a:xfrm>
        </p:spPr>
        <p:txBody>
          <a:bodyPr>
            <a:normAutofit/>
          </a:bodyPr>
          <a:lstStyle/>
          <a:p>
            <a:r>
              <a:rPr lang="en-US" sz="3600" dirty="0">
                <a:latin typeface="Baskerville" panose="02020502070401020303" pitchFamily="18" charset="0"/>
                <a:ea typeface="Baskerville" panose="02020502070401020303" pitchFamily="18" charset="0"/>
              </a:rPr>
              <a:t>Why is it that some people are able to get people moving who others couldn’t?</a:t>
            </a:r>
          </a:p>
          <a:p>
            <a:r>
              <a:rPr lang="en-US" sz="3600" dirty="0">
                <a:latin typeface="Baskerville" panose="02020502070401020303" pitchFamily="18" charset="0"/>
                <a:ea typeface="Baskerville" panose="02020502070401020303" pitchFamily="18" charset="0"/>
              </a:rPr>
              <a:t>What do you think actually causes the change?</a:t>
            </a:r>
          </a:p>
          <a:p>
            <a:endParaRPr lang="en-US" sz="3600" dirty="0">
              <a:latin typeface="Baskerville" panose="02020502070401020303" pitchFamily="18" charset="0"/>
              <a:ea typeface="Baskerville" panose="02020502070401020303" pitchFamily="18" charset="0"/>
            </a:endParaRPr>
          </a:p>
        </p:txBody>
      </p:sp>
      <p:sp>
        <p:nvSpPr>
          <p:cNvPr id="16" name="Content Placeholder 2">
            <a:extLst>
              <a:ext uri="{FF2B5EF4-FFF2-40B4-BE49-F238E27FC236}">
                <a16:creationId xmlns:a16="http://schemas.microsoft.com/office/drawing/2014/main" id="{98B416AC-3E2E-714C-BFDB-F35EDE25D4D5}"/>
              </a:ext>
            </a:extLst>
          </p:cNvPr>
          <p:cNvSpPr txBox="1">
            <a:spLocks/>
          </p:cNvSpPr>
          <p:nvPr/>
        </p:nvSpPr>
        <p:spPr>
          <a:xfrm>
            <a:off x="285100" y="333051"/>
            <a:ext cx="10942320" cy="672790"/>
          </a:xfrm>
          <a:prstGeom prst="rect">
            <a:avLst/>
          </a:prstGeom>
        </p:spPr>
        <p:txBody>
          <a:bodyPr vert="horz" lIns="91440" tIns="45720" rIns="91440" bIns="45720" rtlCol="0">
            <a:noAutofit/>
          </a:bodyPr>
          <a:lstStyle>
            <a:lvl1pPr marL="228611" indent="-228611" algn="l" defTabSz="914446"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34" indent="-228611" algn="l" defTabSz="914446"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57" indent="-228611" algn="l" defTabSz="914446"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80"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503"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726"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949"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171"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394"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46"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n-US" sz="4200" b="0" i="0" u="none" strike="noStrike" kern="1200" cap="none" spc="0" normalizeH="0" baseline="0" noProof="0" dirty="0">
                <a:ln>
                  <a:noFill/>
                </a:ln>
                <a:solidFill>
                  <a:prstClr val="white"/>
                </a:solidFill>
                <a:effectLst/>
                <a:uLnTx/>
                <a:uFillTx/>
                <a:latin typeface="Baskerville" panose="02020502070401020303" pitchFamily="18" charset="0"/>
                <a:ea typeface="Baskerville" panose="02020502070401020303" pitchFamily="18" charset="0"/>
                <a:cs typeface="+mn-cs"/>
              </a:rPr>
              <a:t>Obstacle #3: Neglecting the Ministry of the Word</a:t>
            </a:r>
          </a:p>
        </p:txBody>
      </p:sp>
      <p:sp>
        <p:nvSpPr>
          <p:cNvPr id="4" name="Rounded Rectangle 6">
            <a:extLst>
              <a:ext uri="{FF2B5EF4-FFF2-40B4-BE49-F238E27FC236}">
                <a16:creationId xmlns:a16="http://schemas.microsoft.com/office/drawing/2014/main" id="{AE4F974F-8CD4-6D46-88FA-8F3CFE2FFD6D}"/>
              </a:ext>
            </a:extLst>
          </p:cNvPr>
          <p:cNvSpPr/>
          <p:nvPr/>
        </p:nvSpPr>
        <p:spPr bwMode="auto">
          <a:xfrm>
            <a:off x="285100" y="5569575"/>
            <a:ext cx="7373000" cy="584775"/>
          </a:xfrm>
          <a:prstGeom prst="roundRect">
            <a:avLst>
              <a:gd name="adj" fmla="val 0"/>
            </a:avLst>
          </a:prstGeom>
          <a:solidFill>
            <a:srgbClr val="620001"/>
          </a:solidFill>
          <a:ln w="25400" cap="flat" cmpd="sng" algn="ctr">
            <a:solidFill>
              <a:srgbClr val="FFFF00"/>
            </a:solidFill>
            <a:prstDash val="solid"/>
            <a:round/>
            <a:headEnd type="none" w="med" len="med"/>
            <a:tailEnd type="none" w="med" len="med"/>
          </a:ln>
          <a:effectLst/>
        </p:spPr>
        <p:txBody>
          <a:bodyPr wrap="square" rtlCol="0" anchor="t" anchorCtr="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prstClr val="white"/>
                </a:solidFill>
                <a:effectLst/>
                <a:uLnTx/>
                <a:uFillTx/>
                <a:latin typeface="Baskerville" panose="02020502070401020303" pitchFamily="18" charset="0"/>
                <a:ea typeface="Baskerville" panose="02020502070401020303" pitchFamily="18" charset="0"/>
                <a:cs typeface="+mn-cs"/>
              </a:rPr>
              <a:t>2 Tim. 3:16-17, Acts 2:42,</a:t>
            </a:r>
            <a:r>
              <a:rPr kumimoji="0" lang="en-US" sz="3200" b="0" i="0" u="none" strike="noStrike" kern="1200" cap="none" spc="0" normalizeH="0" noProof="0" dirty="0">
                <a:ln>
                  <a:noFill/>
                </a:ln>
                <a:solidFill>
                  <a:prstClr val="white"/>
                </a:solidFill>
                <a:effectLst/>
                <a:uLnTx/>
                <a:uFillTx/>
                <a:latin typeface="Baskerville" panose="02020502070401020303" pitchFamily="18" charset="0"/>
                <a:ea typeface="Baskerville" panose="02020502070401020303" pitchFamily="18" charset="0"/>
                <a:cs typeface="+mn-cs"/>
              </a:rPr>
              <a:t> 1 Thess. 2:13</a:t>
            </a:r>
            <a:endParaRPr kumimoji="0" lang="en-US" sz="3200" b="0" i="0" u="none" strike="noStrike" kern="1200" cap="none" spc="0" normalizeH="0" baseline="0" noProof="0" dirty="0">
              <a:ln>
                <a:noFill/>
              </a:ln>
              <a:solidFill>
                <a:prstClr val="white"/>
              </a:solidFill>
              <a:effectLst/>
              <a:uLnTx/>
              <a:uFillTx/>
              <a:latin typeface="Baskerville" panose="02020502070401020303" pitchFamily="18" charset="0"/>
              <a:ea typeface="Baskerville" panose="02020502070401020303" pitchFamily="18" charset="0"/>
              <a:cs typeface="+mn-cs"/>
            </a:endParaRPr>
          </a:p>
        </p:txBody>
      </p:sp>
    </p:spTree>
    <p:extLst>
      <p:ext uri="{BB962C8B-B14F-4D97-AF65-F5344CB8AC3E}">
        <p14:creationId xmlns:p14="http://schemas.microsoft.com/office/powerpoint/2010/main" val="27410226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7D78DC-DB4F-7946-A2E4-1E4C2B928EF5}"/>
              </a:ext>
            </a:extLst>
          </p:cNvPr>
          <p:cNvSpPr>
            <a:spLocks noGrp="1"/>
          </p:cNvSpPr>
          <p:nvPr>
            <p:ph idx="1"/>
          </p:nvPr>
        </p:nvSpPr>
        <p:spPr>
          <a:xfrm>
            <a:off x="411480" y="1219200"/>
            <a:ext cx="10942320" cy="4721791"/>
          </a:xfrm>
        </p:spPr>
        <p:txBody>
          <a:bodyPr>
            <a:normAutofit/>
          </a:bodyPr>
          <a:lstStyle/>
          <a:p>
            <a:r>
              <a:rPr lang="en-US" sz="3600" dirty="0">
                <a:latin typeface="Baskerville" panose="02020502070401020303" pitchFamily="18" charset="0"/>
                <a:ea typeface="Baskerville" panose="02020502070401020303" pitchFamily="18" charset="0"/>
              </a:rPr>
              <a:t>Why is it that some people are able to get people moving who others couldn’t?</a:t>
            </a:r>
          </a:p>
          <a:p>
            <a:r>
              <a:rPr lang="en-US" sz="3600" dirty="0">
                <a:latin typeface="Baskerville" panose="02020502070401020303" pitchFamily="18" charset="0"/>
                <a:ea typeface="Baskerville" panose="02020502070401020303" pitchFamily="18" charset="0"/>
              </a:rPr>
              <a:t>What do you think actually causes the change?</a:t>
            </a:r>
          </a:p>
          <a:p>
            <a:pPr lvl="1"/>
            <a:r>
              <a:rPr lang="en-US" sz="3200" dirty="0">
                <a:latin typeface="Baskerville" panose="02020502070401020303" pitchFamily="18" charset="0"/>
                <a:ea typeface="Baskerville" panose="02020502070401020303" pitchFamily="18" charset="0"/>
              </a:rPr>
              <a:t>They can’t replicate if they reject Christ </a:t>
            </a:r>
            <a:r>
              <a:rPr lang="en-US" dirty="0">
                <a:latin typeface="Baskerville" panose="02020502070401020303" pitchFamily="18" charset="0"/>
                <a:ea typeface="Baskerville" panose="02020502070401020303" pitchFamily="18" charset="0"/>
              </a:rPr>
              <a:t>(Acts 20:32-33, John 8:31-32))</a:t>
            </a:r>
          </a:p>
        </p:txBody>
      </p:sp>
      <p:sp>
        <p:nvSpPr>
          <p:cNvPr id="16" name="Content Placeholder 2">
            <a:extLst>
              <a:ext uri="{FF2B5EF4-FFF2-40B4-BE49-F238E27FC236}">
                <a16:creationId xmlns:a16="http://schemas.microsoft.com/office/drawing/2014/main" id="{98B416AC-3E2E-714C-BFDB-F35EDE25D4D5}"/>
              </a:ext>
            </a:extLst>
          </p:cNvPr>
          <p:cNvSpPr txBox="1">
            <a:spLocks/>
          </p:cNvSpPr>
          <p:nvPr/>
        </p:nvSpPr>
        <p:spPr>
          <a:xfrm>
            <a:off x="285100" y="333051"/>
            <a:ext cx="10942320" cy="672790"/>
          </a:xfrm>
          <a:prstGeom prst="rect">
            <a:avLst/>
          </a:prstGeom>
        </p:spPr>
        <p:txBody>
          <a:bodyPr vert="horz" lIns="91440" tIns="45720" rIns="91440" bIns="45720" rtlCol="0">
            <a:noAutofit/>
          </a:bodyPr>
          <a:lstStyle>
            <a:lvl1pPr marL="228611" indent="-228611" algn="l" defTabSz="914446"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34" indent="-228611" algn="l" defTabSz="914446"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57" indent="-228611" algn="l" defTabSz="914446"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80"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503"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726"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949"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171"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394"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46"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n-US" sz="4200" b="0" i="0" u="none" strike="noStrike" kern="1200" cap="none" spc="0" normalizeH="0" baseline="0" noProof="0" dirty="0">
                <a:ln>
                  <a:noFill/>
                </a:ln>
                <a:solidFill>
                  <a:prstClr val="white"/>
                </a:solidFill>
                <a:effectLst/>
                <a:uLnTx/>
                <a:uFillTx/>
                <a:latin typeface="Baskerville" panose="02020502070401020303" pitchFamily="18" charset="0"/>
                <a:ea typeface="Baskerville" panose="02020502070401020303" pitchFamily="18" charset="0"/>
                <a:cs typeface="+mn-cs"/>
              </a:rPr>
              <a:t>Obstacle #3: Neglecting the Ministry of the Word</a:t>
            </a:r>
          </a:p>
        </p:txBody>
      </p:sp>
      <p:sp>
        <p:nvSpPr>
          <p:cNvPr id="4" name="Rounded Rectangle 6">
            <a:extLst>
              <a:ext uri="{FF2B5EF4-FFF2-40B4-BE49-F238E27FC236}">
                <a16:creationId xmlns:a16="http://schemas.microsoft.com/office/drawing/2014/main" id="{AE4F974F-8CD4-6D46-88FA-8F3CFE2FFD6D}"/>
              </a:ext>
            </a:extLst>
          </p:cNvPr>
          <p:cNvSpPr/>
          <p:nvPr/>
        </p:nvSpPr>
        <p:spPr bwMode="auto">
          <a:xfrm>
            <a:off x="285100" y="5569575"/>
            <a:ext cx="7373000" cy="584775"/>
          </a:xfrm>
          <a:prstGeom prst="roundRect">
            <a:avLst>
              <a:gd name="adj" fmla="val 0"/>
            </a:avLst>
          </a:prstGeom>
          <a:solidFill>
            <a:srgbClr val="620001"/>
          </a:solidFill>
          <a:ln w="25400" cap="flat" cmpd="sng" algn="ctr">
            <a:solidFill>
              <a:srgbClr val="FFFF00"/>
            </a:solidFill>
            <a:prstDash val="solid"/>
            <a:round/>
            <a:headEnd type="none" w="med" len="med"/>
            <a:tailEnd type="none" w="med" len="med"/>
          </a:ln>
          <a:effectLst/>
        </p:spPr>
        <p:txBody>
          <a:bodyPr wrap="square" rtlCol="0" anchor="t" anchorCtr="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prstClr val="white"/>
                </a:solidFill>
                <a:effectLst/>
                <a:uLnTx/>
                <a:uFillTx/>
                <a:latin typeface="Baskerville" panose="02020502070401020303" pitchFamily="18" charset="0"/>
                <a:ea typeface="Baskerville" panose="02020502070401020303" pitchFamily="18" charset="0"/>
                <a:cs typeface="+mn-cs"/>
              </a:rPr>
              <a:t>2 Tim. 3:16-17, Acts 2:42,</a:t>
            </a:r>
            <a:r>
              <a:rPr kumimoji="0" lang="en-US" sz="3200" b="0" i="0" u="none" strike="noStrike" kern="1200" cap="none" spc="0" normalizeH="0" noProof="0" dirty="0">
                <a:ln>
                  <a:noFill/>
                </a:ln>
                <a:solidFill>
                  <a:prstClr val="white"/>
                </a:solidFill>
                <a:effectLst/>
                <a:uLnTx/>
                <a:uFillTx/>
                <a:latin typeface="Baskerville" panose="02020502070401020303" pitchFamily="18" charset="0"/>
                <a:ea typeface="Baskerville" panose="02020502070401020303" pitchFamily="18" charset="0"/>
                <a:cs typeface="+mn-cs"/>
              </a:rPr>
              <a:t> 1 Thess. 2:13</a:t>
            </a:r>
            <a:endParaRPr kumimoji="0" lang="en-US" sz="3200" b="0" i="0" u="none" strike="noStrike" kern="1200" cap="none" spc="0" normalizeH="0" baseline="0" noProof="0" dirty="0">
              <a:ln>
                <a:noFill/>
              </a:ln>
              <a:solidFill>
                <a:prstClr val="white"/>
              </a:solidFill>
              <a:effectLst/>
              <a:uLnTx/>
              <a:uFillTx/>
              <a:latin typeface="Baskerville" panose="02020502070401020303" pitchFamily="18" charset="0"/>
              <a:ea typeface="Baskerville" panose="02020502070401020303" pitchFamily="18" charset="0"/>
              <a:cs typeface="+mn-cs"/>
            </a:endParaRPr>
          </a:p>
        </p:txBody>
      </p:sp>
    </p:spTree>
    <p:extLst>
      <p:ext uri="{BB962C8B-B14F-4D97-AF65-F5344CB8AC3E}">
        <p14:creationId xmlns:p14="http://schemas.microsoft.com/office/powerpoint/2010/main" val="980071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7D78DC-DB4F-7946-A2E4-1E4C2B928EF5}"/>
              </a:ext>
            </a:extLst>
          </p:cNvPr>
          <p:cNvSpPr>
            <a:spLocks noGrp="1"/>
          </p:cNvSpPr>
          <p:nvPr>
            <p:ph idx="1"/>
          </p:nvPr>
        </p:nvSpPr>
        <p:spPr>
          <a:xfrm>
            <a:off x="411480" y="1219200"/>
            <a:ext cx="10942320" cy="4721791"/>
          </a:xfrm>
        </p:spPr>
        <p:txBody>
          <a:bodyPr>
            <a:normAutofit/>
          </a:bodyPr>
          <a:lstStyle/>
          <a:p>
            <a:r>
              <a:rPr lang="en-US" sz="3600" dirty="0">
                <a:latin typeface="Baskerville" panose="02020502070401020303" pitchFamily="18" charset="0"/>
                <a:ea typeface="Baskerville" panose="02020502070401020303" pitchFamily="18" charset="0"/>
              </a:rPr>
              <a:t>Why is it that some people are able to get people moving who others couldn’t?</a:t>
            </a:r>
          </a:p>
          <a:p>
            <a:r>
              <a:rPr lang="en-US" sz="3600" dirty="0">
                <a:latin typeface="Baskerville" panose="02020502070401020303" pitchFamily="18" charset="0"/>
                <a:ea typeface="Baskerville" panose="02020502070401020303" pitchFamily="18" charset="0"/>
              </a:rPr>
              <a:t>What do you think actually causes the change?</a:t>
            </a:r>
          </a:p>
          <a:p>
            <a:pPr lvl="1"/>
            <a:r>
              <a:rPr lang="en-US" sz="3200" dirty="0">
                <a:latin typeface="Baskerville" panose="02020502070401020303" pitchFamily="18" charset="0"/>
                <a:ea typeface="Baskerville" panose="02020502070401020303" pitchFamily="18" charset="0"/>
              </a:rPr>
              <a:t>They can’t replicate if they reject Christ </a:t>
            </a:r>
            <a:r>
              <a:rPr lang="en-US" dirty="0">
                <a:latin typeface="Baskerville" panose="02020502070401020303" pitchFamily="18" charset="0"/>
                <a:ea typeface="Baskerville" panose="02020502070401020303" pitchFamily="18" charset="0"/>
              </a:rPr>
              <a:t>(Acts 20:32-33, John 8:31-32))</a:t>
            </a:r>
          </a:p>
        </p:txBody>
      </p:sp>
      <p:sp>
        <p:nvSpPr>
          <p:cNvPr id="16" name="Content Placeholder 2">
            <a:extLst>
              <a:ext uri="{FF2B5EF4-FFF2-40B4-BE49-F238E27FC236}">
                <a16:creationId xmlns:a16="http://schemas.microsoft.com/office/drawing/2014/main" id="{98B416AC-3E2E-714C-BFDB-F35EDE25D4D5}"/>
              </a:ext>
            </a:extLst>
          </p:cNvPr>
          <p:cNvSpPr txBox="1">
            <a:spLocks/>
          </p:cNvSpPr>
          <p:nvPr/>
        </p:nvSpPr>
        <p:spPr>
          <a:xfrm>
            <a:off x="285100" y="333051"/>
            <a:ext cx="10942320" cy="672790"/>
          </a:xfrm>
          <a:prstGeom prst="rect">
            <a:avLst/>
          </a:prstGeom>
        </p:spPr>
        <p:txBody>
          <a:bodyPr vert="horz" lIns="91440" tIns="45720" rIns="91440" bIns="45720" rtlCol="0">
            <a:noAutofit/>
          </a:bodyPr>
          <a:lstStyle>
            <a:lvl1pPr marL="228611" indent="-228611" algn="l" defTabSz="914446"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34" indent="-228611" algn="l" defTabSz="914446"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57" indent="-228611" algn="l" defTabSz="914446"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80"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503"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726"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949"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171"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394"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46"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n-US" sz="4200" b="0" i="0" u="none" strike="noStrike" kern="1200" cap="none" spc="0" normalizeH="0" baseline="0" noProof="0" dirty="0">
                <a:ln>
                  <a:noFill/>
                </a:ln>
                <a:solidFill>
                  <a:prstClr val="white"/>
                </a:solidFill>
                <a:effectLst/>
                <a:uLnTx/>
                <a:uFillTx/>
                <a:latin typeface="Baskerville" panose="02020502070401020303" pitchFamily="18" charset="0"/>
                <a:ea typeface="Baskerville" panose="02020502070401020303" pitchFamily="18" charset="0"/>
                <a:cs typeface="+mn-cs"/>
              </a:rPr>
              <a:t>Obstacle #3: Neglecting the Ministry of the Word</a:t>
            </a:r>
          </a:p>
        </p:txBody>
      </p:sp>
      <p:sp>
        <p:nvSpPr>
          <p:cNvPr id="4" name="Rounded Rectangle 6">
            <a:extLst>
              <a:ext uri="{FF2B5EF4-FFF2-40B4-BE49-F238E27FC236}">
                <a16:creationId xmlns:a16="http://schemas.microsoft.com/office/drawing/2014/main" id="{AE4F974F-8CD4-6D46-88FA-8F3CFE2FFD6D}"/>
              </a:ext>
            </a:extLst>
          </p:cNvPr>
          <p:cNvSpPr/>
          <p:nvPr/>
        </p:nvSpPr>
        <p:spPr bwMode="auto">
          <a:xfrm>
            <a:off x="285100" y="5569575"/>
            <a:ext cx="7373000" cy="584775"/>
          </a:xfrm>
          <a:prstGeom prst="roundRect">
            <a:avLst>
              <a:gd name="adj" fmla="val 0"/>
            </a:avLst>
          </a:prstGeom>
          <a:solidFill>
            <a:srgbClr val="620001"/>
          </a:solidFill>
          <a:ln w="25400" cap="flat" cmpd="sng" algn="ctr">
            <a:solidFill>
              <a:srgbClr val="FFFF00"/>
            </a:solidFill>
            <a:prstDash val="solid"/>
            <a:round/>
            <a:headEnd type="none" w="med" len="med"/>
            <a:tailEnd type="none" w="med" len="med"/>
          </a:ln>
          <a:effectLst/>
        </p:spPr>
        <p:txBody>
          <a:bodyPr wrap="square" rtlCol="0" anchor="t" anchorCtr="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prstClr val="white"/>
                </a:solidFill>
                <a:effectLst/>
                <a:uLnTx/>
                <a:uFillTx/>
                <a:latin typeface="Baskerville" panose="02020502070401020303" pitchFamily="18" charset="0"/>
                <a:ea typeface="Baskerville" panose="02020502070401020303" pitchFamily="18" charset="0"/>
                <a:cs typeface="+mn-cs"/>
              </a:rPr>
              <a:t>2 Tim. 3:16-17, Acts 2:42,</a:t>
            </a:r>
            <a:r>
              <a:rPr kumimoji="0" lang="en-US" sz="3200" b="0" i="0" u="none" strike="noStrike" kern="1200" cap="none" spc="0" normalizeH="0" noProof="0" dirty="0">
                <a:ln>
                  <a:noFill/>
                </a:ln>
                <a:solidFill>
                  <a:prstClr val="white"/>
                </a:solidFill>
                <a:effectLst/>
                <a:uLnTx/>
                <a:uFillTx/>
                <a:latin typeface="Baskerville" panose="02020502070401020303" pitchFamily="18" charset="0"/>
                <a:ea typeface="Baskerville" panose="02020502070401020303" pitchFamily="18" charset="0"/>
                <a:cs typeface="+mn-cs"/>
              </a:rPr>
              <a:t> 1 Thess. 2:13</a:t>
            </a:r>
            <a:endParaRPr kumimoji="0" lang="en-US" sz="3200" b="0" i="0" u="none" strike="noStrike" kern="1200" cap="none" spc="0" normalizeH="0" baseline="0" noProof="0" dirty="0">
              <a:ln>
                <a:noFill/>
              </a:ln>
              <a:solidFill>
                <a:prstClr val="white"/>
              </a:solidFill>
              <a:effectLst/>
              <a:uLnTx/>
              <a:uFillTx/>
              <a:latin typeface="Baskerville" panose="02020502070401020303" pitchFamily="18" charset="0"/>
              <a:ea typeface="Baskerville" panose="02020502070401020303" pitchFamily="18" charset="0"/>
              <a:cs typeface="+mn-cs"/>
            </a:endParaRPr>
          </a:p>
        </p:txBody>
      </p:sp>
      <p:sp>
        <p:nvSpPr>
          <p:cNvPr id="5" name="Rounded Rectangle 6">
            <a:extLst>
              <a:ext uri="{FF2B5EF4-FFF2-40B4-BE49-F238E27FC236}">
                <a16:creationId xmlns:a16="http://schemas.microsoft.com/office/drawing/2014/main" id="{C5A2F50B-659B-FD4B-BC29-630F02A451E4}"/>
              </a:ext>
            </a:extLst>
          </p:cNvPr>
          <p:cNvSpPr/>
          <p:nvPr/>
        </p:nvSpPr>
        <p:spPr bwMode="auto">
          <a:xfrm>
            <a:off x="4617294" y="1225604"/>
            <a:ext cx="7373000" cy="2062103"/>
          </a:xfrm>
          <a:prstGeom prst="roundRect">
            <a:avLst>
              <a:gd name="adj" fmla="val 0"/>
            </a:avLst>
          </a:prstGeom>
          <a:solidFill>
            <a:srgbClr val="620001"/>
          </a:solidFill>
          <a:ln w="25400" cap="flat" cmpd="sng" algn="ctr">
            <a:solidFill>
              <a:srgbClr val="FFFF00"/>
            </a:solidFill>
            <a:prstDash val="solid"/>
            <a:round/>
            <a:headEnd type="none" w="med" len="med"/>
            <a:tailEnd type="none" w="med" len="med"/>
          </a:ln>
          <a:effectLst/>
        </p:spPr>
        <p:txBody>
          <a:bodyPr wrap="square" rtlCol="0" anchor="t" anchorCtr="0">
            <a:spAutoFit/>
          </a:bodyPr>
          <a:lstStyle/>
          <a:p>
            <a:pPr marR="0" lvl="0" algn="l" defTabSz="914400" rtl="0" eaLnBrk="1" fontAlgn="auto" latinLnBrk="0" hangingPunct="1">
              <a:lnSpc>
                <a:spcPct val="100000"/>
              </a:lnSpc>
              <a:spcBef>
                <a:spcPts val="0"/>
              </a:spcBef>
              <a:spcAft>
                <a:spcPts val="0"/>
              </a:spcAft>
              <a:buClrTx/>
              <a:buSzTx/>
              <a:tabLst/>
              <a:defRPr/>
            </a:pPr>
            <a:r>
              <a:rPr lang="en-US" sz="3200" dirty="0">
                <a:solidFill>
                  <a:prstClr val="white"/>
                </a:solidFill>
                <a:latin typeface="Baskerville" panose="02020502070401020303" pitchFamily="18" charset="0"/>
                <a:ea typeface="Baskerville" panose="02020502070401020303" pitchFamily="18" charset="0"/>
              </a:rPr>
              <a:t>Study content with your disciples!</a:t>
            </a:r>
          </a:p>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prstClr val="white"/>
                </a:solidFill>
                <a:effectLst/>
                <a:uLnTx/>
                <a:uFillTx/>
                <a:latin typeface="Baskerville" panose="02020502070401020303" pitchFamily="18" charset="0"/>
                <a:ea typeface="Baskerville" panose="02020502070401020303" pitchFamily="18" charset="0"/>
                <a:cs typeface="+mn-cs"/>
              </a:rPr>
              <a:t>Study</a:t>
            </a:r>
            <a:r>
              <a:rPr kumimoji="0" lang="en-US" sz="3200" b="0" i="0" u="none" strike="noStrike" kern="1200" cap="none" spc="0" normalizeH="0" noProof="0" dirty="0">
                <a:ln>
                  <a:noFill/>
                </a:ln>
                <a:solidFill>
                  <a:prstClr val="white"/>
                </a:solidFill>
                <a:effectLst/>
                <a:uLnTx/>
                <a:uFillTx/>
                <a:latin typeface="Baskerville" panose="02020502070401020303" pitchFamily="18" charset="0"/>
                <a:ea typeface="Baskerville" panose="02020502070401020303" pitchFamily="18" charset="0"/>
                <a:cs typeface="+mn-cs"/>
              </a:rPr>
              <a:t> inspiration &amp; inerrancy. And early! </a:t>
            </a:r>
            <a:endParaRPr lang="en-US" sz="3200" dirty="0">
              <a:solidFill>
                <a:prstClr val="white"/>
              </a:solidFill>
              <a:latin typeface="Baskerville" panose="02020502070401020303" pitchFamily="18" charset="0"/>
              <a:ea typeface="Baskerville" panose="02020502070401020303"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prstClr val="white"/>
                </a:solidFill>
                <a:effectLst/>
                <a:uLnTx/>
                <a:uFillTx/>
                <a:latin typeface="Baskerville" panose="02020502070401020303" pitchFamily="18" charset="0"/>
                <a:ea typeface="Baskerville" panose="02020502070401020303" pitchFamily="18" charset="0"/>
                <a:cs typeface="+mn-cs"/>
              </a:rPr>
              <a:t>Teach</a:t>
            </a:r>
            <a:r>
              <a:rPr kumimoji="0" lang="en-US" sz="3200" b="0" i="0" u="none" strike="noStrike" kern="1200" cap="none" spc="0" normalizeH="0" noProof="0" dirty="0">
                <a:ln>
                  <a:noFill/>
                </a:ln>
                <a:solidFill>
                  <a:prstClr val="white"/>
                </a:solidFill>
                <a:effectLst/>
                <a:uLnTx/>
                <a:uFillTx/>
                <a:latin typeface="Baskerville" panose="02020502070401020303" pitchFamily="18" charset="0"/>
                <a:ea typeface="Baskerville" panose="02020502070401020303" pitchFamily="18" charset="0"/>
                <a:cs typeface="+mn-cs"/>
              </a:rPr>
              <a:t> and model the urgency of it</a:t>
            </a:r>
          </a:p>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prstClr val="white"/>
                </a:solidFill>
                <a:effectLst/>
                <a:uLnTx/>
                <a:uFillTx/>
                <a:latin typeface="Baskerville" panose="02020502070401020303" pitchFamily="18" charset="0"/>
                <a:ea typeface="Baskerville" panose="02020502070401020303" pitchFamily="18" charset="0"/>
                <a:cs typeface="+mn-cs"/>
              </a:rPr>
              <a:t>Root</a:t>
            </a:r>
            <a:r>
              <a:rPr kumimoji="0" lang="en-US" sz="3200" b="0" i="0" u="none" strike="noStrike" kern="1200" cap="none" spc="0" normalizeH="0" noProof="0" dirty="0">
                <a:ln>
                  <a:noFill/>
                </a:ln>
                <a:solidFill>
                  <a:prstClr val="white"/>
                </a:solidFill>
                <a:effectLst/>
                <a:uLnTx/>
                <a:uFillTx/>
                <a:latin typeface="Baskerville" panose="02020502070401020303" pitchFamily="18" charset="0"/>
                <a:ea typeface="Baskerville" panose="02020502070401020303" pitchFamily="18" charset="0"/>
                <a:cs typeface="+mn-cs"/>
              </a:rPr>
              <a:t> instructions in God’s word</a:t>
            </a:r>
          </a:p>
        </p:txBody>
      </p:sp>
    </p:spTree>
    <p:extLst>
      <p:ext uri="{BB962C8B-B14F-4D97-AF65-F5344CB8AC3E}">
        <p14:creationId xmlns:p14="http://schemas.microsoft.com/office/powerpoint/2010/main" val="294681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7D78DC-DB4F-7946-A2E4-1E4C2B928EF5}"/>
              </a:ext>
            </a:extLst>
          </p:cNvPr>
          <p:cNvSpPr>
            <a:spLocks noGrp="1"/>
          </p:cNvSpPr>
          <p:nvPr>
            <p:ph idx="1"/>
          </p:nvPr>
        </p:nvSpPr>
        <p:spPr>
          <a:xfrm>
            <a:off x="411479" y="1219200"/>
            <a:ext cx="11270447" cy="4721791"/>
          </a:xfrm>
        </p:spPr>
        <p:txBody>
          <a:bodyPr>
            <a:normAutofit/>
          </a:bodyPr>
          <a:lstStyle/>
          <a:p>
            <a:endParaRPr lang="en-US" sz="3600" dirty="0">
              <a:latin typeface="Baskerville" panose="02020502070401020303" pitchFamily="18" charset="0"/>
              <a:ea typeface="Baskerville" panose="02020502070401020303" pitchFamily="18" charset="0"/>
            </a:endParaRPr>
          </a:p>
        </p:txBody>
      </p:sp>
      <p:sp>
        <p:nvSpPr>
          <p:cNvPr id="16" name="Content Placeholder 2">
            <a:extLst>
              <a:ext uri="{FF2B5EF4-FFF2-40B4-BE49-F238E27FC236}">
                <a16:creationId xmlns:a16="http://schemas.microsoft.com/office/drawing/2014/main" id="{98B416AC-3E2E-714C-BFDB-F35EDE25D4D5}"/>
              </a:ext>
            </a:extLst>
          </p:cNvPr>
          <p:cNvSpPr txBox="1">
            <a:spLocks/>
          </p:cNvSpPr>
          <p:nvPr/>
        </p:nvSpPr>
        <p:spPr>
          <a:xfrm>
            <a:off x="285100" y="333051"/>
            <a:ext cx="10942320" cy="672790"/>
          </a:xfrm>
          <a:prstGeom prst="rect">
            <a:avLst/>
          </a:prstGeom>
        </p:spPr>
        <p:txBody>
          <a:bodyPr vert="horz" lIns="91440" tIns="45720" rIns="91440" bIns="45720" rtlCol="0">
            <a:noAutofit/>
          </a:bodyPr>
          <a:lstStyle>
            <a:lvl1pPr marL="228611" indent="-228611" algn="l" defTabSz="914446"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34" indent="-228611" algn="l" defTabSz="914446"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57" indent="-228611" algn="l" defTabSz="914446"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80"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503"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726"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949"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171"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394"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46"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n-US" sz="4200" b="0" i="0" u="none" strike="noStrike" kern="1200" cap="none" spc="0" normalizeH="0" baseline="0" noProof="0" dirty="0">
                <a:ln>
                  <a:noFill/>
                </a:ln>
                <a:solidFill>
                  <a:prstClr val="white"/>
                </a:solidFill>
                <a:effectLst/>
                <a:uLnTx/>
                <a:uFillTx/>
                <a:latin typeface="Baskerville" panose="02020502070401020303" pitchFamily="18" charset="0"/>
                <a:ea typeface="Baskerville" panose="02020502070401020303" pitchFamily="18" charset="0"/>
                <a:cs typeface="+mn-cs"/>
              </a:rPr>
              <a:t>Obstacle #4: Not Developing a Friendship </a:t>
            </a:r>
          </a:p>
        </p:txBody>
      </p:sp>
      <p:sp>
        <p:nvSpPr>
          <p:cNvPr id="4" name="Rounded Rectangle 6">
            <a:extLst>
              <a:ext uri="{FF2B5EF4-FFF2-40B4-BE49-F238E27FC236}">
                <a16:creationId xmlns:a16="http://schemas.microsoft.com/office/drawing/2014/main" id="{AE4F974F-8CD4-6D46-88FA-8F3CFE2FFD6D}"/>
              </a:ext>
            </a:extLst>
          </p:cNvPr>
          <p:cNvSpPr/>
          <p:nvPr/>
        </p:nvSpPr>
        <p:spPr bwMode="auto">
          <a:xfrm>
            <a:off x="411479" y="2711824"/>
            <a:ext cx="11390734" cy="3970318"/>
          </a:xfrm>
          <a:prstGeom prst="roundRect">
            <a:avLst>
              <a:gd name="adj" fmla="val 0"/>
            </a:avLst>
          </a:prstGeom>
          <a:solidFill>
            <a:srgbClr val="620001"/>
          </a:solidFill>
          <a:ln w="25400" cap="flat" cmpd="sng" algn="ctr">
            <a:solidFill>
              <a:srgbClr val="FFFF00"/>
            </a:solidFill>
            <a:prstDash val="solid"/>
            <a:round/>
            <a:headEnd type="none" w="med" len="med"/>
            <a:tailEnd type="none" w="med" len="med"/>
          </a:ln>
          <a:effectLst/>
        </p:spPr>
        <p:txBody>
          <a:bodyPr wrap="square" rtlCol="0" anchor="t" anchorCtr="0">
            <a:spAutoFit/>
          </a:bodyPr>
          <a:lstStyle/>
          <a:p>
            <a:r>
              <a:rPr lang="en-US" sz="2800" dirty="0">
                <a:solidFill>
                  <a:prstClr val="white"/>
                </a:solidFill>
                <a:latin typeface="Baskerville" panose="02020502070401020303" pitchFamily="18" charset="0"/>
                <a:ea typeface="Baskerville" panose="02020502070401020303" pitchFamily="18" charset="0"/>
              </a:rPr>
              <a:t>Mark 3:14 – “He appointed  twelve that they might be with him and that he might send them out to preach and to have authority to drive out demons.”</a:t>
            </a:r>
          </a:p>
          <a:p>
            <a:pPr marR="0" lvl="0" algn="l" defTabSz="914400" rtl="0" eaLnBrk="1" fontAlgn="auto" latinLnBrk="0" hangingPunct="1">
              <a:lnSpc>
                <a:spcPct val="100000"/>
              </a:lnSpc>
              <a:spcBef>
                <a:spcPts val="0"/>
              </a:spcBef>
              <a:spcAft>
                <a:spcPts val="0"/>
              </a:spcAft>
              <a:buClrTx/>
              <a:buSzTx/>
              <a:tabLst/>
              <a:defRPr/>
            </a:pPr>
            <a:r>
              <a:rPr lang="en-US" sz="2800" noProof="0" dirty="0">
                <a:solidFill>
                  <a:prstClr val="white"/>
                </a:solidFill>
                <a:latin typeface="Baskerville" panose="02020502070401020303" pitchFamily="18" charset="0"/>
                <a:ea typeface="Baskerville" panose="02020502070401020303" pitchFamily="18" charset="0"/>
              </a:rPr>
              <a:t>Acts 20:37-38 – “They began to weep and embraced Paul, and repeatedly kissed him, grieving especially over the word which he had spoken, that they would not see his face again.”</a:t>
            </a:r>
            <a:endParaRPr lang="en-US" sz="2800" dirty="0">
              <a:solidFill>
                <a:prstClr val="white"/>
              </a:solidFill>
              <a:latin typeface="Baskerville" panose="02020502070401020303" pitchFamily="18" charset="0"/>
              <a:ea typeface="Baskerville" panose="02020502070401020303"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a:ln>
                  <a:noFill/>
                </a:ln>
                <a:solidFill>
                  <a:prstClr val="white"/>
                </a:solidFill>
                <a:effectLst/>
                <a:uLnTx/>
                <a:uFillTx/>
                <a:latin typeface="Baskerville" panose="02020502070401020303" pitchFamily="18" charset="0"/>
                <a:ea typeface="Baskerville" panose="02020502070401020303" pitchFamily="18" charset="0"/>
              </a:rPr>
              <a:t>1 Thess. 2:8 – “we </a:t>
            </a:r>
            <a:r>
              <a:rPr lang="en-US" sz="2800" dirty="0">
                <a:solidFill>
                  <a:prstClr val="white"/>
                </a:solidFill>
                <a:latin typeface="Baskerville" panose="02020502070401020303" pitchFamily="18" charset="0"/>
                <a:ea typeface="Baskerville" panose="02020502070401020303" pitchFamily="18" charset="0"/>
              </a:rPr>
              <a:t>were pleased to impart to you not only the gospel, but our lives”</a:t>
            </a:r>
          </a:p>
          <a:p>
            <a:pPr marR="0" lvl="0"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a:ln>
                  <a:noFill/>
                </a:ln>
                <a:solidFill>
                  <a:prstClr val="white"/>
                </a:solidFill>
                <a:effectLst/>
                <a:uLnTx/>
                <a:uFillTx/>
                <a:latin typeface="Baskerville" panose="02020502070401020303" pitchFamily="18" charset="0"/>
                <a:ea typeface="Baskerville" panose="02020502070401020303" pitchFamily="18" charset="0"/>
              </a:rPr>
              <a:t>1 Thess. 2:19-20 – “what is our hope,</a:t>
            </a:r>
            <a:r>
              <a:rPr kumimoji="0" lang="en-US" sz="2800" b="0" i="0" u="none" strike="noStrike" kern="1200" cap="none" spc="0" normalizeH="0" noProof="0" dirty="0">
                <a:ln>
                  <a:noFill/>
                </a:ln>
                <a:solidFill>
                  <a:prstClr val="white"/>
                </a:solidFill>
                <a:effectLst/>
                <a:uLnTx/>
                <a:uFillTx/>
                <a:latin typeface="Baskerville" panose="02020502070401020303" pitchFamily="18" charset="0"/>
                <a:ea typeface="Baskerville" panose="02020502070401020303" pitchFamily="18" charset="0"/>
              </a:rPr>
              <a:t> our joy, our crown?... Is it not you?”</a:t>
            </a:r>
          </a:p>
          <a:p>
            <a:pPr marR="0" lvl="0"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a:ln>
                  <a:noFill/>
                </a:ln>
                <a:solidFill>
                  <a:prstClr val="white"/>
                </a:solidFill>
                <a:effectLst/>
                <a:uLnTx/>
                <a:uFillTx/>
                <a:latin typeface="Baskerville" panose="02020502070401020303" pitchFamily="18" charset="0"/>
                <a:ea typeface="Baskerville" panose="02020502070401020303" pitchFamily="18" charset="0"/>
              </a:rPr>
              <a:t>1 Tim. 1:2, Titus 1:4, Col. 4:7 – true son, beloved son, dear brother</a:t>
            </a:r>
          </a:p>
        </p:txBody>
      </p:sp>
    </p:spTree>
    <p:extLst>
      <p:ext uri="{BB962C8B-B14F-4D97-AF65-F5344CB8AC3E}">
        <p14:creationId xmlns:p14="http://schemas.microsoft.com/office/powerpoint/2010/main" val="59456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7D78DC-DB4F-7946-A2E4-1E4C2B928EF5}"/>
              </a:ext>
            </a:extLst>
          </p:cNvPr>
          <p:cNvSpPr>
            <a:spLocks noGrp="1"/>
          </p:cNvSpPr>
          <p:nvPr>
            <p:ph idx="1"/>
          </p:nvPr>
        </p:nvSpPr>
        <p:spPr>
          <a:xfrm>
            <a:off x="282388" y="161365"/>
            <a:ext cx="7247965" cy="6508376"/>
          </a:xfrm>
        </p:spPr>
        <p:txBody>
          <a:bodyPr>
            <a:normAutofit/>
          </a:bodyPr>
          <a:lstStyle/>
          <a:p>
            <a:pPr marL="0" lvl="0" indent="0">
              <a:buClr>
                <a:srgbClr val="4472C4"/>
              </a:buClr>
              <a:buNone/>
              <a:defRPr/>
            </a:pPr>
            <a:r>
              <a:rPr lang="en-US" sz="3600" dirty="0">
                <a:solidFill>
                  <a:prstClr val="white"/>
                </a:solidFill>
                <a:effectLst>
                  <a:outerShdw blurRad="38100" dist="38100" dir="2700000" algn="tl">
                    <a:srgbClr val="000000">
                      <a:alpha val="43137"/>
                    </a:srgbClr>
                  </a:outerShdw>
                </a:effectLst>
                <a:latin typeface="Baskerville" panose="02020502070401020303" pitchFamily="18" charset="0"/>
                <a:ea typeface="Baskerville" panose="02020502070401020303" pitchFamily="18" charset="0"/>
              </a:rPr>
              <a:t>Availability is a two-way street. </a:t>
            </a:r>
          </a:p>
          <a:p>
            <a:pPr marL="0" lvl="0" indent="0">
              <a:buClr>
                <a:srgbClr val="4472C4"/>
              </a:buClr>
              <a:buNone/>
              <a:defRPr/>
            </a:pPr>
            <a:r>
              <a:rPr lang="en-US" sz="3600" dirty="0">
                <a:solidFill>
                  <a:prstClr val="white"/>
                </a:solidFill>
                <a:effectLst>
                  <a:outerShdw blurRad="38100" dist="38100" dir="2700000" algn="tl">
                    <a:srgbClr val="000000">
                      <a:alpha val="43137"/>
                    </a:srgbClr>
                  </a:outerShdw>
                </a:effectLst>
                <a:latin typeface="Baskerville" panose="02020502070401020303" pitchFamily="18" charset="0"/>
                <a:ea typeface="Baskerville" panose="02020502070401020303" pitchFamily="18" charset="0"/>
              </a:rPr>
              <a:t>You cannot train people who are not available, </a:t>
            </a:r>
          </a:p>
          <a:p>
            <a:pPr marL="0" lvl="0" indent="0">
              <a:buClr>
                <a:srgbClr val="4472C4"/>
              </a:buClr>
              <a:buNone/>
              <a:defRPr/>
            </a:pPr>
            <a:r>
              <a:rPr lang="en-US" sz="3600" dirty="0">
                <a:solidFill>
                  <a:prstClr val="white"/>
                </a:solidFill>
                <a:effectLst>
                  <a:outerShdw blurRad="38100" dist="38100" dir="2700000" algn="tl">
                    <a:srgbClr val="000000">
                      <a:alpha val="43137"/>
                    </a:srgbClr>
                  </a:outerShdw>
                </a:effectLst>
                <a:latin typeface="Baskerville" panose="02020502070401020303" pitchFamily="18" charset="0"/>
                <a:ea typeface="Baskerville" panose="02020502070401020303" pitchFamily="18" charset="0"/>
              </a:rPr>
              <a:t>and by the same token, you cannot carry on a meaningful training program if you limit yourself to the formality of the classroom. </a:t>
            </a:r>
          </a:p>
          <a:p>
            <a:pPr marL="0" lvl="0" indent="0">
              <a:buClr>
                <a:srgbClr val="4472C4"/>
              </a:buClr>
              <a:buNone/>
              <a:defRPr/>
            </a:pPr>
            <a:r>
              <a:rPr lang="en-US" sz="3600" dirty="0">
                <a:solidFill>
                  <a:prstClr val="white"/>
                </a:solidFill>
                <a:effectLst>
                  <a:outerShdw blurRad="38100" dist="38100" dir="2700000" algn="tl">
                    <a:srgbClr val="000000">
                      <a:alpha val="43137"/>
                    </a:srgbClr>
                  </a:outerShdw>
                </a:effectLst>
                <a:latin typeface="Baskerville" panose="02020502070401020303" pitchFamily="18" charset="0"/>
                <a:ea typeface="Baskerville" panose="02020502070401020303" pitchFamily="18" charset="0"/>
              </a:rPr>
              <a:t>Jesus and His men were immersed in life together.</a:t>
            </a:r>
          </a:p>
        </p:txBody>
      </p:sp>
      <p:sp>
        <p:nvSpPr>
          <p:cNvPr id="4" name="Rounded Rectangle 6">
            <a:extLst>
              <a:ext uri="{FF2B5EF4-FFF2-40B4-BE49-F238E27FC236}">
                <a16:creationId xmlns:a16="http://schemas.microsoft.com/office/drawing/2014/main" id="{05BEC761-50D1-8642-A654-BC2EFB39404B}"/>
              </a:ext>
            </a:extLst>
          </p:cNvPr>
          <p:cNvSpPr/>
          <p:nvPr/>
        </p:nvSpPr>
        <p:spPr bwMode="auto">
          <a:xfrm>
            <a:off x="6930995" y="4303455"/>
            <a:ext cx="5261005" cy="2554545"/>
          </a:xfrm>
          <a:prstGeom prst="roundRect">
            <a:avLst>
              <a:gd name="adj" fmla="val 0"/>
            </a:avLst>
          </a:prstGeom>
          <a:solidFill>
            <a:srgbClr val="620001"/>
          </a:solidFill>
          <a:ln w="25400" cap="flat" cmpd="sng" algn="ctr">
            <a:solidFill>
              <a:srgbClr val="FFFF00"/>
            </a:solidFill>
            <a:prstDash val="solid"/>
            <a:round/>
            <a:headEnd type="none" w="med" len="med"/>
            <a:tailEnd type="none" w="med" len="med"/>
          </a:ln>
          <a:effectLst/>
        </p:spPr>
        <p:txBody>
          <a:bodyPr wrap="square" rtlCol="0" anchor="t" anchorCtr="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Baskerville" panose="02020502070401020303" pitchFamily="18" charset="0"/>
                <a:ea typeface="Baskerville" panose="02020502070401020303" pitchFamily="18" charset="0"/>
                <a:cs typeface="+mn-cs"/>
              </a:rPr>
              <a:t>Let them see your life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white"/>
                </a:solidFill>
                <a:latin typeface="Baskerville" panose="02020502070401020303" pitchFamily="18" charset="0"/>
                <a:ea typeface="Baskerville" panose="02020502070401020303" pitchFamily="18" charset="0"/>
              </a:rPr>
              <a:t>Give them prayer requests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Baskerville" panose="02020502070401020303" pitchFamily="18" charset="0"/>
                <a:ea typeface="Baskerville" panose="02020502070401020303" pitchFamily="18" charset="0"/>
                <a:cs typeface="+mn-cs"/>
              </a:rPr>
              <a:t>Laugh, </a:t>
            </a:r>
            <a:r>
              <a:rPr lang="en-US" sz="3200" dirty="0">
                <a:solidFill>
                  <a:prstClr val="white"/>
                </a:solidFill>
                <a:latin typeface="Baskerville" panose="02020502070401020303" pitchFamily="18" charset="0"/>
                <a:ea typeface="Baskerville" panose="02020502070401020303" pitchFamily="18" charset="0"/>
              </a:rPr>
              <a:t>h</a:t>
            </a:r>
            <a:r>
              <a:rPr kumimoji="0" lang="en-US" sz="3200" b="0" i="0" u="none" strike="noStrike" kern="1200" cap="none" spc="0" normalizeH="0" baseline="0" noProof="0" dirty="0" err="1">
                <a:ln>
                  <a:noFill/>
                </a:ln>
                <a:solidFill>
                  <a:prstClr val="white"/>
                </a:solidFill>
                <a:effectLst/>
                <a:uLnTx/>
                <a:uFillTx/>
                <a:latin typeface="Baskerville" panose="02020502070401020303" pitchFamily="18" charset="0"/>
                <a:ea typeface="Baskerville" panose="02020502070401020303" pitchFamily="18" charset="0"/>
                <a:cs typeface="+mn-cs"/>
              </a:rPr>
              <a:t>ave</a:t>
            </a:r>
            <a:r>
              <a:rPr kumimoji="0" lang="en-US" sz="3200" b="0" i="0" u="none" strike="noStrike" kern="1200" cap="none" spc="0" normalizeH="0" baseline="0" noProof="0" dirty="0">
                <a:ln>
                  <a:noFill/>
                </a:ln>
                <a:solidFill>
                  <a:prstClr val="white"/>
                </a:solidFill>
                <a:effectLst/>
                <a:uLnTx/>
                <a:uFillTx/>
                <a:latin typeface="Baskerville" panose="02020502070401020303" pitchFamily="18" charset="0"/>
                <a:ea typeface="Baskerville" panose="02020502070401020303" pitchFamily="18" charset="0"/>
                <a:cs typeface="+mn-cs"/>
              </a:rPr>
              <a:t> fun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white"/>
                </a:solidFill>
                <a:latin typeface="Baskerville" panose="02020502070401020303" pitchFamily="18" charset="0"/>
                <a:ea typeface="Baskerville" panose="02020502070401020303" pitchFamily="18" charset="0"/>
              </a:rPr>
              <a:t>Do ministry together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Baskerville" panose="02020502070401020303" pitchFamily="18" charset="0"/>
                <a:ea typeface="Baskerville" panose="02020502070401020303" pitchFamily="18" charset="0"/>
                <a:cs typeface="+mn-cs"/>
              </a:rPr>
              <a:t>Pray for them!</a:t>
            </a:r>
          </a:p>
        </p:txBody>
      </p:sp>
      <p:sp>
        <p:nvSpPr>
          <p:cNvPr id="2" name="TextBox 1">
            <a:extLst>
              <a:ext uri="{FF2B5EF4-FFF2-40B4-BE49-F238E27FC236}">
                <a16:creationId xmlns:a16="http://schemas.microsoft.com/office/drawing/2014/main" id="{A49B21F9-5F94-C96E-EC4F-C86F57565337}"/>
              </a:ext>
            </a:extLst>
          </p:cNvPr>
          <p:cNvSpPr txBox="1"/>
          <p:nvPr/>
        </p:nvSpPr>
        <p:spPr>
          <a:xfrm>
            <a:off x="7530353" y="161365"/>
            <a:ext cx="6289288" cy="369332"/>
          </a:xfrm>
          <a:prstGeom prst="rect">
            <a:avLst/>
          </a:prstGeom>
          <a:noFill/>
        </p:spPr>
        <p:txBody>
          <a:bodyPr wrap="square" rtlCol="0">
            <a:spAutoFit/>
          </a:bodyPr>
          <a:lstStyle/>
          <a:p>
            <a:r>
              <a:rPr lang="en-US" dirty="0"/>
              <a:t>The Lost Art of Disciple Making by LeRoy </a:t>
            </a:r>
            <a:r>
              <a:rPr lang="en-US" dirty="0" err="1"/>
              <a:t>Eims</a:t>
            </a:r>
            <a:endParaRPr lang="en-US" dirty="0"/>
          </a:p>
        </p:txBody>
      </p:sp>
    </p:spTree>
    <p:extLst>
      <p:ext uri="{BB962C8B-B14F-4D97-AF65-F5344CB8AC3E}">
        <p14:creationId xmlns:p14="http://schemas.microsoft.com/office/powerpoint/2010/main" val="6463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7D78DC-DB4F-7946-A2E4-1E4C2B928EF5}"/>
              </a:ext>
            </a:extLst>
          </p:cNvPr>
          <p:cNvSpPr>
            <a:spLocks noGrp="1"/>
          </p:cNvSpPr>
          <p:nvPr>
            <p:ph idx="1"/>
          </p:nvPr>
        </p:nvSpPr>
        <p:spPr>
          <a:xfrm>
            <a:off x="411480" y="1219200"/>
            <a:ext cx="10942320" cy="4721791"/>
          </a:xfrm>
        </p:spPr>
        <p:txBody>
          <a:bodyPr>
            <a:normAutofit/>
          </a:bodyPr>
          <a:lstStyle/>
          <a:p>
            <a:r>
              <a:rPr lang="en-US" sz="3600" dirty="0">
                <a:latin typeface="Baskerville" panose="02020502070401020303" pitchFamily="18" charset="0"/>
                <a:ea typeface="Baskerville" panose="02020502070401020303" pitchFamily="18" charset="0"/>
              </a:rPr>
              <a:t>Maybe you haven’t started making disciples</a:t>
            </a:r>
          </a:p>
          <a:p>
            <a:pPr lvl="1"/>
            <a:r>
              <a:rPr lang="en-US" sz="3200" dirty="0">
                <a:latin typeface="Baskerville" panose="02020502070401020303" pitchFamily="18" charset="0"/>
                <a:ea typeface="Baskerville" panose="02020502070401020303" pitchFamily="18" charset="0"/>
              </a:rPr>
              <a:t>Everyone starts somewhere </a:t>
            </a:r>
            <a:r>
              <a:rPr lang="en-US" dirty="0">
                <a:latin typeface="Baskerville" panose="02020502070401020303" pitchFamily="18" charset="0"/>
                <a:ea typeface="Baskerville" panose="02020502070401020303" pitchFamily="18" charset="0"/>
              </a:rPr>
              <a:t>(Thessalonians, my experience)</a:t>
            </a:r>
          </a:p>
          <a:p>
            <a:pPr lvl="1"/>
            <a:r>
              <a:rPr lang="en-US" sz="3200" dirty="0">
                <a:latin typeface="Baskerville" panose="02020502070401020303" pitchFamily="18" charset="0"/>
                <a:ea typeface="Baskerville" panose="02020502070401020303" pitchFamily="18" charset="0"/>
              </a:rPr>
              <a:t>Start sharing your faith </a:t>
            </a:r>
            <a:r>
              <a:rPr lang="en-US" dirty="0">
                <a:latin typeface="Baskerville" panose="02020502070401020303" pitchFamily="18" charset="0"/>
                <a:ea typeface="Baskerville" panose="02020502070401020303" pitchFamily="18" charset="0"/>
              </a:rPr>
              <a:t>(Acts 14,16,18)</a:t>
            </a:r>
          </a:p>
          <a:p>
            <a:pPr lvl="1"/>
            <a:r>
              <a:rPr lang="en-US" sz="3200" dirty="0">
                <a:latin typeface="Baskerville" panose="02020502070401020303" pitchFamily="18" charset="0"/>
                <a:ea typeface="Baskerville" panose="02020502070401020303" pitchFamily="18" charset="0"/>
              </a:rPr>
              <a:t>Start praying for an opportunity! </a:t>
            </a:r>
          </a:p>
        </p:txBody>
      </p:sp>
      <p:sp>
        <p:nvSpPr>
          <p:cNvPr id="16" name="Content Placeholder 2">
            <a:extLst>
              <a:ext uri="{FF2B5EF4-FFF2-40B4-BE49-F238E27FC236}">
                <a16:creationId xmlns:a16="http://schemas.microsoft.com/office/drawing/2014/main" id="{98B416AC-3E2E-714C-BFDB-F35EDE25D4D5}"/>
              </a:ext>
            </a:extLst>
          </p:cNvPr>
          <p:cNvSpPr txBox="1">
            <a:spLocks/>
          </p:cNvSpPr>
          <p:nvPr/>
        </p:nvSpPr>
        <p:spPr>
          <a:xfrm>
            <a:off x="285100" y="333051"/>
            <a:ext cx="10942320" cy="672790"/>
          </a:xfrm>
          <a:prstGeom prst="rect">
            <a:avLst/>
          </a:prstGeom>
        </p:spPr>
        <p:txBody>
          <a:bodyPr vert="horz" lIns="91440" tIns="45720" rIns="91440" bIns="45720" rtlCol="0">
            <a:noAutofit/>
          </a:bodyPr>
          <a:lstStyle>
            <a:lvl1pPr marL="228611" indent="-228611" algn="l" defTabSz="914446"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34" indent="-228611" algn="l" defTabSz="914446"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57" indent="-228611" algn="l" defTabSz="914446"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80"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503"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726"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949"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171"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394"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46"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n-US" sz="4200" b="0" i="0" u="none" strike="noStrike" kern="1200" cap="none" spc="0" normalizeH="0" baseline="0" noProof="0" dirty="0">
                <a:ln>
                  <a:noFill/>
                </a:ln>
                <a:solidFill>
                  <a:prstClr val="white"/>
                </a:solidFill>
                <a:effectLst/>
                <a:uLnTx/>
                <a:uFillTx/>
                <a:latin typeface="Baskerville" panose="02020502070401020303" pitchFamily="18" charset="0"/>
                <a:ea typeface="Baskerville" panose="02020502070401020303" pitchFamily="18" charset="0"/>
                <a:cs typeface="+mn-cs"/>
              </a:rPr>
              <a:t>Final Thoughts</a:t>
            </a:r>
          </a:p>
        </p:txBody>
      </p:sp>
    </p:spTree>
    <p:extLst>
      <p:ext uri="{BB962C8B-B14F-4D97-AF65-F5344CB8AC3E}">
        <p14:creationId xmlns:p14="http://schemas.microsoft.com/office/powerpoint/2010/main" val="256779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7D78DC-DB4F-7946-A2E4-1E4C2B928EF5}"/>
              </a:ext>
            </a:extLst>
          </p:cNvPr>
          <p:cNvSpPr>
            <a:spLocks noGrp="1"/>
          </p:cNvSpPr>
          <p:nvPr>
            <p:ph idx="1"/>
          </p:nvPr>
        </p:nvSpPr>
        <p:spPr>
          <a:xfrm>
            <a:off x="411480" y="1219200"/>
            <a:ext cx="10942320" cy="4721791"/>
          </a:xfrm>
        </p:spPr>
        <p:txBody>
          <a:bodyPr>
            <a:normAutofit/>
          </a:bodyPr>
          <a:lstStyle/>
          <a:p>
            <a:r>
              <a:rPr lang="en-US" sz="3600" dirty="0">
                <a:latin typeface="Baskerville" panose="02020502070401020303" pitchFamily="18" charset="0"/>
                <a:ea typeface="Baskerville" panose="02020502070401020303" pitchFamily="18" charset="0"/>
              </a:rPr>
              <a:t>We want the fruit to remain</a:t>
            </a:r>
          </a:p>
        </p:txBody>
      </p:sp>
      <p:sp>
        <p:nvSpPr>
          <p:cNvPr id="16" name="Content Placeholder 2">
            <a:extLst>
              <a:ext uri="{FF2B5EF4-FFF2-40B4-BE49-F238E27FC236}">
                <a16:creationId xmlns:a16="http://schemas.microsoft.com/office/drawing/2014/main" id="{98B416AC-3E2E-714C-BFDB-F35EDE25D4D5}"/>
              </a:ext>
            </a:extLst>
          </p:cNvPr>
          <p:cNvSpPr txBox="1">
            <a:spLocks/>
          </p:cNvSpPr>
          <p:nvPr/>
        </p:nvSpPr>
        <p:spPr>
          <a:xfrm>
            <a:off x="285100" y="333051"/>
            <a:ext cx="10942320" cy="672790"/>
          </a:xfrm>
          <a:prstGeom prst="rect">
            <a:avLst/>
          </a:prstGeom>
        </p:spPr>
        <p:txBody>
          <a:bodyPr vert="horz" lIns="91440" tIns="45720" rIns="91440" bIns="45720" rtlCol="0">
            <a:noAutofit/>
          </a:bodyPr>
          <a:lstStyle>
            <a:lvl1pPr marL="228611" indent="-228611" algn="l" defTabSz="914446"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34" indent="-228611" algn="l" defTabSz="914446"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57" indent="-228611" algn="l" defTabSz="914446"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80"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503"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726"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949"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171"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394"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46"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lang="en-US" sz="4400" dirty="0">
                <a:solidFill>
                  <a:prstClr val="white"/>
                </a:solidFill>
                <a:latin typeface="Baskerville" panose="02020502070401020303" pitchFamily="18" charset="0"/>
                <a:ea typeface="Baskerville" panose="02020502070401020303" pitchFamily="18" charset="0"/>
              </a:rPr>
              <a:t>Working Small to Reach the Many</a:t>
            </a:r>
            <a:endParaRPr kumimoji="0" lang="en-US" sz="4400" b="0" i="0" u="none" strike="noStrike" kern="1200" cap="none" spc="0" normalizeH="0" baseline="0" noProof="0" dirty="0">
              <a:ln>
                <a:noFill/>
              </a:ln>
              <a:solidFill>
                <a:prstClr val="white"/>
              </a:solidFill>
              <a:effectLst/>
              <a:uLnTx/>
              <a:uFillTx/>
              <a:latin typeface="Baskerville" panose="02020502070401020303" pitchFamily="18" charset="0"/>
              <a:ea typeface="Baskerville" panose="02020502070401020303" pitchFamily="18" charset="0"/>
              <a:cs typeface="+mn-cs"/>
            </a:endParaRPr>
          </a:p>
        </p:txBody>
      </p:sp>
      <p:sp>
        <p:nvSpPr>
          <p:cNvPr id="4" name="Rounded Rectangle 6">
            <a:extLst>
              <a:ext uri="{FF2B5EF4-FFF2-40B4-BE49-F238E27FC236}">
                <a16:creationId xmlns:a16="http://schemas.microsoft.com/office/drawing/2014/main" id="{AE4F974F-8CD4-6D46-88FA-8F3CFE2FFD6D}"/>
              </a:ext>
            </a:extLst>
          </p:cNvPr>
          <p:cNvSpPr/>
          <p:nvPr/>
        </p:nvSpPr>
        <p:spPr bwMode="auto">
          <a:xfrm>
            <a:off x="1032368" y="3386446"/>
            <a:ext cx="9243344" cy="2554545"/>
          </a:xfrm>
          <a:prstGeom prst="roundRect">
            <a:avLst>
              <a:gd name="adj" fmla="val 0"/>
            </a:avLst>
          </a:prstGeom>
          <a:solidFill>
            <a:srgbClr val="620001"/>
          </a:solidFill>
          <a:ln w="25400" cap="flat" cmpd="sng" algn="ctr">
            <a:solidFill>
              <a:srgbClr val="FFFF00"/>
            </a:solidFill>
            <a:prstDash val="solid"/>
            <a:round/>
            <a:headEnd type="none" w="med" len="med"/>
            <a:tailEnd type="none" w="med" len="med"/>
          </a:ln>
          <a:effectLst/>
        </p:spPr>
        <p:txBody>
          <a:bodyPr wrap="square" rtlCol="0" anchor="t" anchorCtr="0">
            <a:spAutoFit/>
          </a:bodyPr>
          <a:lstStyle/>
          <a:p>
            <a:pPr marR="0" lvl="0" algn="l" defTabSz="914400" rtl="0" eaLnBrk="1" fontAlgn="auto" latinLnBrk="0" hangingPunct="1">
              <a:lnSpc>
                <a:spcPct val="100000"/>
              </a:lnSpc>
              <a:spcBef>
                <a:spcPts val="0"/>
              </a:spcBef>
              <a:spcAft>
                <a:spcPts val="0"/>
              </a:spcAft>
              <a:buClrTx/>
              <a:buSzTx/>
              <a:tabLst/>
              <a:defRPr/>
            </a:pPr>
            <a:r>
              <a:rPr lang="en-US" sz="3200" baseline="0" dirty="0">
                <a:solidFill>
                  <a:prstClr val="white"/>
                </a:solidFill>
                <a:latin typeface="Baskerville" panose="02020502070401020303" pitchFamily="18" charset="0"/>
                <a:ea typeface="Baskerville" panose="02020502070401020303" pitchFamily="18" charset="0"/>
              </a:rPr>
              <a:t>John 15:16 – “You did not choose me, but I have chosen you that you go and bear fruit, </a:t>
            </a:r>
            <a:r>
              <a:rPr lang="en-US" sz="3200" u="sng" baseline="0" dirty="0">
                <a:solidFill>
                  <a:prstClr val="white"/>
                </a:solidFill>
                <a:latin typeface="Baskerville" panose="02020502070401020303" pitchFamily="18" charset="0"/>
                <a:ea typeface="Baskerville" panose="02020502070401020303" pitchFamily="18" charset="0"/>
              </a:rPr>
              <a:t>and that your fruit would remain.”</a:t>
            </a:r>
          </a:p>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noProof="0" dirty="0">
                <a:ln>
                  <a:noFill/>
                </a:ln>
                <a:solidFill>
                  <a:prstClr val="white"/>
                </a:solidFill>
                <a:effectLst/>
                <a:uLnTx/>
                <a:uFillTx/>
                <a:latin typeface="Baskerville" panose="02020502070401020303" pitchFamily="18" charset="0"/>
                <a:ea typeface="Baskerville" panose="02020502070401020303" pitchFamily="18" charset="0"/>
                <a:cs typeface="+mn-cs"/>
              </a:rPr>
              <a:t>Romans 1:13 – “I have intended to come to you, </a:t>
            </a:r>
            <a:r>
              <a:rPr kumimoji="0" lang="en-US" sz="3200" b="0" i="0" u="sng" strike="noStrike" kern="1200" cap="none" spc="0" normalizeH="0" noProof="0" dirty="0">
                <a:ln>
                  <a:noFill/>
                </a:ln>
                <a:solidFill>
                  <a:prstClr val="white"/>
                </a:solidFill>
                <a:effectLst/>
                <a:uLnTx/>
                <a:uFillTx/>
                <a:latin typeface="Baskerville" panose="02020502070401020303" pitchFamily="18" charset="0"/>
                <a:ea typeface="Baskerville" panose="02020502070401020303" pitchFamily="18" charset="0"/>
                <a:cs typeface="+mn-cs"/>
              </a:rPr>
              <a:t>in order to obtain some fruit among you</a:t>
            </a:r>
            <a:r>
              <a:rPr kumimoji="0" lang="en-US" sz="3200" b="0" i="0" u="none" strike="noStrike" kern="1200" cap="none" spc="0" normalizeH="0" noProof="0" dirty="0">
                <a:ln>
                  <a:noFill/>
                </a:ln>
                <a:solidFill>
                  <a:prstClr val="white"/>
                </a:solidFill>
                <a:effectLst/>
                <a:uLnTx/>
                <a:uFillTx/>
                <a:latin typeface="Baskerville" panose="02020502070401020303" pitchFamily="18" charset="0"/>
                <a:ea typeface="Baskerville" panose="02020502070401020303" pitchFamily="18" charset="0"/>
                <a:cs typeface="+mn-cs"/>
              </a:rPr>
              <a:t>.”</a:t>
            </a:r>
            <a:endParaRPr kumimoji="0" lang="en-US" sz="3200" b="0" i="0" u="none" strike="noStrike" kern="1200" cap="none" spc="0" normalizeH="0" baseline="0" noProof="0" dirty="0">
              <a:ln>
                <a:noFill/>
              </a:ln>
              <a:solidFill>
                <a:prstClr val="white"/>
              </a:solidFill>
              <a:effectLst/>
              <a:uLnTx/>
              <a:uFillTx/>
              <a:latin typeface="Baskerville" panose="02020502070401020303" pitchFamily="18" charset="0"/>
              <a:ea typeface="Baskerville" panose="02020502070401020303" pitchFamily="18" charset="0"/>
              <a:cs typeface="+mn-cs"/>
            </a:endParaRPr>
          </a:p>
        </p:txBody>
      </p:sp>
    </p:spTree>
    <p:extLst>
      <p:ext uri="{BB962C8B-B14F-4D97-AF65-F5344CB8AC3E}">
        <p14:creationId xmlns:p14="http://schemas.microsoft.com/office/powerpoint/2010/main" val="2871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7D78DC-DB4F-7946-A2E4-1E4C2B928EF5}"/>
              </a:ext>
            </a:extLst>
          </p:cNvPr>
          <p:cNvSpPr>
            <a:spLocks noGrp="1"/>
          </p:cNvSpPr>
          <p:nvPr>
            <p:ph idx="1"/>
          </p:nvPr>
        </p:nvSpPr>
        <p:spPr>
          <a:xfrm>
            <a:off x="411480" y="1219200"/>
            <a:ext cx="10942320" cy="4721791"/>
          </a:xfrm>
        </p:spPr>
        <p:txBody>
          <a:bodyPr>
            <a:normAutofit/>
          </a:bodyPr>
          <a:lstStyle/>
          <a:p>
            <a:r>
              <a:rPr lang="en-US" sz="3600" dirty="0">
                <a:latin typeface="Baskerville" panose="02020502070401020303" pitchFamily="18" charset="0"/>
                <a:ea typeface="Baskerville" panose="02020502070401020303" pitchFamily="18" charset="0"/>
              </a:rPr>
              <a:t>Maybe you haven’t started making disciples</a:t>
            </a:r>
          </a:p>
          <a:p>
            <a:r>
              <a:rPr lang="en-US" sz="3600" dirty="0">
                <a:latin typeface="Baskerville" panose="02020502070401020303" pitchFamily="18" charset="0"/>
                <a:ea typeface="Baskerville" panose="02020502070401020303" pitchFamily="18" charset="0"/>
              </a:rPr>
              <a:t>Maybe you see that list and are like, “I can’t do that.”</a:t>
            </a:r>
          </a:p>
          <a:p>
            <a:pPr lvl="1"/>
            <a:r>
              <a:rPr lang="en-US" sz="3200" dirty="0">
                <a:latin typeface="Baskerville" panose="02020502070401020303" pitchFamily="18" charset="0"/>
                <a:ea typeface="Baskerville" panose="02020502070401020303" pitchFamily="18" charset="0"/>
              </a:rPr>
              <a:t>Correct! You should pray through verses like these</a:t>
            </a:r>
          </a:p>
        </p:txBody>
      </p:sp>
      <p:sp>
        <p:nvSpPr>
          <p:cNvPr id="16" name="Content Placeholder 2">
            <a:extLst>
              <a:ext uri="{FF2B5EF4-FFF2-40B4-BE49-F238E27FC236}">
                <a16:creationId xmlns:a16="http://schemas.microsoft.com/office/drawing/2014/main" id="{98B416AC-3E2E-714C-BFDB-F35EDE25D4D5}"/>
              </a:ext>
            </a:extLst>
          </p:cNvPr>
          <p:cNvSpPr txBox="1">
            <a:spLocks/>
          </p:cNvSpPr>
          <p:nvPr/>
        </p:nvSpPr>
        <p:spPr>
          <a:xfrm>
            <a:off x="285100" y="333051"/>
            <a:ext cx="10942320" cy="672790"/>
          </a:xfrm>
          <a:prstGeom prst="rect">
            <a:avLst/>
          </a:prstGeom>
        </p:spPr>
        <p:txBody>
          <a:bodyPr vert="horz" lIns="91440" tIns="45720" rIns="91440" bIns="45720" rtlCol="0">
            <a:noAutofit/>
          </a:bodyPr>
          <a:lstStyle>
            <a:lvl1pPr marL="228611" indent="-228611" algn="l" defTabSz="914446"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34" indent="-228611" algn="l" defTabSz="914446"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57" indent="-228611" algn="l" defTabSz="914446"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80"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503"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726"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949"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171"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394"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46"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n-US" sz="4200" b="0" i="0" u="none" strike="noStrike" kern="1200" cap="none" spc="0" normalizeH="0" baseline="0" noProof="0" dirty="0">
                <a:ln>
                  <a:noFill/>
                </a:ln>
                <a:solidFill>
                  <a:prstClr val="white"/>
                </a:solidFill>
                <a:effectLst/>
                <a:uLnTx/>
                <a:uFillTx/>
                <a:latin typeface="Baskerville" panose="02020502070401020303" pitchFamily="18" charset="0"/>
                <a:ea typeface="Baskerville" panose="02020502070401020303" pitchFamily="18" charset="0"/>
                <a:cs typeface="+mn-cs"/>
              </a:rPr>
              <a:t>Final Thoughts</a:t>
            </a:r>
          </a:p>
        </p:txBody>
      </p:sp>
      <p:sp>
        <p:nvSpPr>
          <p:cNvPr id="4" name="Rounded Rectangle 6">
            <a:extLst>
              <a:ext uri="{FF2B5EF4-FFF2-40B4-BE49-F238E27FC236}">
                <a16:creationId xmlns:a16="http://schemas.microsoft.com/office/drawing/2014/main" id="{AE4F974F-8CD4-6D46-88FA-8F3CFE2FFD6D}"/>
              </a:ext>
            </a:extLst>
          </p:cNvPr>
          <p:cNvSpPr/>
          <p:nvPr/>
        </p:nvSpPr>
        <p:spPr bwMode="auto">
          <a:xfrm>
            <a:off x="285100" y="3580095"/>
            <a:ext cx="11449700" cy="2862322"/>
          </a:xfrm>
          <a:prstGeom prst="roundRect">
            <a:avLst>
              <a:gd name="adj" fmla="val 0"/>
            </a:avLst>
          </a:prstGeom>
          <a:solidFill>
            <a:srgbClr val="620001"/>
          </a:solidFill>
          <a:ln w="25400" cap="flat" cmpd="sng" algn="ctr">
            <a:solidFill>
              <a:srgbClr val="FFFF00"/>
            </a:solidFill>
            <a:prstDash val="solid"/>
            <a:round/>
            <a:headEnd type="none" w="med" len="med"/>
            <a:tailEnd type="none" w="med" len="med"/>
          </a:ln>
          <a:effectLst/>
        </p:spPr>
        <p:txBody>
          <a:bodyPr wrap="square" rtlCol="0" anchor="t" anchorCtr="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prstClr val="white"/>
                </a:solidFill>
                <a:effectLst/>
                <a:uLnTx/>
                <a:uFillTx/>
                <a:latin typeface="Baskerville" panose="02020502070401020303" pitchFamily="18" charset="0"/>
                <a:ea typeface="Baskerville" panose="02020502070401020303" pitchFamily="18" charset="0"/>
                <a:cs typeface="+mn-cs"/>
              </a:rPr>
              <a:t>Col.</a:t>
            </a:r>
            <a:r>
              <a:rPr kumimoji="0" lang="en-US" sz="3200" b="0" i="0" u="none" strike="noStrike" kern="1200" cap="none" spc="0" normalizeH="0" noProof="0" dirty="0">
                <a:ln>
                  <a:noFill/>
                </a:ln>
                <a:solidFill>
                  <a:prstClr val="white"/>
                </a:solidFill>
                <a:effectLst/>
                <a:uLnTx/>
                <a:uFillTx/>
                <a:latin typeface="Baskerville" panose="02020502070401020303" pitchFamily="18" charset="0"/>
                <a:ea typeface="Baskerville" panose="02020502070401020303" pitchFamily="18" charset="0"/>
                <a:cs typeface="+mn-cs"/>
              </a:rPr>
              <a:t> 1:29 – “For this purpose I labor, striving according to His power which works mightily within me.”</a:t>
            </a:r>
          </a:p>
          <a:p>
            <a:pPr marR="0" lvl="0" algn="l" defTabSz="914400" rtl="0" eaLnBrk="1" fontAlgn="auto" latinLnBrk="0" hangingPunct="1">
              <a:lnSpc>
                <a:spcPct val="100000"/>
              </a:lnSpc>
              <a:spcBef>
                <a:spcPts val="0"/>
              </a:spcBef>
              <a:spcAft>
                <a:spcPts val="0"/>
              </a:spcAft>
              <a:buClrTx/>
              <a:buSzTx/>
              <a:tabLst/>
              <a:defRPr/>
            </a:pPr>
            <a:r>
              <a:rPr lang="en-US" sz="3200" baseline="0" dirty="0">
                <a:solidFill>
                  <a:prstClr val="white"/>
                </a:solidFill>
                <a:latin typeface="Baskerville" panose="02020502070401020303" pitchFamily="18" charset="0"/>
                <a:ea typeface="Baskerville" panose="02020502070401020303" pitchFamily="18" charset="0"/>
              </a:rPr>
              <a:t>2 Cor. 3:5 – “Not that we are adequate</a:t>
            </a:r>
            <a:r>
              <a:rPr lang="en-US" sz="3200" dirty="0">
                <a:solidFill>
                  <a:prstClr val="white"/>
                </a:solidFill>
                <a:latin typeface="Baskerville" panose="02020502070401020303" pitchFamily="18" charset="0"/>
                <a:ea typeface="Baskerville" panose="02020502070401020303" pitchFamily="18" charset="0"/>
              </a:rPr>
              <a:t> in ourselves so as to consider anything as having come from ourselves, but our adequacy is from God”</a:t>
            </a:r>
          </a:p>
          <a:p>
            <a:pPr marR="0" lvl="0" algn="l"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prstClr val="white"/>
                </a:solidFill>
                <a:effectLst/>
                <a:uLnTx/>
                <a:uFillTx/>
                <a:latin typeface="Baskerville" panose="02020502070401020303" pitchFamily="18" charset="0"/>
                <a:ea typeface="Baskerville" panose="02020502070401020303" pitchFamily="18" charset="0"/>
                <a:cs typeface="+mn-cs"/>
              </a:rPr>
              <a:t>See also Mk.</a:t>
            </a:r>
            <a:r>
              <a:rPr kumimoji="0" lang="en-US" sz="2000" b="0" i="0" u="none" strike="noStrike" kern="1200" cap="none" spc="0" normalizeH="0" noProof="0" dirty="0">
                <a:ln>
                  <a:noFill/>
                </a:ln>
                <a:solidFill>
                  <a:prstClr val="white"/>
                </a:solidFill>
                <a:effectLst/>
                <a:uLnTx/>
                <a:uFillTx/>
                <a:latin typeface="Baskerville" panose="02020502070401020303" pitchFamily="18" charset="0"/>
                <a:ea typeface="Baskerville" panose="02020502070401020303" pitchFamily="18" charset="0"/>
                <a:cs typeface="+mn-cs"/>
              </a:rPr>
              <a:t> 4:26-29, </a:t>
            </a:r>
            <a:r>
              <a:rPr kumimoji="0" lang="en-US" sz="2000" b="0" i="0" u="none" strike="noStrike" kern="1200" cap="none" spc="0" normalizeH="0" baseline="0" noProof="0" dirty="0">
                <a:ln>
                  <a:noFill/>
                </a:ln>
                <a:solidFill>
                  <a:prstClr val="white"/>
                </a:solidFill>
                <a:effectLst/>
                <a:uLnTx/>
                <a:uFillTx/>
                <a:latin typeface="Baskerville" panose="02020502070401020303" pitchFamily="18" charset="0"/>
                <a:ea typeface="Baskerville" panose="02020502070401020303" pitchFamily="18" charset="0"/>
                <a:cs typeface="+mn-cs"/>
              </a:rPr>
              <a:t>2 Cor. 1:9, 2 Cor. 12:9, Jn. 16:8, Jn. 12:32, 1 Thess. 1:5, etc.</a:t>
            </a:r>
          </a:p>
        </p:txBody>
      </p:sp>
    </p:spTree>
    <p:extLst>
      <p:ext uri="{BB962C8B-B14F-4D97-AF65-F5344CB8AC3E}">
        <p14:creationId xmlns:p14="http://schemas.microsoft.com/office/powerpoint/2010/main" val="350420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7D78DC-DB4F-7946-A2E4-1E4C2B928EF5}"/>
              </a:ext>
            </a:extLst>
          </p:cNvPr>
          <p:cNvSpPr>
            <a:spLocks noGrp="1"/>
          </p:cNvSpPr>
          <p:nvPr>
            <p:ph idx="1"/>
          </p:nvPr>
        </p:nvSpPr>
        <p:spPr>
          <a:xfrm>
            <a:off x="411480" y="1219200"/>
            <a:ext cx="10942320" cy="4721791"/>
          </a:xfrm>
        </p:spPr>
        <p:txBody>
          <a:bodyPr>
            <a:normAutofit lnSpcReduction="10000"/>
          </a:bodyPr>
          <a:lstStyle/>
          <a:p>
            <a:r>
              <a:rPr lang="en-US" sz="3600" dirty="0">
                <a:latin typeface="Baskerville" panose="02020502070401020303" pitchFamily="18" charset="0"/>
                <a:ea typeface="Baskerville" panose="02020502070401020303" pitchFamily="18" charset="0"/>
              </a:rPr>
              <a:t>Maybe you haven’t started making disciples</a:t>
            </a:r>
          </a:p>
          <a:p>
            <a:r>
              <a:rPr lang="en-US" sz="3600" dirty="0">
                <a:latin typeface="Baskerville" panose="02020502070401020303" pitchFamily="18" charset="0"/>
                <a:ea typeface="Baskerville" panose="02020502070401020303" pitchFamily="18" charset="0"/>
              </a:rPr>
              <a:t>Maybe you see that list and are like, “I can’t do that.”</a:t>
            </a:r>
          </a:p>
          <a:p>
            <a:r>
              <a:rPr lang="en-US" sz="3600" dirty="0">
                <a:latin typeface="Baskerville" panose="02020502070401020303" pitchFamily="18" charset="0"/>
                <a:ea typeface="Baskerville" panose="02020502070401020303" pitchFamily="18" charset="0"/>
              </a:rPr>
              <a:t>Maybe you’re wondering why your efforts aren’t working with </a:t>
            </a:r>
            <a:r>
              <a:rPr lang="en-US" sz="3600" i="1" dirty="0">
                <a:latin typeface="Baskerville" panose="02020502070401020303" pitchFamily="18" charset="0"/>
                <a:ea typeface="Baskerville" panose="02020502070401020303" pitchFamily="18" charset="0"/>
              </a:rPr>
              <a:t>this </a:t>
            </a:r>
            <a:r>
              <a:rPr lang="en-US" sz="3600" dirty="0">
                <a:latin typeface="Baskerville" panose="02020502070401020303" pitchFamily="18" charset="0"/>
                <a:ea typeface="Baskerville" panose="02020502070401020303" pitchFamily="18" charset="0"/>
              </a:rPr>
              <a:t>disciple</a:t>
            </a:r>
          </a:p>
          <a:p>
            <a:pPr lvl="1"/>
            <a:r>
              <a:rPr lang="en-US" sz="3500" dirty="0">
                <a:latin typeface="Baskerville" panose="02020502070401020303" pitchFamily="18" charset="0"/>
                <a:ea typeface="Baskerville" panose="02020502070401020303" pitchFamily="18" charset="0"/>
              </a:rPr>
              <a:t>You might need to take a different approach (self-motivated vs apathetic)</a:t>
            </a:r>
          </a:p>
          <a:p>
            <a:pPr lvl="1"/>
            <a:r>
              <a:rPr lang="en-US" sz="3500" dirty="0">
                <a:latin typeface="Baskerville" panose="02020502070401020303" pitchFamily="18" charset="0"/>
                <a:ea typeface="Baskerville" panose="02020502070401020303" pitchFamily="18" charset="0"/>
              </a:rPr>
              <a:t>Your own vision for them vs God’s vision</a:t>
            </a:r>
          </a:p>
        </p:txBody>
      </p:sp>
      <p:sp>
        <p:nvSpPr>
          <p:cNvPr id="16" name="Content Placeholder 2">
            <a:extLst>
              <a:ext uri="{FF2B5EF4-FFF2-40B4-BE49-F238E27FC236}">
                <a16:creationId xmlns:a16="http://schemas.microsoft.com/office/drawing/2014/main" id="{98B416AC-3E2E-714C-BFDB-F35EDE25D4D5}"/>
              </a:ext>
            </a:extLst>
          </p:cNvPr>
          <p:cNvSpPr txBox="1">
            <a:spLocks/>
          </p:cNvSpPr>
          <p:nvPr/>
        </p:nvSpPr>
        <p:spPr>
          <a:xfrm>
            <a:off x="285100" y="333051"/>
            <a:ext cx="10942320" cy="672790"/>
          </a:xfrm>
          <a:prstGeom prst="rect">
            <a:avLst/>
          </a:prstGeom>
        </p:spPr>
        <p:txBody>
          <a:bodyPr vert="horz" lIns="91440" tIns="45720" rIns="91440" bIns="45720" rtlCol="0">
            <a:noAutofit/>
          </a:bodyPr>
          <a:lstStyle>
            <a:lvl1pPr marL="228611" indent="-228611" algn="l" defTabSz="914446"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34" indent="-228611" algn="l" defTabSz="914446"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57" indent="-228611" algn="l" defTabSz="914446"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80"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503"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726"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949"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171"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394"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46"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n-US" sz="4200" b="0" i="0" u="none" strike="noStrike" kern="1200" cap="none" spc="0" normalizeH="0" baseline="0" noProof="0" dirty="0">
                <a:ln>
                  <a:noFill/>
                </a:ln>
                <a:solidFill>
                  <a:prstClr val="white"/>
                </a:solidFill>
                <a:effectLst/>
                <a:uLnTx/>
                <a:uFillTx/>
                <a:latin typeface="Baskerville" panose="02020502070401020303" pitchFamily="18" charset="0"/>
                <a:ea typeface="Baskerville" panose="02020502070401020303" pitchFamily="18" charset="0"/>
                <a:cs typeface="+mn-cs"/>
              </a:rPr>
              <a:t>Final Thoughts</a:t>
            </a:r>
          </a:p>
        </p:txBody>
      </p:sp>
    </p:spTree>
    <p:extLst>
      <p:ext uri="{BB962C8B-B14F-4D97-AF65-F5344CB8AC3E}">
        <p14:creationId xmlns:p14="http://schemas.microsoft.com/office/powerpoint/2010/main" val="163459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7D78DC-DB4F-7946-A2E4-1E4C2B928EF5}"/>
              </a:ext>
            </a:extLst>
          </p:cNvPr>
          <p:cNvSpPr>
            <a:spLocks noGrp="1"/>
          </p:cNvSpPr>
          <p:nvPr>
            <p:ph idx="1"/>
          </p:nvPr>
        </p:nvSpPr>
        <p:spPr>
          <a:xfrm>
            <a:off x="411480" y="1219200"/>
            <a:ext cx="10942320" cy="4721791"/>
          </a:xfrm>
        </p:spPr>
        <p:txBody>
          <a:bodyPr>
            <a:normAutofit lnSpcReduction="10000"/>
          </a:bodyPr>
          <a:lstStyle/>
          <a:p>
            <a:r>
              <a:rPr lang="en-US" sz="3600" dirty="0">
                <a:latin typeface="Baskerville" panose="02020502070401020303" pitchFamily="18" charset="0"/>
                <a:ea typeface="Baskerville" panose="02020502070401020303" pitchFamily="18" charset="0"/>
              </a:rPr>
              <a:t>Maybe you haven’t started making disciples</a:t>
            </a:r>
          </a:p>
          <a:p>
            <a:r>
              <a:rPr lang="en-US" sz="3600" dirty="0">
                <a:latin typeface="Baskerville" panose="02020502070401020303" pitchFamily="18" charset="0"/>
                <a:ea typeface="Baskerville" panose="02020502070401020303" pitchFamily="18" charset="0"/>
              </a:rPr>
              <a:t>Maybe you see that list and are like, “I can’t do that.”</a:t>
            </a:r>
          </a:p>
          <a:p>
            <a:r>
              <a:rPr lang="en-US" sz="3600" dirty="0">
                <a:latin typeface="Baskerville" panose="02020502070401020303" pitchFamily="18" charset="0"/>
                <a:ea typeface="Baskerville" panose="02020502070401020303" pitchFamily="18" charset="0"/>
              </a:rPr>
              <a:t>Maybe you’re wondering why your efforts aren’t working with </a:t>
            </a:r>
            <a:r>
              <a:rPr lang="en-US" sz="3600" i="1" dirty="0">
                <a:latin typeface="Baskerville" panose="02020502070401020303" pitchFamily="18" charset="0"/>
                <a:ea typeface="Baskerville" panose="02020502070401020303" pitchFamily="18" charset="0"/>
              </a:rPr>
              <a:t>this </a:t>
            </a:r>
            <a:r>
              <a:rPr lang="en-US" sz="3600" dirty="0">
                <a:latin typeface="Baskerville" panose="02020502070401020303" pitchFamily="18" charset="0"/>
                <a:ea typeface="Baskerville" panose="02020502070401020303" pitchFamily="18" charset="0"/>
              </a:rPr>
              <a:t>disciple</a:t>
            </a:r>
          </a:p>
          <a:p>
            <a:r>
              <a:rPr lang="en-US" sz="3600" dirty="0">
                <a:latin typeface="Baskerville" panose="02020502070401020303" pitchFamily="18" charset="0"/>
                <a:ea typeface="Baskerville" panose="02020502070401020303" pitchFamily="18" charset="0"/>
              </a:rPr>
              <a:t>Maybe you are convinced it’s true, but are discouraged. </a:t>
            </a:r>
          </a:p>
          <a:p>
            <a:pPr lvl="1"/>
            <a:r>
              <a:rPr lang="en-US" sz="3200" dirty="0">
                <a:latin typeface="Baskerville" panose="02020502070401020303" pitchFamily="18" charset="0"/>
                <a:ea typeface="Baskerville" panose="02020502070401020303" pitchFamily="18" charset="0"/>
              </a:rPr>
              <a:t>Reflect on these verses…  </a:t>
            </a:r>
          </a:p>
          <a:p>
            <a:pPr lvl="1"/>
            <a:r>
              <a:rPr lang="en-US" sz="3200" dirty="0">
                <a:latin typeface="Baskerville" panose="02020502070401020303" pitchFamily="18" charset="0"/>
                <a:ea typeface="Baskerville" panose="02020502070401020303" pitchFamily="18" charset="0"/>
              </a:rPr>
              <a:t>You never know the fruit it will bear</a:t>
            </a:r>
          </a:p>
        </p:txBody>
      </p:sp>
      <p:sp>
        <p:nvSpPr>
          <p:cNvPr id="16" name="Content Placeholder 2">
            <a:extLst>
              <a:ext uri="{FF2B5EF4-FFF2-40B4-BE49-F238E27FC236}">
                <a16:creationId xmlns:a16="http://schemas.microsoft.com/office/drawing/2014/main" id="{98B416AC-3E2E-714C-BFDB-F35EDE25D4D5}"/>
              </a:ext>
            </a:extLst>
          </p:cNvPr>
          <p:cNvSpPr txBox="1">
            <a:spLocks/>
          </p:cNvSpPr>
          <p:nvPr/>
        </p:nvSpPr>
        <p:spPr>
          <a:xfrm>
            <a:off x="285100" y="333051"/>
            <a:ext cx="10942320" cy="672790"/>
          </a:xfrm>
          <a:prstGeom prst="rect">
            <a:avLst/>
          </a:prstGeom>
        </p:spPr>
        <p:txBody>
          <a:bodyPr vert="horz" lIns="91440" tIns="45720" rIns="91440" bIns="45720" rtlCol="0">
            <a:noAutofit/>
          </a:bodyPr>
          <a:lstStyle>
            <a:lvl1pPr marL="228611" indent="-228611" algn="l" defTabSz="914446"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34" indent="-228611" algn="l" defTabSz="914446"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57" indent="-228611" algn="l" defTabSz="914446"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80"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503"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726"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949"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171"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394"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46"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kumimoji="0" lang="en-US" sz="4200" b="0" i="0" u="none" strike="noStrike" kern="1200" cap="none" spc="0" normalizeH="0" baseline="0" noProof="0" dirty="0">
                <a:ln>
                  <a:noFill/>
                </a:ln>
                <a:solidFill>
                  <a:prstClr val="white"/>
                </a:solidFill>
                <a:effectLst/>
                <a:uLnTx/>
                <a:uFillTx/>
                <a:latin typeface="Baskerville" panose="02020502070401020303" pitchFamily="18" charset="0"/>
                <a:ea typeface="Baskerville" panose="02020502070401020303" pitchFamily="18" charset="0"/>
                <a:cs typeface="+mn-cs"/>
              </a:rPr>
              <a:t>Final Thoughts</a:t>
            </a:r>
          </a:p>
        </p:txBody>
      </p:sp>
      <p:sp>
        <p:nvSpPr>
          <p:cNvPr id="4" name="Rounded Rectangle 6">
            <a:extLst>
              <a:ext uri="{FF2B5EF4-FFF2-40B4-BE49-F238E27FC236}">
                <a16:creationId xmlns:a16="http://schemas.microsoft.com/office/drawing/2014/main" id="{AE4F974F-8CD4-6D46-88FA-8F3CFE2FFD6D}"/>
              </a:ext>
            </a:extLst>
          </p:cNvPr>
          <p:cNvSpPr/>
          <p:nvPr/>
        </p:nvSpPr>
        <p:spPr bwMode="auto">
          <a:xfrm>
            <a:off x="716280" y="1457603"/>
            <a:ext cx="10815320" cy="2554545"/>
          </a:xfrm>
          <a:prstGeom prst="roundRect">
            <a:avLst>
              <a:gd name="adj" fmla="val 0"/>
            </a:avLst>
          </a:prstGeom>
          <a:solidFill>
            <a:srgbClr val="620001"/>
          </a:solidFill>
          <a:ln w="25400" cap="flat" cmpd="sng" algn="ctr">
            <a:solidFill>
              <a:srgbClr val="FFFF00"/>
            </a:solidFill>
            <a:prstDash val="solid"/>
            <a:round/>
            <a:headEnd type="none" w="med" len="med"/>
            <a:tailEnd type="none" w="med" len="med"/>
          </a:ln>
          <a:effectLst/>
        </p:spPr>
        <p:txBody>
          <a:bodyPr wrap="square" rtlCol="0" anchor="t" anchorCtr="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prstClr val="white"/>
                </a:solidFill>
                <a:effectLst/>
                <a:uLnTx/>
                <a:uFillTx/>
                <a:latin typeface="Baskerville" panose="02020502070401020303" pitchFamily="18" charset="0"/>
                <a:ea typeface="Baskerville" panose="02020502070401020303" pitchFamily="18" charset="0"/>
                <a:cs typeface="+mn-cs"/>
              </a:rPr>
              <a:t>Gal.</a:t>
            </a:r>
            <a:r>
              <a:rPr kumimoji="0" lang="en-US" sz="3200" b="0" i="0" u="none" strike="noStrike" kern="1200" cap="none" spc="0" normalizeH="0" noProof="0" dirty="0">
                <a:ln>
                  <a:noFill/>
                </a:ln>
                <a:solidFill>
                  <a:prstClr val="white"/>
                </a:solidFill>
                <a:effectLst/>
                <a:uLnTx/>
                <a:uFillTx/>
                <a:latin typeface="Baskerville" panose="02020502070401020303" pitchFamily="18" charset="0"/>
                <a:ea typeface="Baskerville" panose="02020502070401020303" pitchFamily="18" charset="0"/>
                <a:cs typeface="+mn-cs"/>
              </a:rPr>
              <a:t> 6:9 – “Let us not lose heart in doing good, for in due time we will reap if we do not grow weary”</a:t>
            </a:r>
          </a:p>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prstClr val="white"/>
                </a:solidFill>
                <a:effectLst/>
                <a:uLnTx/>
                <a:uFillTx/>
                <a:latin typeface="Baskerville" panose="02020502070401020303" pitchFamily="18" charset="0"/>
                <a:ea typeface="Baskerville" panose="02020502070401020303" pitchFamily="18" charset="0"/>
                <a:cs typeface="+mn-cs"/>
              </a:rPr>
              <a:t>1 Cor.</a:t>
            </a:r>
            <a:r>
              <a:rPr kumimoji="0" lang="en-US" sz="3200" b="0" i="0" u="none" strike="noStrike" kern="1200" cap="none" spc="0" normalizeH="0" noProof="0" dirty="0">
                <a:ln>
                  <a:noFill/>
                </a:ln>
                <a:solidFill>
                  <a:prstClr val="white"/>
                </a:solidFill>
                <a:effectLst/>
                <a:uLnTx/>
                <a:uFillTx/>
                <a:latin typeface="Baskerville" panose="02020502070401020303" pitchFamily="18" charset="0"/>
                <a:ea typeface="Baskerville" panose="02020502070401020303" pitchFamily="18" charset="0"/>
                <a:cs typeface="+mn-cs"/>
              </a:rPr>
              <a:t> 15:58 – “Therefore, my beloved brethren, be firm, immovable, always excelling in the work of the Lord, knowing that your labor is not in vain in the Lord.”</a:t>
            </a:r>
            <a:endParaRPr kumimoji="0" lang="en-US" sz="3200" b="0" i="0" u="none" strike="noStrike" kern="1200" cap="none" spc="0" normalizeH="0" baseline="0" noProof="0" dirty="0">
              <a:ln>
                <a:noFill/>
              </a:ln>
              <a:solidFill>
                <a:prstClr val="white"/>
              </a:solidFill>
              <a:effectLst/>
              <a:uLnTx/>
              <a:uFillTx/>
              <a:latin typeface="Baskerville" panose="02020502070401020303" pitchFamily="18" charset="0"/>
              <a:ea typeface="Baskerville" panose="02020502070401020303" pitchFamily="18" charset="0"/>
              <a:cs typeface="+mn-cs"/>
            </a:endParaRPr>
          </a:p>
        </p:txBody>
      </p:sp>
    </p:spTree>
    <p:extLst>
      <p:ext uri="{BB962C8B-B14F-4D97-AF65-F5344CB8AC3E}">
        <p14:creationId xmlns:p14="http://schemas.microsoft.com/office/powerpoint/2010/main" val="234854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a:extLst>
              <a:ext uri="{FF2B5EF4-FFF2-40B4-BE49-F238E27FC236}">
                <a16:creationId xmlns:a16="http://schemas.microsoft.com/office/drawing/2014/main" id="{BC9C1DF7-DDAC-3C44-A593-61EF96AE6A35}"/>
              </a:ext>
            </a:extLst>
          </p:cNvPr>
          <p:cNvSpPr/>
          <p:nvPr/>
        </p:nvSpPr>
        <p:spPr>
          <a:xfrm>
            <a:off x="4056571" y="448549"/>
            <a:ext cx="7691480" cy="5265164"/>
          </a:xfrm>
          <a:prstGeom prst="roundRect">
            <a:avLst/>
          </a:prstGeom>
          <a:solidFill>
            <a:srgbClr val="620001"/>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Baskerville" panose="02020502070401020303" pitchFamily="18" charset="0"/>
                <a:ea typeface="Baskerville" panose="02020502070401020303" pitchFamily="18" charset="0"/>
              </a:rPr>
              <a:t>Waylon Moore, </a:t>
            </a:r>
            <a:r>
              <a:rPr lang="en-US" sz="3200" i="1" dirty="0">
                <a:latin typeface="Baskerville" panose="02020502070401020303" pitchFamily="18" charset="0"/>
                <a:ea typeface="Baskerville" panose="02020502070401020303" pitchFamily="18" charset="0"/>
              </a:rPr>
              <a:t>Multiplying Disciples, </a:t>
            </a:r>
            <a:r>
              <a:rPr lang="en-US" sz="3200" dirty="0">
                <a:latin typeface="Baskerville" panose="02020502070401020303" pitchFamily="18" charset="0"/>
                <a:ea typeface="Baskerville" panose="02020502070401020303" pitchFamily="18" charset="0"/>
              </a:rPr>
              <a:t>pgs. 16-17: “Edward Kimball was committed to reaching every lost youth in his Sunday school class. He was particularly burdened for one backward fellow, fresh from the farmlands, who had begun working in a nearby shoe shop. One day Kimball went to the shop and, in the back room, persuaded the young man to accept Christ as his personal Savior.”</a:t>
            </a:r>
          </a:p>
        </p:txBody>
      </p:sp>
    </p:spTree>
    <p:extLst>
      <p:ext uri="{BB962C8B-B14F-4D97-AF65-F5344CB8AC3E}">
        <p14:creationId xmlns:p14="http://schemas.microsoft.com/office/powerpoint/2010/main" val="112737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C450885-ECC1-8046-B3E8-867AC61B3904}"/>
              </a:ext>
            </a:extLst>
          </p:cNvPr>
          <p:cNvPicPr>
            <a:picLocks noChangeAspect="1"/>
          </p:cNvPicPr>
          <p:nvPr/>
        </p:nvPicPr>
        <p:blipFill>
          <a:blip r:embed="rId3"/>
          <a:stretch>
            <a:fillRect/>
          </a:stretch>
        </p:blipFill>
        <p:spPr>
          <a:xfrm>
            <a:off x="9579113" y="4004575"/>
            <a:ext cx="1292434" cy="2078174"/>
          </a:xfrm>
          <a:prstGeom prst="rect">
            <a:avLst/>
          </a:prstGeom>
        </p:spPr>
      </p:pic>
      <p:sp>
        <p:nvSpPr>
          <p:cNvPr id="24" name="Up Arrow 23">
            <a:extLst>
              <a:ext uri="{FF2B5EF4-FFF2-40B4-BE49-F238E27FC236}">
                <a16:creationId xmlns:a16="http://schemas.microsoft.com/office/drawing/2014/main" id="{B01E4F93-D31F-6642-A9C7-A6080966536D}"/>
              </a:ext>
            </a:extLst>
          </p:cNvPr>
          <p:cNvSpPr/>
          <p:nvPr/>
        </p:nvSpPr>
        <p:spPr>
          <a:xfrm flipV="1">
            <a:off x="9771343" y="2663687"/>
            <a:ext cx="695740" cy="1045610"/>
          </a:xfrm>
          <a:prstGeom prst="upArrow">
            <a:avLst/>
          </a:prstGeom>
          <a:solidFill>
            <a:srgbClr val="620001"/>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a:extLst>
              <a:ext uri="{FF2B5EF4-FFF2-40B4-BE49-F238E27FC236}">
                <a16:creationId xmlns:a16="http://schemas.microsoft.com/office/drawing/2014/main" id="{B5E1CD8B-29B3-E44F-949F-1E703C6FEDE5}"/>
              </a:ext>
            </a:extLst>
          </p:cNvPr>
          <p:cNvSpPr/>
          <p:nvPr/>
        </p:nvSpPr>
        <p:spPr>
          <a:xfrm>
            <a:off x="2836611" y="1133061"/>
            <a:ext cx="1635998" cy="795130"/>
          </a:xfrm>
          <a:prstGeom prst="rightArrow">
            <a:avLst/>
          </a:prstGeom>
          <a:solidFill>
            <a:srgbClr val="620001"/>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a:extLst>
              <a:ext uri="{FF2B5EF4-FFF2-40B4-BE49-F238E27FC236}">
                <a16:creationId xmlns:a16="http://schemas.microsoft.com/office/drawing/2014/main" id="{E1864828-1CCC-4A40-BCAA-284934286DE5}"/>
              </a:ext>
            </a:extLst>
          </p:cNvPr>
          <p:cNvSpPr/>
          <p:nvPr/>
        </p:nvSpPr>
        <p:spPr>
          <a:xfrm>
            <a:off x="7272978" y="974863"/>
            <a:ext cx="1724148" cy="795130"/>
          </a:xfrm>
          <a:prstGeom prst="rightArrow">
            <a:avLst/>
          </a:prstGeom>
          <a:solidFill>
            <a:srgbClr val="620001"/>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a:extLst>
              <a:ext uri="{FF2B5EF4-FFF2-40B4-BE49-F238E27FC236}">
                <a16:creationId xmlns:a16="http://schemas.microsoft.com/office/drawing/2014/main" id="{FA00E65A-6CE9-CF4E-A131-2D148BBB3A07}"/>
              </a:ext>
            </a:extLst>
          </p:cNvPr>
          <p:cNvSpPr/>
          <p:nvPr/>
        </p:nvSpPr>
        <p:spPr>
          <a:xfrm flipH="1">
            <a:off x="7370247" y="5094561"/>
            <a:ext cx="1711742" cy="795130"/>
          </a:xfrm>
          <a:prstGeom prst="rightArrow">
            <a:avLst/>
          </a:prstGeom>
          <a:solidFill>
            <a:srgbClr val="620001"/>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a:extLst>
              <a:ext uri="{FF2B5EF4-FFF2-40B4-BE49-F238E27FC236}">
                <a16:creationId xmlns:a16="http://schemas.microsoft.com/office/drawing/2014/main" id="{841CCE10-D9E5-0142-BAC5-33B22C033218}"/>
              </a:ext>
            </a:extLst>
          </p:cNvPr>
          <p:cNvSpPr/>
          <p:nvPr/>
        </p:nvSpPr>
        <p:spPr>
          <a:xfrm flipH="1">
            <a:off x="3385644" y="5077043"/>
            <a:ext cx="1711742" cy="795130"/>
          </a:xfrm>
          <a:prstGeom prst="rightArrow">
            <a:avLst/>
          </a:prstGeom>
          <a:solidFill>
            <a:srgbClr val="620001"/>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a:extLst>
              <a:ext uri="{FF2B5EF4-FFF2-40B4-BE49-F238E27FC236}">
                <a16:creationId xmlns:a16="http://schemas.microsoft.com/office/drawing/2014/main" id="{87D3E7E1-AD1E-9341-AD71-47C8293E5615}"/>
              </a:ext>
            </a:extLst>
          </p:cNvPr>
          <p:cNvSpPr/>
          <p:nvPr/>
        </p:nvSpPr>
        <p:spPr>
          <a:xfrm>
            <a:off x="3175523" y="3570508"/>
            <a:ext cx="1635998" cy="795130"/>
          </a:xfrm>
          <a:prstGeom prst="rightArrow">
            <a:avLst/>
          </a:prstGeom>
          <a:solidFill>
            <a:srgbClr val="620001"/>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65B026B1-24BE-F64B-B14D-EE1DD6FD9CBA}"/>
              </a:ext>
            </a:extLst>
          </p:cNvPr>
          <p:cNvSpPr/>
          <p:nvPr/>
        </p:nvSpPr>
        <p:spPr>
          <a:xfrm>
            <a:off x="6920497" y="780720"/>
            <a:ext cx="5087131" cy="5680038"/>
          </a:xfrm>
          <a:prstGeom prst="roundRect">
            <a:avLst/>
          </a:prstGeom>
          <a:solidFill>
            <a:srgbClr val="620001"/>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Baskerville" panose="02020502070401020303" pitchFamily="18" charset="0"/>
                <a:ea typeface="Baskerville" panose="02020502070401020303" pitchFamily="18" charset="0"/>
              </a:rPr>
              <a:t>Waylon Moore, </a:t>
            </a:r>
            <a:r>
              <a:rPr lang="en-US" sz="3200" i="1" dirty="0">
                <a:latin typeface="Baskerville" panose="02020502070401020303" pitchFamily="18" charset="0"/>
                <a:ea typeface="Baskerville" panose="02020502070401020303" pitchFamily="18" charset="0"/>
              </a:rPr>
              <a:t>Multiplying Disciples, </a:t>
            </a:r>
            <a:r>
              <a:rPr lang="en-US" sz="3200" dirty="0">
                <a:latin typeface="Baskerville" panose="02020502070401020303" pitchFamily="18" charset="0"/>
                <a:ea typeface="Baskerville" panose="02020502070401020303" pitchFamily="18" charset="0"/>
              </a:rPr>
              <a:t>pgs. 17: “Only heaven will reveal the actual number reached through the chain of multiplying disciples as a result of Edward Kimball’s humble efforts in the 1800s in his local church.”</a:t>
            </a:r>
          </a:p>
        </p:txBody>
      </p:sp>
    </p:spTree>
    <p:extLst>
      <p:ext uri="{BB962C8B-B14F-4D97-AF65-F5344CB8AC3E}">
        <p14:creationId xmlns:p14="http://schemas.microsoft.com/office/powerpoint/2010/main" val="274846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linds(horizontal)">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34" grpId="0" animBg="1"/>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027673-AC75-006E-D3F6-62B801F69FDF}"/>
              </a:ext>
            </a:extLst>
          </p:cNvPr>
          <p:cNvSpPr txBox="1"/>
          <p:nvPr/>
        </p:nvSpPr>
        <p:spPr>
          <a:xfrm>
            <a:off x="381274" y="2890387"/>
            <a:ext cx="2155464" cy="923330"/>
          </a:xfrm>
          <a:prstGeom prst="rect">
            <a:avLst/>
          </a:prstGeom>
          <a:noFill/>
        </p:spPr>
        <p:txBody>
          <a:bodyPr wrap="square" rtlCol="0">
            <a:spAutoFit/>
          </a:bodyPr>
          <a:lstStyle/>
          <a:p>
            <a:pPr algn="ctr"/>
            <a:r>
              <a:rPr lang="en-US" dirty="0"/>
              <a:t>The Lost Art of Disciple Making by LeRoy </a:t>
            </a:r>
            <a:r>
              <a:rPr lang="en-US" dirty="0" err="1"/>
              <a:t>Eims</a:t>
            </a:r>
            <a:endParaRPr lang="en-US" dirty="0"/>
          </a:p>
        </p:txBody>
      </p:sp>
      <p:sp>
        <p:nvSpPr>
          <p:cNvPr id="8" name="TextBox 7">
            <a:extLst>
              <a:ext uri="{FF2B5EF4-FFF2-40B4-BE49-F238E27FC236}">
                <a16:creationId xmlns:a16="http://schemas.microsoft.com/office/drawing/2014/main" id="{B4A473D9-0F6E-1C75-69E3-1E56F691F725}"/>
              </a:ext>
            </a:extLst>
          </p:cNvPr>
          <p:cNvSpPr txBox="1"/>
          <p:nvPr/>
        </p:nvSpPr>
        <p:spPr>
          <a:xfrm>
            <a:off x="3017224" y="2890387"/>
            <a:ext cx="2451010" cy="923330"/>
          </a:xfrm>
          <a:prstGeom prst="rect">
            <a:avLst/>
          </a:prstGeom>
          <a:noFill/>
        </p:spPr>
        <p:txBody>
          <a:bodyPr wrap="square" rtlCol="0">
            <a:spAutoFit/>
          </a:bodyPr>
          <a:lstStyle/>
          <a:p>
            <a:pPr algn="ctr"/>
            <a:r>
              <a:rPr lang="en-US" dirty="0"/>
              <a:t>Organic Discipleship by Dennis McCallum and Jessica Lowery </a:t>
            </a:r>
          </a:p>
        </p:txBody>
      </p:sp>
      <p:sp>
        <p:nvSpPr>
          <p:cNvPr id="9" name="TextBox 8">
            <a:extLst>
              <a:ext uri="{FF2B5EF4-FFF2-40B4-BE49-F238E27FC236}">
                <a16:creationId xmlns:a16="http://schemas.microsoft.com/office/drawing/2014/main" id="{A29BBCF1-2D90-4BEF-D595-B420437F6A29}"/>
              </a:ext>
            </a:extLst>
          </p:cNvPr>
          <p:cNvSpPr txBox="1"/>
          <p:nvPr/>
        </p:nvSpPr>
        <p:spPr>
          <a:xfrm>
            <a:off x="6311590" y="2890387"/>
            <a:ext cx="2007220" cy="923330"/>
          </a:xfrm>
          <a:prstGeom prst="rect">
            <a:avLst/>
          </a:prstGeom>
          <a:noFill/>
        </p:spPr>
        <p:txBody>
          <a:bodyPr wrap="square" rtlCol="0">
            <a:spAutoFit/>
          </a:bodyPr>
          <a:lstStyle/>
          <a:p>
            <a:pPr algn="ctr"/>
            <a:r>
              <a:rPr lang="en-US" dirty="0"/>
              <a:t>The Master Plan of Evangelism by Robert E. Coleman </a:t>
            </a:r>
          </a:p>
        </p:txBody>
      </p:sp>
      <p:sp>
        <p:nvSpPr>
          <p:cNvPr id="10" name="TextBox 9">
            <a:extLst>
              <a:ext uri="{FF2B5EF4-FFF2-40B4-BE49-F238E27FC236}">
                <a16:creationId xmlns:a16="http://schemas.microsoft.com/office/drawing/2014/main" id="{3332F6D5-B769-D591-0813-6E822C271AE7}"/>
              </a:ext>
            </a:extLst>
          </p:cNvPr>
          <p:cNvSpPr txBox="1"/>
          <p:nvPr/>
        </p:nvSpPr>
        <p:spPr>
          <a:xfrm>
            <a:off x="9359716" y="2890387"/>
            <a:ext cx="2451010" cy="923330"/>
          </a:xfrm>
          <a:prstGeom prst="rect">
            <a:avLst/>
          </a:prstGeom>
          <a:noFill/>
        </p:spPr>
        <p:txBody>
          <a:bodyPr wrap="square" rtlCol="0">
            <a:spAutoFit/>
          </a:bodyPr>
          <a:lstStyle/>
          <a:p>
            <a:pPr algn="ctr"/>
            <a:r>
              <a:rPr lang="en-US" dirty="0"/>
              <a:t>Discipling in a Multicultural World by Ajith Fernando </a:t>
            </a:r>
          </a:p>
        </p:txBody>
      </p:sp>
    </p:spTree>
    <p:extLst>
      <p:ext uri="{BB962C8B-B14F-4D97-AF65-F5344CB8AC3E}">
        <p14:creationId xmlns:p14="http://schemas.microsoft.com/office/powerpoint/2010/main" val="1624505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7D78DC-DB4F-7946-A2E4-1E4C2B928EF5}"/>
              </a:ext>
            </a:extLst>
          </p:cNvPr>
          <p:cNvSpPr>
            <a:spLocks noGrp="1"/>
          </p:cNvSpPr>
          <p:nvPr>
            <p:ph idx="1"/>
          </p:nvPr>
        </p:nvSpPr>
        <p:spPr>
          <a:xfrm>
            <a:off x="411480" y="1219200"/>
            <a:ext cx="10942320" cy="4721791"/>
          </a:xfrm>
        </p:spPr>
        <p:txBody>
          <a:bodyPr>
            <a:normAutofit/>
          </a:bodyPr>
          <a:lstStyle/>
          <a:p>
            <a:r>
              <a:rPr lang="en-US" sz="3600" dirty="0">
                <a:latin typeface="Baskerville" panose="02020502070401020303" pitchFamily="18" charset="0"/>
                <a:ea typeface="Baskerville" panose="02020502070401020303" pitchFamily="18" charset="0"/>
              </a:rPr>
              <a:t>We want the fruit to remain</a:t>
            </a:r>
          </a:p>
          <a:p>
            <a:r>
              <a:rPr lang="en-US" sz="3600" dirty="0">
                <a:latin typeface="Baskerville" panose="02020502070401020303" pitchFamily="18" charset="0"/>
                <a:ea typeface="Baskerville" panose="02020502070401020303" pitchFamily="18" charset="0"/>
              </a:rPr>
              <a:t>We want to develop quality, not just quantity</a:t>
            </a:r>
          </a:p>
          <a:p>
            <a:r>
              <a:rPr lang="en-US" sz="3600" dirty="0">
                <a:latin typeface="Baskerville" panose="02020502070401020303" pitchFamily="18" charset="0"/>
                <a:ea typeface="Baskerville" panose="02020502070401020303" pitchFamily="18" charset="0"/>
              </a:rPr>
              <a:t>What happens when you’re not there anymore?</a:t>
            </a:r>
          </a:p>
        </p:txBody>
      </p:sp>
      <p:sp>
        <p:nvSpPr>
          <p:cNvPr id="16" name="Content Placeholder 2">
            <a:extLst>
              <a:ext uri="{FF2B5EF4-FFF2-40B4-BE49-F238E27FC236}">
                <a16:creationId xmlns:a16="http://schemas.microsoft.com/office/drawing/2014/main" id="{98B416AC-3E2E-714C-BFDB-F35EDE25D4D5}"/>
              </a:ext>
            </a:extLst>
          </p:cNvPr>
          <p:cNvSpPr txBox="1">
            <a:spLocks/>
          </p:cNvSpPr>
          <p:nvPr/>
        </p:nvSpPr>
        <p:spPr>
          <a:xfrm>
            <a:off x="285100" y="333051"/>
            <a:ext cx="10942320" cy="672790"/>
          </a:xfrm>
          <a:prstGeom prst="rect">
            <a:avLst/>
          </a:prstGeom>
        </p:spPr>
        <p:txBody>
          <a:bodyPr vert="horz" lIns="91440" tIns="45720" rIns="91440" bIns="45720" rtlCol="0">
            <a:noAutofit/>
          </a:bodyPr>
          <a:lstStyle>
            <a:lvl1pPr marL="228611" indent="-228611" algn="l" defTabSz="914446"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34" indent="-228611" algn="l" defTabSz="914446"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57" indent="-228611" algn="l" defTabSz="914446"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80"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503"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726"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949"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171"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394"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lvl="0" indent="0">
              <a:buNone/>
              <a:defRPr/>
            </a:pPr>
            <a:r>
              <a:rPr lang="en-US" sz="4400" dirty="0">
                <a:solidFill>
                  <a:prstClr val="white"/>
                </a:solidFill>
                <a:latin typeface="Baskerville" panose="02020502070401020303" pitchFamily="18" charset="0"/>
                <a:ea typeface="Baskerville" panose="02020502070401020303" pitchFamily="18" charset="0"/>
              </a:rPr>
              <a:t>Working Small to Reach the Many</a:t>
            </a:r>
          </a:p>
        </p:txBody>
      </p:sp>
    </p:spTree>
    <p:extLst>
      <p:ext uri="{BB962C8B-B14F-4D97-AF65-F5344CB8AC3E}">
        <p14:creationId xmlns:p14="http://schemas.microsoft.com/office/powerpoint/2010/main" val="357348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7D78DC-DB4F-7946-A2E4-1E4C2B928EF5}"/>
              </a:ext>
            </a:extLst>
          </p:cNvPr>
          <p:cNvSpPr>
            <a:spLocks noGrp="1"/>
          </p:cNvSpPr>
          <p:nvPr>
            <p:ph idx="1"/>
          </p:nvPr>
        </p:nvSpPr>
        <p:spPr>
          <a:xfrm>
            <a:off x="411480" y="1219200"/>
            <a:ext cx="10942320" cy="4721791"/>
          </a:xfrm>
        </p:spPr>
        <p:txBody>
          <a:bodyPr>
            <a:normAutofit/>
          </a:bodyPr>
          <a:lstStyle/>
          <a:p>
            <a:r>
              <a:rPr lang="en-US" sz="3600" dirty="0">
                <a:latin typeface="Baskerville" panose="02020502070401020303" pitchFamily="18" charset="0"/>
                <a:ea typeface="Baskerville" panose="02020502070401020303" pitchFamily="18" charset="0"/>
              </a:rPr>
              <a:t>We want the fruit to remain</a:t>
            </a:r>
          </a:p>
          <a:p>
            <a:r>
              <a:rPr lang="en-US" sz="3600" dirty="0">
                <a:latin typeface="Baskerville" panose="02020502070401020303" pitchFamily="18" charset="0"/>
                <a:ea typeface="Baskerville" panose="02020502070401020303" pitchFamily="18" charset="0"/>
              </a:rPr>
              <a:t>We want to develop quality, not just quantity</a:t>
            </a:r>
          </a:p>
          <a:p>
            <a:r>
              <a:rPr lang="en-US" sz="3600" dirty="0">
                <a:latin typeface="Baskerville" panose="02020502070401020303" pitchFamily="18" charset="0"/>
                <a:ea typeface="Baskerville" panose="02020502070401020303" pitchFamily="18" charset="0"/>
              </a:rPr>
              <a:t>What happens when you’re not there anymore?</a:t>
            </a:r>
          </a:p>
          <a:p>
            <a:r>
              <a:rPr lang="en-US" sz="3600" dirty="0">
                <a:latin typeface="Baskerville" panose="02020502070401020303" pitchFamily="18" charset="0"/>
                <a:ea typeface="Baskerville" panose="02020502070401020303" pitchFamily="18" charset="0"/>
              </a:rPr>
              <a:t>We will win in home group ministry if we are discipling successfully</a:t>
            </a:r>
          </a:p>
        </p:txBody>
      </p:sp>
      <p:sp>
        <p:nvSpPr>
          <p:cNvPr id="16" name="Content Placeholder 2">
            <a:extLst>
              <a:ext uri="{FF2B5EF4-FFF2-40B4-BE49-F238E27FC236}">
                <a16:creationId xmlns:a16="http://schemas.microsoft.com/office/drawing/2014/main" id="{98B416AC-3E2E-714C-BFDB-F35EDE25D4D5}"/>
              </a:ext>
            </a:extLst>
          </p:cNvPr>
          <p:cNvSpPr txBox="1">
            <a:spLocks/>
          </p:cNvSpPr>
          <p:nvPr/>
        </p:nvSpPr>
        <p:spPr>
          <a:xfrm>
            <a:off x="285100" y="333051"/>
            <a:ext cx="10942320" cy="672790"/>
          </a:xfrm>
          <a:prstGeom prst="rect">
            <a:avLst/>
          </a:prstGeom>
        </p:spPr>
        <p:txBody>
          <a:bodyPr vert="horz" lIns="91440" tIns="45720" rIns="91440" bIns="45720" rtlCol="0">
            <a:noAutofit/>
          </a:bodyPr>
          <a:lstStyle>
            <a:lvl1pPr marL="228611" indent="-228611" algn="l" defTabSz="914446"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34" indent="-228611" algn="l" defTabSz="914446"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57" indent="-228611" algn="l" defTabSz="914446"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80"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503"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726"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949"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171"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394"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lvl="0" indent="0">
              <a:buNone/>
              <a:defRPr/>
            </a:pPr>
            <a:r>
              <a:rPr lang="en-US" sz="4400" dirty="0">
                <a:solidFill>
                  <a:prstClr val="white"/>
                </a:solidFill>
                <a:latin typeface="Baskerville" panose="02020502070401020303" pitchFamily="18" charset="0"/>
                <a:ea typeface="Baskerville" panose="02020502070401020303" pitchFamily="18" charset="0"/>
              </a:rPr>
              <a:t>Working Small to Reach the Many</a:t>
            </a:r>
          </a:p>
        </p:txBody>
      </p:sp>
    </p:spTree>
    <p:extLst>
      <p:ext uri="{BB962C8B-B14F-4D97-AF65-F5344CB8AC3E}">
        <p14:creationId xmlns:p14="http://schemas.microsoft.com/office/powerpoint/2010/main" val="4141330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7D78DC-DB4F-7946-A2E4-1E4C2B928EF5}"/>
              </a:ext>
            </a:extLst>
          </p:cNvPr>
          <p:cNvSpPr>
            <a:spLocks noGrp="1"/>
          </p:cNvSpPr>
          <p:nvPr>
            <p:ph idx="1"/>
          </p:nvPr>
        </p:nvSpPr>
        <p:spPr>
          <a:xfrm>
            <a:off x="411480" y="1219200"/>
            <a:ext cx="10942320" cy="4721791"/>
          </a:xfrm>
        </p:spPr>
        <p:txBody>
          <a:bodyPr>
            <a:normAutofit/>
          </a:bodyPr>
          <a:lstStyle/>
          <a:p>
            <a:r>
              <a:rPr lang="en-US" sz="4000" dirty="0">
                <a:latin typeface="Baskerville" panose="02020502070401020303" pitchFamily="18" charset="0"/>
                <a:ea typeface="Baskerville" panose="02020502070401020303" pitchFamily="18" charset="0"/>
              </a:rPr>
              <a:t>We want the fruit to remain</a:t>
            </a:r>
          </a:p>
          <a:p>
            <a:r>
              <a:rPr lang="en-US" sz="4000" dirty="0">
                <a:latin typeface="Baskerville" panose="02020502070401020303" pitchFamily="18" charset="0"/>
                <a:ea typeface="Baskerville" panose="02020502070401020303" pitchFamily="18" charset="0"/>
              </a:rPr>
              <a:t>We want to develop quality, not just quantity</a:t>
            </a:r>
          </a:p>
          <a:p>
            <a:r>
              <a:rPr lang="en-US" sz="4000" dirty="0">
                <a:latin typeface="Baskerville" panose="02020502070401020303" pitchFamily="18" charset="0"/>
                <a:ea typeface="Baskerville" panose="02020502070401020303" pitchFamily="18" charset="0"/>
              </a:rPr>
              <a:t>What happens when you’re not there anymore?</a:t>
            </a:r>
          </a:p>
          <a:p>
            <a:r>
              <a:rPr lang="en-US" sz="4000" dirty="0">
                <a:latin typeface="Baskerville" panose="02020502070401020303" pitchFamily="18" charset="0"/>
                <a:ea typeface="Baskerville" panose="02020502070401020303" pitchFamily="18" charset="0"/>
              </a:rPr>
              <a:t>We will win in home group ministry if we are discipling successfully</a:t>
            </a:r>
          </a:p>
        </p:txBody>
      </p:sp>
      <p:sp>
        <p:nvSpPr>
          <p:cNvPr id="16" name="Content Placeholder 2">
            <a:extLst>
              <a:ext uri="{FF2B5EF4-FFF2-40B4-BE49-F238E27FC236}">
                <a16:creationId xmlns:a16="http://schemas.microsoft.com/office/drawing/2014/main" id="{98B416AC-3E2E-714C-BFDB-F35EDE25D4D5}"/>
              </a:ext>
            </a:extLst>
          </p:cNvPr>
          <p:cNvSpPr txBox="1">
            <a:spLocks/>
          </p:cNvSpPr>
          <p:nvPr/>
        </p:nvSpPr>
        <p:spPr>
          <a:xfrm>
            <a:off x="285100" y="333051"/>
            <a:ext cx="10942320" cy="672790"/>
          </a:xfrm>
          <a:prstGeom prst="rect">
            <a:avLst/>
          </a:prstGeom>
        </p:spPr>
        <p:txBody>
          <a:bodyPr vert="horz" lIns="91440" tIns="45720" rIns="91440" bIns="45720" rtlCol="0">
            <a:noAutofit/>
          </a:bodyPr>
          <a:lstStyle>
            <a:lvl1pPr marL="228611" indent="-228611" algn="l" defTabSz="914446"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34" indent="-228611" algn="l" defTabSz="914446"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57" indent="-228611" algn="l" defTabSz="914446"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80"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503"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726"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949"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171"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394"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lvl="0" indent="0">
              <a:buNone/>
              <a:defRPr/>
            </a:pPr>
            <a:r>
              <a:rPr lang="en-US" sz="4400" dirty="0">
                <a:solidFill>
                  <a:prstClr val="white"/>
                </a:solidFill>
                <a:latin typeface="Baskerville" panose="02020502070401020303" pitchFamily="18" charset="0"/>
                <a:ea typeface="Baskerville" panose="02020502070401020303" pitchFamily="18" charset="0"/>
              </a:rPr>
              <a:t>Working Small to Reach the Many</a:t>
            </a:r>
          </a:p>
        </p:txBody>
      </p:sp>
      <p:sp>
        <p:nvSpPr>
          <p:cNvPr id="4" name="Rounded Rectangle 6">
            <a:extLst>
              <a:ext uri="{FF2B5EF4-FFF2-40B4-BE49-F238E27FC236}">
                <a16:creationId xmlns:a16="http://schemas.microsoft.com/office/drawing/2014/main" id="{AE4F974F-8CD4-6D46-88FA-8F3CFE2FFD6D}"/>
              </a:ext>
            </a:extLst>
          </p:cNvPr>
          <p:cNvSpPr/>
          <p:nvPr/>
        </p:nvSpPr>
        <p:spPr bwMode="auto">
          <a:xfrm>
            <a:off x="4548676" y="5053904"/>
            <a:ext cx="7339064" cy="1569660"/>
          </a:xfrm>
          <a:prstGeom prst="roundRect">
            <a:avLst>
              <a:gd name="adj" fmla="val 0"/>
            </a:avLst>
          </a:prstGeom>
          <a:solidFill>
            <a:srgbClr val="620001"/>
          </a:solidFill>
          <a:ln w="25400" cap="flat" cmpd="sng" algn="ctr">
            <a:solidFill>
              <a:srgbClr val="FFFF00"/>
            </a:solidFill>
            <a:prstDash val="solid"/>
            <a:round/>
            <a:headEnd type="none" w="med" len="med"/>
            <a:tailEnd type="none" w="med" len="med"/>
          </a:ln>
          <a:effectLst/>
        </p:spPr>
        <p:txBody>
          <a:bodyPr wrap="square" rtlCol="0" anchor="t" anchorCtr="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prstClr val="white"/>
                </a:solidFill>
                <a:effectLst/>
                <a:uLnTx/>
                <a:uFillTx/>
                <a:latin typeface="Baskerville" panose="02020502070401020303" pitchFamily="18" charset="0"/>
                <a:ea typeface="Baskerville" panose="02020502070401020303" pitchFamily="18" charset="0"/>
                <a:cs typeface="+mn-cs"/>
              </a:rPr>
              <a:t>2</a:t>
            </a:r>
            <a:r>
              <a:rPr kumimoji="0" lang="en-US" sz="3200" b="0" i="0" u="none" strike="noStrike" kern="1200" cap="none" spc="0" normalizeH="0" noProof="0" dirty="0">
                <a:ln>
                  <a:noFill/>
                </a:ln>
                <a:solidFill>
                  <a:prstClr val="white"/>
                </a:solidFill>
                <a:effectLst/>
                <a:uLnTx/>
                <a:uFillTx/>
                <a:latin typeface="Baskerville" panose="02020502070401020303" pitchFamily="18" charset="0"/>
                <a:ea typeface="Baskerville" panose="02020502070401020303" pitchFamily="18" charset="0"/>
                <a:cs typeface="+mn-cs"/>
              </a:rPr>
              <a:t> things I hope this workshop helps avoid:</a:t>
            </a:r>
          </a:p>
          <a:p>
            <a:pPr marL="514350" marR="0" lvl="0" indent="-514350" algn="l" defTabSz="914400" rtl="0" eaLnBrk="1" fontAlgn="auto" latinLnBrk="0" hangingPunct="1">
              <a:lnSpc>
                <a:spcPct val="100000"/>
              </a:lnSpc>
              <a:spcBef>
                <a:spcPts val="0"/>
              </a:spcBef>
              <a:spcAft>
                <a:spcPts val="0"/>
              </a:spcAft>
              <a:buClrTx/>
              <a:buSzTx/>
              <a:buAutoNum type="arabicParenR"/>
              <a:tabLst/>
              <a:defRPr/>
            </a:pPr>
            <a:r>
              <a:rPr lang="en-US" sz="3200" baseline="0" dirty="0">
                <a:solidFill>
                  <a:prstClr val="white"/>
                </a:solidFill>
                <a:latin typeface="Baskerville" panose="02020502070401020303" pitchFamily="18" charset="0"/>
                <a:ea typeface="Baskerville" panose="02020502070401020303" pitchFamily="18" charset="0"/>
              </a:rPr>
              <a:t>We wind up with a bunch of nice Christians who can’t get anything done</a:t>
            </a:r>
          </a:p>
        </p:txBody>
      </p:sp>
      <p:sp>
        <p:nvSpPr>
          <p:cNvPr id="5" name="Rounded Rectangle 6">
            <a:extLst>
              <a:ext uri="{FF2B5EF4-FFF2-40B4-BE49-F238E27FC236}">
                <a16:creationId xmlns:a16="http://schemas.microsoft.com/office/drawing/2014/main" id="{0FDCE1A4-EDF6-B943-84DC-95B48AE3D4C4}"/>
              </a:ext>
            </a:extLst>
          </p:cNvPr>
          <p:cNvSpPr/>
          <p:nvPr/>
        </p:nvSpPr>
        <p:spPr bwMode="auto">
          <a:xfrm>
            <a:off x="599739" y="1219200"/>
            <a:ext cx="7339064" cy="2062103"/>
          </a:xfrm>
          <a:prstGeom prst="roundRect">
            <a:avLst>
              <a:gd name="adj" fmla="val 0"/>
            </a:avLst>
          </a:prstGeom>
          <a:solidFill>
            <a:srgbClr val="620001"/>
          </a:solidFill>
          <a:ln w="25400" cap="flat" cmpd="sng" algn="ctr">
            <a:solidFill>
              <a:srgbClr val="FFFF00"/>
            </a:solidFill>
            <a:prstDash val="solid"/>
            <a:round/>
            <a:headEnd type="none" w="med" len="med"/>
            <a:tailEnd type="none" w="med" len="med"/>
          </a:ln>
          <a:effectLst/>
        </p:spPr>
        <p:txBody>
          <a:bodyPr wrap="square" rtlCol="0" anchor="t" anchorCtr="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prstClr val="white"/>
                </a:solidFill>
                <a:effectLst/>
                <a:uLnTx/>
                <a:uFillTx/>
                <a:latin typeface="Baskerville" panose="02020502070401020303" pitchFamily="18" charset="0"/>
                <a:ea typeface="Baskerville" panose="02020502070401020303" pitchFamily="18" charset="0"/>
                <a:cs typeface="+mn-cs"/>
              </a:rPr>
              <a:t>2</a:t>
            </a:r>
            <a:r>
              <a:rPr kumimoji="0" lang="en-US" sz="3200" b="0" i="0" u="none" strike="noStrike" kern="1200" cap="none" spc="0" normalizeH="0" noProof="0" dirty="0">
                <a:ln>
                  <a:noFill/>
                </a:ln>
                <a:solidFill>
                  <a:prstClr val="white"/>
                </a:solidFill>
                <a:effectLst/>
                <a:uLnTx/>
                <a:uFillTx/>
                <a:latin typeface="Baskerville" panose="02020502070401020303" pitchFamily="18" charset="0"/>
                <a:ea typeface="Baskerville" panose="02020502070401020303" pitchFamily="18" charset="0"/>
                <a:cs typeface="+mn-cs"/>
              </a:rPr>
              <a:t> Timothy 2:2 – “The things you have heard from me in the presence of many witnesses, entrust these to faithful men who will be able to teach others also.”</a:t>
            </a:r>
          </a:p>
        </p:txBody>
      </p:sp>
    </p:spTree>
    <p:extLst>
      <p:ext uri="{BB962C8B-B14F-4D97-AF65-F5344CB8AC3E}">
        <p14:creationId xmlns:p14="http://schemas.microsoft.com/office/powerpoint/2010/main" val="99813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724;p34">
            <a:extLst>
              <a:ext uri="{FF2B5EF4-FFF2-40B4-BE49-F238E27FC236}">
                <a16:creationId xmlns:a16="http://schemas.microsoft.com/office/drawing/2014/main" id="{B05BADA2-0E97-0648-B0DC-68D40E7B7DB6}"/>
              </a:ext>
            </a:extLst>
          </p:cNvPr>
          <p:cNvSpPr/>
          <p:nvPr/>
        </p:nvSpPr>
        <p:spPr>
          <a:xfrm>
            <a:off x="4844223" y="673682"/>
            <a:ext cx="1507748" cy="606477"/>
          </a:xfrm>
          <a:prstGeom prst="rect">
            <a:avLst/>
          </a:prstGeom>
          <a:solidFill>
            <a:srgbClr val="620001"/>
          </a:solidFill>
          <a:ln w="9525" cap="flat" cmpd="sng">
            <a:solidFill>
              <a:srgbClr val="FFFF00"/>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dirty="0">
                <a:ln>
                  <a:noFill/>
                </a:ln>
                <a:solidFill>
                  <a:prstClr val="white"/>
                </a:solidFill>
                <a:effectLst/>
                <a:uLnTx/>
                <a:uFillTx/>
                <a:latin typeface="Calibri"/>
                <a:ea typeface="Calibri"/>
                <a:cs typeface="Calibri"/>
                <a:sym typeface="Calibri"/>
              </a:rPr>
              <a:t>Paul </a:t>
            </a:r>
            <a:endParaRPr kumimoji="0" sz="2000" b="0" i="0" u="none" strike="noStrike" kern="0" cap="none" spc="0" normalizeH="0" baseline="0" noProof="0" dirty="0">
              <a:ln>
                <a:noFill/>
              </a:ln>
              <a:solidFill>
                <a:prstClr val="white"/>
              </a:solidFill>
              <a:effectLst/>
              <a:uLnTx/>
              <a:uFillTx/>
              <a:latin typeface="Arial"/>
              <a:ea typeface="+mn-ea"/>
              <a:cs typeface="Arial"/>
              <a:sym typeface="Arial"/>
            </a:endParaRPr>
          </a:p>
        </p:txBody>
      </p:sp>
      <p:sp>
        <p:nvSpPr>
          <p:cNvPr id="66" name="Google Shape;724;p34">
            <a:extLst>
              <a:ext uri="{FF2B5EF4-FFF2-40B4-BE49-F238E27FC236}">
                <a16:creationId xmlns:a16="http://schemas.microsoft.com/office/drawing/2014/main" id="{55E34703-3BE7-1445-A942-544EA0B2D48E}"/>
              </a:ext>
            </a:extLst>
          </p:cNvPr>
          <p:cNvSpPr/>
          <p:nvPr/>
        </p:nvSpPr>
        <p:spPr>
          <a:xfrm>
            <a:off x="10352548" y="2002212"/>
            <a:ext cx="1507748" cy="606477"/>
          </a:xfrm>
          <a:prstGeom prst="rect">
            <a:avLst/>
          </a:prstGeom>
          <a:solidFill>
            <a:srgbClr val="620001"/>
          </a:solidFill>
          <a:ln w="9525" cap="flat" cmpd="sng">
            <a:solidFill>
              <a:schemeClr val="dk1"/>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dirty="0">
                <a:ln>
                  <a:noFill/>
                </a:ln>
                <a:effectLst/>
                <a:uLnTx/>
                <a:uFillTx/>
                <a:latin typeface="Calibri"/>
                <a:ea typeface="Calibri"/>
                <a:cs typeface="Calibri"/>
                <a:sym typeface="Calibri"/>
              </a:rPr>
              <a:t>Luke</a:t>
            </a:r>
            <a:endParaRPr kumimoji="0" sz="2000" b="0" i="0" u="none" strike="noStrike" kern="0" cap="none" spc="0" normalizeH="0" baseline="0" noProof="0" dirty="0">
              <a:ln>
                <a:noFill/>
              </a:ln>
              <a:effectLst/>
              <a:uLnTx/>
              <a:uFillTx/>
              <a:latin typeface="Arial"/>
              <a:cs typeface="Arial"/>
              <a:sym typeface="Arial"/>
            </a:endParaRPr>
          </a:p>
        </p:txBody>
      </p:sp>
      <p:sp>
        <p:nvSpPr>
          <p:cNvPr id="67" name="Google Shape;724;p34">
            <a:extLst>
              <a:ext uri="{FF2B5EF4-FFF2-40B4-BE49-F238E27FC236}">
                <a16:creationId xmlns:a16="http://schemas.microsoft.com/office/drawing/2014/main" id="{CDABDAEA-6E10-4940-B6D6-8B5E32C76F18}"/>
              </a:ext>
            </a:extLst>
          </p:cNvPr>
          <p:cNvSpPr/>
          <p:nvPr/>
        </p:nvSpPr>
        <p:spPr>
          <a:xfrm>
            <a:off x="8478613" y="1938604"/>
            <a:ext cx="1507748" cy="606477"/>
          </a:xfrm>
          <a:prstGeom prst="rect">
            <a:avLst/>
          </a:prstGeom>
          <a:solidFill>
            <a:srgbClr val="620001"/>
          </a:solidFill>
          <a:ln w="9525" cap="flat" cmpd="sng">
            <a:solidFill>
              <a:schemeClr val="dk1"/>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dirty="0">
                <a:ln>
                  <a:noFill/>
                </a:ln>
                <a:effectLst/>
                <a:uLnTx/>
                <a:uFillTx/>
                <a:latin typeface="Calibri"/>
                <a:ea typeface="Calibri"/>
                <a:cs typeface="Calibri"/>
                <a:sym typeface="Calibri"/>
              </a:rPr>
              <a:t>Titus</a:t>
            </a:r>
            <a:endParaRPr kumimoji="0" sz="2000" b="0" i="0" u="none" strike="noStrike" kern="0" cap="none" spc="0" normalizeH="0" baseline="0" noProof="0" dirty="0">
              <a:ln>
                <a:noFill/>
              </a:ln>
              <a:effectLst/>
              <a:uLnTx/>
              <a:uFillTx/>
              <a:latin typeface="Arial"/>
              <a:cs typeface="Arial"/>
              <a:sym typeface="Arial"/>
            </a:endParaRPr>
          </a:p>
        </p:txBody>
      </p:sp>
      <p:sp>
        <p:nvSpPr>
          <p:cNvPr id="68" name="Google Shape;724;p34">
            <a:extLst>
              <a:ext uri="{FF2B5EF4-FFF2-40B4-BE49-F238E27FC236}">
                <a16:creationId xmlns:a16="http://schemas.microsoft.com/office/drawing/2014/main" id="{0E7BD43D-CD58-2243-A198-FA5D1E55839D}"/>
              </a:ext>
            </a:extLst>
          </p:cNvPr>
          <p:cNvSpPr/>
          <p:nvPr/>
        </p:nvSpPr>
        <p:spPr>
          <a:xfrm>
            <a:off x="2840149" y="1928345"/>
            <a:ext cx="1507748" cy="606477"/>
          </a:xfrm>
          <a:prstGeom prst="rect">
            <a:avLst/>
          </a:prstGeom>
          <a:solidFill>
            <a:srgbClr val="620001"/>
          </a:solidFill>
          <a:ln w="9525" cap="flat" cmpd="sng">
            <a:solidFill>
              <a:schemeClr val="dk1"/>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dirty="0">
                <a:ln>
                  <a:noFill/>
                </a:ln>
                <a:effectLst/>
                <a:uLnTx/>
                <a:uFillTx/>
                <a:latin typeface="Calibri"/>
                <a:ea typeface="Calibri"/>
                <a:cs typeface="Calibri"/>
                <a:sym typeface="Calibri"/>
              </a:rPr>
              <a:t>Timothy</a:t>
            </a:r>
            <a:endParaRPr kumimoji="0" sz="2000" b="0" i="0" u="none" strike="noStrike" kern="0" cap="none" spc="0" normalizeH="0" baseline="0" noProof="0" dirty="0">
              <a:ln>
                <a:noFill/>
              </a:ln>
              <a:effectLst/>
              <a:uLnTx/>
              <a:uFillTx/>
              <a:latin typeface="Arial"/>
              <a:cs typeface="Arial"/>
              <a:sym typeface="Arial"/>
            </a:endParaRPr>
          </a:p>
        </p:txBody>
      </p:sp>
      <p:sp>
        <p:nvSpPr>
          <p:cNvPr id="69" name="Google Shape;724;p34">
            <a:extLst>
              <a:ext uri="{FF2B5EF4-FFF2-40B4-BE49-F238E27FC236}">
                <a16:creationId xmlns:a16="http://schemas.microsoft.com/office/drawing/2014/main" id="{28A1ACC1-620A-7C46-AB53-C54E0517EBD6}"/>
              </a:ext>
            </a:extLst>
          </p:cNvPr>
          <p:cNvSpPr/>
          <p:nvPr/>
        </p:nvSpPr>
        <p:spPr>
          <a:xfrm>
            <a:off x="1051378" y="1928345"/>
            <a:ext cx="1507748" cy="606477"/>
          </a:xfrm>
          <a:prstGeom prst="rect">
            <a:avLst/>
          </a:prstGeom>
          <a:solidFill>
            <a:srgbClr val="620001"/>
          </a:solidFill>
          <a:ln w="9525" cap="flat" cmpd="sng">
            <a:solidFill>
              <a:schemeClr val="dk1"/>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dirty="0">
                <a:ln>
                  <a:noFill/>
                </a:ln>
                <a:effectLst/>
                <a:uLnTx/>
                <a:uFillTx/>
                <a:latin typeface="Calibri"/>
                <a:ea typeface="Calibri"/>
                <a:cs typeface="Calibri"/>
                <a:sym typeface="Calibri"/>
              </a:rPr>
              <a:t>Priscilla &amp; Aquila</a:t>
            </a:r>
            <a:endParaRPr kumimoji="0" sz="2000" b="0" i="0" u="none" strike="noStrike" kern="0" cap="none" spc="0" normalizeH="0" baseline="0" noProof="0" dirty="0">
              <a:ln>
                <a:noFill/>
              </a:ln>
              <a:effectLst/>
              <a:uLnTx/>
              <a:uFillTx/>
              <a:latin typeface="Arial"/>
              <a:cs typeface="Arial"/>
              <a:sym typeface="Arial"/>
            </a:endParaRPr>
          </a:p>
        </p:txBody>
      </p:sp>
      <p:cxnSp>
        <p:nvCxnSpPr>
          <p:cNvPr id="72" name="Straight Arrow Connector 71">
            <a:extLst>
              <a:ext uri="{FF2B5EF4-FFF2-40B4-BE49-F238E27FC236}">
                <a16:creationId xmlns:a16="http://schemas.microsoft.com/office/drawing/2014/main" id="{D35C5DB1-623E-0E48-9C1A-1A91D57A0868}"/>
              </a:ext>
            </a:extLst>
          </p:cNvPr>
          <p:cNvCxnSpPr>
            <a:cxnSpLocks/>
            <a:stCxn id="8" idx="1"/>
          </p:cNvCxnSpPr>
          <p:nvPr/>
        </p:nvCxnSpPr>
        <p:spPr>
          <a:xfrm flipH="1">
            <a:off x="2106139" y="976921"/>
            <a:ext cx="2738084" cy="886579"/>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743FF242-B7BE-954A-8163-C1EA029A5046}"/>
              </a:ext>
            </a:extLst>
          </p:cNvPr>
          <p:cNvCxnSpPr>
            <a:cxnSpLocks/>
          </p:cNvCxnSpPr>
          <p:nvPr/>
        </p:nvCxnSpPr>
        <p:spPr>
          <a:xfrm flipH="1">
            <a:off x="3590152" y="1276269"/>
            <a:ext cx="1254070" cy="572199"/>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48878137-3A78-0842-B0BC-EDC837B07DAF}"/>
              </a:ext>
            </a:extLst>
          </p:cNvPr>
          <p:cNvCxnSpPr>
            <a:cxnSpLocks/>
          </p:cNvCxnSpPr>
          <p:nvPr/>
        </p:nvCxnSpPr>
        <p:spPr>
          <a:xfrm>
            <a:off x="5623024" y="1243663"/>
            <a:ext cx="1128237" cy="604805"/>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BE2E7837-5D50-1549-95DE-491007A94447}"/>
              </a:ext>
            </a:extLst>
          </p:cNvPr>
          <p:cNvCxnSpPr>
            <a:cxnSpLocks/>
          </p:cNvCxnSpPr>
          <p:nvPr/>
        </p:nvCxnSpPr>
        <p:spPr>
          <a:xfrm>
            <a:off x="6322719" y="1228152"/>
            <a:ext cx="2985873" cy="690143"/>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1A9C22B1-905D-2B4C-938D-33E227880C07}"/>
              </a:ext>
            </a:extLst>
          </p:cNvPr>
          <p:cNvCxnSpPr>
            <a:cxnSpLocks/>
            <a:stCxn id="69" idx="2"/>
          </p:cNvCxnSpPr>
          <p:nvPr/>
        </p:nvCxnSpPr>
        <p:spPr>
          <a:xfrm flipH="1">
            <a:off x="1544222" y="2534822"/>
            <a:ext cx="261030" cy="441676"/>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87" name="Google Shape;724;p34">
            <a:extLst>
              <a:ext uri="{FF2B5EF4-FFF2-40B4-BE49-F238E27FC236}">
                <a16:creationId xmlns:a16="http://schemas.microsoft.com/office/drawing/2014/main" id="{91162305-53A4-BF49-B5C2-0C94A6DB55E6}"/>
              </a:ext>
            </a:extLst>
          </p:cNvPr>
          <p:cNvSpPr/>
          <p:nvPr/>
        </p:nvSpPr>
        <p:spPr>
          <a:xfrm>
            <a:off x="186970" y="2973753"/>
            <a:ext cx="1507748" cy="606477"/>
          </a:xfrm>
          <a:prstGeom prst="rect">
            <a:avLst/>
          </a:prstGeom>
          <a:solidFill>
            <a:srgbClr val="620001"/>
          </a:solidFill>
          <a:ln w="9525" cap="flat" cmpd="sng">
            <a:solidFill>
              <a:schemeClr val="dk1"/>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dirty="0">
                <a:ln>
                  <a:noFill/>
                </a:ln>
                <a:effectLst/>
                <a:uLnTx/>
                <a:uFillTx/>
                <a:latin typeface="Calibri"/>
                <a:ea typeface="Calibri"/>
                <a:cs typeface="Calibri"/>
                <a:sym typeface="Calibri"/>
              </a:rPr>
              <a:t>Apollos</a:t>
            </a:r>
            <a:endParaRPr kumimoji="0" sz="2000" b="0" i="0" u="none" strike="noStrike" kern="0" cap="none" spc="0" normalizeH="0" baseline="0" noProof="0" dirty="0">
              <a:ln>
                <a:noFill/>
              </a:ln>
              <a:effectLst/>
              <a:uLnTx/>
              <a:uFillTx/>
              <a:latin typeface="Arial"/>
              <a:cs typeface="Arial"/>
              <a:sym typeface="Arial"/>
            </a:endParaRPr>
          </a:p>
        </p:txBody>
      </p:sp>
      <p:cxnSp>
        <p:nvCxnSpPr>
          <p:cNvPr id="89" name="Straight Arrow Connector 88">
            <a:extLst>
              <a:ext uri="{FF2B5EF4-FFF2-40B4-BE49-F238E27FC236}">
                <a16:creationId xmlns:a16="http://schemas.microsoft.com/office/drawing/2014/main" id="{C1F51431-D1A4-D448-B6D0-6594DD2CC1BB}"/>
              </a:ext>
            </a:extLst>
          </p:cNvPr>
          <p:cNvCxnSpPr>
            <a:cxnSpLocks/>
          </p:cNvCxnSpPr>
          <p:nvPr/>
        </p:nvCxnSpPr>
        <p:spPr>
          <a:xfrm flipH="1">
            <a:off x="1239422" y="3546758"/>
            <a:ext cx="261030" cy="441676"/>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90" name="Google Shape;724;p34">
            <a:extLst>
              <a:ext uri="{FF2B5EF4-FFF2-40B4-BE49-F238E27FC236}">
                <a16:creationId xmlns:a16="http://schemas.microsoft.com/office/drawing/2014/main" id="{5BA20235-53BD-3847-A2AB-DD0C372807F2}"/>
              </a:ext>
            </a:extLst>
          </p:cNvPr>
          <p:cNvSpPr/>
          <p:nvPr/>
        </p:nvSpPr>
        <p:spPr>
          <a:xfrm>
            <a:off x="88777" y="3945315"/>
            <a:ext cx="1507748" cy="606477"/>
          </a:xfrm>
          <a:prstGeom prst="rect">
            <a:avLst/>
          </a:prstGeom>
          <a:solidFill>
            <a:srgbClr val="620001"/>
          </a:solidFill>
          <a:ln w="9525" cap="flat" cmpd="sng">
            <a:solidFill>
              <a:schemeClr val="dk1"/>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dirty="0">
                <a:ln>
                  <a:noFill/>
                </a:ln>
                <a:effectLst/>
                <a:uLnTx/>
                <a:uFillTx/>
                <a:latin typeface="Calibri"/>
                <a:ea typeface="+mn-ea"/>
                <a:cs typeface="Calibri"/>
                <a:sym typeface="Calibri"/>
              </a:rPr>
              <a:t>Corinthian Jews</a:t>
            </a:r>
            <a:endParaRPr kumimoji="0" sz="2000" b="0" i="0" u="none" strike="noStrike" kern="0" cap="none" spc="0" normalizeH="0" baseline="0" noProof="0" dirty="0">
              <a:ln>
                <a:noFill/>
              </a:ln>
              <a:effectLst/>
              <a:uLnTx/>
              <a:uFillTx/>
              <a:latin typeface="Arial"/>
              <a:ea typeface="+mn-ea"/>
              <a:cs typeface="Arial"/>
              <a:sym typeface="Arial"/>
            </a:endParaRPr>
          </a:p>
        </p:txBody>
      </p:sp>
      <p:cxnSp>
        <p:nvCxnSpPr>
          <p:cNvPr id="134" name="Straight Arrow Connector 133">
            <a:extLst>
              <a:ext uri="{FF2B5EF4-FFF2-40B4-BE49-F238E27FC236}">
                <a16:creationId xmlns:a16="http://schemas.microsoft.com/office/drawing/2014/main" id="{8549E4AB-9BCE-454F-A233-59ADD6288F78}"/>
              </a:ext>
            </a:extLst>
          </p:cNvPr>
          <p:cNvCxnSpPr>
            <a:cxnSpLocks/>
          </p:cNvCxnSpPr>
          <p:nvPr/>
        </p:nvCxnSpPr>
        <p:spPr>
          <a:xfrm flipH="1">
            <a:off x="3576222" y="2534822"/>
            <a:ext cx="261030" cy="441676"/>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35" name="Google Shape;724;p34">
            <a:extLst>
              <a:ext uri="{FF2B5EF4-FFF2-40B4-BE49-F238E27FC236}">
                <a16:creationId xmlns:a16="http://schemas.microsoft.com/office/drawing/2014/main" id="{982DF593-C3DA-2848-ADEE-06D575CFDACF}"/>
              </a:ext>
            </a:extLst>
          </p:cNvPr>
          <p:cNvSpPr/>
          <p:nvPr/>
        </p:nvSpPr>
        <p:spPr>
          <a:xfrm>
            <a:off x="2768872" y="2952396"/>
            <a:ext cx="1507748" cy="606477"/>
          </a:xfrm>
          <a:prstGeom prst="rect">
            <a:avLst/>
          </a:prstGeom>
          <a:solidFill>
            <a:srgbClr val="620001"/>
          </a:solidFill>
          <a:ln w="9525" cap="flat" cmpd="sng">
            <a:solidFill>
              <a:schemeClr val="dk1"/>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dirty="0">
                <a:ln>
                  <a:noFill/>
                </a:ln>
                <a:effectLst/>
                <a:uLnTx/>
                <a:uFillTx/>
                <a:latin typeface="Calibri"/>
                <a:ea typeface="Calibri"/>
                <a:cs typeface="Calibri"/>
                <a:sym typeface="Calibri"/>
              </a:rPr>
              <a:t>Ephesus</a:t>
            </a:r>
            <a:endParaRPr kumimoji="0" sz="2000" b="0" i="0" u="none" strike="noStrike" kern="0" cap="none" spc="0" normalizeH="0" baseline="0" noProof="0" dirty="0">
              <a:ln>
                <a:noFill/>
              </a:ln>
              <a:effectLst/>
              <a:uLnTx/>
              <a:uFillTx/>
              <a:latin typeface="Arial"/>
              <a:cs typeface="Arial"/>
              <a:sym typeface="Arial"/>
            </a:endParaRPr>
          </a:p>
        </p:txBody>
      </p:sp>
      <p:cxnSp>
        <p:nvCxnSpPr>
          <p:cNvPr id="136" name="Straight Arrow Connector 135">
            <a:extLst>
              <a:ext uri="{FF2B5EF4-FFF2-40B4-BE49-F238E27FC236}">
                <a16:creationId xmlns:a16="http://schemas.microsoft.com/office/drawing/2014/main" id="{5B82656C-79D1-914F-BB53-8BD278314A8A}"/>
              </a:ext>
            </a:extLst>
          </p:cNvPr>
          <p:cNvCxnSpPr>
            <a:cxnSpLocks/>
          </p:cNvCxnSpPr>
          <p:nvPr/>
        </p:nvCxnSpPr>
        <p:spPr>
          <a:xfrm>
            <a:off x="8987831" y="2557624"/>
            <a:ext cx="296705" cy="455387"/>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37" name="Google Shape;724;p34">
            <a:extLst>
              <a:ext uri="{FF2B5EF4-FFF2-40B4-BE49-F238E27FC236}">
                <a16:creationId xmlns:a16="http://schemas.microsoft.com/office/drawing/2014/main" id="{449997E9-121F-4540-BFB0-F744A48C79D9}"/>
              </a:ext>
            </a:extLst>
          </p:cNvPr>
          <p:cNvSpPr/>
          <p:nvPr/>
        </p:nvSpPr>
        <p:spPr>
          <a:xfrm>
            <a:off x="8477186" y="2988909"/>
            <a:ext cx="1507748" cy="606477"/>
          </a:xfrm>
          <a:prstGeom prst="rect">
            <a:avLst/>
          </a:prstGeom>
          <a:solidFill>
            <a:srgbClr val="620001"/>
          </a:solidFill>
          <a:ln w="9525" cap="flat" cmpd="sng">
            <a:solidFill>
              <a:schemeClr val="dk1"/>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dirty="0">
                <a:ln>
                  <a:noFill/>
                </a:ln>
                <a:effectLst/>
                <a:uLnTx/>
                <a:uFillTx/>
                <a:latin typeface="Calibri"/>
                <a:ea typeface="Calibri"/>
                <a:cs typeface="Calibri"/>
                <a:sym typeface="Calibri"/>
              </a:rPr>
              <a:t>Crete</a:t>
            </a:r>
            <a:endParaRPr kumimoji="0" sz="2000" b="0" i="0" u="none" strike="noStrike" kern="0" cap="none" spc="0" normalizeH="0" baseline="0" noProof="0" dirty="0">
              <a:ln>
                <a:noFill/>
              </a:ln>
              <a:effectLst/>
              <a:uLnTx/>
              <a:uFillTx/>
              <a:latin typeface="Arial"/>
              <a:cs typeface="Arial"/>
              <a:sym typeface="Arial"/>
            </a:endParaRPr>
          </a:p>
        </p:txBody>
      </p:sp>
      <p:cxnSp>
        <p:nvCxnSpPr>
          <p:cNvPr id="139" name="Straight Arrow Connector 138">
            <a:extLst>
              <a:ext uri="{FF2B5EF4-FFF2-40B4-BE49-F238E27FC236}">
                <a16:creationId xmlns:a16="http://schemas.microsoft.com/office/drawing/2014/main" id="{57013A29-ED4A-4C42-BA56-EB796D586CF7}"/>
              </a:ext>
            </a:extLst>
          </p:cNvPr>
          <p:cNvCxnSpPr>
            <a:cxnSpLocks/>
          </p:cNvCxnSpPr>
          <p:nvPr/>
        </p:nvCxnSpPr>
        <p:spPr>
          <a:xfrm>
            <a:off x="11194897" y="2605970"/>
            <a:ext cx="296705" cy="455387"/>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40" name="Google Shape;724;p34">
            <a:extLst>
              <a:ext uri="{FF2B5EF4-FFF2-40B4-BE49-F238E27FC236}">
                <a16:creationId xmlns:a16="http://schemas.microsoft.com/office/drawing/2014/main" id="{E52112EA-822A-DA45-A970-2DAAAFF5D353}"/>
              </a:ext>
            </a:extLst>
          </p:cNvPr>
          <p:cNvSpPr/>
          <p:nvPr/>
        </p:nvSpPr>
        <p:spPr>
          <a:xfrm>
            <a:off x="10684252" y="3037255"/>
            <a:ext cx="1507748" cy="606477"/>
          </a:xfrm>
          <a:prstGeom prst="rect">
            <a:avLst/>
          </a:prstGeom>
          <a:solidFill>
            <a:srgbClr val="620001"/>
          </a:solidFill>
          <a:ln w="9525" cap="flat" cmpd="sng">
            <a:solidFill>
              <a:schemeClr val="dk1"/>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dirty="0" err="1">
                <a:ln>
                  <a:noFill/>
                </a:ln>
                <a:effectLst/>
                <a:uLnTx/>
                <a:uFillTx/>
                <a:latin typeface="Calibri"/>
                <a:ea typeface="Calibri"/>
                <a:cs typeface="Calibri"/>
                <a:sym typeface="Calibri"/>
              </a:rPr>
              <a:t>Theophilus</a:t>
            </a:r>
            <a:endParaRPr kumimoji="0" sz="2000" b="0" i="0" u="none" strike="noStrike" kern="0" cap="none" spc="0" normalizeH="0" baseline="0" noProof="0" dirty="0">
              <a:ln>
                <a:noFill/>
              </a:ln>
              <a:effectLst/>
              <a:uLnTx/>
              <a:uFillTx/>
              <a:latin typeface="Arial"/>
              <a:cs typeface="Arial"/>
              <a:sym typeface="Arial"/>
            </a:endParaRPr>
          </a:p>
        </p:txBody>
      </p:sp>
      <p:cxnSp>
        <p:nvCxnSpPr>
          <p:cNvPr id="21" name="Straight Arrow Connector 20">
            <a:extLst>
              <a:ext uri="{FF2B5EF4-FFF2-40B4-BE49-F238E27FC236}">
                <a16:creationId xmlns:a16="http://schemas.microsoft.com/office/drawing/2014/main" id="{47F9D09A-4CDE-B94E-8C3C-027AE28FE574}"/>
              </a:ext>
            </a:extLst>
          </p:cNvPr>
          <p:cNvCxnSpPr>
            <a:cxnSpLocks/>
          </p:cNvCxnSpPr>
          <p:nvPr/>
        </p:nvCxnSpPr>
        <p:spPr>
          <a:xfrm>
            <a:off x="5623024" y="1243663"/>
            <a:ext cx="0" cy="695047"/>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4" name="Google Shape;724;p34">
            <a:extLst>
              <a:ext uri="{FF2B5EF4-FFF2-40B4-BE49-F238E27FC236}">
                <a16:creationId xmlns:a16="http://schemas.microsoft.com/office/drawing/2014/main" id="{C4DEB2BF-CF5D-1746-855E-FB04EA34D6B9}"/>
              </a:ext>
            </a:extLst>
          </p:cNvPr>
          <p:cNvSpPr/>
          <p:nvPr/>
        </p:nvSpPr>
        <p:spPr>
          <a:xfrm>
            <a:off x="6510315" y="1951147"/>
            <a:ext cx="1777117" cy="606477"/>
          </a:xfrm>
          <a:prstGeom prst="rect">
            <a:avLst/>
          </a:prstGeom>
          <a:solidFill>
            <a:srgbClr val="620001"/>
          </a:solidFill>
          <a:ln w="9525" cap="flat" cmpd="sng">
            <a:solidFill>
              <a:schemeClr val="dk1"/>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dirty="0">
                <a:ln>
                  <a:noFill/>
                </a:ln>
                <a:effectLst/>
                <a:uLnTx/>
                <a:uFillTx/>
                <a:latin typeface="Calibri"/>
                <a:ea typeface="Calibri"/>
                <a:cs typeface="Calibri"/>
                <a:sym typeface="Calibri"/>
              </a:rPr>
              <a:t>Thessalonians</a:t>
            </a:r>
            <a:endParaRPr kumimoji="0" sz="2000" b="0" i="0" u="none" strike="noStrike" kern="0" cap="none" spc="0" normalizeH="0" baseline="0" noProof="0" dirty="0">
              <a:ln>
                <a:noFill/>
              </a:ln>
              <a:effectLst/>
              <a:uLnTx/>
              <a:uFillTx/>
              <a:latin typeface="Arial"/>
              <a:cs typeface="Arial"/>
              <a:sym typeface="Arial"/>
            </a:endParaRPr>
          </a:p>
        </p:txBody>
      </p:sp>
      <p:cxnSp>
        <p:nvCxnSpPr>
          <p:cNvPr id="25" name="Straight Arrow Connector 24">
            <a:extLst>
              <a:ext uri="{FF2B5EF4-FFF2-40B4-BE49-F238E27FC236}">
                <a16:creationId xmlns:a16="http://schemas.microsoft.com/office/drawing/2014/main" id="{687566A5-CD52-8B4C-85C0-CD7296B47C80}"/>
              </a:ext>
            </a:extLst>
          </p:cNvPr>
          <p:cNvCxnSpPr>
            <a:cxnSpLocks/>
          </p:cNvCxnSpPr>
          <p:nvPr/>
        </p:nvCxnSpPr>
        <p:spPr>
          <a:xfrm>
            <a:off x="7561339" y="2566885"/>
            <a:ext cx="0" cy="494472"/>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6" name="Google Shape;724;p34">
            <a:extLst>
              <a:ext uri="{FF2B5EF4-FFF2-40B4-BE49-F238E27FC236}">
                <a16:creationId xmlns:a16="http://schemas.microsoft.com/office/drawing/2014/main" id="{B1BF2ED7-B771-B144-8598-3BBC2D4E6296}"/>
              </a:ext>
            </a:extLst>
          </p:cNvPr>
          <p:cNvSpPr/>
          <p:nvPr/>
        </p:nvSpPr>
        <p:spPr>
          <a:xfrm>
            <a:off x="6483917" y="3003783"/>
            <a:ext cx="1777117" cy="606477"/>
          </a:xfrm>
          <a:prstGeom prst="rect">
            <a:avLst/>
          </a:prstGeom>
          <a:solidFill>
            <a:srgbClr val="620001"/>
          </a:solidFill>
          <a:ln w="9525" cap="flat" cmpd="sng">
            <a:solidFill>
              <a:schemeClr val="dk1"/>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dirty="0">
                <a:ln>
                  <a:noFill/>
                </a:ln>
                <a:effectLst/>
                <a:uLnTx/>
                <a:uFillTx/>
                <a:latin typeface="Calibri"/>
                <a:ea typeface="Calibri"/>
                <a:cs typeface="Calibri"/>
                <a:sym typeface="Calibri"/>
              </a:rPr>
              <a:t>Macedonians  &amp; </a:t>
            </a:r>
            <a:r>
              <a:rPr kumimoji="0" lang="en" sz="2000" b="1" i="0" u="none" strike="noStrike" kern="0" cap="none" spc="0" normalizeH="0" baseline="0" noProof="0" dirty="0" err="1">
                <a:ln>
                  <a:noFill/>
                </a:ln>
                <a:effectLst/>
                <a:uLnTx/>
                <a:uFillTx/>
                <a:latin typeface="Calibri"/>
                <a:ea typeface="Calibri"/>
                <a:cs typeface="Calibri"/>
                <a:sym typeface="Calibri"/>
              </a:rPr>
              <a:t>Achaians</a:t>
            </a:r>
            <a:endParaRPr kumimoji="0" sz="2000" b="0" i="0" u="none" strike="noStrike" kern="0" cap="none" spc="0" normalizeH="0" baseline="0" noProof="0" dirty="0">
              <a:ln>
                <a:noFill/>
              </a:ln>
              <a:effectLst/>
              <a:uLnTx/>
              <a:uFillTx/>
              <a:latin typeface="Arial"/>
              <a:cs typeface="Arial"/>
              <a:sym typeface="Arial"/>
            </a:endParaRPr>
          </a:p>
        </p:txBody>
      </p:sp>
      <p:cxnSp>
        <p:nvCxnSpPr>
          <p:cNvPr id="27" name="Straight Arrow Connector 26">
            <a:extLst>
              <a:ext uri="{FF2B5EF4-FFF2-40B4-BE49-F238E27FC236}">
                <a16:creationId xmlns:a16="http://schemas.microsoft.com/office/drawing/2014/main" id="{51D764EE-A15A-D443-B76C-2CF92ECFAA39}"/>
              </a:ext>
            </a:extLst>
          </p:cNvPr>
          <p:cNvCxnSpPr>
            <a:cxnSpLocks/>
          </p:cNvCxnSpPr>
          <p:nvPr/>
        </p:nvCxnSpPr>
        <p:spPr>
          <a:xfrm flipH="1">
            <a:off x="907230" y="3622501"/>
            <a:ext cx="2248039" cy="1330564"/>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DFE52A6-0D84-C340-8498-66D555F75384}"/>
              </a:ext>
            </a:extLst>
          </p:cNvPr>
          <p:cNvCxnSpPr>
            <a:cxnSpLocks/>
          </p:cNvCxnSpPr>
          <p:nvPr/>
        </p:nvCxnSpPr>
        <p:spPr>
          <a:xfrm flipH="1">
            <a:off x="2768872" y="3622501"/>
            <a:ext cx="465503" cy="1294939"/>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2C58C7F-FD8D-674F-8D25-445554AC4D57}"/>
              </a:ext>
            </a:extLst>
          </p:cNvPr>
          <p:cNvCxnSpPr>
            <a:cxnSpLocks/>
          </p:cNvCxnSpPr>
          <p:nvPr/>
        </p:nvCxnSpPr>
        <p:spPr>
          <a:xfrm>
            <a:off x="3273133" y="3574923"/>
            <a:ext cx="1818134" cy="1422195"/>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9307F9C-474B-654C-85A0-EB138FE36275}"/>
              </a:ext>
            </a:extLst>
          </p:cNvPr>
          <p:cNvCxnSpPr>
            <a:cxnSpLocks/>
          </p:cNvCxnSpPr>
          <p:nvPr/>
        </p:nvCxnSpPr>
        <p:spPr>
          <a:xfrm>
            <a:off x="3330448" y="3573905"/>
            <a:ext cx="3393195" cy="1502891"/>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DD7D3CF-7252-E74C-8BE2-59D1D29BD870}"/>
              </a:ext>
            </a:extLst>
          </p:cNvPr>
          <p:cNvCxnSpPr>
            <a:cxnSpLocks/>
          </p:cNvCxnSpPr>
          <p:nvPr/>
        </p:nvCxnSpPr>
        <p:spPr>
          <a:xfrm>
            <a:off x="3234375" y="3574923"/>
            <a:ext cx="288371" cy="1342517"/>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2780B6E-B3DA-9F4C-970B-5A5D4C68ADCB}"/>
              </a:ext>
            </a:extLst>
          </p:cNvPr>
          <p:cNvCxnSpPr>
            <a:cxnSpLocks/>
          </p:cNvCxnSpPr>
          <p:nvPr/>
        </p:nvCxnSpPr>
        <p:spPr>
          <a:xfrm flipH="1">
            <a:off x="4161615" y="1190393"/>
            <a:ext cx="944998" cy="1734856"/>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BB7DE5F6-905A-5440-B652-D33E4DC4DB5D}"/>
              </a:ext>
            </a:extLst>
          </p:cNvPr>
          <p:cNvCxnSpPr>
            <a:cxnSpLocks/>
          </p:cNvCxnSpPr>
          <p:nvPr/>
        </p:nvCxnSpPr>
        <p:spPr>
          <a:xfrm>
            <a:off x="3352239" y="3604332"/>
            <a:ext cx="5243121" cy="1459614"/>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5" name="Google Shape;724;p34">
            <a:extLst>
              <a:ext uri="{FF2B5EF4-FFF2-40B4-BE49-F238E27FC236}">
                <a16:creationId xmlns:a16="http://schemas.microsoft.com/office/drawing/2014/main" id="{BFE8F5E3-06DC-3D42-952B-69B66788A4A5}"/>
              </a:ext>
            </a:extLst>
          </p:cNvPr>
          <p:cNvSpPr/>
          <p:nvPr/>
        </p:nvSpPr>
        <p:spPr>
          <a:xfrm>
            <a:off x="271461" y="4933037"/>
            <a:ext cx="1068586" cy="606477"/>
          </a:xfrm>
          <a:prstGeom prst="rect">
            <a:avLst/>
          </a:prstGeom>
          <a:solidFill>
            <a:srgbClr val="620001"/>
          </a:solidFill>
          <a:ln w="9525" cap="flat" cmpd="sng">
            <a:solidFill>
              <a:schemeClr val="dk1"/>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dirty="0">
                <a:ln>
                  <a:noFill/>
                </a:ln>
                <a:effectLst/>
                <a:uLnTx/>
                <a:uFillTx/>
                <a:latin typeface="Calibri"/>
                <a:ea typeface="Calibri"/>
                <a:cs typeface="Calibri"/>
                <a:sym typeface="Calibri"/>
              </a:rPr>
              <a:t>Smyrna</a:t>
            </a:r>
            <a:endParaRPr kumimoji="0" sz="2000" b="0" i="0" u="none" strike="noStrike" kern="0" cap="none" spc="0" normalizeH="0" baseline="0" noProof="0" dirty="0">
              <a:ln>
                <a:noFill/>
              </a:ln>
              <a:effectLst/>
              <a:uLnTx/>
              <a:uFillTx/>
              <a:latin typeface="Arial"/>
              <a:cs typeface="Arial"/>
              <a:sym typeface="Arial"/>
            </a:endParaRPr>
          </a:p>
        </p:txBody>
      </p:sp>
      <p:sp>
        <p:nvSpPr>
          <p:cNvPr id="46" name="Google Shape;724;p34">
            <a:extLst>
              <a:ext uri="{FF2B5EF4-FFF2-40B4-BE49-F238E27FC236}">
                <a16:creationId xmlns:a16="http://schemas.microsoft.com/office/drawing/2014/main" id="{D2F49C1C-E1EA-434A-BF56-1A61C784647D}"/>
              </a:ext>
            </a:extLst>
          </p:cNvPr>
          <p:cNvSpPr/>
          <p:nvPr/>
        </p:nvSpPr>
        <p:spPr>
          <a:xfrm>
            <a:off x="1493784" y="4953064"/>
            <a:ext cx="1507748" cy="606477"/>
          </a:xfrm>
          <a:prstGeom prst="rect">
            <a:avLst/>
          </a:prstGeom>
          <a:solidFill>
            <a:srgbClr val="620001"/>
          </a:solidFill>
          <a:ln w="9525" cap="flat" cmpd="sng">
            <a:solidFill>
              <a:schemeClr val="dk1"/>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dirty="0">
                <a:ln>
                  <a:noFill/>
                </a:ln>
                <a:effectLst/>
                <a:uLnTx/>
                <a:uFillTx/>
                <a:latin typeface="Calibri"/>
                <a:ea typeface="Calibri"/>
                <a:cs typeface="Calibri"/>
                <a:sym typeface="Calibri"/>
              </a:rPr>
              <a:t>Pergamum</a:t>
            </a:r>
            <a:endParaRPr kumimoji="0" sz="2000" b="0" i="0" u="none" strike="noStrike" kern="0" cap="none" spc="0" normalizeH="0" baseline="0" noProof="0" dirty="0">
              <a:ln>
                <a:noFill/>
              </a:ln>
              <a:effectLst/>
              <a:uLnTx/>
              <a:uFillTx/>
              <a:latin typeface="Arial"/>
              <a:cs typeface="Arial"/>
              <a:sym typeface="Arial"/>
            </a:endParaRPr>
          </a:p>
        </p:txBody>
      </p:sp>
      <p:sp>
        <p:nvSpPr>
          <p:cNvPr id="47" name="Google Shape;724;p34">
            <a:extLst>
              <a:ext uri="{FF2B5EF4-FFF2-40B4-BE49-F238E27FC236}">
                <a16:creationId xmlns:a16="http://schemas.microsoft.com/office/drawing/2014/main" id="{AD1179FF-E7F9-C24A-BCCE-743F74EDFC52}"/>
              </a:ext>
            </a:extLst>
          </p:cNvPr>
          <p:cNvSpPr/>
          <p:nvPr/>
        </p:nvSpPr>
        <p:spPr>
          <a:xfrm>
            <a:off x="4455257" y="5001594"/>
            <a:ext cx="1507748" cy="606477"/>
          </a:xfrm>
          <a:prstGeom prst="rect">
            <a:avLst/>
          </a:prstGeom>
          <a:solidFill>
            <a:srgbClr val="620001"/>
          </a:solidFill>
          <a:ln w="9525" cap="flat" cmpd="sng">
            <a:solidFill>
              <a:schemeClr val="dk1"/>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dirty="0">
                <a:ln>
                  <a:noFill/>
                </a:ln>
                <a:effectLst/>
                <a:uLnTx/>
                <a:uFillTx/>
                <a:latin typeface="Calibri"/>
                <a:ea typeface="Calibri"/>
                <a:cs typeface="Calibri"/>
                <a:sym typeface="Calibri"/>
              </a:rPr>
              <a:t>P</a:t>
            </a:r>
            <a:r>
              <a:rPr kumimoji="0" lang="en-US" sz="2000" b="1" i="0" u="none" strike="noStrike" kern="0" cap="none" spc="0" normalizeH="0" baseline="0" noProof="0" dirty="0">
                <a:ln>
                  <a:noFill/>
                </a:ln>
                <a:effectLst/>
                <a:uLnTx/>
                <a:uFillTx/>
                <a:latin typeface="Calibri"/>
                <a:ea typeface="Calibri"/>
                <a:cs typeface="Calibri"/>
                <a:sym typeface="Calibri"/>
              </a:rPr>
              <a:t>h</a:t>
            </a:r>
            <a:r>
              <a:rPr kumimoji="0" lang="en" sz="2000" b="1" i="0" u="none" strike="noStrike" kern="0" cap="none" spc="0" normalizeH="0" baseline="0" noProof="0" dirty="0" err="1">
                <a:ln>
                  <a:noFill/>
                </a:ln>
                <a:effectLst/>
                <a:uLnTx/>
                <a:uFillTx/>
                <a:latin typeface="Calibri"/>
                <a:ea typeface="Calibri"/>
                <a:cs typeface="Calibri"/>
                <a:sym typeface="Calibri"/>
              </a:rPr>
              <a:t>iladephia</a:t>
            </a:r>
            <a:r>
              <a:rPr kumimoji="0" lang="en" sz="2000" b="1" i="0" u="none" strike="noStrike" kern="0" cap="none" spc="0" normalizeH="0" baseline="0" noProof="0" dirty="0">
                <a:ln>
                  <a:noFill/>
                </a:ln>
                <a:effectLst/>
                <a:uLnTx/>
                <a:uFillTx/>
                <a:latin typeface="Calibri"/>
                <a:ea typeface="Calibri"/>
                <a:cs typeface="Calibri"/>
                <a:sym typeface="Calibri"/>
              </a:rPr>
              <a:t> </a:t>
            </a:r>
            <a:endParaRPr kumimoji="0" sz="2000" b="0" i="0" u="none" strike="noStrike" kern="0" cap="none" spc="0" normalizeH="0" baseline="0" noProof="0" dirty="0">
              <a:ln>
                <a:noFill/>
              </a:ln>
              <a:effectLst/>
              <a:uLnTx/>
              <a:uFillTx/>
              <a:latin typeface="Arial"/>
              <a:cs typeface="Arial"/>
              <a:sym typeface="Arial"/>
            </a:endParaRPr>
          </a:p>
        </p:txBody>
      </p:sp>
      <p:sp>
        <p:nvSpPr>
          <p:cNvPr id="48" name="Google Shape;724;p34">
            <a:extLst>
              <a:ext uri="{FF2B5EF4-FFF2-40B4-BE49-F238E27FC236}">
                <a16:creationId xmlns:a16="http://schemas.microsoft.com/office/drawing/2014/main" id="{5275FDAE-E573-BB40-A465-305BA403AB54}"/>
              </a:ext>
            </a:extLst>
          </p:cNvPr>
          <p:cNvSpPr/>
          <p:nvPr/>
        </p:nvSpPr>
        <p:spPr>
          <a:xfrm>
            <a:off x="6132706" y="5036957"/>
            <a:ext cx="1213515" cy="606477"/>
          </a:xfrm>
          <a:prstGeom prst="rect">
            <a:avLst/>
          </a:prstGeom>
          <a:solidFill>
            <a:srgbClr val="620001"/>
          </a:solidFill>
          <a:ln w="9525" cap="flat" cmpd="sng">
            <a:solidFill>
              <a:schemeClr val="dk1"/>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dirty="0">
                <a:ln>
                  <a:noFill/>
                </a:ln>
                <a:effectLst/>
                <a:uLnTx/>
                <a:uFillTx/>
                <a:latin typeface="Calibri"/>
                <a:ea typeface="Calibri"/>
                <a:cs typeface="Calibri"/>
                <a:sym typeface="Calibri"/>
              </a:rPr>
              <a:t>Laodicea</a:t>
            </a:r>
            <a:endParaRPr kumimoji="0" sz="2000" b="0" i="0" u="none" strike="noStrike" kern="0" cap="none" spc="0" normalizeH="0" baseline="0" noProof="0" dirty="0">
              <a:ln>
                <a:noFill/>
              </a:ln>
              <a:effectLst/>
              <a:uLnTx/>
              <a:uFillTx/>
              <a:latin typeface="Arial"/>
              <a:cs typeface="Arial"/>
              <a:sym typeface="Arial"/>
            </a:endParaRPr>
          </a:p>
        </p:txBody>
      </p:sp>
      <p:sp>
        <p:nvSpPr>
          <p:cNvPr id="49" name="Google Shape;724;p34">
            <a:extLst>
              <a:ext uri="{FF2B5EF4-FFF2-40B4-BE49-F238E27FC236}">
                <a16:creationId xmlns:a16="http://schemas.microsoft.com/office/drawing/2014/main" id="{129C268E-3F9F-E141-9276-E803DE63E17E}"/>
              </a:ext>
            </a:extLst>
          </p:cNvPr>
          <p:cNvSpPr/>
          <p:nvPr/>
        </p:nvSpPr>
        <p:spPr>
          <a:xfrm>
            <a:off x="3221076" y="4997118"/>
            <a:ext cx="1126821" cy="606477"/>
          </a:xfrm>
          <a:prstGeom prst="rect">
            <a:avLst/>
          </a:prstGeom>
          <a:solidFill>
            <a:srgbClr val="620001"/>
          </a:solidFill>
          <a:ln w="9525" cap="flat" cmpd="sng">
            <a:solidFill>
              <a:schemeClr val="dk1"/>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dirty="0">
                <a:ln>
                  <a:noFill/>
                </a:ln>
                <a:effectLst/>
                <a:uLnTx/>
                <a:uFillTx/>
                <a:latin typeface="Calibri"/>
                <a:ea typeface="Calibri"/>
                <a:cs typeface="Calibri"/>
                <a:sym typeface="Calibri"/>
              </a:rPr>
              <a:t>Thyatira</a:t>
            </a:r>
            <a:endParaRPr kumimoji="0" sz="2000" b="0" i="0" u="none" strike="noStrike" kern="0" cap="none" spc="0" normalizeH="0" baseline="0" noProof="0" dirty="0">
              <a:ln>
                <a:noFill/>
              </a:ln>
              <a:effectLst/>
              <a:uLnTx/>
              <a:uFillTx/>
              <a:latin typeface="Arial"/>
              <a:cs typeface="Arial"/>
              <a:sym typeface="Arial"/>
            </a:endParaRPr>
          </a:p>
        </p:txBody>
      </p:sp>
      <p:sp>
        <p:nvSpPr>
          <p:cNvPr id="53" name="Google Shape;724;p34">
            <a:extLst>
              <a:ext uri="{FF2B5EF4-FFF2-40B4-BE49-F238E27FC236}">
                <a16:creationId xmlns:a16="http://schemas.microsoft.com/office/drawing/2014/main" id="{1320A319-E71E-814E-A1A4-5F868599E0D9}"/>
              </a:ext>
            </a:extLst>
          </p:cNvPr>
          <p:cNvSpPr/>
          <p:nvPr/>
        </p:nvSpPr>
        <p:spPr>
          <a:xfrm>
            <a:off x="7532422" y="5076796"/>
            <a:ext cx="1213515" cy="606477"/>
          </a:xfrm>
          <a:prstGeom prst="rect">
            <a:avLst/>
          </a:prstGeom>
          <a:solidFill>
            <a:srgbClr val="620001"/>
          </a:solidFill>
          <a:ln w="9525" cap="flat" cmpd="sng">
            <a:solidFill>
              <a:schemeClr val="dk1"/>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dirty="0">
                <a:ln>
                  <a:noFill/>
                </a:ln>
                <a:effectLst/>
                <a:uLnTx/>
                <a:uFillTx/>
                <a:latin typeface="Calibri"/>
                <a:ea typeface="Calibri"/>
                <a:cs typeface="Calibri"/>
                <a:sym typeface="Calibri"/>
              </a:rPr>
              <a:t>Sardis</a:t>
            </a:r>
            <a:endParaRPr kumimoji="0" sz="2000" b="0" i="0" u="none" strike="noStrike" kern="0" cap="none" spc="0" normalizeH="0" baseline="0" noProof="0" dirty="0">
              <a:ln>
                <a:noFill/>
              </a:ln>
              <a:effectLst/>
              <a:uLnTx/>
              <a:uFillTx/>
              <a:latin typeface="Arial"/>
              <a:cs typeface="Arial"/>
              <a:sym typeface="Arial"/>
            </a:endParaRPr>
          </a:p>
        </p:txBody>
      </p:sp>
      <p:cxnSp>
        <p:nvCxnSpPr>
          <p:cNvPr id="55" name="Straight Arrow Connector 54">
            <a:extLst>
              <a:ext uri="{FF2B5EF4-FFF2-40B4-BE49-F238E27FC236}">
                <a16:creationId xmlns:a16="http://schemas.microsoft.com/office/drawing/2014/main" id="{3F0A53AB-0076-0342-9E57-C534349263D8}"/>
              </a:ext>
            </a:extLst>
          </p:cNvPr>
          <p:cNvCxnSpPr>
            <a:cxnSpLocks/>
          </p:cNvCxnSpPr>
          <p:nvPr/>
        </p:nvCxnSpPr>
        <p:spPr>
          <a:xfrm>
            <a:off x="6322718" y="1076321"/>
            <a:ext cx="5020531" cy="917783"/>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7" name="Google Shape;724;p34">
            <a:extLst>
              <a:ext uri="{FF2B5EF4-FFF2-40B4-BE49-F238E27FC236}">
                <a16:creationId xmlns:a16="http://schemas.microsoft.com/office/drawing/2014/main" id="{FE14919D-59D7-3D4C-88A3-6FA9C3608D24}"/>
              </a:ext>
            </a:extLst>
          </p:cNvPr>
          <p:cNvSpPr/>
          <p:nvPr/>
        </p:nvSpPr>
        <p:spPr>
          <a:xfrm>
            <a:off x="4775428" y="1918295"/>
            <a:ext cx="1507748" cy="606477"/>
          </a:xfrm>
          <a:prstGeom prst="rect">
            <a:avLst/>
          </a:prstGeom>
          <a:solidFill>
            <a:srgbClr val="620001"/>
          </a:solidFill>
          <a:ln w="9525" cap="flat" cmpd="sng">
            <a:solidFill>
              <a:schemeClr val="dk1"/>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dirty="0">
                <a:ln>
                  <a:noFill/>
                </a:ln>
                <a:effectLst/>
                <a:uLnTx/>
                <a:uFillTx/>
                <a:latin typeface="Calibri"/>
                <a:ea typeface="Calibri"/>
                <a:cs typeface="Calibri"/>
                <a:sym typeface="Calibri"/>
              </a:rPr>
              <a:t>Tychicus</a:t>
            </a:r>
            <a:endParaRPr kumimoji="0" sz="2000" b="0" i="0" u="none" strike="noStrike" kern="0" cap="none" spc="0" normalizeH="0" baseline="0" noProof="0" dirty="0">
              <a:ln>
                <a:noFill/>
              </a:ln>
              <a:effectLst/>
              <a:uLnTx/>
              <a:uFillTx/>
              <a:latin typeface="Arial"/>
              <a:cs typeface="Arial"/>
              <a:sym typeface="Arial"/>
            </a:endParaRPr>
          </a:p>
        </p:txBody>
      </p:sp>
      <p:cxnSp>
        <p:nvCxnSpPr>
          <p:cNvPr id="58" name="Straight Arrow Connector 57">
            <a:extLst>
              <a:ext uri="{FF2B5EF4-FFF2-40B4-BE49-F238E27FC236}">
                <a16:creationId xmlns:a16="http://schemas.microsoft.com/office/drawing/2014/main" id="{94B519E0-F669-3E40-9A3B-4646F8D6127A}"/>
              </a:ext>
            </a:extLst>
          </p:cNvPr>
          <p:cNvCxnSpPr>
            <a:cxnSpLocks/>
          </p:cNvCxnSpPr>
          <p:nvPr/>
        </p:nvCxnSpPr>
        <p:spPr>
          <a:xfrm flipH="1">
            <a:off x="4216302" y="2522162"/>
            <a:ext cx="992829" cy="606736"/>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EE3C67D-5A01-A54F-899F-A359EC477FFA}"/>
              </a:ext>
            </a:extLst>
          </p:cNvPr>
          <p:cNvSpPr txBox="1"/>
          <p:nvPr/>
        </p:nvSpPr>
        <p:spPr>
          <a:xfrm>
            <a:off x="9306560" y="270256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726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3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8" grpId="0" animBg="1"/>
      <p:bldP spid="69" grpId="0" animBg="1"/>
      <p:bldP spid="87" grpId="0" animBg="1"/>
      <p:bldP spid="90" grpId="0" animBg="1"/>
      <p:bldP spid="135" grpId="0" animBg="1"/>
      <p:bldP spid="137" grpId="0" animBg="1"/>
      <p:bldP spid="140" grpId="0" animBg="1"/>
      <p:bldP spid="24" grpId="0" animBg="1"/>
      <p:bldP spid="26" grpId="0" animBg="1"/>
      <p:bldP spid="45" grpId="0" animBg="1"/>
      <p:bldP spid="46" grpId="0" animBg="1"/>
      <p:bldP spid="47" grpId="0" animBg="1"/>
      <p:bldP spid="48" grpId="0" animBg="1"/>
      <p:bldP spid="49" grpId="0" animBg="1"/>
      <p:bldP spid="53"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724;p34">
            <a:extLst>
              <a:ext uri="{FF2B5EF4-FFF2-40B4-BE49-F238E27FC236}">
                <a16:creationId xmlns:a16="http://schemas.microsoft.com/office/drawing/2014/main" id="{B05BADA2-0E97-0648-B0DC-68D40E7B7DB6}"/>
              </a:ext>
            </a:extLst>
          </p:cNvPr>
          <p:cNvSpPr/>
          <p:nvPr/>
        </p:nvSpPr>
        <p:spPr>
          <a:xfrm>
            <a:off x="3893966" y="673682"/>
            <a:ext cx="1507748" cy="606477"/>
          </a:xfrm>
          <a:prstGeom prst="rect">
            <a:avLst/>
          </a:prstGeom>
          <a:solidFill>
            <a:srgbClr val="620001"/>
          </a:solidFill>
          <a:ln w="9525" cap="flat" cmpd="sng">
            <a:solidFill>
              <a:schemeClr val="dk1"/>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dirty="0">
                <a:ln>
                  <a:noFill/>
                </a:ln>
                <a:solidFill>
                  <a:prstClr val="white"/>
                </a:solidFill>
                <a:effectLst/>
                <a:uLnTx/>
                <a:uFillTx/>
                <a:latin typeface="Calibri"/>
                <a:ea typeface="Calibri"/>
                <a:cs typeface="Calibri"/>
                <a:sym typeface="Calibri"/>
              </a:rPr>
              <a:t>Hannah O.</a:t>
            </a:r>
            <a:endParaRPr kumimoji="0" sz="2000" b="0" i="0" u="none" strike="noStrike" kern="0" cap="none" spc="0" normalizeH="0" baseline="0" noProof="0" dirty="0">
              <a:ln>
                <a:noFill/>
              </a:ln>
              <a:solidFill>
                <a:prstClr val="white"/>
              </a:solidFill>
              <a:effectLst/>
              <a:uLnTx/>
              <a:uFillTx/>
              <a:latin typeface="Arial"/>
              <a:ea typeface="+mn-ea"/>
              <a:cs typeface="Arial"/>
              <a:sym typeface="Arial"/>
            </a:endParaRPr>
          </a:p>
        </p:txBody>
      </p:sp>
      <p:sp>
        <p:nvSpPr>
          <p:cNvPr id="67" name="Google Shape;724;p34">
            <a:extLst>
              <a:ext uri="{FF2B5EF4-FFF2-40B4-BE49-F238E27FC236}">
                <a16:creationId xmlns:a16="http://schemas.microsoft.com/office/drawing/2014/main" id="{CDABDAEA-6E10-4940-B6D6-8B5E32C76F18}"/>
              </a:ext>
            </a:extLst>
          </p:cNvPr>
          <p:cNvSpPr/>
          <p:nvPr/>
        </p:nvSpPr>
        <p:spPr>
          <a:xfrm>
            <a:off x="5765561" y="1750233"/>
            <a:ext cx="1507748" cy="606477"/>
          </a:xfrm>
          <a:prstGeom prst="rect">
            <a:avLst/>
          </a:prstGeom>
          <a:solidFill>
            <a:srgbClr val="620001"/>
          </a:solidFill>
          <a:ln w="9525" cap="flat" cmpd="sng">
            <a:solidFill>
              <a:srgbClr val="FFFF00"/>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dirty="0">
                <a:ln>
                  <a:noFill/>
                </a:ln>
                <a:effectLst/>
                <a:uLnTx/>
                <a:uFillTx/>
                <a:latin typeface="Calibri"/>
                <a:ea typeface="Calibri"/>
                <a:cs typeface="Calibri"/>
                <a:sym typeface="Calibri"/>
              </a:rPr>
              <a:t>Brenna C.</a:t>
            </a:r>
            <a:endParaRPr kumimoji="0" sz="2000" b="0" i="0" u="none" strike="noStrike" kern="0" cap="none" spc="0" normalizeH="0" baseline="0" noProof="0" dirty="0">
              <a:ln>
                <a:noFill/>
              </a:ln>
              <a:effectLst/>
              <a:uLnTx/>
              <a:uFillTx/>
              <a:latin typeface="Arial"/>
              <a:cs typeface="Arial"/>
              <a:sym typeface="Arial"/>
            </a:endParaRPr>
          </a:p>
        </p:txBody>
      </p:sp>
      <p:sp>
        <p:nvSpPr>
          <p:cNvPr id="68" name="Google Shape;724;p34">
            <a:extLst>
              <a:ext uri="{FF2B5EF4-FFF2-40B4-BE49-F238E27FC236}">
                <a16:creationId xmlns:a16="http://schemas.microsoft.com/office/drawing/2014/main" id="{0E7BD43D-CD58-2243-A198-FA5D1E55839D}"/>
              </a:ext>
            </a:extLst>
          </p:cNvPr>
          <p:cNvSpPr/>
          <p:nvPr/>
        </p:nvSpPr>
        <p:spPr>
          <a:xfrm>
            <a:off x="1889892" y="1928345"/>
            <a:ext cx="1507748" cy="606477"/>
          </a:xfrm>
          <a:prstGeom prst="rect">
            <a:avLst/>
          </a:prstGeom>
          <a:solidFill>
            <a:srgbClr val="620001"/>
          </a:solidFill>
          <a:ln w="9525" cap="flat" cmpd="sng">
            <a:solidFill>
              <a:srgbClr val="FFFF00"/>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dirty="0">
                <a:ln>
                  <a:noFill/>
                </a:ln>
                <a:effectLst/>
                <a:uLnTx/>
                <a:uFillTx/>
                <a:latin typeface="Calibri"/>
                <a:ea typeface="Calibri"/>
                <a:cs typeface="Calibri"/>
                <a:sym typeface="Calibri"/>
              </a:rPr>
              <a:t>Kelly S</a:t>
            </a:r>
            <a:endParaRPr kumimoji="0" sz="2000" b="0" i="0" u="none" strike="noStrike" kern="0" cap="none" spc="0" normalizeH="0" baseline="0" noProof="0" dirty="0">
              <a:ln>
                <a:noFill/>
              </a:ln>
              <a:effectLst/>
              <a:uLnTx/>
              <a:uFillTx/>
              <a:latin typeface="Arial"/>
              <a:cs typeface="Arial"/>
              <a:sym typeface="Arial"/>
            </a:endParaRPr>
          </a:p>
        </p:txBody>
      </p:sp>
      <p:sp>
        <p:nvSpPr>
          <p:cNvPr id="69" name="Google Shape;724;p34">
            <a:extLst>
              <a:ext uri="{FF2B5EF4-FFF2-40B4-BE49-F238E27FC236}">
                <a16:creationId xmlns:a16="http://schemas.microsoft.com/office/drawing/2014/main" id="{28A1ACC1-620A-7C46-AB53-C54E0517EBD6}"/>
              </a:ext>
            </a:extLst>
          </p:cNvPr>
          <p:cNvSpPr/>
          <p:nvPr/>
        </p:nvSpPr>
        <p:spPr>
          <a:xfrm>
            <a:off x="101121" y="1928345"/>
            <a:ext cx="1507748" cy="606477"/>
          </a:xfrm>
          <a:prstGeom prst="rect">
            <a:avLst/>
          </a:prstGeom>
          <a:solidFill>
            <a:srgbClr val="620001"/>
          </a:solidFill>
          <a:ln w="9525" cap="flat" cmpd="sng">
            <a:solidFill>
              <a:srgbClr val="FFFF00"/>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dirty="0">
                <a:ln>
                  <a:noFill/>
                </a:ln>
                <a:effectLst/>
                <a:uLnTx/>
                <a:uFillTx/>
                <a:latin typeface="Calibri"/>
                <a:ea typeface="Calibri"/>
                <a:cs typeface="Calibri"/>
                <a:sym typeface="Calibri"/>
              </a:rPr>
              <a:t>Kaela W.</a:t>
            </a:r>
            <a:endParaRPr kumimoji="0" sz="2000" b="0" i="0" u="none" strike="noStrike" kern="0" cap="none" spc="0" normalizeH="0" baseline="0" noProof="0" dirty="0">
              <a:ln>
                <a:noFill/>
              </a:ln>
              <a:effectLst/>
              <a:uLnTx/>
              <a:uFillTx/>
              <a:latin typeface="Arial"/>
              <a:cs typeface="Arial"/>
              <a:sym typeface="Arial"/>
            </a:endParaRPr>
          </a:p>
        </p:txBody>
      </p:sp>
      <p:sp>
        <p:nvSpPr>
          <p:cNvPr id="70" name="Google Shape;724;p34">
            <a:extLst>
              <a:ext uri="{FF2B5EF4-FFF2-40B4-BE49-F238E27FC236}">
                <a16:creationId xmlns:a16="http://schemas.microsoft.com/office/drawing/2014/main" id="{0588AC32-1E74-5C40-A9AD-E390CDBC7B45}"/>
              </a:ext>
            </a:extLst>
          </p:cNvPr>
          <p:cNvSpPr/>
          <p:nvPr/>
        </p:nvSpPr>
        <p:spPr>
          <a:xfrm>
            <a:off x="7958559" y="1683392"/>
            <a:ext cx="1292604" cy="606477"/>
          </a:xfrm>
          <a:prstGeom prst="rect">
            <a:avLst/>
          </a:prstGeom>
          <a:solidFill>
            <a:srgbClr val="620001"/>
          </a:solidFill>
          <a:ln w="9525" cap="flat" cmpd="sng">
            <a:solidFill>
              <a:srgbClr val="FFFF00"/>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dirty="0">
                <a:ln>
                  <a:noFill/>
                </a:ln>
                <a:effectLst/>
                <a:uLnTx/>
                <a:uFillTx/>
                <a:latin typeface="Calibri"/>
                <a:ea typeface="Calibri"/>
                <a:cs typeface="Calibri"/>
                <a:sym typeface="Calibri"/>
              </a:rPr>
              <a:t>Erin W.</a:t>
            </a:r>
            <a:endParaRPr kumimoji="0" sz="2000" b="0" i="0" u="none" strike="noStrike" kern="0" cap="none" spc="0" normalizeH="0" baseline="0" noProof="0" dirty="0">
              <a:ln>
                <a:noFill/>
              </a:ln>
              <a:effectLst/>
              <a:uLnTx/>
              <a:uFillTx/>
              <a:latin typeface="Arial"/>
              <a:cs typeface="Arial"/>
              <a:sym typeface="Arial"/>
            </a:endParaRPr>
          </a:p>
        </p:txBody>
      </p:sp>
      <p:cxnSp>
        <p:nvCxnSpPr>
          <p:cNvPr id="72" name="Straight Arrow Connector 71">
            <a:extLst>
              <a:ext uri="{FF2B5EF4-FFF2-40B4-BE49-F238E27FC236}">
                <a16:creationId xmlns:a16="http://schemas.microsoft.com/office/drawing/2014/main" id="{D35C5DB1-623E-0E48-9C1A-1A91D57A0868}"/>
              </a:ext>
            </a:extLst>
          </p:cNvPr>
          <p:cNvCxnSpPr>
            <a:cxnSpLocks/>
            <a:stCxn id="8" idx="1"/>
          </p:cNvCxnSpPr>
          <p:nvPr/>
        </p:nvCxnSpPr>
        <p:spPr>
          <a:xfrm flipH="1">
            <a:off x="1155882" y="976921"/>
            <a:ext cx="2738084" cy="886579"/>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743FF242-B7BE-954A-8163-C1EA029A5046}"/>
              </a:ext>
            </a:extLst>
          </p:cNvPr>
          <p:cNvCxnSpPr>
            <a:cxnSpLocks/>
          </p:cNvCxnSpPr>
          <p:nvPr/>
        </p:nvCxnSpPr>
        <p:spPr>
          <a:xfrm flipH="1">
            <a:off x="2639896" y="1340952"/>
            <a:ext cx="1572733" cy="507516"/>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48878137-3A78-0842-B0BC-EDC837B07DAF}"/>
              </a:ext>
            </a:extLst>
          </p:cNvPr>
          <p:cNvCxnSpPr>
            <a:cxnSpLocks/>
          </p:cNvCxnSpPr>
          <p:nvPr/>
        </p:nvCxnSpPr>
        <p:spPr>
          <a:xfrm>
            <a:off x="5197549" y="1227926"/>
            <a:ext cx="1090032" cy="499767"/>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BE2E7837-5D50-1549-95DE-491007A94447}"/>
              </a:ext>
            </a:extLst>
          </p:cNvPr>
          <p:cNvCxnSpPr>
            <a:cxnSpLocks/>
          </p:cNvCxnSpPr>
          <p:nvPr/>
        </p:nvCxnSpPr>
        <p:spPr>
          <a:xfrm flipH="1">
            <a:off x="4195073" y="1299612"/>
            <a:ext cx="17556" cy="555647"/>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8A7035B5-00F2-6D40-B921-358A5D74D64F}"/>
              </a:ext>
            </a:extLst>
          </p:cNvPr>
          <p:cNvCxnSpPr>
            <a:cxnSpLocks/>
          </p:cNvCxnSpPr>
          <p:nvPr/>
        </p:nvCxnSpPr>
        <p:spPr>
          <a:xfrm>
            <a:off x="5401714" y="1227926"/>
            <a:ext cx="5345095" cy="536688"/>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25CEC57E-FC83-BB4C-A51C-FB584E67F8BD}"/>
              </a:ext>
            </a:extLst>
          </p:cNvPr>
          <p:cNvCxnSpPr>
            <a:cxnSpLocks/>
          </p:cNvCxnSpPr>
          <p:nvPr/>
        </p:nvCxnSpPr>
        <p:spPr>
          <a:xfrm flipH="1">
            <a:off x="1286906" y="2561947"/>
            <a:ext cx="587246" cy="409616"/>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93" name="Google Shape;724;p34">
            <a:extLst>
              <a:ext uri="{FF2B5EF4-FFF2-40B4-BE49-F238E27FC236}">
                <a16:creationId xmlns:a16="http://schemas.microsoft.com/office/drawing/2014/main" id="{445D7BF5-24BA-7443-87EC-96926F1E3FB0}"/>
              </a:ext>
            </a:extLst>
          </p:cNvPr>
          <p:cNvSpPr/>
          <p:nvPr/>
        </p:nvSpPr>
        <p:spPr>
          <a:xfrm>
            <a:off x="678276" y="2971563"/>
            <a:ext cx="934845" cy="606477"/>
          </a:xfrm>
          <a:prstGeom prst="rect">
            <a:avLst/>
          </a:prstGeom>
          <a:solidFill>
            <a:srgbClr val="620001"/>
          </a:solidFill>
          <a:ln w="9525" cap="flat" cmpd="sng">
            <a:solidFill>
              <a:srgbClr val="FFFF00"/>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dirty="0">
                <a:ln>
                  <a:noFill/>
                </a:ln>
                <a:effectLst/>
                <a:uLnTx/>
                <a:uFillTx/>
                <a:latin typeface="Calibri"/>
                <a:ea typeface="Calibri"/>
                <a:cs typeface="Calibri"/>
                <a:sym typeface="Calibri"/>
              </a:rPr>
              <a:t>Girl </a:t>
            </a:r>
            <a:endParaRPr kumimoji="0" sz="2000" b="0" i="0" u="none" strike="noStrike" kern="0" cap="none" spc="0" normalizeH="0" baseline="0" noProof="0" dirty="0">
              <a:ln>
                <a:noFill/>
              </a:ln>
              <a:effectLst/>
              <a:uLnTx/>
              <a:uFillTx/>
              <a:latin typeface="Arial"/>
              <a:cs typeface="Arial"/>
              <a:sym typeface="Arial"/>
            </a:endParaRPr>
          </a:p>
        </p:txBody>
      </p:sp>
      <p:cxnSp>
        <p:nvCxnSpPr>
          <p:cNvPr id="95" name="Straight Arrow Connector 94">
            <a:extLst>
              <a:ext uri="{FF2B5EF4-FFF2-40B4-BE49-F238E27FC236}">
                <a16:creationId xmlns:a16="http://schemas.microsoft.com/office/drawing/2014/main" id="{FF533DBB-953D-AD4D-884E-A5E9170E2095}"/>
              </a:ext>
            </a:extLst>
          </p:cNvPr>
          <p:cNvCxnSpPr>
            <a:cxnSpLocks/>
          </p:cNvCxnSpPr>
          <p:nvPr/>
        </p:nvCxnSpPr>
        <p:spPr>
          <a:xfrm flipH="1">
            <a:off x="2187125" y="2599667"/>
            <a:ext cx="92616" cy="381185"/>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97" name="Google Shape;724;p34">
            <a:extLst>
              <a:ext uri="{FF2B5EF4-FFF2-40B4-BE49-F238E27FC236}">
                <a16:creationId xmlns:a16="http://schemas.microsoft.com/office/drawing/2014/main" id="{364084C5-539D-C246-9F10-B7D419F733D5}"/>
              </a:ext>
            </a:extLst>
          </p:cNvPr>
          <p:cNvSpPr/>
          <p:nvPr/>
        </p:nvSpPr>
        <p:spPr>
          <a:xfrm>
            <a:off x="1782525" y="2997523"/>
            <a:ext cx="934845" cy="606477"/>
          </a:xfrm>
          <a:prstGeom prst="rect">
            <a:avLst/>
          </a:prstGeom>
          <a:solidFill>
            <a:srgbClr val="620001"/>
          </a:solidFill>
          <a:ln w="9525" cap="flat" cmpd="sng">
            <a:solidFill>
              <a:srgbClr val="FFFF00"/>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dirty="0">
                <a:ln>
                  <a:noFill/>
                </a:ln>
                <a:effectLst/>
                <a:uLnTx/>
                <a:uFillTx/>
                <a:latin typeface="Calibri"/>
                <a:ea typeface="Calibri"/>
                <a:cs typeface="Calibri"/>
                <a:sym typeface="Calibri"/>
              </a:rPr>
              <a:t>Girl </a:t>
            </a:r>
            <a:endParaRPr kumimoji="0" sz="2000" b="0" i="0" u="none" strike="noStrike" kern="0" cap="none" spc="0" normalizeH="0" baseline="0" noProof="0" dirty="0">
              <a:ln>
                <a:noFill/>
              </a:ln>
              <a:effectLst/>
              <a:uLnTx/>
              <a:uFillTx/>
              <a:latin typeface="Arial"/>
              <a:cs typeface="Arial"/>
              <a:sym typeface="Arial"/>
            </a:endParaRPr>
          </a:p>
        </p:txBody>
      </p:sp>
      <p:sp>
        <p:nvSpPr>
          <p:cNvPr id="98" name="Google Shape;724;p34">
            <a:extLst>
              <a:ext uri="{FF2B5EF4-FFF2-40B4-BE49-F238E27FC236}">
                <a16:creationId xmlns:a16="http://schemas.microsoft.com/office/drawing/2014/main" id="{D55443E1-0BE2-3641-9E39-C2406F8D8B8D}"/>
              </a:ext>
            </a:extLst>
          </p:cNvPr>
          <p:cNvSpPr/>
          <p:nvPr/>
        </p:nvSpPr>
        <p:spPr>
          <a:xfrm>
            <a:off x="2829036" y="2987720"/>
            <a:ext cx="934845" cy="606477"/>
          </a:xfrm>
          <a:prstGeom prst="rect">
            <a:avLst/>
          </a:prstGeom>
          <a:solidFill>
            <a:srgbClr val="620001"/>
          </a:solidFill>
          <a:ln w="9525" cap="flat" cmpd="sng">
            <a:solidFill>
              <a:srgbClr val="FFFF00"/>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dirty="0">
                <a:ln>
                  <a:noFill/>
                </a:ln>
                <a:effectLst/>
                <a:uLnTx/>
                <a:uFillTx/>
                <a:latin typeface="Calibri"/>
                <a:ea typeface="Calibri"/>
                <a:cs typeface="Calibri"/>
                <a:sym typeface="Calibri"/>
              </a:rPr>
              <a:t>Girl </a:t>
            </a:r>
            <a:endParaRPr kumimoji="0" sz="2000" b="0" i="0" u="none" strike="noStrike" kern="0" cap="none" spc="0" normalizeH="0" baseline="0" noProof="0" dirty="0">
              <a:ln>
                <a:noFill/>
              </a:ln>
              <a:effectLst/>
              <a:uLnTx/>
              <a:uFillTx/>
              <a:latin typeface="Arial"/>
              <a:cs typeface="Arial"/>
              <a:sym typeface="Arial"/>
            </a:endParaRPr>
          </a:p>
        </p:txBody>
      </p:sp>
      <p:cxnSp>
        <p:nvCxnSpPr>
          <p:cNvPr id="99" name="Straight Arrow Connector 98">
            <a:extLst>
              <a:ext uri="{FF2B5EF4-FFF2-40B4-BE49-F238E27FC236}">
                <a16:creationId xmlns:a16="http://schemas.microsoft.com/office/drawing/2014/main" id="{CB1892CF-2D54-AE4D-9F3B-90BD13149C81}"/>
              </a:ext>
            </a:extLst>
          </p:cNvPr>
          <p:cNvCxnSpPr>
            <a:cxnSpLocks/>
            <a:endCxn id="98" idx="0"/>
          </p:cNvCxnSpPr>
          <p:nvPr/>
        </p:nvCxnSpPr>
        <p:spPr>
          <a:xfrm>
            <a:off x="3067843" y="2534822"/>
            <a:ext cx="228616" cy="452898"/>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34C56219-4C04-A747-9EAD-CB2DAFC97D83}"/>
              </a:ext>
            </a:extLst>
          </p:cNvPr>
          <p:cNvCxnSpPr>
            <a:cxnSpLocks/>
          </p:cNvCxnSpPr>
          <p:nvPr/>
        </p:nvCxnSpPr>
        <p:spPr>
          <a:xfrm flipH="1">
            <a:off x="5732363" y="2328276"/>
            <a:ext cx="859541" cy="610948"/>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8B526651-DD26-8749-BF34-AB57657F0D67}"/>
              </a:ext>
            </a:extLst>
          </p:cNvPr>
          <p:cNvCxnSpPr>
            <a:cxnSpLocks/>
          </p:cNvCxnSpPr>
          <p:nvPr/>
        </p:nvCxnSpPr>
        <p:spPr>
          <a:xfrm flipH="1">
            <a:off x="6192198" y="3494186"/>
            <a:ext cx="390866" cy="502495"/>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5198C1BD-9101-2F46-8576-16B085BBD09B}"/>
              </a:ext>
            </a:extLst>
          </p:cNvPr>
          <p:cNvCxnSpPr>
            <a:cxnSpLocks/>
          </p:cNvCxnSpPr>
          <p:nvPr/>
        </p:nvCxnSpPr>
        <p:spPr>
          <a:xfrm>
            <a:off x="6607052" y="2362356"/>
            <a:ext cx="195199" cy="625364"/>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08" name="Google Shape;724;p34">
            <a:extLst>
              <a:ext uri="{FF2B5EF4-FFF2-40B4-BE49-F238E27FC236}">
                <a16:creationId xmlns:a16="http://schemas.microsoft.com/office/drawing/2014/main" id="{8F9E970B-25F5-DF4B-BA43-6F638637B870}"/>
              </a:ext>
            </a:extLst>
          </p:cNvPr>
          <p:cNvSpPr/>
          <p:nvPr/>
        </p:nvSpPr>
        <p:spPr>
          <a:xfrm>
            <a:off x="5146791" y="2912975"/>
            <a:ext cx="882729" cy="555128"/>
          </a:xfrm>
          <a:prstGeom prst="rect">
            <a:avLst/>
          </a:prstGeom>
          <a:solidFill>
            <a:srgbClr val="620001"/>
          </a:solidFill>
          <a:ln w="9525" cap="flat" cmpd="sng">
            <a:solidFill>
              <a:srgbClr val="FFFF00"/>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dirty="0">
                <a:ln>
                  <a:noFill/>
                </a:ln>
                <a:effectLst/>
                <a:uLnTx/>
                <a:uFillTx/>
                <a:latin typeface="Calibri"/>
                <a:ea typeface="Calibri"/>
                <a:cs typeface="Calibri"/>
                <a:sym typeface="Calibri"/>
              </a:rPr>
              <a:t>Girl</a:t>
            </a:r>
            <a:endParaRPr kumimoji="0" sz="2000" b="0" i="0" u="none" strike="noStrike" kern="0" cap="none" spc="0" normalizeH="0" baseline="0" noProof="0" dirty="0">
              <a:ln>
                <a:noFill/>
              </a:ln>
              <a:effectLst/>
              <a:uLnTx/>
              <a:uFillTx/>
              <a:latin typeface="Arial"/>
              <a:cs typeface="Arial"/>
              <a:sym typeface="Arial"/>
            </a:endParaRPr>
          </a:p>
        </p:txBody>
      </p:sp>
      <p:cxnSp>
        <p:nvCxnSpPr>
          <p:cNvPr id="114" name="Straight Arrow Connector 113">
            <a:extLst>
              <a:ext uri="{FF2B5EF4-FFF2-40B4-BE49-F238E27FC236}">
                <a16:creationId xmlns:a16="http://schemas.microsoft.com/office/drawing/2014/main" id="{0050C957-D6C3-F543-9CCA-B23532B604F0}"/>
              </a:ext>
            </a:extLst>
          </p:cNvPr>
          <p:cNvCxnSpPr>
            <a:cxnSpLocks/>
            <a:stCxn id="70" idx="2"/>
          </p:cNvCxnSpPr>
          <p:nvPr/>
        </p:nvCxnSpPr>
        <p:spPr>
          <a:xfrm flipH="1">
            <a:off x="7204071" y="2289869"/>
            <a:ext cx="1400790" cy="611821"/>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22" name="Google Shape;724;p34">
            <a:extLst>
              <a:ext uri="{FF2B5EF4-FFF2-40B4-BE49-F238E27FC236}">
                <a16:creationId xmlns:a16="http://schemas.microsoft.com/office/drawing/2014/main" id="{15375F00-BA5C-6F41-9653-D8C8B177B08B}"/>
              </a:ext>
            </a:extLst>
          </p:cNvPr>
          <p:cNvSpPr/>
          <p:nvPr/>
        </p:nvSpPr>
        <p:spPr>
          <a:xfrm>
            <a:off x="8092669" y="2815124"/>
            <a:ext cx="1114725" cy="530979"/>
          </a:xfrm>
          <a:prstGeom prst="rect">
            <a:avLst/>
          </a:prstGeom>
          <a:solidFill>
            <a:srgbClr val="620001"/>
          </a:solidFill>
          <a:ln w="9525" cap="flat" cmpd="sng">
            <a:solidFill>
              <a:srgbClr val="FFFF00"/>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dirty="0">
                <a:ln>
                  <a:noFill/>
                </a:ln>
                <a:effectLst/>
                <a:uLnTx/>
                <a:uFillTx/>
                <a:latin typeface="Calibri"/>
                <a:ea typeface="Calibri"/>
                <a:cs typeface="Calibri"/>
                <a:sym typeface="Calibri"/>
              </a:rPr>
              <a:t>Rosie</a:t>
            </a:r>
            <a:endParaRPr kumimoji="0" sz="2000" b="0" i="0" u="none" strike="noStrike" kern="0" cap="none" spc="0" normalizeH="0" baseline="0" noProof="0" dirty="0">
              <a:ln>
                <a:noFill/>
              </a:ln>
              <a:effectLst/>
              <a:uLnTx/>
              <a:uFillTx/>
              <a:latin typeface="Arial"/>
              <a:cs typeface="Arial"/>
              <a:sym typeface="Arial"/>
            </a:endParaRPr>
          </a:p>
        </p:txBody>
      </p:sp>
      <p:cxnSp>
        <p:nvCxnSpPr>
          <p:cNvPr id="123" name="Straight Arrow Connector 122">
            <a:extLst>
              <a:ext uri="{FF2B5EF4-FFF2-40B4-BE49-F238E27FC236}">
                <a16:creationId xmlns:a16="http://schemas.microsoft.com/office/drawing/2014/main" id="{C538CEE7-0C71-F245-AA6F-D8FF5DC3F78D}"/>
              </a:ext>
            </a:extLst>
          </p:cNvPr>
          <p:cNvCxnSpPr>
            <a:cxnSpLocks/>
            <a:stCxn id="70" idx="2"/>
          </p:cNvCxnSpPr>
          <p:nvPr/>
        </p:nvCxnSpPr>
        <p:spPr>
          <a:xfrm flipH="1">
            <a:off x="8378335" y="2289869"/>
            <a:ext cx="226526" cy="560469"/>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25" name="Google Shape;724;p34">
            <a:extLst>
              <a:ext uri="{FF2B5EF4-FFF2-40B4-BE49-F238E27FC236}">
                <a16:creationId xmlns:a16="http://schemas.microsoft.com/office/drawing/2014/main" id="{F1D0CCF1-6343-2444-B291-CDC348DFC6D6}"/>
              </a:ext>
            </a:extLst>
          </p:cNvPr>
          <p:cNvSpPr/>
          <p:nvPr/>
        </p:nvSpPr>
        <p:spPr>
          <a:xfrm>
            <a:off x="6615092" y="2882204"/>
            <a:ext cx="1107482" cy="535813"/>
          </a:xfrm>
          <a:prstGeom prst="rect">
            <a:avLst/>
          </a:prstGeom>
          <a:solidFill>
            <a:srgbClr val="620001"/>
          </a:solidFill>
          <a:ln w="9525" cap="flat" cmpd="sng">
            <a:solidFill>
              <a:srgbClr val="FFFF00"/>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dirty="0">
                <a:ln>
                  <a:noFill/>
                </a:ln>
                <a:effectLst/>
                <a:uLnTx/>
                <a:uFillTx/>
                <a:latin typeface="Calibri"/>
                <a:ea typeface="Calibri"/>
                <a:cs typeface="Calibri"/>
                <a:sym typeface="Calibri"/>
              </a:rPr>
              <a:t>Haley</a:t>
            </a:r>
            <a:endParaRPr kumimoji="0" sz="2000" b="0" i="0" u="none" strike="noStrike" kern="0" cap="none" spc="0" normalizeH="0" baseline="0" noProof="0" dirty="0">
              <a:ln>
                <a:noFill/>
              </a:ln>
              <a:effectLst/>
              <a:uLnTx/>
              <a:uFillTx/>
              <a:latin typeface="Arial"/>
              <a:cs typeface="Arial"/>
              <a:sym typeface="Arial"/>
            </a:endParaRPr>
          </a:p>
        </p:txBody>
      </p:sp>
      <p:cxnSp>
        <p:nvCxnSpPr>
          <p:cNvPr id="126" name="Straight Arrow Connector 125">
            <a:extLst>
              <a:ext uri="{FF2B5EF4-FFF2-40B4-BE49-F238E27FC236}">
                <a16:creationId xmlns:a16="http://schemas.microsoft.com/office/drawing/2014/main" id="{77076ED7-B470-1342-B8FD-069AA8016AE3}"/>
              </a:ext>
            </a:extLst>
          </p:cNvPr>
          <p:cNvCxnSpPr>
            <a:cxnSpLocks/>
            <a:endCxn id="128" idx="0"/>
          </p:cNvCxnSpPr>
          <p:nvPr/>
        </p:nvCxnSpPr>
        <p:spPr>
          <a:xfrm flipH="1">
            <a:off x="7648829" y="3361532"/>
            <a:ext cx="482246" cy="64882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8674AF43-1F82-A64E-8C5B-A72E49F40ECF}"/>
              </a:ext>
            </a:extLst>
          </p:cNvPr>
          <p:cNvCxnSpPr>
            <a:cxnSpLocks/>
          </p:cNvCxnSpPr>
          <p:nvPr/>
        </p:nvCxnSpPr>
        <p:spPr>
          <a:xfrm>
            <a:off x="8131075" y="3291147"/>
            <a:ext cx="746410" cy="704773"/>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28" name="Google Shape;724;p34">
            <a:extLst>
              <a:ext uri="{FF2B5EF4-FFF2-40B4-BE49-F238E27FC236}">
                <a16:creationId xmlns:a16="http://schemas.microsoft.com/office/drawing/2014/main" id="{21767AC2-AEBD-8F4C-BAAB-1AE30044395E}"/>
              </a:ext>
            </a:extLst>
          </p:cNvPr>
          <p:cNvSpPr/>
          <p:nvPr/>
        </p:nvSpPr>
        <p:spPr>
          <a:xfrm>
            <a:off x="7007021" y="4010352"/>
            <a:ext cx="1283616" cy="426377"/>
          </a:xfrm>
          <a:prstGeom prst="rect">
            <a:avLst/>
          </a:prstGeom>
          <a:solidFill>
            <a:srgbClr val="620001"/>
          </a:solidFill>
          <a:ln w="9525" cap="flat" cmpd="sng">
            <a:solidFill>
              <a:srgbClr val="FFFF00"/>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 sz="2000" b="1" kern="0" dirty="0">
                <a:latin typeface="Calibri"/>
                <a:ea typeface="Calibri"/>
                <a:cs typeface="Calibri"/>
                <a:sym typeface="Calibri"/>
              </a:rPr>
              <a:t>Girl</a:t>
            </a:r>
            <a:r>
              <a:rPr kumimoji="0" lang="en" sz="2000" b="1" i="0" u="none" strike="noStrike" kern="0" cap="none" spc="0" normalizeH="0" baseline="0" noProof="0" dirty="0">
                <a:ln>
                  <a:noFill/>
                </a:ln>
                <a:effectLst/>
                <a:uLnTx/>
                <a:uFillTx/>
                <a:latin typeface="Calibri"/>
                <a:ea typeface="Calibri"/>
                <a:cs typeface="Calibri"/>
                <a:sym typeface="Calibri"/>
              </a:rPr>
              <a:t> </a:t>
            </a:r>
            <a:endParaRPr kumimoji="0" sz="2000" b="0" i="0" u="none" strike="noStrike" kern="0" cap="none" spc="0" normalizeH="0" baseline="0" noProof="0" dirty="0">
              <a:ln>
                <a:noFill/>
              </a:ln>
              <a:effectLst/>
              <a:uLnTx/>
              <a:uFillTx/>
              <a:latin typeface="Arial"/>
              <a:cs typeface="Arial"/>
              <a:sym typeface="Arial"/>
            </a:endParaRPr>
          </a:p>
        </p:txBody>
      </p:sp>
      <p:sp>
        <p:nvSpPr>
          <p:cNvPr id="129" name="Google Shape;724;p34">
            <a:extLst>
              <a:ext uri="{FF2B5EF4-FFF2-40B4-BE49-F238E27FC236}">
                <a16:creationId xmlns:a16="http://schemas.microsoft.com/office/drawing/2014/main" id="{25A127FC-8CCE-404B-B0FE-AC510822EE57}"/>
              </a:ext>
            </a:extLst>
          </p:cNvPr>
          <p:cNvSpPr/>
          <p:nvPr/>
        </p:nvSpPr>
        <p:spPr>
          <a:xfrm>
            <a:off x="8347376" y="4010352"/>
            <a:ext cx="822802" cy="426377"/>
          </a:xfrm>
          <a:prstGeom prst="rect">
            <a:avLst/>
          </a:prstGeom>
          <a:solidFill>
            <a:srgbClr val="620001"/>
          </a:solidFill>
          <a:ln w="9525" cap="flat" cmpd="sng">
            <a:solidFill>
              <a:srgbClr val="FFFF00"/>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dirty="0">
                <a:ln>
                  <a:noFill/>
                </a:ln>
                <a:effectLst/>
                <a:uLnTx/>
                <a:uFillTx/>
                <a:latin typeface="Calibri"/>
                <a:ea typeface="Calibri"/>
                <a:cs typeface="Calibri"/>
                <a:sym typeface="Calibri"/>
              </a:rPr>
              <a:t>Girl</a:t>
            </a:r>
            <a:endParaRPr kumimoji="0" sz="2000" b="0" i="0" u="none" strike="noStrike" kern="0" cap="none" spc="0" normalizeH="0" baseline="0" noProof="0" dirty="0">
              <a:ln>
                <a:noFill/>
              </a:ln>
              <a:effectLst/>
              <a:uLnTx/>
              <a:uFillTx/>
              <a:latin typeface="Arial"/>
              <a:cs typeface="Arial"/>
              <a:sym typeface="Arial"/>
            </a:endParaRPr>
          </a:p>
        </p:txBody>
      </p:sp>
      <p:sp>
        <p:nvSpPr>
          <p:cNvPr id="49" name="Google Shape;724;p34">
            <a:extLst>
              <a:ext uri="{FF2B5EF4-FFF2-40B4-BE49-F238E27FC236}">
                <a16:creationId xmlns:a16="http://schemas.microsoft.com/office/drawing/2014/main" id="{0E5BBBC9-8C70-C64B-B835-43DE81DB427F}"/>
              </a:ext>
            </a:extLst>
          </p:cNvPr>
          <p:cNvSpPr/>
          <p:nvPr/>
        </p:nvSpPr>
        <p:spPr>
          <a:xfrm>
            <a:off x="3655320" y="1860234"/>
            <a:ext cx="934845" cy="606477"/>
          </a:xfrm>
          <a:prstGeom prst="rect">
            <a:avLst/>
          </a:prstGeom>
          <a:solidFill>
            <a:srgbClr val="620001"/>
          </a:solidFill>
          <a:ln w="9525" cap="flat" cmpd="sng">
            <a:solidFill>
              <a:srgbClr val="FFFF00"/>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dirty="0">
                <a:ln>
                  <a:noFill/>
                </a:ln>
                <a:effectLst/>
                <a:uLnTx/>
                <a:uFillTx/>
                <a:latin typeface="Calibri"/>
                <a:ea typeface="Calibri"/>
                <a:cs typeface="Calibri"/>
                <a:sym typeface="Calibri"/>
              </a:rPr>
              <a:t>Emma </a:t>
            </a:r>
            <a:endParaRPr kumimoji="0" sz="2000" b="0" i="0" u="none" strike="noStrike" kern="0" cap="none" spc="0" normalizeH="0" baseline="0" noProof="0" dirty="0">
              <a:ln>
                <a:noFill/>
              </a:ln>
              <a:effectLst/>
              <a:uLnTx/>
              <a:uFillTx/>
              <a:latin typeface="Arial"/>
              <a:cs typeface="Arial"/>
              <a:sym typeface="Arial"/>
            </a:endParaRPr>
          </a:p>
        </p:txBody>
      </p:sp>
      <p:sp>
        <p:nvSpPr>
          <p:cNvPr id="51" name="Google Shape;724;p34">
            <a:extLst>
              <a:ext uri="{FF2B5EF4-FFF2-40B4-BE49-F238E27FC236}">
                <a16:creationId xmlns:a16="http://schemas.microsoft.com/office/drawing/2014/main" id="{5DD44993-C763-7941-85AF-40C80465AE13}"/>
              </a:ext>
            </a:extLst>
          </p:cNvPr>
          <p:cNvSpPr/>
          <p:nvPr/>
        </p:nvSpPr>
        <p:spPr>
          <a:xfrm>
            <a:off x="5197549" y="4025574"/>
            <a:ext cx="1190795" cy="583333"/>
          </a:xfrm>
          <a:prstGeom prst="rect">
            <a:avLst/>
          </a:prstGeom>
          <a:solidFill>
            <a:srgbClr val="620001"/>
          </a:solidFill>
          <a:ln w="9525" cap="flat" cmpd="sng">
            <a:solidFill>
              <a:srgbClr val="FFFF00"/>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dirty="0">
                <a:ln>
                  <a:noFill/>
                </a:ln>
                <a:effectLst/>
                <a:uLnTx/>
                <a:uFillTx/>
                <a:latin typeface="Calibri"/>
                <a:ea typeface="Calibri"/>
                <a:cs typeface="Calibri"/>
                <a:sym typeface="Calibri"/>
              </a:rPr>
              <a:t>Girl</a:t>
            </a:r>
            <a:endParaRPr kumimoji="0" sz="2000" b="0" i="0" u="none" strike="noStrike" kern="0" cap="none" spc="0" normalizeH="0" baseline="0" noProof="0" dirty="0">
              <a:ln>
                <a:noFill/>
              </a:ln>
              <a:effectLst/>
              <a:uLnTx/>
              <a:uFillTx/>
              <a:latin typeface="Arial"/>
              <a:cs typeface="Arial"/>
              <a:sym typeface="Arial"/>
            </a:endParaRPr>
          </a:p>
        </p:txBody>
      </p:sp>
      <p:sp>
        <p:nvSpPr>
          <p:cNvPr id="45" name="Google Shape;724;p34">
            <a:extLst>
              <a:ext uri="{FF2B5EF4-FFF2-40B4-BE49-F238E27FC236}">
                <a16:creationId xmlns:a16="http://schemas.microsoft.com/office/drawing/2014/main" id="{FEB06D77-FCDB-184B-BE7B-1A377BE86971}"/>
              </a:ext>
            </a:extLst>
          </p:cNvPr>
          <p:cNvSpPr/>
          <p:nvPr/>
        </p:nvSpPr>
        <p:spPr>
          <a:xfrm>
            <a:off x="3859859" y="3016218"/>
            <a:ext cx="934845" cy="606477"/>
          </a:xfrm>
          <a:prstGeom prst="rect">
            <a:avLst/>
          </a:prstGeom>
          <a:solidFill>
            <a:srgbClr val="620001"/>
          </a:solidFill>
          <a:ln w="9525" cap="flat" cmpd="sng">
            <a:solidFill>
              <a:srgbClr val="FFFF00"/>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dirty="0">
                <a:ln>
                  <a:noFill/>
                </a:ln>
                <a:effectLst/>
                <a:uLnTx/>
                <a:uFillTx/>
                <a:latin typeface="Calibri"/>
                <a:ea typeface="Calibri"/>
                <a:cs typeface="Calibri"/>
                <a:sym typeface="Calibri"/>
              </a:rPr>
              <a:t>Girl </a:t>
            </a:r>
            <a:endParaRPr kumimoji="0" sz="2000" b="0" i="0" u="none" strike="noStrike" kern="0" cap="none" spc="0" normalizeH="0" baseline="0" noProof="0" dirty="0">
              <a:ln>
                <a:noFill/>
              </a:ln>
              <a:effectLst/>
              <a:uLnTx/>
              <a:uFillTx/>
              <a:latin typeface="Arial"/>
              <a:cs typeface="Arial"/>
              <a:sym typeface="Arial"/>
            </a:endParaRPr>
          </a:p>
        </p:txBody>
      </p:sp>
      <p:cxnSp>
        <p:nvCxnSpPr>
          <p:cNvPr id="46" name="Straight Arrow Connector 45">
            <a:extLst>
              <a:ext uri="{FF2B5EF4-FFF2-40B4-BE49-F238E27FC236}">
                <a16:creationId xmlns:a16="http://schemas.microsoft.com/office/drawing/2014/main" id="{C6C488C6-7D19-DD48-8D65-09F7F6BCC41F}"/>
              </a:ext>
            </a:extLst>
          </p:cNvPr>
          <p:cNvCxnSpPr>
            <a:cxnSpLocks/>
            <a:endCxn id="45" idx="0"/>
          </p:cNvCxnSpPr>
          <p:nvPr/>
        </p:nvCxnSpPr>
        <p:spPr>
          <a:xfrm>
            <a:off x="3108030" y="2534822"/>
            <a:ext cx="1219252" cy="481396"/>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74DC71BF-EF0D-8B44-951F-1FE8AC68A6CD}"/>
              </a:ext>
            </a:extLst>
          </p:cNvPr>
          <p:cNvCxnSpPr>
            <a:cxnSpLocks/>
          </p:cNvCxnSpPr>
          <p:nvPr/>
        </p:nvCxnSpPr>
        <p:spPr>
          <a:xfrm flipH="1">
            <a:off x="10147090" y="2117389"/>
            <a:ext cx="859541" cy="610948"/>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D8B26F7B-453C-D348-AD4E-389BCA900A40}"/>
              </a:ext>
            </a:extLst>
          </p:cNvPr>
          <p:cNvCxnSpPr>
            <a:cxnSpLocks/>
          </p:cNvCxnSpPr>
          <p:nvPr/>
        </p:nvCxnSpPr>
        <p:spPr>
          <a:xfrm flipH="1">
            <a:off x="10922141" y="2151469"/>
            <a:ext cx="99638" cy="523569"/>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7" name="Google Shape;724;p34">
            <a:extLst>
              <a:ext uri="{FF2B5EF4-FFF2-40B4-BE49-F238E27FC236}">
                <a16:creationId xmlns:a16="http://schemas.microsoft.com/office/drawing/2014/main" id="{5EAD327A-FEA4-9E40-AE3D-C58870ED4D22}"/>
              </a:ext>
            </a:extLst>
          </p:cNvPr>
          <p:cNvSpPr/>
          <p:nvPr/>
        </p:nvSpPr>
        <p:spPr>
          <a:xfrm>
            <a:off x="9463611" y="2719673"/>
            <a:ext cx="952242" cy="555128"/>
          </a:xfrm>
          <a:prstGeom prst="rect">
            <a:avLst/>
          </a:prstGeom>
          <a:solidFill>
            <a:srgbClr val="620001"/>
          </a:solidFill>
          <a:ln w="9525" cap="flat" cmpd="sng">
            <a:solidFill>
              <a:srgbClr val="FFFF00"/>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dirty="0">
                <a:ln>
                  <a:noFill/>
                </a:ln>
                <a:effectLst/>
                <a:uLnTx/>
                <a:uFillTx/>
                <a:latin typeface="Calibri"/>
                <a:ea typeface="Calibri"/>
                <a:cs typeface="Calibri"/>
                <a:sym typeface="Calibri"/>
              </a:rPr>
              <a:t>Girl</a:t>
            </a:r>
            <a:endParaRPr kumimoji="0" sz="2000" b="0" i="0" u="none" strike="noStrike" kern="0" cap="none" spc="0" normalizeH="0" baseline="0" noProof="0" dirty="0">
              <a:ln>
                <a:noFill/>
              </a:ln>
              <a:effectLst/>
              <a:uLnTx/>
              <a:uFillTx/>
              <a:latin typeface="Arial"/>
              <a:cs typeface="Arial"/>
              <a:sym typeface="Arial"/>
            </a:endParaRPr>
          </a:p>
        </p:txBody>
      </p:sp>
      <p:sp>
        <p:nvSpPr>
          <p:cNvPr id="58" name="Google Shape;724;p34">
            <a:extLst>
              <a:ext uri="{FF2B5EF4-FFF2-40B4-BE49-F238E27FC236}">
                <a16:creationId xmlns:a16="http://schemas.microsoft.com/office/drawing/2014/main" id="{688D2E3E-A88E-F840-8EBB-ACB0B6B14319}"/>
              </a:ext>
            </a:extLst>
          </p:cNvPr>
          <p:cNvSpPr/>
          <p:nvPr/>
        </p:nvSpPr>
        <p:spPr>
          <a:xfrm>
            <a:off x="10527014" y="2675038"/>
            <a:ext cx="1244830" cy="535813"/>
          </a:xfrm>
          <a:prstGeom prst="rect">
            <a:avLst/>
          </a:prstGeom>
          <a:solidFill>
            <a:srgbClr val="620001"/>
          </a:solidFill>
          <a:ln w="9525" cap="flat" cmpd="sng">
            <a:solidFill>
              <a:srgbClr val="FFFF00"/>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dirty="0">
                <a:ln>
                  <a:noFill/>
                </a:ln>
                <a:effectLst/>
                <a:uLnTx/>
                <a:uFillTx/>
                <a:latin typeface="Calibri"/>
                <a:ea typeface="Calibri"/>
                <a:cs typeface="Calibri"/>
                <a:sym typeface="Calibri"/>
              </a:rPr>
              <a:t>Girl</a:t>
            </a:r>
            <a:endParaRPr kumimoji="0" sz="2000" b="0" i="0" u="none" strike="noStrike" kern="0" cap="none" spc="0" normalizeH="0" baseline="0" noProof="0" dirty="0">
              <a:ln>
                <a:noFill/>
              </a:ln>
              <a:effectLst/>
              <a:uLnTx/>
              <a:uFillTx/>
              <a:latin typeface="Arial"/>
              <a:cs typeface="Arial"/>
              <a:sym typeface="Arial"/>
            </a:endParaRPr>
          </a:p>
        </p:txBody>
      </p:sp>
      <p:sp>
        <p:nvSpPr>
          <p:cNvPr id="59" name="Google Shape;724;p34">
            <a:extLst>
              <a:ext uri="{FF2B5EF4-FFF2-40B4-BE49-F238E27FC236}">
                <a16:creationId xmlns:a16="http://schemas.microsoft.com/office/drawing/2014/main" id="{986A67E6-644E-A545-A1F8-3EB2779A8AE8}"/>
              </a:ext>
            </a:extLst>
          </p:cNvPr>
          <p:cNvSpPr/>
          <p:nvPr/>
        </p:nvSpPr>
        <p:spPr>
          <a:xfrm>
            <a:off x="10717278" y="1454185"/>
            <a:ext cx="1292604" cy="606477"/>
          </a:xfrm>
          <a:prstGeom prst="rect">
            <a:avLst/>
          </a:prstGeom>
          <a:solidFill>
            <a:srgbClr val="620001"/>
          </a:solidFill>
          <a:ln w="9525" cap="flat" cmpd="sng">
            <a:solidFill>
              <a:srgbClr val="FFFF00"/>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dirty="0">
                <a:ln>
                  <a:noFill/>
                </a:ln>
                <a:effectLst/>
                <a:uLnTx/>
                <a:uFillTx/>
                <a:latin typeface="Calibri"/>
                <a:ea typeface="Calibri"/>
                <a:cs typeface="Calibri"/>
                <a:sym typeface="Calibri"/>
              </a:rPr>
              <a:t>Grace F</a:t>
            </a:r>
            <a:endParaRPr kumimoji="0" sz="2000" b="0" i="0" u="none" strike="noStrike" kern="0" cap="none" spc="0" normalizeH="0" baseline="0" noProof="0" dirty="0">
              <a:ln>
                <a:noFill/>
              </a:ln>
              <a:effectLst/>
              <a:uLnTx/>
              <a:uFillTx/>
              <a:latin typeface="Arial"/>
              <a:cs typeface="Arial"/>
              <a:sym typeface="Arial"/>
            </a:endParaRPr>
          </a:p>
        </p:txBody>
      </p:sp>
      <p:cxnSp>
        <p:nvCxnSpPr>
          <p:cNvPr id="64" name="Straight Arrow Connector 63">
            <a:extLst>
              <a:ext uri="{FF2B5EF4-FFF2-40B4-BE49-F238E27FC236}">
                <a16:creationId xmlns:a16="http://schemas.microsoft.com/office/drawing/2014/main" id="{932BFC10-6B91-2D4E-B5E8-0F5DE3F240E7}"/>
              </a:ext>
            </a:extLst>
          </p:cNvPr>
          <p:cNvCxnSpPr>
            <a:cxnSpLocks/>
          </p:cNvCxnSpPr>
          <p:nvPr/>
        </p:nvCxnSpPr>
        <p:spPr>
          <a:xfrm>
            <a:off x="9169096" y="3305579"/>
            <a:ext cx="746410" cy="704773"/>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65" name="Google Shape;724;p34">
            <a:extLst>
              <a:ext uri="{FF2B5EF4-FFF2-40B4-BE49-F238E27FC236}">
                <a16:creationId xmlns:a16="http://schemas.microsoft.com/office/drawing/2014/main" id="{4AE1B4D1-55DA-6740-8FD7-086841481F2A}"/>
              </a:ext>
            </a:extLst>
          </p:cNvPr>
          <p:cNvSpPr/>
          <p:nvPr/>
        </p:nvSpPr>
        <p:spPr>
          <a:xfrm>
            <a:off x="9207394" y="3963717"/>
            <a:ext cx="722742" cy="411945"/>
          </a:xfrm>
          <a:prstGeom prst="rect">
            <a:avLst/>
          </a:prstGeom>
          <a:solidFill>
            <a:srgbClr val="620001"/>
          </a:solidFill>
          <a:ln w="9525" cap="flat" cmpd="sng">
            <a:solidFill>
              <a:srgbClr val="FFFF00"/>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dirty="0">
                <a:ln>
                  <a:noFill/>
                </a:ln>
                <a:effectLst/>
                <a:uLnTx/>
                <a:uFillTx/>
                <a:latin typeface="Calibri"/>
                <a:ea typeface="Calibri"/>
                <a:cs typeface="Calibri"/>
                <a:sym typeface="Calibri"/>
              </a:rPr>
              <a:t>Girl</a:t>
            </a:r>
            <a:endParaRPr kumimoji="0" sz="2000" b="0" i="0" u="none" strike="noStrike" kern="0" cap="none" spc="0" normalizeH="0" baseline="0" noProof="0" dirty="0">
              <a:ln>
                <a:noFill/>
              </a:ln>
              <a:effectLst/>
              <a:uLnTx/>
              <a:uFillTx/>
              <a:latin typeface="Arial"/>
              <a:cs typeface="Arial"/>
              <a:sym typeface="Arial"/>
            </a:endParaRPr>
          </a:p>
        </p:txBody>
      </p:sp>
      <p:cxnSp>
        <p:nvCxnSpPr>
          <p:cNvPr id="83" name="Straight Arrow Connector 82">
            <a:extLst>
              <a:ext uri="{FF2B5EF4-FFF2-40B4-BE49-F238E27FC236}">
                <a16:creationId xmlns:a16="http://schemas.microsoft.com/office/drawing/2014/main" id="{4032DCBB-793C-3747-AE59-B3E411D39DF2}"/>
              </a:ext>
            </a:extLst>
          </p:cNvPr>
          <p:cNvCxnSpPr>
            <a:cxnSpLocks/>
          </p:cNvCxnSpPr>
          <p:nvPr/>
        </p:nvCxnSpPr>
        <p:spPr>
          <a:xfrm>
            <a:off x="5401714" y="1242372"/>
            <a:ext cx="2570465" cy="498065"/>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CECE1C96-03A3-5646-ABAB-25E664ECD9F7}"/>
              </a:ext>
            </a:extLst>
          </p:cNvPr>
          <p:cNvCxnSpPr>
            <a:cxnSpLocks/>
            <a:endCxn id="48" idx="0"/>
          </p:cNvCxnSpPr>
          <p:nvPr/>
        </p:nvCxnSpPr>
        <p:spPr>
          <a:xfrm>
            <a:off x="10032448" y="3291146"/>
            <a:ext cx="366227" cy="812171"/>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8" name="Google Shape;724;p34">
            <a:extLst>
              <a:ext uri="{FF2B5EF4-FFF2-40B4-BE49-F238E27FC236}">
                <a16:creationId xmlns:a16="http://schemas.microsoft.com/office/drawing/2014/main" id="{D6F86230-E412-6B40-8A8F-108D0272E99A}"/>
              </a:ext>
            </a:extLst>
          </p:cNvPr>
          <p:cNvSpPr/>
          <p:nvPr/>
        </p:nvSpPr>
        <p:spPr>
          <a:xfrm>
            <a:off x="10037304" y="4103317"/>
            <a:ext cx="722742" cy="411945"/>
          </a:xfrm>
          <a:prstGeom prst="rect">
            <a:avLst/>
          </a:prstGeom>
          <a:solidFill>
            <a:srgbClr val="620001"/>
          </a:solidFill>
          <a:ln w="9525" cap="flat" cmpd="sng">
            <a:solidFill>
              <a:srgbClr val="FFFF00"/>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dirty="0">
                <a:ln>
                  <a:noFill/>
                </a:ln>
                <a:effectLst/>
                <a:uLnTx/>
                <a:uFillTx/>
                <a:latin typeface="Calibri"/>
                <a:ea typeface="Calibri"/>
                <a:cs typeface="Calibri"/>
                <a:sym typeface="Calibri"/>
              </a:rPr>
              <a:t>Girl</a:t>
            </a:r>
            <a:endParaRPr kumimoji="0" sz="2000" b="0" i="0" u="none" strike="noStrike" kern="0" cap="none" spc="0" normalizeH="0" baseline="0" noProof="0" dirty="0">
              <a:ln>
                <a:noFill/>
              </a:ln>
              <a:effectLst/>
              <a:uLnTx/>
              <a:uFillTx/>
              <a:latin typeface="Arial"/>
              <a:cs typeface="Arial"/>
              <a:sym typeface="Arial"/>
            </a:endParaRPr>
          </a:p>
        </p:txBody>
      </p:sp>
      <p:cxnSp>
        <p:nvCxnSpPr>
          <p:cNvPr id="50" name="Straight Arrow Connector 49">
            <a:extLst>
              <a:ext uri="{FF2B5EF4-FFF2-40B4-BE49-F238E27FC236}">
                <a16:creationId xmlns:a16="http://schemas.microsoft.com/office/drawing/2014/main" id="{71224B86-D571-3549-B39E-7CAC6DCE6957}"/>
              </a:ext>
            </a:extLst>
          </p:cNvPr>
          <p:cNvCxnSpPr>
            <a:cxnSpLocks/>
          </p:cNvCxnSpPr>
          <p:nvPr/>
        </p:nvCxnSpPr>
        <p:spPr>
          <a:xfrm flipH="1">
            <a:off x="5200288" y="1302878"/>
            <a:ext cx="17556" cy="555647"/>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2" name="Google Shape;724;p34">
            <a:extLst>
              <a:ext uri="{FF2B5EF4-FFF2-40B4-BE49-F238E27FC236}">
                <a16:creationId xmlns:a16="http://schemas.microsoft.com/office/drawing/2014/main" id="{2B98E098-4189-BF4F-8D7A-2DB27215AA2C}"/>
              </a:ext>
            </a:extLst>
          </p:cNvPr>
          <p:cNvSpPr/>
          <p:nvPr/>
        </p:nvSpPr>
        <p:spPr>
          <a:xfrm>
            <a:off x="4660535" y="1863500"/>
            <a:ext cx="934845" cy="606477"/>
          </a:xfrm>
          <a:prstGeom prst="rect">
            <a:avLst/>
          </a:prstGeom>
          <a:solidFill>
            <a:srgbClr val="620001"/>
          </a:solidFill>
          <a:ln w="9525" cap="flat" cmpd="sng">
            <a:solidFill>
              <a:srgbClr val="FFFF00"/>
            </a:solidFill>
            <a:prstDash val="solid"/>
            <a:miter lim="800000"/>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400" b="1" i="0" u="none" strike="noStrike" kern="0" cap="none" spc="0" normalizeH="0" baseline="0" noProof="0" dirty="0">
                <a:ln>
                  <a:noFill/>
                </a:ln>
                <a:effectLst/>
                <a:uLnTx/>
                <a:uFillTx/>
                <a:latin typeface="Calibri"/>
                <a:ea typeface="Calibri"/>
                <a:cs typeface="Calibri"/>
                <a:sym typeface="Calibri"/>
              </a:rPr>
              <a:t>Hannah S</a:t>
            </a:r>
            <a:endParaRPr kumimoji="0" sz="1400" b="0" i="0" u="none" strike="noStrike" kern="0" cap="none" spc="0" normalizeH="0" baseline="0" noProof="0" dirty="0">
              <a:ln>
                <a:noFill/>
              </a:ln>
              <a:effectLst/>
              <a:uLnTx/>
              <a:uFillTx/>
              <a:latin typeface="Arial"/>
              <a:cs typeface="Arial"/>
              <a:sym typeface="Arial"/>
            </a:endParaRPr>
          </a:p>
        </p:txBody>
      </p:sp>
    </p:spTree>
    <p:extLst>
      <p:ext uri="{BB962C8B-B14F-4D97-AF65-F5344CB8AC3E}">
        <p14:creationId xmlns:p14="http://schemas.microsoft.com/office/powerpoint/2010/main" val="253778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1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2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0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2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2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2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28"/>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P spid="93" grpId="0" animBg="1"/>
      <p:bldP spid="97" grpId="0" animBg="1"/>
      <p:bldP spid="98" grpId="0" animBg="1"/>
      <p:bldP spid="108" grpId="0" animBg="1"/>
      <p:bldP spid="122" grpId="0" animBg="1"/>
      <p:bldP spid="125" grpId="0" animBg="1"/>
      <p:bldP spid="128" grpId="0" animBg="1"/>
      <p:bldP spid="129" grpId="0" animBg="1"/>
      <p:bldP spid="49" grpId="0" animBg="1"/>
      <p:bldP spid="51" grpId="0" animBg="1"/>
      <p:bldP spid="45" grpId="0" animBg="1"/>
      <p:bldP spid="57" grpId="0" animBg="1"/>
      <p:bldP spid="58" grpId="0" animBg="1"/>
      <p:bldP spid="59" grpId="0" animBg="1"/>
      <p:bldP spid="65" grpId="0" animBg="1"/>
      <p:bldP spid="48"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7D78DC-DB4F-7946-A2E4-1E4C2B928EF5}"/>
              </a:ext>
            </a:extLst>
          </p:cNvPr>
          <p:cNvSpPr>
            <a:spLocks noGrp="1"/>
          </p:cNvSpPr>
          <p:nvPr>
            <p:ph idx="1"/>
          </p:nvPr>
        </p:nvSpPr>
        <p:spPr>
          <a:xfrm>
            <a:off x="411480" y="1219200"/>
            <a:ext cx="10942320" cy="4721791"/>
          </a:xfrm>
        </p:spPr>
        <p:txBody>
          <a:bodyPr>
            <a:normAutofit/>
          </a:bodyPr>
          <a:lstStyle/>
          <a:p>
            <a:r>
              <a:rPr lang="en-US" sz="4000" dirty="0">
                <a:latin typeface="Baskerville" panose="02020502070401020303" pitchFamily="18" charset="0"/>
                <a:ea typeface="Baskerville" panose="02020502070401020303" pitchFamily="18" charset="0"/>
              </a:rPr>
              <a:t>We want the fruit to remain</a:t>
            </a:r>
          </a:p>
          <a:p>
            <a:r>
              <a:rPr lang="en-US" sz="4000" dirty="0">
                <a:latin typeface="Baskerville" panose="02020502070401020303" pitchFamily="18" charset="0"/>
                <a:ea typeface="Baskerville" panose="02020502070401020303" pitchFamily="18" charset="0"/>
              </a:rPr>
              <a:t>Who is going to lead/train them?</a:t>
            </a:r>
          </a:p>
          <a:p>
            <a:r>
              <a:rPr lang="en-US" sz="4000" dirty="0">
                <a:latin typeface="Baskerville" panose="02020502070401020303" pitchFamily="18" charset="0"/>
                <a:ea typeface="Baskerville" panose="02020502070401020303" pitchFamily="18" charset="0"/>
              </a:rPr>
              <a:t>What happens when you’re not there anymore?</a:t>
            </a:r>
          </a:p>
          <a:p>
            <a:r>
              <a:rPr lang="en-US" sz="4000" dirty="0">
                <a:latin typeface="Baskerville" panose="02020502070401020303" pitchFamily="18" charset="0"/>
                <a:ea typeface="Baskerville" panose="02020502070401020303" pitchFamily="18" charset="0"/>
              </a:rPr>
              <a:t>We will win in home group ministry if we are discipling successfully</a:t>
            </a:r>
          </a:p>
        </p:txBody>
      </p:sp>
      <p:sp>
        <p:nvSpPr>
          <p:cNvPr id="16" name="Content Placeholder 2">
            <a:extLst>
              <a:ext uri="{FF2B5EF4-FFF2-40B4-BE49-F238E27FC236}">
                <a16:creationId xmlns:a16="http://schemas.microsoft.com/office/drawing/2014/main" id="{98B416AC-3E2E-714C-BFDB-F35EDE25D4D5}"/>
              </a:ext>
            </a:extLst>
          </p:cNvPr>
          <p:cNvSpPr txBox="1">
            <a:spLocks/>
          </p:cNvSpPr>
          <p:nvPr/>
        </p:nvSpPr>
        <p:spPr>
          <a:xfrm>
            <a:off x="285100" y="333051"/>
            <a:ext cx="10942320" cy="672790"/>
          </a:xfrm>
          <a:prstGeom prst="rect">
            <a:avLst/>
          </a:prstGeom>
        </p:spPr>
        <p:txBody>
          <a:bodyPr vert="horz" lIns="91440" tIns="45720" rIns="91440" bIns="45720" rtlCol="0">
            <a:noAutofit/>
          </a:bodyPr>
          <a:lstStyle>
            <a:lvl1pPr marL="228611" indent="-228611" algn="l" defTabSz="914446"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34" indent="-228611" algn="l" defTabSz="914446"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57" indent="-228611" algn="l" defTabSz="914446"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80"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503" indent="-228611" algn="l" defTabSz="91444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726"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949"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171"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394" indent="-228611" algn="l" defTabSz="91444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lvl="0" indent="0">
              <a:buNone/>
              <a:defRPr/>
            </a:pPr>
            <a:r>
              <a:rPr lang="en-US" sz="4400" dirty="0">
                <a:solidFill>
                  <a:prstClr val="white"/>
                </a:solidFill>
                <a:latin typeface="Baskerville" panose="02020502070401020303" pitchFamily="18" charset="0"/>
                <a:ea typeface="Baskerville" panose="02020502070401020303" pitchFamily="18" charset="0"/>
              </a:rPr>
              <a:t>Working Small to Reach the Many</a:t>
            </a:r>
          </a:p>
        </p:txBody>
      </p:sp>
      <p:sp>
        <p:nvSpPr>
          <p:cNvPr id="4" name="Rounded Rectangle 6">
            <a:extLst>
              <a:ext uri="{FF2B5EF4-FFF2-40B4-BE49-F238E27FC236}">
                <a16:creationId xmlns:a16="http://schemas.microsoft.com/office/drawing/2014/main" id="{AE4F974F-8CD4-6D46-88FA-8F3CFE2FFD6D}"/>
              </a:ext>
            </a:extLst>
          </p:cNvPr>
          <p:cNvSpPr/>
          <p:nvPr/>
        </p:nvSpPr>
        <p:spPr bwMode="auto">
          <a:xfrm>
            <a:off x="4211538" y="533107"/>
            <a:ext cx="7339064" cy="3046988"/>
          </a:xfrm>
          <a:prstGeom prst="roundRect">
            <a:avLst>
              <a:gd name="adj" fmla="val 0"/>
            </a:avLst>
          </a:prstGeom>
          <a:solidFill>
            <a:srgbClr val="620001"/>
          </a:solidFill>
          <a:ln w="25400" cap="flat" cmpd="sng" algn="ctr">
            <a:solidFill>
              <a:srgbClr val="FFFF00"/>
            </a:solidFill>
            <a:prstDash val="solid"/>
            <a:round/>
            <a:headEnd type="none" w="med" len="med"/>
            <a:tailEnd type="none" w="med" len="med"/>
          </a:ln>
          <a:effectLst/>
        </p:spPr>
        <p:txBody>
          <a:bodyPr wrap="square" rtlCol="0" anchor="t" anchorCtr="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prstClr val="white"/>
                </a:solidFill>
                <a:effectLst/>
                <a:uLnTx/>
                <a:uFillTx/>
                <a:latin typeface="Baskerville" panose="02020502070401020303" pitchFamily="18" charset="0"/>
                <a:ea typeface="Baskerville" panose="02020502070401020303" pitchFamily="18" charset="0"/>
                <a:cs typeface="+mn-cs"/>
              </a:rPr>
              <a:t>2</a:t>
            </a:r>
            <a:r>
              <a:rPr kumimoji="0" lang="en-US" sz="3200" b="0" i="0" u="none" strike="noStrike" kern="1200" cap="none" spc="0" normalizeH="0" noProof="0" dirty="0">
                <a:ln>
                  <a:noFill/>
                </a:ln>
                <a:solidFill>
                  <a:prstClr val="white"/>
                </a:solidFill>
                <a:effectLst/>
                <a:uLnTx/>
                <a:uFillTx/>
                <a:latin typeface="Baskerville" panose="02020502070401020303" pitchFamily="18" charset="0"/>
                <a:ea typeface="Baskerville" panose="02020502070401020303" pitchFamily="18" charset="0"/>
                <a:cs typeface="+mn-cs"/>
              </a:rPr>
              <a:t> things I hope this workshop helps avoid:</a:t>
            </a:r>
          </a:p>
          <a:p>
            <a:pPr marL="514350" marR="0" lvl="0" indent="-514350" algn="l" defTabSz="914400" rtl="0" eaLnBrk="1" fontAlgn="auto" latinLnBrk="0" hangingPunct="1">
              <a:lnSpc>
                <a:spcPct val="100000"/>
              </a:lnSpc>
              <a:spcBef>
                <a:spcPts val="0"/>
              </a:spcBef>
              <a:spcAft>
                <a:spcPts val="0"/>
              </a:spcAft>
              <a:buClrTx/>
              <a:buSzTx/>
              <a:buAutoNum type="arabicParenR"/>
              <a:tabLst/>
              <a:defRPr/>
            </a:pPr>
            <a:r>
              <a:rPr lang="en-US" sz="3200" baseline="0" dirty="0">
                <a:solidFill>
                  <a:prstClr val="white"/>
                </a:solidFill>
                <a:latin typeface="Baskerville" panose="02020502070401020303" pitchFamily="18" charset="0"/>
                <a:ea typeface="Baskerville" panose="02020502070401020303" pitchFamily="18" charset="0"/>
              </a:rPr>
              <a:t>We wind up with a bunch of nice Christians who can’t get anything done</a:t>
            </a:r>
          </a:p>
          <a:p>
            <a:pPr marL="514350" marR="0" lvl="0" indent="-514350" algn="l" defTabSz="914400" rtl="0" eaLnBrk="1" fontAlgn="auto" latinLnBrk="0" hangingPunct="1">
              <a:lnSpc>
                <a:spcPct val="100000"/>
              </a:lnSpc>
              <a:spcBef>
                <a:spcPts val="0"/>
              </a:spcBef>
              <a:spcAft>
                <a:spcPts val="0"/>
              </a:spcAft>
              <a:buClrTx/>
              <a:buSzTx/>
              <a:buAutoNum type="arabicParenR"/>
              <a:tabLst/>
              <a:defRPr/>
            </a:pPr>
            <a:r>
              <a:rPr kumimoji="0" lang="en-US" sz="3200" b="0" i="0" u="none" strike="noStrike" kern="1200" cap="none" spc="0" normalizeH="0" noProof="0" dirty="0">
                <a:ln>
                  <a:noFill/>
                </a:ln>
                <a:solidFill>
                  <a:prstClr val="white"/>
                </a:solidFill>
                <a:effectLst/>
                <a:uLnTx/>
                <a:uFillTx/>
                <a:latin typeface="Baskerville" panose="02020502070401020303" pitchFamily="18" charset="0"/>
                <a:ea typeface="Baskerville" panose="02020502070401020303" pitchFamily="18" charset="0"/>
                <a:cs typeface="+mn-cs"/>
              </a:rPr>
              <a:t>We wind up with a bunch of ministry machines whose hearts are untouched by the Holy Spirit</a:t>
            </a:r>
            <a:endParaRPr kumimoji="0" lang="en-US" sz="3200" b="0" i="0" u="none" strike="noStrike" kern="1200" cap="none" spc="0" normalizeH="0" baseline="0" noProof="0" dirty="0">
              <a:ln>
                <a:noFill/>
              </a:ln>
              <a:solidFill>
                <a:prstClr val="white"/>
              </a:solidFill>
              <a:effectLst/>
              <a:uLnTx/>
              <a:uFillTx/>
              <a:latin typeface="Baskerville" panose="02020502070401020303" pitchFamily="18" charset="0"/>
              <a:ea typeface="Baskerville" panose="02020502070401020303" pitchFamily="18" charset="0"/>
              <a:cs typeface="+mn-cs"/>
            </a:endParaRPr>
          </a:p>
        </p:txBody>
      </p:sp>
    </p:spTree>
    <p:extLst>
      <p:ext uri="{BB962C8B-B14F-4D97-AF65-F5344CB8AC3E}">
        <p14:creationId xmlns:p14="http://schemas.microsoft.com/office/powerpoint/2010/main" val="288595446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well-Theme">
  <a:themeElements>
    <a:clrScheme name="Dwell">
      <a:dk1>
        <a:sysClr val="windowText" lastClr="000000"/>
      </a:dk1>
      <a:lt1>
        <a:sysClr val="window" lastClr="FFFFFF"/>
      </a:lt1>
      <a:dk2>
        <a:srgbClr val="03272D"/>
      </a:dk2>
      <a:lt2>
        <a:srgbClr val="FFFFFF"/>
      </a:lt2>
      <a:accent1>
        <a:srgbClr val="72DB2B"/>
      </a:accent1>
      <a:accent2>
        <a:srgbClr val="07841B"/>
      </a:accent2>
      <a:accent3>
        <a:srgbClr val="515E61"/>
      </a:accent3>
      <a:accent4>
        <a:srgbClr val="FFFFFF"/>
      </a:accent4>
      <a:accent5>
        <a:srgbClr val="72DB2B"/>
      </a:accent5>
      <a:accent6>
        <a:srgbClr val="07841B"/>
      </a:accent6>
      <a:hlink>
        <a:srgbClr val="72DB2B"/>
      </a:hlink>
      <a:folHlink>
        <a:srgbClr val="07841B"/>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Dwell-Theme" id="{83A9F0AA-6EC3-4022-A6DF-642119352D90}" vid="{BADD0C12-03D4-46CD-BB72-7CAC675227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3337</TotalTime>
  <Words>2248</Words>
  <Application>Microsoft Office PowerPoint</Application>
  <PresentationFormat>Widescreen</PresentationFormat>
  <Paragraphs>249</Paragraphs>
  <Slides>35</Slides>
  <Notes>35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35</vt:i4>
      </vt:variant>
    </vt:vector>
  </HeadingPairs>
  <TitlesOfParts>
    <vt:vector size="45" baseType="lpstr">
      <vt:lpstr>Arial</vt:lpstr>
      <vt:lpstr>Baskerville</vt:lpstr>
      <vt:lpstr>Calibri</vt:lpstr>
      <vt:lpstr>Calibri Light</vt:lpstr>
      <vt:lpstr>Century Gothic</vt:lpstr>
      <vt:lpstr>Georgia</vt:lpstr>
      <vt:lpstr>Tw Cen MT</vt:lpstr>
      <vt:lpstr>Wingdings</vt:lpstr>
      <vt:lpstr>Office Theme</vt:lpstr>
      <vt:lpstr>Dwell-Theme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O'MalleyD</dc:creator>
  <cp:lastModifiedBy>Haley</cp:lastModifiedBy>
  <cp:revision>103</cp:revision>
  <dcterms:created xsi:type="dcterms:W3CDTF">2025-07-07T13:04:28Z</dcterms:created>
  <dcterms:modified xsi:type="dcterms:W3CDTF">2025-07-21T05:35:50Z</dcterms:modified>
</cp:coreProperties>
</file>