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1"/>
  </p:sldMasterIdLst>
  <p:notesMasterIdLst>
    <p:notesMasterId r:id="rId33"/>
  </p:notesMasterIdLst>
  <p:sldIdLst>
    <p:sldId id="256" r:id="rId2"/>
    <p:sldId id="1212" r:id="rId3"/>
    <p:sldId id="1172" r:id="rId4"/>
    <p:sldId id="1217" r:id="rId5"/>
    <p:sldId id="407" r:id="rId6"/>
    <p:sldId id="1221" r:id="rId7"/>
    <p:sldId id="1220" r:id="rId8"/>
    <p:sldId id="1218" r:id="rId9"/>
    <p:sldId id="1222" r:id="rId10"/>
    <p:sldId id="1226" r:id="rId11"/>
    <p:sldId id="410" r:id="rId12"/>
    <p:sldId id="303" r:id="rId13"/>
    <p:sldId id="304" r:id="rId14"/>
    <p:sldId id="305" r:id="rId15"/>
    <p:sldId id="1228" r:id="rId16"/>
    <p:sldId id="1223" r:id="rId17"/>
    <p:sldId id="409" r:id="rId18"/>
    <p:sldId id="298" r:id="rId19"/>
    <p:sldId id="1185" r:id="rId20"/>
    <p:sldId id="285" r:id="rId21"/>
    <p:sldId id="1238" r:id="rId22"/>
    <p:sldId id="1232" r:id="rId23"/>
    <p:sldId id="1227" r:id="rId24"/>
    <p:sldId id="1231" r:id="rId25"/>
    <p:sldId id="1229" r:id="rId26"/>
    <p:sldId id="1233" r:id="rId27"/>
    <p:sldId id="1234" r:id="rId28"/>
    <p:sldId id="1235" r:id="rId29"/>
    <p:sldId id="1236" r:id="rId30"/>
    <p:sldId id="1237" r:id="rId31"/>
    <p:sldId id="1239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77"/>
    <p:restoredTop sz="76034" autoAdjust="0"/>
  </p:normalViewPr>
  <p:slideViewPr>
    <p:cSldViewPr snapToGrid="0">
      <p:cViewPr varScale="1">
        <p:scale>
          <a:sx n="64" d="100"/>
          <a:sy n="64" d="100"/>
        </p:scale>
        <p:origin x="564" y="56"/>
      </p:cViewPr>
      <p:guideLst/>
    </p:cSldViewPr>
  </p:slideViewPr>
  <p:notesTextViewPr>
    <p:cViewPr>
      <p:scale>
        <a:sx n="95" d="100"/>
        <a:sy n="9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8FA04B-0027-4664-9FF8-A7E270A276A0}" type="doc">
      <dgm:prSet loTypeId="urn:microsoft.com/office/officeart/2005/8/layout/hierarchy3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BBC969D-D3DF-4147-A3EA-42A6BFE369AD}">
      <dgm:prSet/>
      <dgm:spPr/>
      <dgm:t>
        <a:bodyPr/>
        <a:lstStyle/>
        <a:p>
          <a:r>
            <a:rPr lang="en-US" b="0" i="0" dirty="0"/>
            <a:t>Prejudgment</a:t>
          </a:r>
          <a:endParaRPr lang="en-US" dirty="0"/>
        </a:p>
      </dgm:t>
    </dgm:pt>
    <dgm:pt modelId="{1D18AB13-40FC-4C5C-B224-B82190D894F7}" type="parTrans" cxnId="{9EED7C29-00B1-496F-ABC9-A4615E7AABA0}">
      <dgm:prSet/>
      <dgm:spPr/>
      <dgm:t>
        <a:bodyPr/>
        <a:lstStyle/>
        <a:p>
          <a:endParaRPr lang="en-US"/>
        </a:p>
      </dgm:t>
    </dgm:pt>
    <dgm:pt modelId="{35DFFE29-39CE-4BB4-A3E8-842679271238}" type="sibTrans" cxnId="{9EED7C29-00B1-496F-ABC9-A4615E7AABA0}">
      <dgm:prSet/>
      <dgm:spPr/>
      <dgm:t>
        <a:bodyPr/>
        <a:lstStyle/>
        <a:p>
          <a:endParaRPr lang="en-US"/>
        </a:p>
      </dgm:t>
    </dgm:pt>
    <dgm:pt modelId="{6EC43216-6E33-4F9E-AD79-7D7A56973075}">
      <dgm:prSet/>
      <dgm:spPr/>
      <dgm:t>
        <a:bodyPr/>
        <a:lstStyle/>
        <a:p>
          <a:r>
            <a:rPr lang="en-US" b="0" i="0" dirty="0"/>
            <a:t>Being Too Quick to React</a:t>
          </a:r>
          <a:endParaRPr lang="en-US" dirty="0"/>
        </a:p>
      </dgm:t>
    </dgm:pt>
    <dgm:pt modelId="{129CD018-C14C-4082-8174-407737A84EF2}" type="parTrans" cxnId="{9071B7CB-8957-4303-8DAA-73C0B71CA07B}">
      <dgm:prSet/>
      <dgm:spPr/>
      <dgm:t>
        <a:bodyPr/>
        <a:lstStyle/>
        <a:p>
          <a:endParaRPr lang="en-US"/>
        </a:p>
      </dgm:t>
    </dgm:pt>
    <dgm:pt modelId="{B9369ECF-C9BC-40D8-9415-7BB0055E5196}" type="sibTrans" cxnId="{9071B7CB-8957-4303-8DAA-73C0B71CA07B}">
      <dgm:prSet/>
      <dgm:spPr/>
      <dgm:t>
        <a:bodyPr/>
        <a:lstStyle/>
        <a:p>
          <a:endParaRPr lang="en-US"/>
        </a:p>
      </dgm:t>
    </dgm:pt>
    <dgm:pt modelId="{186037EC-A171-4C3C-8B74-0D68A8D6D06A}">
      <dgm:prSet/>
      <dgm:spPr/>
      <dgm:t>
        <a:bodyPr/>
        <a:lstStyle/>
        <a:p>
          <a:r>
            <a:rPr lang="en-US" b="0" i="0" dirty="0"/>
            <a:t>Ambushing</a:t>
          </a:r>
          <a:endParaRPr lang="en-US" dirty="0"/>
        </a:p>
      </dgm:t>
    </dgm:pt>
    <dgm:pt modelId="{56C4EA25-07B5-4FF3-AF2B-9DD5A07F4186}" type="parTrans" cxnId="{B7654F50-17D0-4503-9865-3F793C5E201E}">
      <dgm:prSet/>
      <dgm:spPr/>
      <dgm:t>
        <a:bodyPr/>
        <a:lstStyle/>
        <a:p>
          <a:endParaRPr lang="en-US"/>
        </a:p>
      </dgm:t>
    </dgm:pt>
    <dgm:pt modelId="{57A0FC04-91D3-42CC-8E44-21E5DE02A8A0}" type="sibTrans" cxnId="{B7654F50-17D0-4503-9865-3F793C5E201E}">
      <dgm:prSet/>
      <dgm:spPr/>
      <dgm:t>
        <a:bodyPr/>
        <a:lstStyle/>
        <a:p>
          <a:endParaRPr lang="en-US"/>
        </a:p>
      </dgm:t>
    </dgm:pt>
    <dgm:pt modelId="{64BE79E4-1CB0-7A43-9BB8-1ECE06B59D1F}" type="pres">
      <dgm:prSet presAssocID="{268FA04B-0027-4664-9FF8-A7E270A276A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4DBD381-4CC8-EB4C-812F-440E5212531B}" type="pres">
      <dgm:prSet presAssocID="{6BBC969D-D3DF-4147-A3EA-42A6BFE369AD}" presName="root" presStyleCnt="0"/>
      <dgm:spPr/>
    </dgm:pt>
    <dgm:pt modelId="{26A9DEF9-FD14-8D46-994C-4157BA1F93C2}" type="pres">
      <dgm:prSet presAssocID="{6BBC969D-D3DF-4147-A3EA-42A6BFE369AD}" presName="rootComposite" presStyleCnt="0"/>
      <dgm:spPr/>
    </dgm:pt>
    <dgm:pt modelId="{4B4793E6-D41D-D740-A316-BF334BD97674}" type="pres">
      <dgm:prSet presAssocID="{6BBC969D-D3DF-4147-A3EA-42A6BFE369AD}" presName="rootText" presStyleLbl="node1" presStyleIdx="0" presStyleCnt="3"/>
      <dgm:spPr/>
    </dgm:pt>
    <dgm:pt modelId="{D90BA319-115F-C746-8A94-0D8D8B49D8E3}" type="pres">
      <dgm:prSet presAssocID="{6BBC969D-D3DF-4147-A3EA-42A6BFE369AD}" presName="rootConnector" presStyleLbl="node1" presStyleIdx="0" presStyleCnt="3"/>
      <dgm:spPr/>
    </dgm:pt>
    <dgm:pt modelId="{2A87A148-FF20-8746-B478-A00DFFDE3CE6}" type="pres">
      <dgm:prSet presAssocID="{6BBC969D-D3DF-4147-A3EA-42A6BFE369AD}" presName="childShape" presStyleCnt="0"/>
      <dgm:spPr/>
    </dgm:pt>
    <dgm:pt modelId="{AD05C4F0-5634-1A4C-9AF1-09F2D6F109FF}" type="pres">
      <dgm:prSet presAssocID="{6EC43216-6E33-4F9E-AD79-7D7A56973075}" presName="root" presStyleCnt="0"/>
      <dgm:spPr/>
    </dgm:pt>
    <dgm:pt modelId="{73E7F11A-A0C8-7C47-B539-A940D06A044F}" type="pres">
      <dgm:prSet presAssocID="{6EC43216-6E33-4F9E-AD79-7D7A56973075}" presName="rootComposite" presStyleCnt="0"/>
      <dgm:spPr/>
    </dgm:pt>
    <dgm:pt modelId="{542D192D-33FD-694F-9909-CB980DD92832}" type="pres">
      <dgm:prSet presAssocID="{6EC43216-6E33-4F9E-AD79-7D7A56973075}" presName="rootText" presStyleLbl="node1" presStyleIdx="1" presStyleCnt="3"/>
      <dgm:spPr/>
    </dgm:pt>
    <dgm:pt modelId="{85F7CC99-65DA-684F-868B-D812F97BC7BC}" type="pres">
      <dgm:prSet presAssocID="{6EC43216-6E33-4F9E-AD79-7D7A56973075}" presName="rootConnector" presStyleLbl="node1" presStyleIdx="1" presStyleCnt="3"/>
      <dgm:spPr/>
    </dgm:pt>
    <dgm:pt modelId="{36EC63A4-9094-7240-B167-ABBF2A7F281C}" type="pres">
      <dgm:prSet presAssocID="{6EC43216-6E33-4F9E-AD79-7D7A56973075}" presName="childShape" presStyleCnt="0"/>
      <dgm:spPr/>
    </dgm:pt>
    <dgm:pt modelId="{BE9E4DC5-0D80-2741-B7EA-B99F014F3D09}" type="pres">
      <dgm:prSet presAssocID="{186037EC-A171-4C3C-8B74-0D68A8D6D06A}" presName="root" presStyleCnt="0"/>
      <dgm:spPr/>
    </dgm:pt>
    <dgm:pt modelId="{0A9E193F-F1A1-EE46-A7F7-19A5446E5A49}" type="pres">
      <dgm:prSet presAssocID="{186037EC-A171-4C3C-8B74-0D68A8D6D06A}" presName="rootComposite" presStyleCnt="0"/>
      <dgm:spPr/>
    </dgm:pt>
    <dgm:pt modelId="{4B1DB42F-5B16-5C4A-9C70-948E4DEF4EE2}" type="pres">
      <dgm:prSet presAssocID="{186037EC-A171-4C3C-8B74-0D68A8D6D06A}" presName="rootText" presStyleLbl="node1" presStyleIdx="2" presStyleCnt="3"/>
      <dgm:spPr/>
    </dgm:pt>
    <dgm:pt modelId="{C119F854-AC95-5046-B3AA-461B12FB65E7}" type="pres">
      <dgm:prSet presAssocID="{186037EC-A171-4C3C-8B74-0D68A8D6D06A}" presName="rootConnector" presStyleLbl="node1" presStyleIdx="2" presStyleCnt="3"/>
      <dgm:spPr/>
    </dgm:pt>
    <dgm:pt modelId="{EC23B208-1DCF-E347-BF69-D5A6E046DBFB}" type="pres">
      <dgm:prSet presAssocID="{186037EC-A171-4C3C-8B74-0D68A8D6D06A}" presName="childShape" presStyleCnt="0"/>
      <dgm:spPr/>
    </dgm:pt>
  </dgm:ptLst>
  <dgm:cxnLst>
    <dgm:cxn modelId="{9EED7C29-00B1-496F-ABC9-A4615E7AABA0}" srcId="{268FA04B-0027-4664-9FF8-A7E270A276A0}" destId="{6BBC969D-D3DF-4147-A3EA-42A6BFE369AD}" srcOrd="0" destOrd="0" parTransId="{1D18AB13-40FC-4C5C-B224-B82190D894F7}" sibTransId="{35DFFE29-39CE-4BB4-A3E8-842679271238}"/>
    <dgm:cxn modelId="{25F70C2D-B62D-C34B-BA58-2CB6930BDFC8}" type="presOf" srcId="{6BBC969D-D3DF-4147-A3EA-42A6BFE369AD}" destId="{D90BA319-115F-C746-8A94-0D8D8B49D8E3}" srcOrd="1" destOrd="0" presId="urn:microsoft.com/office/officeart/2005/8/layout/hierarchy3"/>
    <dgm:cxn modelId="{5A5FA12E-9D8F-024C-8227-C950C5ACEB7C}" type="presOf" srcId="{6EC43216-6E33-4F9E-AD79-7D7A56973075}" destId="{542D192D-33FD-694F-9909-CB980DD92832}" srcOrd="0" destOrd="0" presId="urn:microsoft.com/office/officeart/2005/8/layout/hierarchy3"/>
    <dgm:cxn modelId="{BB72EB5B-84E1-3C46-BA51-399608FB0E11}" type="presOf" srcId="{186037EC-A171-4C3C-8B74-0D68A8D6D06A}" destId="{C119F854-AC95-5046-B3AA-461B12FB65E7}" srcOrd="1" destOrd="0" presId="urn:microsoft.com/office/officeart/2005/8/layout/hierarchy3"/>
    <dgm:cxn modelId="{B7654F50-17D0-4503-9865-3F793C5E201E}" srcId="{268FA04B-0027-4664-9FF8-A7E270A276A0}" destId="{186037EC-A171-4C3C-8B74-0D68A8D6D06A}" srcOrd="2" destOrd="0" parTransId="{56C4EA25-07B5-4FF3-AF2B-9DD5A07F4186}" sibTransId="{57A0FC04-91D3-42CC-8E44-21E5DE02A8A0}"/>
    <dgm:cxn modelId="{A63B9656-1814-774C-A696-22501E5D6FA2}" type="presOf" srcId="{6EC43216-6E33-4F9E-AD79-7D7A56973075}" destId="{85F7CC99-65DA-684F-868B-D812F97BC7BC}" srcOrd="1" destOrd="0" presId="urn:microsoft.com/office/officeart/2005/8/layout/hierarchy3"/>
    <dgm:cxn modelId="{ACF46D9D-518A-DD43-B6D8-09DD1B47AFD3}" type="presOf" srcId="{186037EC-A171-4C3C-8B74-0D68A8D6D06A}" destId="{4B1DB42F-5B16-5C4A-9C70-948E4DEF4EE2}" srcOrd="0" destOrd="0" presId="urn:microsoft.com/office/officeart/2005/8/layout/hierarchy3"/>
    <dgm:cxn modelId="{67C975B1-8780-3342-B0BC-E59B69083AAD}" type="presOf" srcId="{268FA04B-0027-4664-9FF8-A7E270A276A0}" destId="{64BE79E4-1CB0-7A43-9BB8-1ECE06B59D1F}" srcOrd="0" destOrd="0" presId="urn:microsoft.com/office/officeart/2005/8/layout/hierarchy3"/>
    <dgm:cxn modelId="{D01233BE-8913-4A41-AFC4-EA0C187DFF64}" type="presOf" srcId="{6BBC969D-D3DF-4147-A3EA-42A6BFE369AD}" destId="{4B4793E6-D41D-D740-A316-BF334BD97674}" srcOrd="0" destOrd="0" presId="urn:microsoft.com/office/officeart/2005/8/layout/hierarchy3"/>
    <dgm:cxn modelId="{9071B7CB-8957-4303-8DAA-73C0B71CA07B}" srcId="{268FA04B-0027-4664-9FF8-A7E270A276A0}" destId="{6EC43216-6E33-4F9E-AD79-7D7A56973075}" srcOrd="1" destOrd="0" parTransId="{129CD018-C14C-4082-8174-407737A84EF2}" sibTransId="{B9369ECF-C9BC-40D8-9415-7BB0055E5196}"/>
    <dgm:cxn modelId="{C8F05BD2-BFEB-FD4B-8DAD-4D7D6BF28C57}" type="presParOf" srcId="{64BE79E4-1CB0-7A43-9BB8-1ECE06B59D1F}" destId="{34DBD381-4CC8-EB4C-812F-440E5212531B}" srcOrd="0" destOrd="0" presId="urn:microsoft.com/office/officeart/2005/8/layout/hierarchy3"/>
    <dgm:cxn modelId="{AD4B3ECE-6846-364F-844D-BF1232DD4888}" type="presParOf" srcId="{34DBD381-4CC8-EB4C-812F-440E5212531B}" destId="{26A9DEF9-FD14-8D46-994C-4157BA1F93C2}" srcOrd="0" destOrd="0" presId="urn:microsoft.com/office/officeart/2005/8/layout/hierarchy3"/>
    <dgm:cxn modelId="{C452834F-B83B-AC42-8151-E60DCBF91AD1}" type="presParOf" srcId="{26A9DEF9-FD14-8D46-994C-4157BA1F93C2}" destId="{4B4793E6-D41D-D740-A316-BF334BD97674}" srcOrd="0" destOrd="0" presId="urn:microsoft.com/office/officeart/2005/8/layout/hierarchy3"/>
    <dgm:cxn modelId="{6BF1D622-E380-0145-BF8B-1CEA996B2B9E}" type="presParOf" srcId="{26A9DEF9-FD14-8D46-994C-4157BA1F93C2}" destId="{D90BA319-115F-C746-8A94-0D8D8B49D8E3}" srcOrd="1" destOrd="0" presId="urn:microsoft.com/office/officeart/2005/8/layout/hierarchy3"/>
    <dgm:cxn modelId="{795BA161-0563-564D-A880-5E0B88F7E3B8}" type="presParOf" srcId="{34DBD381-4CC8-EB4C-812F-440E5212531B}" destId="{2A87A148-FF20-8746-B478-A00DFFDE3CE6}" srcOrd="1" destOrd="0" presId="urn:microsoft.com/office/officeart/2005/8/layout/hierarchy3"/>
    <dgm:cxn modelId="{85AFCF04-A44E-BE46-851C-8003BFED64E2}" type="presParOf" srcId="{64BE79E4-1CB0-7A43-9BB8-1ECE06B59D1F}" destId="{AD05C4F0-5634-1A4C-9AF1-09F2D6F109FF}" srcOrd="1" destOrd="0" presId="urn:microsoft.com/office/officeart/2005/8/layout/hierarchy3"/>
    <dgm:cxn modelId="{6033CD2E-82A3-7F4E-827C-4F3323E39064}" type="presParOf" srcId="{AD05C4F0-5634-1A4C-9AF1-09F2D6F109FF}" destId="{73E7F11A-A0C8-7C47-B539-A940D06A044F}" srcOrd="0" destOrd="0" presId="urn:microsoft.com/office/officeart/2005/8/layout/hierarchy3"/>
    <dgm:cxn modelId="{49917918-304B-4248-85B7-E1E08BCE8407}" type="presParOf" srcId="{73E7F11A-A0C8-7C47-B539-A940D06A044F}" destId="{542D192D-33FD-694F-9909-CB980DD92832}" srcOrd="0" destOrd="0" presId="urn:microsoft.com/office/officeart/2005/8/layout/hierarchy3"/>
    <dgm:cxn modelId="{E900ADD6-566A-384F-9E88-051987626B62}" type="presParOf" srcId="{73E7F11A-A0C8-7C47-B539-A940D06A044F}" destId="{85F7CC99-65DA-684F-868B-D812F97BC7BC}" srcOrd="1" destOrd="0" presId="urn:microsoft.com/office/officeart/2005/8/layout/hierarchy3"/>
    <dgm:cxn modelId="{D4ADABB3-B762-F84F-AA88-E9EBD502C526}" type="presParOf" srcId="{AD05C4F0-5634-1A4C-9AF1-09F2D6F109FF}" destId="{36EC63A4-9094-7240-B167-ABBF2A7F281C}" srcOrd="1" destOrd="0" presId="urn:microsoft.com/office/officeart/2005/8/layout/hierarchy3"/>
    <dgm:cxn modelId="{82A9E1B9-32D3-AF4C-BD5D-0E4553F35B85}" type="presParOf" srcId="{64BE79E4-1CB0-7A43-9BB8-1ECE06B59D1F}" destId="{BE9E4DC5-0D80-2741-B7EA-B99F014F3D09}" srcOrd="2" destOrd="0" presId="urn:microsoft.com/office/officeart/2005/8/layout/hierarchy3"/>
    <dgm:cxn modelId="{1BCFFB7B-80AF-6E4F-A9A5-CA97D51B9E6B}" type="presParOf" srcId="{BE9E4DC5-0D80-2741-B7EA-B99F014F3D09}" destId="{0A9E193F-F1A1-EE46-A7F7-19A5446E5A49}" srcOrd="0" destOrd="0" presId="urn:microsoft.com/office/officeart/2005/8/layout/hierarchy3"/>
    <dgm:cxn modelId="{E7D5AF86-0D73-8945-8856-E0D5BBD84E4A}" type="presParOf" srcId="{0A9E193F-F1A1-EE46-A7F7-19A5446E5A49}" destId="{4B1DB42F-5B16-5C4A-9C70-948E4DEF4EE2}" srcOrd="0" destOrd="0" presId="urn:microsoft.com/office/officeart/2005/8/layout/hierarchy3"/>
    <dgm:cxn modelId="{A8DF1AAD-55DF-784C-A810-47637898F5E9}" type="presParOf" srcId="{0A9E193F-F1A1-EE46-A7F7-19A5446E5A49}" destId="{C119F854-AC95-5046-B3AA-461B12FB65E7}" srcOrd="1" destOrd="0" presId="urn:microsoft.com/office/officeart/2005/8/layout/hierarchy3"/>
    <dgm:cxn modelId="{74C769C3-2875-234F-AC18-6CC821283C93}" type="presParOf" srcId="{BE9E4DC5-0D80-2741-B7EA-B99F014F3D09}" destId="{EC23B208-1DCF-E347-BF69-D5A6E046DBFB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BBEE17F-7FC6-4CCB-96EF-90B949ABB3F9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EA0FA4E3-E6D8-4983-AD15-40837CBA90D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/>
            <a:t>Desire to Understand</a:t>
          </a:r>
          <a:endParaRPr lang="en-US"/>
        </a:p>
      </dgm:t>
    </dgm:pt>
    <dgm:pt modelId="{696B962A-DFA5-41B1-BB32-4A894B95BCA8}" type="parTrans" cxnId="{0633FB07-35D9-46F9-9F40-1C8937A9933E}">
      <dgm:prSet/>
      <dgm:spPr/>
      <dgm:t>
        <a:bodyPr/>
        <a:lstStyle/>
        <a:p>
          <a:endParaRPr lang="en-US"/>
        </a:p>
      </dgm:t>
    </dgm:pt>
    <dgm:pt modelId="{8F6AA949-6037-4F2B-81CB-6858F9390DD7}" type="sibTrans" cxnId="{0633FB07-35D9-46F9-9F40-1C8937A9933E}">
      <dgm:prSet/>
      <dgm:spPr/>
      <dgm:t>
        <a:bodyPr/>
        <a:lstStyle/>
        <a:p>
          <a:endParaRPr lang="en-US"/>
        </a:p>
      </dgm:t>
    </dgm:pt>
    <dgm:pt modelId="{B1A71C2E-585F-41B1-82F4-532BACEC2C3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/>
            <a:t>Questions</a:t>
          </a:r>
          <a:endParaRPr lang="en-US"/>
        </a:p>
      </dgm:t>
    </dgm:pt>
    <dgm:pt modelId="{F9611823-8237-4AE0-A145-BA41A76D7373}" type="parTrans" cxnId="{9CA4421A-5354-4EF2-B46C-7D1351002114}">
      <dgm:prSet/>
      <dgm:spPr/>
      <dgm:t>
        <a:bodyPr/>
        <a:lstStyle/>
        <a:p>
          <a:endParaRPr lang="en-US"/>
        </a:p>
      </dgm:t>
    </dgm:pt>
    <dgm:pt modelId="{489DE3B6-A13E-4995-B549-621D39AF1455}" type="sibTrans" cxnId="{9CA4421A-5354-4EF2-B46C-7D1351002114}">
      <dgm:prSet/>
      <dgm:spPr/>
      <dgm:t>
        <a:bodyPr/>
        <a:lstStyle/>
        <a:p>
          <a:endParaRPr lang="en-US"/>
        </a:p>
      </dgm:t>
    </dgm:pt>
    <dgm:pt modelId="{298B3658-B32F-4E98-8B06-A91DF6A7BEF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 dirty="0"/>
            <a:t>Summary Statements</a:t>
          </a:r>
          <a:endParaRPr lang="en-US" dirty="0"/>
        </a:p>
      </dgm:t>
    </dgm:pt>
    <dgm:pt modelId="{9F30FC7B-88D4-4189-B1FD-BA0DB5417747}" type="parTrans" cxnId="{EAC50914-66D9-4AD7-9FB8-D6E4636769BA}">
      <dgm:prSet/>
      <dgm:spPr/>
      <dgm:t>
        <a:bodyPr/>
        <a:lstStyle/>
        <a:p>
          <a:endParaRPr lang="en-US"/>
        </a:p>
      </dgm:t>
    </dgm:pt>
    <dgm:pt modelId="{4FA386C9-3FD2-4EBD-BCE5-B1EAAA25DB90}" type="sibTrans" cxnId="{EAC50914-66D9-4AD7-9FB8-D6E4636769BA}">
      <dgm:prSet/>
      <dgm:spPr/>
      <dgm:t>
        <a:bodyPr/>
        <a:lstStyle/>
        <a:p>
          <a:endParaRPr lang="en-US"/>
        </a:p>
      </dgm:t>
    </dgm:pt>
    <dgm:pt modelId="{AB0E5F6C-30AC-4D3D-9F1C-ED20210754A6}" type="pres">
      <dgm:prSet presAssocID="{ABBEE17F-7FC6-4CCB-96EF-90B949ABB3F9}" presName="root" presStyleCnt="0">
        <dgm:presLayoutVars>
          <dgm:dir/>
          <dgm:resizeHandles val="exact"/>
        </dgm:presLayoutVars>
      </dgm:prSet>
      <dgm:spPr/>
    </dgm:pt>
    <dgm:pt modelId="{59733E11-41C7-40D1-9515-6B25B9B02C8E}" type="pres">
      <dgm:prSet presAssocID="{EA0FA4E3-E6D8-4983-AD15-40837CBA90DA}" presName="compNode" presStyleCnt="0"/>
      <dgm:spPr/>
    </dgm:pt>
    <dgm:pt modelId="{71A0945A-5DE1-4204-9909-05D46EEBF4E8}" type="pres">
      <dgm:prSet presAssocID="{EA0FA4E3-E6D8-4983-AD15-40837CBA90DA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C010440D-4467-4B5C-B661-6D0C03974CCA}" type="pres">
      <dgm:prSet presAssocID="{EA0FA4E3-E6D8-4983-AD15-40837CBA90DA}" presName="spaceRect" presStyleCnt="0"/>
      <dgm:spPr/>
    </dgm:pt>
    <dgm:pt modelId="{CC97DC0E-9F8F-4813-B587-D3892A4BE2E5}" type="pres">
      <dgm:prSet presAssocID="{EA0FA4E3-E6D8-4983-AD15-40837CBA90DA}" presName="textRect" presStyleLbl="revTx" presStyleIdx="0" presStyleCnt="3">
        <dgm:presLayoutVars>
          <dgm:chMax val="1"/>
          <dgm:chPref val="1"/>
        </dgm:presLayoutVars>
      </dgm:prSet>
      <dgm:spPr/>
    </dgm:pt>
    <dgm:pt modelId="{6D37991B-2B72-47D0-AC54-AB61F488EC7D}" type="pres">
      <dgm:prSet presAssocID="{8F6AA949-6037-4F2B-81CB-6858F9390DD7}" presName="sibTrans" presStyleCnt="0"/>
      <dgm:spPr/>
    </dgm:pt>
    <dgm:pt modelId="{6A82F902-0A11-4A1F-8D8E-841D04F2E43D}" type="pres">
      <dgm:prSet presAssocID="{B1A71C2E-585F-41B1-82F4-532BACEC2C39}" presName="compNode" presStyleCnt="0"/>
      <dgm:spPr/>
    </dgm:pt>
    <dgm:pt modelId="{D7238134-8E76-4ACD-81BB-A53D09082ECD}" type="pres">
      <dgm:prSet presAssocID="{B1A71C2E-585F-41B1-82F4-532BACEC2C39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lp"/>
        </a:ext>
      </dgm:extLst>
    </dgm:pt>
    <dgm:pt modelId="{5BF24BD5-C89F-4550-A173-1B5614600C0D}" type="pres">
      <dgm:prSet presAssocID="{B1A71C2E-585F-41B1-82F4-532BACEC2C39}" presName="spaceRect" presStyleCnt="0"/>
      <dgm:spPr/>
    </dgm:pt>
    <dgm:pt modelId="{3833F8CF-A4BF-4132-A36B-E8092756C06D}" type="pres">
      <dgm:prSet presAssocID="{B1A71C2E-585F-41B1-82F4-532BACEC2C39}" presName="textRect" presStyleLbl="revTx" presStyleIdx="1" presStyleCnt="3">
        <dgm:presLayoutVars>
          <dgm:chMax val="1"/>
          <dgm:chPref val="1"/>
        </dgm:presLayoutVars>
      </dgm:prSet>
      <dgm:spPr/>
    </dgm:pt>
    <dgm:pt modelId="{292F27A1-2699-45BE-9494-93198B07C669}" type="pres">
      <dgm:prSet presAssocID="{489DE3B6-A13E-4995-B549-621D39AF1455}" presName="sibTrans" presStyleCnt="0"/>
      <dgm:spPr/>
    </dgm:pt>
    <dgm:pt modelId="{268DDE84-C21B-4BE8-95DD-3142963B8BF4}" type="pres">
      <dgm:prSet presAssocID="{298B3658-B32F-4E98-8B06-A91DF6A7BEF1}" presName="compNode" presStyleCnt="0"/>
      <dgm:spPr/>
    </dgm:pt>
    <dgm:pt modelId="{66E41836-D109-44C3-9C32-E3FE8E2B8E6D}" type="pres">
      <dgm:prSet presAssocID="{298B3658-B32F-4E98-8B06-A91DF6A7BEF1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A4581E59-E752-4615-AEDB-3C8408AFDEA2}" type="pres">
      <dgm:prSet presAssocID="{298B3658-B32F-4E98-8B06-A91DF6A7BEF1}" presName="spaceRect" presStyleCnt="0"/>
      <dgm:spPr/>
    </dgm:pt>
    <dgm:pt modelId="{65D78E8E-7BDE-4A39-B2C7-8A17BF6FE9D3}" type="pres">
      <dgm:prSet presAssocID="{298B3658-B32F-4E98-8B06-A91DF6A7BEF1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0633FB07-35D9-46F9-9F40-1C8937A9933E}" srcId="{ABBEE17F-7FC6-4CCB-96EF-90B949ABB3F9}" destId="{EA0FA4E3-E6D8-4983-AD15-40837CBA90DA}" srcOrd="0" destOrd="0" parTransId="{696B962A-DFA5-41B1-BB32-4A894B95BCA8}" sibTransId="{8F6AA949-6037-4F2B-81CB-6858F9390DD7}"/>
    <dgm:cxn modelId="{EAC50914-66D9-4AD7-9FB8-D6E4636769BA}" srcId="{ABBEE17F-7FC6-4CCB-96EF-90B949ABB3F9}" destId="{298B3658-B32F-4E98-8B06-A91DF6A7BEF1}" srcOrd="2" destOrd="0" parTransId="{9F30FC7B-88D4-4189-B1FD-BA0DB5417747}" sibTransId="{4FA386C9-3FD2-4EBD-BCE5-B1EAAA25DB90}"/>
    <dgm:cxn modelId="{9CA4421A-5354-4EF2-B46C-7D1351002114}" srcId="{ABBEE17F-7FC6-4CCB-96EF-90B949ABB3F9}" destId="{B1A71C2E-585F-41B1-82F4-532BACEC2C39}" srcOrd="1" destOrd="0" parTransId="{F9611823-8237-4AE0-A145-BA41A76D7373}" sibTransId="{489DE3B6-A13E-4995-B549-621D39AF1455}"/>
    <dgm:cxn modelId="{E8C4435A-CD60-41A3-B41B-F3AE96EFF986}" type="presOf" srcId="{B1A71C2E-585F-41B1-82F4-532BACEC2C39}" destId="{3833F8CF-A4BF-4132-A36B-E8092756C06D}" srcOrd="0" destOrd="0" presId="urn:microsoft.com/office/officeart/2018/2/layout/IconLabelList"/>
    <dgm:cxn modelId="{223B1A95-B66F-460D-8DEC-967180EA9406}" type="presOf" srcId="{298B3658-B32F-4E98-8B06-A91DF6A7BEF1}" destId="{65D78E8E-7BDE-4A39-B2C7-8A17BF6FE9D3}" srcOrd="0" destOrd="0" presId="urn:microsoft.com/office/officeart/2018/2/layout/IconLabelList"/>
    <dgm:cxn modelId="{8B4E3796-962F-48F1-8FF4-C182865C8123}" type="presOf" srcId="{ABBEE17F-7FC6-4CCB-96EF-90B949ABB3F9}" destId="{AB0E5F6C-30AC-4D3D-9F1C-ED20210754A6}" srcOrd="0" destOrd="0" presId="urn:microsoft.com/office/officeart/2018/2/layout/IconLabelList"/>
    <dgm:cxn modelId="{08DD7AA3-2521-4CCD-90C4-EA8EBE9C188B}" type="presOf" srcId="{EA0FA4E3-E6D8-4983-AD15-40837CBA90DA}" destId="{CC97DC0E-9F8F-4813-B587-D3892A4BE2E5}" srcOrd="0" destOrd="0" presId="urn:microsoft.com/office/officeart/2018/2/layout/IconLabelList"/>
    <dgm:cxn modelId="{FCD2E571-6D2F-4EE6-A5F6-23661C0FA859}" type="presParOf" srcId="{AB0E5F6C-30AC-4D3D-9F1C-ED20210754A6}" destId="{59733E11-41C7-40D1-9515-6B25B9B02C8E}" srcOrd="0" destOrd="0" presId="urn:microsoft.com/office/officeart/2018/2/layout/IconLabelList"/>
    <dgm:cxn modelId="{FDC7130D-CC2E-4E0B-BC12-B9B4D3682C3D}" type="presParOf" srcId="{59733E11-41C7-40D1-9515-6B25B9B02C8E}" destId="{71A0945A-5DE1-4204-9909-05D46EEBF4E8}" srcOrd="0" destOrd="0" presId="urn:microsoft.com/office/officeart/2018/2/layout/IconLabelList"/>
    <dgm:cxn modelId="{A495AE40-83E2-4B7C-A015-F23769A676E6}" type="presParOf" srcId="{59733E11-41C7-40D1-9515-6B25B9B02C8E}" destId="{C010440D-4467-4B5C-B661-6D0C03974CCA}" srcOrd="1" destOrd="0" presId="urn:microsoft.com/office/officeart/2018/2/layout/IconLabelList"/>
    <dgm:cxn modelId="{4CD9AC84-4AD6-45D3-9019-F766C82CCECF}" type="presParOf" srcId="{59733E11-41C7-40D1-9515-6B25B9B02C8E}" destId="{CC97DC0E-9F8F-4813-B587-D3892A4BE2E5}" srcOrd="2" destOrd="0" presId="urn:microsoft.com/office/officeart/2018/2/layout/IconLabelList"/>
    <dgm:cxn modelId="{4A42B95B-95CC-4F5F-893F-6560315CE89F}" type="presParOf" srcId="{AB0E5F6C-30AC-4D3D-9F1C-ED20210754A6}" destId="{6D37991B-2B72-47D0-AC54-AB61F488EC7D}" srcOrd="1" destOrd="0" presId="urn:microsoft.com/office/officeart/2018/2/layout/IconLabelList"/>
    <dgm:cxn modelId="{791EEA63-0C23-48FB-86E9-7C73DA36CDFD}" type="presParOf" srcId="{AB0E5F6C-30AC-4D3D-9F1C-ED20210754A6}" destId="{6A82F902-0A11-4A1F-8D8E-841D04F2E43D}" srcOrd="2" destOrd="0" presId="urn:microsoft.com/office/officeart/2018/2/layout/IconLabelList"/>
    <dgm:cxn modelId="{E508D36B-CD5C-4018-9814-42F4E84852B7}" type="presParOf" srcId="{6A82F902-0A11-4A1F-8D8E-841D04F2E43D}" destId="{D7238134-8E76-4ACD-81BB-A53D09082ECD}" srcOrd="0" destOrd="0" presId="urn:microsoft.com/office/officeart/2018/2/layout/IconLabelList"/>
    <dgm:cxn modelId="{64ED9948-056E-4298-B258-6B976AA91748}" type="presParOf" srcId="{6A82F902-0A11-4A1F-8D8E-841D04F2E43D}" destId="{5BF24BD5-C89F-4550-A173-1B5614600C0D}" srcOrd="1" destOrd="0" presId="urn:microsoft.com/office/officeart/2018/2/layout/IconLabelList"/>
    <dgm:cxn modelId="{FAB4B969-7F41-43ED-9E40-4B6525998DCD}" type="presParOf" srcId="{6A82F902-0A11-4A1F-8D8E-841D04F2E43D}" destId="{3833F8CF-A4BF-4132-A36B-E8092756C06D}" srcOrd="2" destOrd="0" presId="urn:microsoft.com/office/officeart/2018/2/layout/IconLabelList"/>
    <dgm:cxn modelId="{EDDF773A-3699-4E2B-BE21-E4CB94C5F8D8}" type="presParOf" srcId="{AB0E5F6C-30AC-4D3D-9F1C-ED20210754A6}" destId="{292F27A1-2699-45BE-9494-93198B07C669}" srcOrd="3" destOrd="0" presId="urn:microsoft.com/office/officeart/2018/2/layout/IconLabelList"/>
    <dgm:cxn modelId="{EDAF7680-5DF9-4805-8800-E7F69E3F940B}" type="presParOf" srcId="{AB0E5F6C-30AC-4D3D-9F1C-ED20210754A6}" destId="{268DDE84-C21B-4BE8-95DD-3142963B8BF4}" srcOrd="4" destOrd="0" presId="urn:microsoft.com/office/officeart/2018/2/layout/IconLabelList"/>
    <dgm:cxn modelId="{D510334D-227C-4FED-8994-0951B6B8B509}" type="presParOf" srcId="{268DDE84-C21B-4BE8-95DD-3142963B8BF4}" destId="{66E41836-D109-44C3-9C32-E3FE8E2B8E6D}" srcOrd="0" destOrd="0" presId="urn:microsoft.com/office/officeart/2018/2/layout/IconLabelList"/>
    <dgm:cxn modelId="{8AA95D02-D848-4BE5-9BB4-4ED68FF53947}" type="presParOf" srcId="{268DDE84-C21B-4BE8-95DD-3142963B8BF4}" destId="{A4581E59-E752-4615-AEDB-3C8408AFDEA2}" srcOrd="1" destOrd="0" presId="urn:microsoft.com/office/officeart/2018/2/layout/IconLabelList"/>
    <dgm:cxn modelId="{C363F8A5-F182-4549-B59C-0E802744126B}" type="presParOf" srcId="{268DDE84-C21B-4BE8-95DD-3142963B8BF4}" destId="{65D78E8E-7BDE-4A39-B2C7-8A17BF6FE9D3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4793E6-D41D-D740-A316-BF334BD97674}">
      <dsp:nvSpPr>
        <dsp:cNvPr id="0" name=""/>
        <dsp:cNvSpPr/>
      </dsp:nvSpPr>
      <dsp:spPr>
        <a:xfrm>
          <a:off x="1330" y="924087"/>
          <a:ext cx="3112202" cy="155610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0" i="0" kern="1200" dirty="0"/>
            <a:t>Prejudgment</a:t>
          </a:r>
          <a:endParaRPr lang="en-US" sz="3200" kern="1200" dirty="0"/>
        </a:p>
      </dsp:txBody>
      <dsp:txXfrm>
        <a:off x="46907" y="969664"/>
        <a:ext cx="3021048" cy="1464947"/>
      </dsp:txXfrm>
    </dsp:sp>
    <dsp:sp modelId="{542D192D-33FD-694F-9909-CB980DD92832}">
      <dsp:nvSpPr>
        <dsp:cNvPr id="0" name=""/>
        <dsp:cNvSpPr/>
      </dsp:nvSpPr>
      <dsp:spPr>
        <a:xfrm>
          <a:off x="3891583" y="924087"/>
          <a:ext cx="3112202" cy="155610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0" i="0" kern="1200" dirty="0"/>
            <a:t>Being Too Quick to React</a:t>
          </a:r>
          <a:endParaRPr lang="en-US" sz="3200" kern="1200" dirty="0"/>
        </a:p>
      </dsp:txBody>
      <dsp:txXfrm>
        <a:off x="3937160" y="969664"/>
        <a:ext cx="3021048" cy="1464947"/>
      </dsp:txXfrm>
    </dsp:sp>
    <dsp:sp modelId="{4B1DB42F-5B16-5C4A-9C70-948E4DEF4EE2}">
      <dsp:nvSpPr>
        <dsp:cNvPr id="0" name=""/>
        <dsp:cNvSpPr/>
      </dsp:nvSpPr>
      <dsp:spPr>
        <a:xfrm>
          <a:off x="7781837" y="924087"/>
          <a:ext cx="3112202" cy="155610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0" i="0" kern="1200" dirty="0"/>
            <a:t>Ambushing</a:t>
          </a:r>
          <a:endParaRPr lang="en-US" sz="3200" kern="1200" dirty="0"/>
        </a:p>
      </dsp:txBody>
      <dsp:txXfrm>
        <a:off x="7827414" y="969664"/>
        <a:ext cx="3021048" cy="146494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A0945A-5DE1-4204-9909-05D46EEBF4E8}">
      <dsp:nvSpPr>
        <dsp:cNvPr id="0" name=""/>
        <dsp:cNvSpPr/>
      </dsp:nvSpPr>
      <dsp:spPr>
        <a:xfrm>
          <a:off x="938072" y="425888"/>
          <a:ext cx="1449518" cy="144951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97DC0E-9F8F-4813-B587-D3892A4BE2E5}">
      <dsp:nvSpPr>
        <dsp:cNvPr id="0" name=""/>
        <dsp:cNvSpPr/>
      </dsp:nvSpPr>
      <dsp:spPr>
        <a:xfrm>
          <a:off x="52256" y="2258388"/>
          <a:ext cx="3221151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/>
            <a:t>Desire to Understand</a:t>
          </a:r>
          <a:endParaRPr lang="en-US" sz="2400" kern="1200"/>
        </a:p>
      </dsp:txBody>
      <dsp:txXfrm>
        <a:off x="52256" y="2258388"/>
        <a:ext cx="3221151" cy="720000"/>
      </dsp:txXfrm>
    </dsp:sp>
    <dsp:sp modelId="{D7238134-8E76-4ACD-81BB-A53D09082ECD}">
      <dsp:nvSpPr>
        <dsp:cNvPr id="0" name=""/>
        <dsp:cNvSpPr/>
      </dsp:nvSpPr>
      <dsp:spPr>
        <a:xfrm>
          <a:off x="4722925" y="425888"/>
          <a:ext cx="1449518" cy="144951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33F8CF-A4BF-4132-A36B-E8092756C06D}">
      <dsp:nvSpPr>
        <dsp:cNvPr id="0" name=""/>
        <dsp:cNvSpPr/>
      </dsp:nvSpPr>
      <dsp:spPr>
        <a:xfrm>
          <a:off x="3837109" y="2258388"/>
          <a:ext cx="3221151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/>
            <a:t>Questions</a:t>
          </a:r>
          <a:endParaRPr lang="en-US" sz="2400" kern="1200"/>
        </a:p>
      </dsp:txBody>
      <dsp:txXfrm>
        <a:off x="3837109" y="2258388"/>
        <a:ext cx="3221151" cy="720000"/>
      </dsp:txXfrm>
    </dsp:sp>
    <dsp:sp modelId="{66E41836-D109-44C3-9C32-E3FE8E2B8E6D}">
      <dsp:nvSpPr>
        <dsp:cNvPr id="0" name=""/>
        <dsp:cNvSpPr/>
      </dsp:nvSpPr>
      <dsp:spPr>
        <a:xfrm>
          <a:off x="8507778" y="425888"/>
          <a:ext cx="1449518" cy="144951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D78E8E-7BDE-4A39-B2C7-8A17BF6FE9D3}">
      <dsp:nvSpPr>
        <dsp:cNvPr id="0" name=""/>
        <dsp:cNvSpPr/>
      </dsp:nvSpPr>
      <dsp:spPr>
        <a:xfrm>
          <a:off x="7621962" y="2258388"/>
          <a:ext cx="3221151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dirty="0"/>
            <a:t>Summary Statements</a:t>
          </a:r>
          <a:endParaRPr lang="en-US" sz="2400" kern="1200" dirty="0"/>
        </a:p>
      </dsp:txBody>
      <dsp:txXfrm>
        <a:off x="7621962" y="2258388"/>
        <a:ext cx="3221151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37516F-05F1-284B-AB8C-259B80B54D36}" type="datetimeFigureOut">
              <a:rPr lang="en-US" smtClean="0"/>
              <a:t>7/15/2025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3F1D7D-75E5-C84A-B8B2-A98E7A1CB1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5163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3F1D7D-75E5-C84A-B8B2-A98E7A1CB14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3639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1773AC-6A34-8A32-2D0D-82F988B16D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15A174D-C417-4198-C61C-E588AD1F1CE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2F8D112-0E8C-A85B-560A-674A8852C0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BF9867-B7E7-81AD-C207-F442ED6EC93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CA6A18-EF17-1243-9AFB-E47930993CB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3579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3F1D7D-75E5-C84A-B8B2-A98E7A1CB14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5030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29CE08-B302-9153-EEFE-4FA2219F8C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3AEC106-3048-BBD6-A418-2A0C20CADFA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29AFC40-7249-B868-368D-BB33D0AB5B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710764-3DDC-CCBD-8394-E0298E1BB23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3F1D7D-75E5-C84A-B8B2-A98E7A1CB14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5553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38917E-DC98-7B1F-AA9F-01E733C4E9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A0E5223-5009-9E08-FA26-3AF9C143A87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85A672A-0F9B-D650-DF4B-8536D0386C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0A2902-7987-4701-F1D3-022174B3AE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3F1D7D-75E5-C84A-B8B2-A98E7A1CB14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1138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CA6A18-EF17-1243-9AFB-E47930993CB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8918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3F1D7D-75E5-C84A-B8B2-A98E7A1CB14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5308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3F1D7D-75E5-C84A-B8B2-A98E7A1CB14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9765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3F1D7D-75E5-C84A-B8B2-A98E7A1CB14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9383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33F625-F366-BB30-B04D-049CDFFE24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1CFC6A8-FF2E-077C-67AB-AE5A4660E70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4D6DEC2-8CBD-84CB-F387-2F940B8B9F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9C67F8-C07F-3ED3-DE75-E9487586E4B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3F1D7D-75E5-C84A-B8B2-A98E7A1CB14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3035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873CB9-8E67-4D27-D459-9370140270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87776DF-6B6E-620C-AA9C-17AB0184EF8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E9C562C-F148-11B1-E153-EFB5EC537A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8AD778-3DF4-9E4D-811F-560814E9A90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3F1D7D-75E5-C84A-B8B2-A98E7A1CB14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6302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1D122D-D6E9-4DC3-C0EC-E0BF759E8B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66015F1-9416-E14E-EB66-C65F5BDBA70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3D35230-DA8D-5C3E-E3C2-9AB9A0097A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D19C4C-FC78-EB09-E576-D40B3B62A13D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67216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589B38-EA1C-4173-ABBC-E129794B9C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F3E858C-D8F4-910B-1696-4D8984BFE13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E49304F-FB66-9574-2EA3-7D16F4D0E3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0ED4B7-CEA1-0640-AB77-BFDFA08AB57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3F1D7D-75E5-C84A-B8B2-A98E7A1CB14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975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3F1D7D-75E5-C84A-B8B2-A98E7A1CB14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77992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1C767B-96B3-4FAD-F169-8477770D6C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00A5F31-B8D6-4364-DBB3-FD4076E176B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50FFAE5-B46C-E74A-66E8-33B58CFB7F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F7A730-CFEF-E287-7F82-BBA51AD1D6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3F1D7D-75E5-C84A-B8B2-A98E7A1CB14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72332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CEB1D3-A45C-9B2B-0D5E-D1D2880644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49AA591-0C5C-E688-39C3-9CABB5AA380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53069DF-F7A8-2650-A70C-EBC9D30712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AAD6B7-7329-A0C0-4C00-2659EB2BA50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3F1D7D-75E5-C84A-B8B2-A98E7A1CB14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7869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3F1D7D-75E5-C84A-B8B2-A98E7A1CB14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64780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3F1D7D-75E5-C84A-B8B2-A98E7A1CB14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41175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369215-C032-0D30-5E24-F1D2F70339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F3E0246-7FA4-A688-0F75-3F61D302370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7A7358B-3A8E-7518-54CE-F73A453B7B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FB7DFA-28F7-6B48-D7D0-467884C6244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3F1D7D-75E5-C84A-B8B2-A98E7A1CB14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56215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3F1D7D-75E5-C84A-B8B2-A98E7A1CB142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7666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97929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3F1D7D-75E5-C84A-B8B2-A98E7A1CB14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5440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CA6A18-EF17-1243-9AFB-E47930993CB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7172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3F1D7D-75E5-C84A-B8B2-A98E7A1CB14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4641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3F1D7D-75E5-C84A-B8B2-A98E7A1CB14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5593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3F1D7D-75E5-C84A-B8B2-A98E7A1CB14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3462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3F1D7D-75E5-C84A-B8B2-A98E7A1CB14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7431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692C5-00FD-DD44-9044-DF0AB47CCCC2}" type="datetimeFigureOut">
              <a:rPr lang="en-US" smtClean="0"/>
              <a:t>7/15/2025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DDED7-DA96-F941-8A2B-4A4865812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692C5-00FD-DD44-9044-DF0AB47CCCC2}" type="datetimeFigureOut">
              <a:rPr lang="en-US" smtClean="0"/>
              <a:t>7/15/2025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DDED7-DA96-F941-8A2B-4A4865812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964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692C5-00FD-DD44-9044-DF0AB47CCCC2}" type="datetimeFigureOut">
              <a:rPr lang="en-US" smtClean="0"/>
              <a:t>7/15/2025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DDED7-DA96-F941-8A2B-4A4865812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2941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692C5-00FD-DD44-9044-DF0AB47CCCC2}" type="datetimeFigureOut">
              <a:rPr lang="en-US" smtClean="0"/>
              <a:t>7/15/2025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DDED7-DA96-F941-8A2B-4A4865812009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100264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692C5-00FD-DD44-9044-DF0AB47CCCC2}" type="datetimeFigureOut">
              <a:rPr lang="en-US" smtClean="0"/>
              <a:t>7/15/2025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DDED7-DA96-F941-8A2B-4A4865812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8974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692C5-00FD-DD44-9044-DF0AB47CCCC2}" type="datetimeFigureOut">
              <a:rPr lang="en-US" smtClean="0"/>
              <a:t>7/15/2025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DDED7-DA96-F941-8A2B-4A4865812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4749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692C5-00FD-DD44-9044-DF0AB47CCCC2}" type="datetimeFigureOut">
              <a:rPr lang="en-US" smtClean="0"/>
              <a:t>7/15/2025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DDED7-DA96-F941-8A2B-4A4865812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7615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692C5-00FD-DD44-9044-DF0AB47CCCC2}" type="datetimeFigureOut">
              <a:rPr lang="en-US" smtClean="0"/>
              <a:t>7/15/2025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DDED7-DA96-F941-8A2B-4A4865812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99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692C5-00FD-DD44-9044-DF0AB47CCCC2}" type="datetimeFigureOut">
              <a:rPr lang="en-US" smtClean="0"/>
              <a:t>7/15/2025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DDED7-DA96-F941-8A2B-4A4865812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445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692C5-00FD-DD44-9044-DF0AB47CCCC2}" type="datetimeFigureOut">
              <a:rPr lang="en-US" smtClean="0"/>
              <a:t>7/15/2025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DDED7-DA96-F941-8A2B-4A4865812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599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692C5-00FD-DD44-9044-DF0AB47CCCC2}" type="datetimeFigureOut">
              <a:rPr lang="en-US" smtClean="0"/>
              <a:t>7/15/2025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DDED7-DA96-F941-8A2B-4A4865812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470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692C5-00FD-DD44-9044-DF0AB47CCCC2}" type="datetimeFigureOut">
              <a:rPr lang="en-US" smtClean="0"/>
              <a:t>7/15/2025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DDED7-DA96-F941-8A2B-4A4865812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027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692C5-00FD-DD44-9044-DF0AB47CCCC2}" type="datetimeFigureOut">
              <a:rPr lang="en-US" smtClean="0"/>
              <a:t>7/15/2025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DDED7-DA96-F941-8A2B-4A4865812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671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692C5-00FD-DD44-9044-DF0AB47CCCC2}" type="datetimeFigureOut">
              <a:rPr lang="en-US" smtClean="0"/>
              <a:t>7/15/2025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DDED7-DA96-F941-8A2B-4A4865812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376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692C5-00FD-DD44-9044-DF0AB47CCCC2}" type="datetimeFigureOut">
              <a:rPr lang="en-US" smtClean="0"/>
              <a:t>7/15/2025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DDED7-DA96-F941-8A2B-4A4865812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953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692C5-00FD-DD44-9044-DF0AB47CCCC2}" type="datetimeFigureOut">
              <a:rPr lang="en-US" smtClean="0"/>
              <a:t>7/15/2025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DDED7-DA96-F941-8A2B-4A4865812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872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692C5-00FD-DD44-9044-DF0AB47CCCC2}" type="datetimeFigureOut">
              <a:rPr lang="en-US" smtClean="0"/>
              <a:t>7/15/2025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DDED7-DA96-F941-8A2B-4A4865812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886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DB3692C5-00FD-DD44-9044-DF0AB47CCCC2}" type="datetimeFigureOut">
              <a:rPr lang="en-US" smtClean="0"/>
              <a:t>7/15/2025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1DDED7-DA96-F941-8A2B-4A4865812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02419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notesSlide" Target="../notesSlides/notesSlide16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notesSlide" Target="../notesSlides/notesSlide18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A4322390-8B58-46BE-88EB-D9FD30C08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33C59F-0E3A-0BCE-6D46-47CD12BFE4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tx1"/>
                </a:solidFill>
              </a:rPr>
              <a:t>THE POWER OF LISTENING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871434-69CC-A510-1A20-565877EF70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954" y="4777380"/>
            <a:ext cx="9246345" cy="861420"/>
          </a:xfrm>
        </p:spPr>
        <p:txBody>
          <a:bodyPr>
            <a:normAutofit fontScale="92500"/>
          </a:bodyPr>
          <a:lstStyle/>
          <a:p>
            <a:r>
              <a:rPr lang="en-US" dirty="0">
                <a:solidFill>
                  <a:schemeClr val="tx1"/>
                </a:solidFill>
              </a:rPr>
              <a:t>Dr. John Marriott</a:t>
            </a:r>
          </a:p>
          <a:p>
            <a:r>
              <a:rPr lang="en-US" dirty="0">
                <a:solidFill>
                  <a:schemeClr val="tx1"/>
                </a:solidFill>
              </a:rPr>
              <a:t>Harvard University Human Flourishing Program / Biola University </a:t>
            </a:r>
          </a:p>
        </p:txBody>
      </p:sp>
    </p:spTree>
    <p:extLst>
      <p:ext uri="{BB962C8B-B14F-4D97-AF65-F5344CB8AC3E}">
        <p14:creationId xmlns:p14="http://schemas.microsoft.com/office/powerpoint/2010/main" val="5207649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AB18F9-99C8-4E23-00DA-1A70BF214A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C20C3C-D133-93F9-3E9D-32C313932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130" y="838480"/>
            <a:ext cx="9404723" cy="1400530"/>
          </a:xfrm>
        </p:spPr>
        <p:txBody>
          <a:bodyPr/>
          <a:lstStyle/>
          <a:p>
            <a:r>
              <a:rPr lang="en-US" dirty="0"/>
              <a:t>Helpful Questions &amp; Statements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CBBB72-4BDC-5094-68F1-A6049B3B45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3900" dirty="0">
                <a:ea typeface="Times New Roman" panose="02020603050405020304" pitchFamily="18" charset="0"/>
                <a:cs typeface="Calibri Light" panose="020F0302020204030204" pitchFamily="34" charset="0"/>
              </a:rPr>
              <a:t>Can you summarize </a:t>
            </a:r>
            <a:r>
              <a:rPr lang="en-US" sz="3900" dirty="0">
                <a:effectLst/>
                <a:latin typeface="+mj-lt"/>
                <a:ea typeface="Times New Roman" panose="02020603050405020304" pitchFamily="18" charset="0"/>
                <a:cs typeface="Calibri Light" panose="020F0302020204030204" pitchFamily="34" charset="0"/>
              </a:rPr>
              <a:t>your current thinking in one sentence? </a:t>
            </a:r>
          </a:p>
          <a:p>
            <a:pPr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39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3900" dirty="0">
                <a:ea typeface="Times New Roman" panose="02020603050405020304" pitchFamily="18" charset="0"/>
                <a:cs typeface="Calibri Light" panose="020F0302020204030204" pitchFamily="34" charset="0"/>
              </a:rPr>
              <a:t>How do you identify</a:t>
            </a:r>
            <a:r>
              <a:rPr lang="en-US" sz="3900" dirty="0">
                <a:effectLst/>
                <a:latin typeface="+mj-lt"/>
                <a:ea typeface="Times New Roman" panose="02020603050405020304" pitchFamily="18" charset="0"/>
                <a:cs typeface="Calibri Light" panose="020F0302020204030204" pitchFamily="34" charset="0"/>
              </a:rPr>
              <a:t>?</a:t>
            </a:r>
          </a:p>
          <a:p>
            <a:pPr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39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3900" dirty="0">
                <a:effectLst/>
                <a:latin typeface="+mj-lt"/>
                <a:ea typeface="Times New Roman" panose="02020603050405020304" pitchFamily="18" charset="0"/>
                <a:cs typeface="Calibri Light" panose="020F0302020204030204" pitchFamily="34" charset="0"/>
              </a:rPr>
              <a:t>What I hear you saying is_______, is that correct?</a:t>
            </a:r>
          </a:p>
          <a:p>
            <a:pPr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39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3900" dirty="0">
                <a:effectLst/>
                <a:latin typeface="+mj-lt"/>
                <a:ea typeface="Times New Roman" panose="02020603050405020304" pitchFamily="18" charset="0"/>
                <a:cs typeface="Calibri Light" panose="020F0302020204030204" pitchFamily="34" charset="0"/>
              </a:rPr>
              <a:t>Do I understand you correctly that you are _____?</a:t>
            </a:r>
            <a:endParaRPr lang="en-US" sz="39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1128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36144C-461B-015C-A5C7-9F4232BA8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130" y="780976"/>
            <a:ext cx="9404723" cy="1400530"/>
          </a:xfrm>
        </p:spPr>
        <p:txBody>
          <a:bodyPr/>
          <a:lstStyle/>
          <a:p>
            <a:r>
              <a:rPr lang="en-US" dirty="0"/>
              <a:t>Unhelpful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27D414-D498-15F5-12E2-A59996AA68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effectLst/>
                <a:latin typeface="+mj-lt"/>
                <a:ea typeface="Times New Roman" panose="02020603050405020304" pitchFamily="18" charset="0"/>
                <a:cs typeface="Calibri Light" panose="020F0302020204030204" pitchFamily="34" charset="0"/>
              </a:rPr>
              <a:t>How can you not believe </a:t>
            </a:r>
            <a:r>
              <a:rPr lang="en-US" sz="3600" dirty="0">
                <a:ea typeface="Times New Roman" panose="02020603050405020304" pitchFamily="18" charset="0"/>
                <a:cs typeface="Calibri Light" panose="020F0302020204030204" pitchFamily="34" charset="0"/>
              </a:rPr>
              <a:t>______</a:t>
            </a:r>
            <a:r>
              <a:rPr lang="en-US" sz="3600" dirty="0">
                <a:effectLst/>
                <a:latin typeface="+mj-lt"/>
                <a:ea typeface="Times New Roman" panose="02020603050405020304" pitchFamily="18" charset="0"/>
                <a:cs typeface="Calibri Light" panose="020F0302020204030204" pitchFamily="34" charset="0"/>
              </a:rPr>
              <a:t>?</a:t>
            </a:r>
          </a:p>
          <a:p>
            <a:pPr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36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effectLst/>
                <a:latin typeface="+mj-lt"/>
                <a:ea typeface="Times New Roman" panose="02020603050405020304" pitchFamily="18" charset="0"/>
                <a:cs typeface="Calibri Light" panose="020F0302020204030204" pitchFamily="34" charset="0"/>
              </a:rPr>
              <a:t>Aren’t you just angry at God because____?</a:t>
            </a:r>
          </a:p>
          <a:p>
            <a:pPr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36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effectLst/>
                <a:latin typeface="+mj-lt"/>
                <a:ea typeface="Times New Roman" panose="02020603050405020304" pitchFamily="18" charset="0"/>
                <a:cs typeface="Calibri Light" panose="020F0302020204030204" pitchFamily="34" charset="0"/>
              </a:rPr>
              <a:t>Do you know how much this hurts me?</a:t>
            </a:r>
          </a:p>
          <a:p>
            <a:pPr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36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effectLst/>
                <a:latin typeface="+mj-lt"/>
                <a:ea typeface="Times New Roman" panose="02020603050405020304" pitchFamily="18" charset="0"/>
                <a:cs typeface="Calibri Light" panose="020F0302020204030204" pitchFamily="34" charset="0"/>
              </a:rPr>
              <a:t>Is there sin in your life?</a:t>
            </a:r>
          </a:p>
          <a:p>
            <a:pPr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36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effectLst/>
                <a:latin typeface="+mj-lt"/>
                <a:ea typeface="Times New Roman" panose="02020603050405020304" pitchFamily="18" charset="0"/>
                <a:cs typeface="Calibri Light" panose="020F0302020204030204" pitchFamily="34" charset="0"/>
              </a:rPr>
              <a:t>Have you really investigated the evidence for Christianity?</a:t>
            </a:r>
            <a:endParaRPr lang="en-US" sz="36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9057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70BDA80-627C-422A-AFFD-B7F1DC0F77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65331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550F34-07E1-C8E3-260D-3738F85AB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690879"/>
            <a:ext cx="3682049" cy="5557519"/>
          </a:xfrm>
        </p:spPr>
        <p:txBody>
          <a:bodyPr anchor="ctr">
            <a:normAutofit/>
          </a:bodyPr>
          <a:lstStyle/>
          <a:p>
            <a:pPr algn="r"/>
            <a:r>
              <a:rPr lang="en-US">
                <a:solidFill>
                  <a:srgbClr val="FFFFFF"/>
                </a:solidFill>
              </a:rPr>
              <a:t>Advice to Christians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C924E9-2E22-1A1E-A15D-0FB417FE22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1999" y="690880"/>
            <a:ext cx="4947854" cy="555751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3200" dirty="0"/>
              <a:t>“No one to talk to about doubt.  One person at church simply said: ‘You need to read your Bible more.’”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57087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70BDA80-627C-422A-AFFD-B7F1DC0F77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65331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D54BDF-1492-830C-463D-56716A15BF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690879"/>
            <a:ext cx="3682049" cy="5557519"/>
          </a:xfrm>
        </p:spPr>
        <p:txBody>
          <a:bodyPr anchor="ctr">
            <a:normAutofit/>
          </a:bodyPr>
          <a:lstStyle/>
          <a:p>
            <a:pPr algn="r"/>
            <a:r>
              <a:rPr lang="en-US">
                <a:solidFill>
                  <a:srgbClr val="FFFFFF"/>
                </a:solidFill>
              </a:rPr>
              <a:t>Sit with 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4940D6-7C4E-1541-4FC4-AD9FB3406D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1999" y="690880"/>
            <a:ext cx="4947854" cy="555751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3200" dirty="0"/>
              <a:t>“Sit with me in my pain!  This was a 20+ marriage relationship coming to an end.  I was in so much pain—sit with me.  Don’t try to get me back into the fold.  Accept and love me.”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03364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70BDA80-627C-422A-AFFD-B7F1DC0F77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65331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B8168C-8598-091E-3030-515B3973A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690879"/>
            <a:ext cx="3682049" cy="5557519"/>
          </a:xfrm>
        </p:spPr>
        <p:txBody>
          <a:bodyPr anchor="ctr">
            <a:normAutofit/>
          </a:bodyPr>
          <a:lstStyle/>
          <a:p>
            <a:pPr algn="r"/>
            <a:r>
              <a:rPr lang="en-US">
                <a:solidFill>
                  <a:srgbClr val="FFFFFF"/>
                </a:solidFill>
              </a:rPr>
              <a:t>Do You Trust Me?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3D37A4-CB58-92DA-AF24-916D815009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1999" y="690880"/>
            <a:ext cx="4947854" cy="555751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3200" dirty="0"/>
              <a:t>“Do you trust me?  Do you trust that I’m not just trying to run from the faith? Do you trust that I’m trying to honestly process my faith?” </a:t>
            </a:r>
          </a:p>
        </p:txBody>
      </p:sp>
    </p:spTree>
    <p:extLst>
      <p:ext uri="{BB962C8B-B14F-4D97-AF65-F5344CB8AC3E}">
        <p14:creationId xmlns:p14="http://schemas.microsoft.com/office/powerpoint/2010/main" val="26472487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5EE1E98-2B93-A3D4-1BF4-C1B5E7438E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DF19BAF3-7E20-4B9D-B544-BABAEEA1F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950648F4-ABCD-4DF0-8641-76CFB2354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28" name="Oval 27">
            <a:extLst>
              <a:ext uri="{FF2B5EF4-FFF2-40B4-BE49-F238E27FC236}">
                <a16:creationId xmlns:a16="http://schemas.microsoft.com/office/drawing/2014/main" id="{989BE678-777B-482A-A616-FEDC47B16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CF1EB4BD-9C7E-4AA3-9681-C7EB0DA62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94AAE3AA-3759-4D28-B0EF-575F25A51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D28BE0C3-2102-4820-B88B-A448B184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18CA27-3DB8-7768-3BEC-96F1FB229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812" y="570703"/>
            <a:ext cx="3339281" cy="330884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dirty="0"/>
              <a:t>Goal: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479FC6-2445-91C9-AE23-D7AEC4A036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7212" y="3861333"/>
            <a:ext cx="3686176" cy="146437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sz="3200" dirty="0"/>
              <a:t>Understanding What The Person Believes</a:t>
            </a:r>
            <a:endParaRPr lang="en-US" sz="1800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FEFF673-A9DE-416D-A04E-1D5090454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4502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7001ED6-C488-25F0-9FAD-AAE0F03951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CF102CE-1FD4-FE26-BE78-D89D2CDB21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67F0C99-B1FA-4AB0-9069-88C2E875BD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5D06CB73-E2C5-1638-B214-2C23A6A50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2DCB702-69A6-A905-CB47-7BC0CDB10E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6B107E2-AA69-72BD-1DBD-AD56BDE22C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4A8782F-AE5D-4491-E2E8-71578D27D2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A0A3DD-A2DB-F89B-B7A8-516BD306C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2382" y="439776"/>
            <a:ext cx="6261917" cy="330884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7200" dirty="0"/>
              <a:t>Step 2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5981FF-CD11-85FB-E2B6-30359ABD8D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82382" y="3884438"/>
            <a:ext cx="6261917" cy="1464378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4000" dirty="0"/>
              <a:t>Why Does This Person Hold This Belief?</a:t>
            </a:r>
          </a:p>
        </p:txBody>
      </p:sp>
    </p:spTree>
    <p:extLst>
      <p:ext uri="{BB962C8B-B14F-4D97-AF65-F5344CB8AC3E}">
        <p14:creationId xmlns:p14="http://schemas.microsoft.com/office/powerpoint/2010/main" val="36808775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4D09FA-6ED0-9543-4A5A-CAB279AAF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130" y="185736"/>
            <a:ext cx="9404723" cy="1096011"/>
          </a:xfrm>
        </p:spPr>
        <p:txBody>
          <a:bodyPr/>
          <a:lstStyle/>
          <a:p>
            <a:br>
              <a:rPr lang="en-US" dirty="0"/>
            </a:br>
            <a:r>
              <a:rPr lang="en-US" dirty="0"/>
              <a:t>Helpful Questions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9993AF-EDB2-D0E0-2233-6CA91A6A28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3900" dirty="0">
                <a:effectLst/>
                <a:latin typeface="+mj-lt"/>
                <a:ea typeface="Times New Roman" panose="02020603050405020304" pitchFamily="18" charset="0"/>
                <a:cs typeface="Calibri Light" panose="020F0302020204030204" pitchFamily="34" charset="0"/>
              </a:rPr>
              <a:t>What authors or individuals have shaped your thinking? </a:t>
            </a:r>
          </a:p>
          <a:p>
            <a:pPr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39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3900" dirty="0">
                <a:effectLst/>
                <a:latin typeface="+mj-lt"/>
                <a:ea typeface="Times New Roman" panose="02020603050405020304" pitchFamily="18" charset="0"/>
                <a:cs typeface="Calibri Light" panose="020F0302020204030204" pitchFamily="34" charset="0"/>
              </a:rPr>
              <a:t>When did you start to think this way?</a:t>
            </a:r>
          </a:p>
          <a:p>
            <a:pPr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39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3900" dirty="0">
                <a:effectLst/>
                <a:latin typeface="+mj-lt"/>
                <a:ea typeface="Times New Roman" panose="02020603050405020304" pitchFamily="18" charset="0"/>
                <a:cs typeface="Calibri Light" panose="020F0302020204030204" pitchFamily="34" charset="0"/>
              </a:rPr>
              <a:t>Was there something specific that started bringing about your doubts? </a:t>
            </a:r>
          </a:p>
          <a:p>
            <a:pPr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39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3900" dirty="0">
                <a:effectLst/>
                <a:latin typeface="+mj-lt"/>
                <a:ea typeface="Times New Roman" panose="02020603050405020304" pitchFamily="18" charset="0"/>
                <a:cs typeface="Calibri Light" panose="020F0302020204030204" pitchFamily="34" charset="0"/>
              </a:rPr>
              <a:t>What convinced you your new position is correct?</a:t>
            </a:r>
          </a:p>
          <a:p>
            <a:pPr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39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3900" dirty="0">
                <a:effectLst/>
                <a:latin typeface="+mj-lt"/>
                <a:ea typeface="Times New Roman" panose="02020603050405020304" pitchFamily="18" charset="0"/>
                <a:cs typeface="Calibri Light" panose="020F0302020204030204" pitchFamily="34" charset="0"/>
              </a:rPr>
              <a:t>Is your thinking still in process or have you arrived at a settled position on this?</a:t>
            </a:r>
            <a:endParaRPr lang="en-US" sz="39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5504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8" name="Picture 2067">
            <a:extLst>
              <a:ext uri="{FF2B5EF4-FFF2-40B4-BE49-F238E27FC236}">
                <a16:creationId xmlns:a16="http://schemas.microsoft.com/office/drawing/2014/main" id="{DF19BAF3-7E20-4B9D-B544-BABAEEA1F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2070" name="Picture 2069">
            <a:extLst>
              <a:ext uri="{FF2B5EF4-FFF2-40B4-BE49-F238E27FC236}">
                <a16:creationId xmlns:a16="http://schemas.microsoft.com/office/drawing/2014/main" id="{950648F4-ABCD-4DF0-8641-76CFB2354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2072" name="Oval 2071">
            <a:extLst>
              <a:ext uri="{FF2B5EF4-FFF2-40B4-BE49-F238E27FC236}">
                <a16:creationId xmlns:a16="http://schemas.microsoft.com/office/drawing/2014/main" id="{989BE678-777B-482A-A616-FEDC47B16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2073" name="Picture 2072">
            <a:extLst>
              <a:ext uri="{FF2B5EF4-FFF2-40B4-BE49-F238E27FC236}">
                <a16:creationId xmlns:a16="http://schemas.microsoft.com/office/drawing/2014/main" id="{CF1EB4BD-9C7E-4AA3-9681-C7EB0DA62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2074" name="Picture 2073">
            <a:extLst>
              <a:ext uri="{FF2B5EF4-FFF2-40B4-BE49-F238E27FC236}">
                <a16:creationId xmlns:a16="http://schemas.microsoft.com/office/drawing/2014/main" id="{94AAE3AA-3759-4D28-B0EF-575F25A51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075" name="Rectangle 2074">
            <a:extLst>
              <a:ext uri="{FF2B5EF4-FFF2-40B4-BE49-F238E27FC236}">
                <a16:creationId xmlns:a16="http://schemas.microsoft.com/office/drawing/2014/main" id="{D28BE0C3-2102-4820-B88B-A448B184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067" name="Rectangle 2066">
            <a:extLst>
              <a:ext uri="{FF2B5EF4-FFF2-40B4-BE49-F238E27FC236}">
                <a16:creationId xmlns:a16="http://schemas.microsoft.com/office/drawing/2014/main" id="{C6A81905-F480-46A4-BC10-215D24EA1A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14475F-55C8-B07A-953E-F706DFF67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2012" y="1447800"/>
            <a:ext cx="5222325" cy="332958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7200">
                <a:solidFill>
                  <a:srgbClr val="EBEBEB"/>
                </a:solidFill>
              </a:rPr>
              <a:t>Narrative Injury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C9B76D-EFE5-D2CB-399E-410CCFB6B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2012" y="4777380"/>
            <a:ext cx="6100788" cy="86142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1700" cap="all" dirty="0">
                <a:solidFill>
                  <a:schemeClr val="tx2">
                    <a:lumMod val="40000"/>
                    <a:lumOff val="60000"/>
                  </a:schemeClr>
                </a:solidFill>
              </a:rPr>
              <a:t>Moments in a person’s life that change how they view themselves, others, and the world at large.</a:t>
            </a:r>
          </a:p>
        </p:txBody>
      </p:sp>
      <p:sp>
        <p:nvSpPr>
          <p:cNvPr id="2069" name="Freeform 8">
            <a:extLst>
              <a:ext uri="{FF2B5EF4-FFF2-40B4-BE49-F238E27FC236}">
                <a16:creationId xmlns:a16="http://schemas.microsoft.com/office/drawing/2014/main" id="{36FD4D9D-3784-41E8-8405-A42B72F513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135692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1" name="Rectangle 2070">
            <a:extLst>
              <a:ext uri="{FF2B5EF4-FFF2-40B4-BE49-F238E27FC236}">
                <a16:creationId xmlns:a16="http://schemas.microsoft.com/office/drawing/2014/main" id="{60817A52-B891-4228-A61E-0C0A57632D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027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BB4B884-7EA6-36B2-3938-E70BB9F9C6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BF10797-6A46-D788-EA7B-2E929C9EB766}"/>
              </a:ext>
            </a:extLst>
          </p:cNvPr>
          <p:cNvSpPr txBox="1"/>
          <p:nvPr/>
        </p:nvSpPr>
        <p:spPr>
          <a:xfrm>
            <a:off x="6139542" y="5339441"/>
            <a:ext cx="28248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Josefin Sans" panose="00000800000000000000" pitchFamily="2" charset="0"/>
              </a:rPr>
              <a:t>Experience</a:t>
            </a:r>
            <a:r>
              <a:rPr lang="en-US" sz="3600" dirty="0">
                <a:solidFill>
                  <a:schemeClr val="bg1"/>
                </a:solidFill>
                <a:effectLst/>
                <a:latin typeface="Josefin Sans" panose="00000800000000000000" pitchFamily="2" charset="0"/>
              </a:rPr>
              <a:t>: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  <a:effectLst/>
                <a:latin typeface="Josefin Sans" panose="00000800000000000000" pitchFamily="2" charset="0"/>
              </a:rPr>
              <a:t>Linda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33CF14-3814-30E2-85CC-90B5F4135C6D}"/>
              </a:ext>
            </a:extLst>
          </p:cNvPr>
          <p:cNvSpPr txBox="1"/>
          <p:nvPr/>
        </p:nvSpPr>
        <p:spPr>
          <a:xfrm>
            <a:off x="342905" y="5339441"/>
            <a:ext cx="26452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effectLst/>
                <a:latin typeface="Josefin Sans" panose="00000800000000000000" pitchFamily="2" charset="0"/>
              </a:rPr>
              <a:t>Emotion: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  <a:effectLst/>
                <a:latin typeface="Josefin Sans" panose="00000800000000000000" pitchFamily="2" charset="0"/>
              </a:rPr>
              <a:t>Mike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CED8549-F318-3177-D9EA-EF5ECADBA2F0}"/>
              </a:ext>
            </a:extLst>
          </p:cNvPr>
          <p:cNvSpPr txBox="1"/>
          <p:nvPr/>
        </p:nvSpPr>
        <p:spPr>
          <a:xfrm>
            <a:off x="9182101" y="5339441"/>
            <a:ext cx="26452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effectLst/>
                <a:latin typeface="Josefin Sans" panose="00000800000000000000" pitchFamily="2" charset="0"/>
              </a:rPr>
              <a:t>Values: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  <a:effectLst/>
                <a:latin typeface="Josefin Sans" panose="00000800000000000000" pitchFamily="2" charset="0"/>
              </a:rPr>
              <a:t>Mark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F56798F-6C14-6546-B51C-363F9CE25F6C}"/>
              </a:ext>
            </a:extLst>
          </p:cNvPr>
          <p:cNvSpPr txBox="1"/>
          <p:nvPr/>
        </p:nvSpPr>
        <p:spPr>
          <a:xfrm>
            <a:off x="3287488" y="5339441"/>
            <a:ext cx="26452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effectLst/>
                <a:latin typeface="Josefin Sans" panose="00000800000000000000" pitchFamily="2" charset="0"/>
              </a:rPr>
              <a:t>Heart: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  <a:effectLst/>
                <a:latin typeface="Josefin Sans" panose="00000800000000000000" pitchFamily="2" charset="0"/>
              </a:rPr>
              <a:t>Dave</a:t>
            </a:r>
          </a:p>
        </p:txBody>
      </p:sp>
      <p:pic>
        <p:nvPicPr>
          <p:cNvPr id="8" name="Picture 7" descr="Silhouette of a person and person&#10;&#10;AI-generated content may be incorrect.">
            <a:extLst>
              <a:ext uri="{FF2B5EF4-FFF2-40B4-BE49-F238E27FC236}">
                <a16:creationId xmlns:a16="http://schemas.microsoft.com/office/drawing/2014/main" id="{8862AB0A-71CA-CA9F-0A33-3E33563CC3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68"/>
          <a:stretch/>
        </p:blipFill>
        <p:spPr>
          <a:xfrm>
            <a:off x="367724" y="2417062"/>
            <a:ext cx="2819395" cy="2840736"/>
          </a:xfrm>
          <a:prstGeom prst="rect">
            <a:avLst/>
          </a:prstGeom>
        </p:spPr>
      </p:pic>
      <p:pic>
        <p:nvPicPr>
          <p:cNvPr id="9" name="Picture 8" descr="Silhouette of a person and person&#10;&#10;AI-generated content may be incorrect.">
            <a:extLst>
              <a:ext uri="{FF2B5EF4-FFF2-40B4-BE49-F238E27FC236}">
                <a16:creationId xmlns:a16="http://schemas.microsoft.com/office/drawing/2014/main" id="{6590DCC5-7EF0-A422-6CF3-A8CF9DEEF2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83"/>
          <a:stretch/>
        </p:blipFill>
        <p:spPr>
          <a:xfrm>
            <a:off x="8915395" y="2417062"/>
            <a:ext cx="2824842" cy="2840736"/>
          </a:xfrm>
          <a:prstGeom prst="rect">
            <a:avLst/>
          </a:prstGeom>
        </p:spPr>
      </p:pic>
      <p:pic>
        <p:nvPicPr>
          <p:cNvPr id="10" name="Picture 9" descr="Silhouette of a person and person&#10;&#10;AI-generated content may be incorrect.">
            <a:extLst>
              <a:ext uri="{FF2B5EF4-FFF2-40B4-BE49-F238E27FC236}">
                <a16:creationId xmlns:a16="http://schemas.microsoft.com/office/drawing/2014/main" id="{6503FFCE-D6F4-18D1-52FE-82B34E9C9D0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89515" y="2417062"/>
            <a:ext cx="2906485" cy="2840736"/>
          </a:xfrm>
          <a:prstGeom prst="rect">
            <a:avLst/>
          </a:prstGeom>
        </p:spPr>
      </p:pic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F76C5DB5-9958-3938-9FD7-7BCE3D66817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82559127"/>
              </p:ext>
            </p:extLst>
          </p:nvPr>
        </p:nvGraphicFramePr>
        <p:xfrm>
          <a:off x="6092950" y="2417062"/>
          <a:ext cx="2825496" cy="29478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r:id="rId7" imgW="1556579" imgH="1831994" progId="">
                  <p:embed/>
                </p:oleObj>
              </mc:Choice>
              <mc:Fallback>
                <p:oleObj r:id="rId7" imgW="1556579" imgH="1831994" progId="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F76C5DB5-9958-3938-9FD7-7BCE3D66817D}"/>
                          </a:ext>
                        </a:extLst>
                      </p:cNvPr>
                      <p:cNvPicPr preferRelativeResize="0"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092950" y="2417062"/>
                        <a:ext cx="2825496" cy="29478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12133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21F7D18E-FB1A-6D6D-D2F9-58D5EDE846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3BF607C-62F6-31F7-B65F-D5F35B50C646}"/>
              </a:ext>
            </a:extLst>
          </p:cNvPr>
          <p:cNvSpPr txBox="1"/>
          <p:nvPr/>
        </p:nvSpPr>
        <p:spPr>
          <a:xfrm>
            <a:off x="2548890" y="2828835"/>
            <a:ext cx="70942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/>
              <a:t>Deconstruction</a:t>
            </a:r>
          </a:p>
        </p:txBody>
      </p:sp>
    </p:spTree>
    <p:extLst>
      <p:ext uri="{BB962C8B-B14F-4D97-AF65-F5344CB8AC3E}">
        <p14:creationId xmlns:p14="http://schemas.microsoft.com/office/powerpoint/2010/main" val="11589378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283406-841C-8A1C-4076-EBC2D5065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2381" y="629266"/>
            <a:ext cx="4767471" cy="1641986"/>
          </a:xfrm>
        </p:spPr>
        <p:txBody>
          <a:bodyPr>
            <a:normAutofit/>
          </a:bodyPr>
          <a:lstStyle/>
          <a:p>
            <a:r>
              <a:rPr lang="en-US" dirty="0"/>
              <a:t>Hinge Moments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331ACF-E7D6-7D60-4636-5E8EA0A184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2381" y="2438400"/>
            <a:ext cx="4767471" cy="38099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Some historians postulate what is called </a:t>
            </a:r>
            <a:r>
              <a:rPr lang="en-US" sz="2400" i="1" dirty="0"/>
              <a:t>The</a:t>
            </a:r>
            <a:r>
              <a:rPr lang="en-US" sz="2400" dirty="0"/>
              <a:t> </a:t>
            </a:r>
            <a:r>
              <a:rPr lang="en-US" sz="2400" i="1" dirty="0"/>
              <a:t>Hinge of History Hypothesis</a:t>
            </a:r>
            <a:r>
              <a:rPr lang="en-US" sz="2400" dirty="0"/>
              <a:t>: </a:t>
            </a:r>
            <a:r>
              <a:rPr lang="en-US" sz="2400" b="1" dirty="0"/>
              <a:t>a hypothetical time in human history in which humanity has disproportionate influence over the long-term future</a:t>
            </a:r>
            <a:r>
              <a:rPr lang="en-US" sz="2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2109730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B2F5A84-99DC-11BF-D7ED-E4022ECA46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5C60DF0-298C-1E72-9291-7D7511D0BC10}"/>
              </a:ext>
            </a:extLst>
          </p:cNvPr>
          <p:cNvSpPr txBox="1"/>
          <p:nvPr/>
        </p:nvSpPr>
        <p:spPr>
          <a:xfrm>
            <a:off x="6139542" y="5339441"/>
            <a:ext cx="28248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effectLst/>
                <a:latin typeface="Josefin Sans" panose="00000800000000000000" pitchFamily="2" charset="0"/>
              </a:rPr>
              <a:t>Experience: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  <a:effectLst/>
                <a:latin typeface="Josefin Sans" panose="00000800000000000000" pitchFamily="2" charset="0"/>
              </a:rPr>
              <a:t>Linda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D04102-BA52-0B57-13D8-AED24C8D3E11}"/>
              </a:ext>
            </a:extLst>
          </p:cNvPr>
          <p:cNvSpPr txBox="1"/>
          <p:nvPr/>
        </p:nvSpPr>
        <p:spPr>
          <a:xfrm>
            <a:off x="342905" y="5339441"/>
            <a:ext cx="26452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effectLst/>
                <a:latin typeface="Josefin Sans" panose="00000800000000000000" pitchFamily="2" charset="0"/>
              </a:rPr>
              <a:t>Emotion: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  <a:effectLst/>
                <a:latin typeface="Josefin Sans" panose="00000800000000000000" pitchFamily="2" charset="0"/>
              </a:rPr>
              <a:t>Mike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F17D36-D252-7D0A-A354-B37C99A9473E}"/>
              </a:ext>
            </a:extLst>
          </p:cNvPr>
          <p:cNvSpPr txBox="1"/>
          <p:nvPr/>
        </p:nvSpPr>
        <p:spPr>
          <a:xfrm>
            <a:off x="9182101" y="5339441"/>
            <a:ext cx="26452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effectLst/>
                <a:latin typeface="Josefin Sans" panose="00000800000000000000" pitchFamily="2" charset="0"/>
              </a:rPr>
              <a:t>Values: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  <a:effectLst/>
                <a:latin typeface="Josefin Sans" panose="00000800000000000000" pitchFamily="2" charset="0"/>
              </a:rPr>
              <a:t>Mark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4FDEB5-3576-8F94-E665-FF85722A302D}"/>
              </a:ext>
            </a:extLst>
          </p:cNvPr>
          <p:cNvSpPr txBox="1"/>
          <p:nvPr/>
        </p:nvSpPr>
        <p:spPr>
          <a:xfrm>
            <a:off x="3287488" y="5339441"/>
            <a:ext cx="26452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effectLst/>
                <a:latin typeface="Josefin Sans" panose="00000800000000000000" pitchFamily="2" charset="0"/>
              </a:rPr>
              <a:t>Heart: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  <a:effectLst/>
                <a:latin typeface="Josefin Sans" panose="00000800000000000000" pitchFamily="2" charset="0"/>
              </a:rPr>
              <a:t>Dave</a:t>
            </a:r>
          </a:p>
        </p:txBody>
      </p:sp>
      <p:pic>
        <p:nvPicPr>
          <p:cNvPr id="8" name="Picture 7" descr="Silhouette of a person and person&#10;&#10;AI-generated content may be incorrect.">
            <a:extLst>
              <a:ext uri="{FF2B5EF4-FFF2-40B4-BE49-F238E27FC236}">
                <a16:creationId xmlns:a16="http://schemas.microsoft.com/office/drawing/2014/main" id="{D6AC2955-FF89-3516-E86D-6D448AD301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68"/>
          <a:stretch/>
        </p:blipFill>
        <p:spPr>
          <a:xfrm>
            <a:off x="370120" y="2417062"/>
            <a:ext cx="2819395" cy="2840736"/>
          </a:xfrm>
          <a:prstGeom prst="rect">
            <a:avLst/>
          </a:prstGeom>
        </p:spPr>
      </p:pic>
      <p:pic>
        <p:nvPicPr>
          <p:cNvPr id="9" name="Picture 8" descr="Silhouette of a person and person&#10;&#10;AI-generated content may be incorrect.">
            <a:extLst>
              <a:ext uri="{FF2B5EF4-FFF2-40B4-BE49-F238E27FC236}">
                <a16:creationId xmlns:a16="http://schemas.microsoft.com/office/drawing/2014/main" id="{7FFB804B-B3FC-7FED-C8AB-5CA4E7A29F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83"/>
          <a:stretch/>
        </p:blipFill>
        <p:spPr>
          <a:xfrm>
            <a:off x="8915395" y="2417062"/>
            <a:ext cx="2824842" cy="2840736"/>
          </a:xfrm>
          <a:prstGeom prst="rect">
            <a:avLst/>
          </a:prstGeom>
        </p:spPr>
      </p:pic>
      <p:pic>
        <p:nvPicPr>
          <p:cNvPr id="10" name="Picture 9" descr="Silhouette of a person and person&#10;&#10;AI-generated content may be incorrect.">
            <a:extLst>
              <a:ext uri="{FF2B5EF4-FFF2-40B4-BE49-F238E27FC236}">
                <a16:creationId xmlns:a16="http://schemas.microsoft.com/office/drawing/2014/main" id="{29A27CC7-D42C-F550-83C9-D12388D7049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89515" y="2417062"/>
            <a:ext cx="2906485" cy="2840736"/>
          </a:xfrm>
          <a:prstGeom prst="rect">
            <a:avLst/>
          </a:prstGeom>
        </p:spPr>
      </p:pic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ABD718B9-75D6-57FF-C9CA-4E8BCEF28496}"/>
              </a:ext>
            </a:extLst>
          </p:cNvPr>
          <p:cNvGraphicFramePr>
            <a:graphicFrameLocks/>
          </p:cNvGraphicFramePr>
          <p:nvPr/>
        </p:nvGraphicFramePr>
        <p:xfrm>
          <a:off x="6092950" y="2417062"/>
          <a:ext cx="2825496" cy="29478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r:id="rId7" imgW="1556579" imgH="1831994" progId="">
                  <p:embed/>
                </p:oleObj>
              </mc:Choice>
              <mc:Fallback>
                <p:oleObj r:id="rId7" imgW="1556579" imgH="1831994" progId="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F76C5DB5-9958-3938-9FD7-7BCE3D66817D}"/>
                          </a:ext>
                        </a:extLst>
                      </p:cNvPr>
                      <p:cNvPicPr preferRelativeResize="0"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092950" y="2417062"/>
                        <a:ext cx="2825496" cy="29478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284705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5D43E9E-C07E-F923-DE2C-BD23AF9181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485C171C-B45E-AEC9-1CDB-BE98BB669C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6B2C35FD-886E-B200-099A-8509B7645E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28" name="Oval 27">
            <a:extLst>
              <a:ext uri="{FF2B5EF4-FFF2-40B4-BE49-F238E27FC236}">
                <a16:creationId xmlns:a16="http://schemas.microsoft.com/office/drawing/2014/main" id="{A905D929-55E7-0406-D172-4E4388161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1B999CF9-3AB2-655C-788D-A6B2BB688E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0FF80319-4626-5486-2356-00AA9AFFCE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69B1B162-8AB3-072B-8CAE-BE9C4EAE4A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CAFA26-12CB-C2EF-AA0C-DEFB506C4A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" y="519235"/>
            <a:ext cx="3339281" cy="330884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dirty="0"/>
              <a:t>Goal: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207F63-3F57-6551-91C7-BE1321CAB6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3100" y="3763611"/>
            <a:ext cx="3556000" cy="146437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sz="3200" dirty="0"/>
              <a:t>Exploring Why A Person Believes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9E6EF33-CE14-976D-B938-B1090FB81D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6618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97896CD-622A-3ABF-D9C7-4398908BB2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C323E5A-8CD0-2201-8D96-A61D6B3E4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39F8668-CDB6-FD34-BEFD-BA576C7F8A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9FE23F2A-459A-CC59-803F-2CF0872034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F90B9BB-145F-7F89-F2B0-7B84B35AEB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C8ECE60-33E9-DDFB-D2FF-2DCBFDD2D6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E33DF9F1-C589-B16C-7A41-E28C2347E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3239D6-ACB7-DD1F-63EC-4AD5118F3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2382" y="439776"/>
            <a:ext cx="6261917" cy="330884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7200" dirty="0"/>
              <a:t>Step 3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7B9854-C720-87AC-2345-0C81C1B0D2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82382" y="3884438"/>
            <a:ext cx="6261917" cy="1464378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4000" dirty="0"/>
              <a:t>Finding Common Ground</a:t>
            </a:r>
          </a:p>
        </p:txBody>
      </p:sp>
    </p:spTree>
    <p:extLst>
      <p:ext uri="{BB962C8B-B14F-4D97-AF65-F5344CB8AC3E}">
        <p14:creationId xmlns:p14="http://schemas.microsoft.com/office/powerpoint/2010/main" val="39860211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698A14-62CB-DB4D-0C41-DDDCCE439F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130" y="867055"/>
            <a:ext cx="9404723" cy="1400530"/>
          </a:xfrm>
        </p:spPr>
        <p:txBody>
          <a:bodyPr/>
          <a:lstStyle/>
          <a:p>
            <a:r>
              <a:rPr lang="en-US" dirty="0"/>
              <a:t>Common 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ED8590-47E3-3294-95C4-B8D4BA9A03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Look for what’s right, not just what’s wrong.</a:t>
            </a:r>
          </a:p>
          <a:p>
            <a:endParaRPr lang="en-US" sz="3200" dirty="0"/>
          </a:p>
          <a:p>
            <a:r>
              <a:rPr lang="en-US" sz="3200" dirty="0"/>
              <a:t>Focus on questions, not answers.</a:t>
            </a:r>
          </a:p>
          <a:p>
            <a:endParaRPr lang="en-US" sz="3200" dirty="0"/>
          </a:p>
          <a:p>
            <a:r>
              <a:rPr lang="en-US" sz="3200" dirty="0"/>
              <a:t>Find common values.</a:t>
            </a:r>
          </a:p>
        </p:txBody>
      </p:sp>
    </p:spTree>
    <p:extLst>
      <p:ext uri="{BB962C8B-B14F-4D97-AF65-F5344CB8AC3E}">
        <p14:creationId xmlns:p14="http://schemas.microsoft.com/office/powerpoint/2010/main" val="1299197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F516491-0A1F-28A5-0C2C-64013C8B48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DF19BAF3-7E20-4B9D-B544-BABAEEA1F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950648F4-ABCD-4DF0-8641-76CFB2354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28" name="Oval 27">
            <a:extLst>
              <a:ext uri="{FF2B5EF4-FFF2-40B4-BE49-F238E27FC236}">
                <a16:creationId xmlns:a16="http://schemas.microsoft.com/office/drawing/2014/main" id="{989BE678-777B-482A-A616-FEDC47B16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CF1EB4BD-9C7E-4AA3-9681-C7EB0DA62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94AAE3AA-3759-4D28-B0EF-575F25A51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D28BE0C3-2102-4820-B88B-A448B184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64CD36-1BD6-9613-9047-56BB8114F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" y="519235"/>
            <a:ext cx="3339281" cy="330884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dirty="0"/>
              <a:t>Goal: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A7ED49-D3AD-B378-C977-51CBF481D3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3100" y="3763611"/>
            <a:ext cx="3339281" cy="146437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dirty="0"/>
              <a:t>Fostering Dialogue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FEFF673-A9DE-416D-A04E-1D5090454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7940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36F31C4-C955-B620-20CD-92236957E8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520E457-FD6E-72C4-39F2-C7F8DFF032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0D4B212-F7A5-03FC-2872-E6D7C29380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AF5712E8-DD2E-796D-FCB9-2DC3F5DFC2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27B0A19-8EBB-D76D-72A3-2E4D108884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E92D832-E84F-5C1A-63F3-84E1C5570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76D3A683-9870-3244-877B-1E5E0C79A4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A2FE42-71E3-2156-B44E-93F17ABD5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2382" y="439776"/>
            <a:ext cx="6261917" cy="330884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7200" dirty="0"/>
              <a:t>Step 4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A33122-DF64-BBB5-4FEB-95E7633D7B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82382" y="3884438"/>
            <a:ext cx="6261917" cy="1464378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4000" dirty="0"/>
              <a:t>Responding</a:t>
            </a:r>
          </a:p>
        </p:txBody>
      </p:sp>
    </p:spTree>
    <p:extLst>
      <p:ext uri="{BB962C8B-B14F-4D97-AF65-F5344CB8AC3E}">
        <p14:creationId xmlns:p14="http://schemas.microsoft.com/office/powerpoint/2010/main" val="10273088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4F46DA-D843-45A4-8430-DD0864B355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63877" y="652669"/>
            <a:ext cx="8825658" cy="3329581"/>
          </a:xfrm>
        </p:spPr>
        <p:txBody>
          <a:bodyPr/>
          <a:lstStyle/>
          <a:p>
            <a:r>
              <a:rPr lang="en-US" sz="4400" dirty="0"/>
              <a:t>Person centered </a:t>
            </a:r>
            <a:br>
              <a:rPr lang="en-US" sz="4400" dirty="0"/>
            </a:br>
            <a:r>
              <a:rPr lang="en-US" sz="4400" dirty="0"/>
              <a:t>            vs.</a:t>
            </a:r>
            <a:br>
              <a:rPr lang="en-US" sz="4400" dirty="0"/>
            </a:br>
            <a:r>
              <a:rPr lang="en-US" sz="4400" dirty="0"/>
              <a:t>Position centered</a:t>
            </a:r>
          </a:p>
        </p:txBody>
      </p:sp>
    </p:spTree>
    <p:extLst>
      <p:ext uri="{BB962C8B-B14F-4D97-AF65-F5344CB8AC3E}">
        <p14:creationId xmlns:p14="http://schemas.microsoft.com/office/powerpoint/2010/main" val="9704250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F19BAF3-7E20-4B9D-B544-BABAEEA1F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50648F4-ABCD-4DF0-8641-76CFB2354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989BE678-777B-482A-A616-FEDC47B16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F1EB4BD-9C7E-4AA3-9681-C7EB0DA62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4AAE3AA-3759-4D28-B0EF-575F25A51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28BE0C3-2102-4820-B88B-A448B184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F2B268-44AF-0C3A-DC6F-BA84DBCCC2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1447800"/>
            <a:ext cx="8825658" cy="332958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7200" dirty="0"/>
              <a:t>What is the Next Thing I Should Say?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885E190-58DD-42DD-A4A8-401E15C92A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7669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8A3C342-1D03-412F-8DD3-BF519E8E0A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5B7CB5-B6D9-BD4F-EB9A-7290BE1F7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1931" y="452718"/>
            <a:ext cx="4638903" cy="1400530"/>
          </a:xfrm>
        </p:spPr>
        <p:txBody>
          <a:bodyPr>
            <a:normAutofit/>
          </a:bodyPr>
          <a:lstStyle/>
          <a:p>
            <a:r>
              <a:rPr lang="en-US" dirty="0"/>
              <a:t>It Depends on Your Goal</a:t>
            </a:r>
          </a:p>
        </p:txBody>
      </p:sp>
      <p:sp>
        <p:nvSpPr>
          <p:cNvPr id="11" name="Freeform 31">
            <a:extLst>
              <a:ext uri="{FF2B5EF4-FFF2-40B4-BE49-F238E27FC236}">
                <a16:creationId xmlns:a16="http://schemas.microsoft.com/office/drawing/2014/main" id="{81CC9B02-E087-4350-AEBD-2C3CF001AF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628375" y="-1573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6F18ACE-6E82-4ADC-8A2F-A1771B309B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67FD0B-6BF1-4F95-0FD7-C8F345587B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0950" y="2052918"/>
            <a:ext cx="4638903" cy="4195481"/>
          </a:xfrm>
        </p:spPr>
        <p:txBody>
          <a:bodyPr>
            <a:noAutofit/>
          </a:bodyPr>
          <a:lstStyle/>
          <a:p>
            <a:r>
              <a:rPr lang="en-US" sz="2800" dirty="0"/>
              <a:t>Prioritize </a:t>
            </a:r>
            <a:r>
              <a:rPr lang="en-US" sz="2800" i="1" dirty="0"/>
              <a:t>the</a:t>
            </a:r>
            <a:r>
              <a:rPr lang="en-US" sz="2800" dirty="0"/>
              <a:t> issue you want to address.</a:t>
            </a:r>
          </a:p>
          <a:p>
            <a:r>
              <a:rPr lang="en-US" sz="2800" dirty="0"/>
              <a:t>Determine the Goal:</a:t>
            </a:r>
          </a:p>
          <a:p>
            <a:pPr lvl="1"/>
            <a:r>
              <a:rPr lang="en-US" sz="2800" dirty="0"/>
              <a:t>Engage the Issue</a:t>
            </a:r>
          </a:p>
          <a:p>
            <a:pPr lvl="1"/>
            <a:r>
              <a:rPr lang="en-US" sz="2800" dirty="0"/>
              <a:t>Determine the Process</a:t>
            </a:r>
          </a:p>
          <a:p>
            <a:pPr lvl="1"/>
            <a:r>
              <a:rPr lang="en-US" sz="2800" dirty="0"/>
              <a:t>Develop the Relationship </a:t>
            </a:r>
          </a:p>
        </p:txBody>
      </p:sp>
    </p:spTree>
    <p:extLst>
      <p:ext uri="{BB962C8B-B14F-4D97-AF65-F5344CB8AC3E}">
        <p14:creationId xmlns:p14="http://schemas.microsoft.com/office/powerpoint/2010/main" val="1346020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3DE375DD-8588-2DBB-30A1-C23510F386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2B72BDC-AE01-07AC-A52E-9F1EBDA553D9}"/>
              </a:ext>
            </a:extLst>
          </p:cNvPr>
          <p:cNvSpPr txBox="1"/>
          <p:nvPr/>
        </p:nvSpPr>
        <p:spPr>
          <a:xfrm>
            <a:off x="2943606" y="2828835"/>
            <a:ext cx="63047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latin typeface="+mj-lt"/>
              </a:rPr>
              <a:t>Deconversion</a:t>
            </a:r>
          </a:p>
        </p:txBody>
      </p:sp>
    </p:spTree>
    <p:extLst>
      <p:ext uri="{BB962C8B-B14F-4D97-AF65-F5344CB8AC3E}">
        <p14:creationId xmlns:p14="http://schemas.microsoft.com/office/powerpoint/2010/main" val="15538657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288E2B2-7E23-6E3D-B1DD-9B42E533F6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4646087F-4365-7302-7AE0-BC7BD3FE18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846DAE37-BB5C-C0A4-35A7-AED4F26479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28" name="Oval 27">
            <a:extLst>
              <a:ext uri="{FF2B5EF4-FFF2-40B4-BE49-F238E27FC236}">
                <a16:creationId xmlns:a16="http://schemas.microsoft.com/office/drawing/2014/main" id="{70EAABF4-77E4-415E-1E75-1364CA8CF6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EF648AF4-8D68-FFA8-0267-1A52414A06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8F4795BC-2BAF-0105-91CE-3E68B29881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DEF26E94-38F6-AA6A-2305-2A336BDF53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231941-CC91-BCD5-B90A-EBF6C2615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" y="519235"/>
            <a:ext cx="3339281" cy="330884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dirty="0"/>
              <a:t>Goal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C44EC8-32DE-F06E-C87B-680ED51855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3100" y="3763611"/>
            <a:ext cx="3339281" cy="146437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dirty="0"/>
              <a:t>Wise Choice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5748B18E-DAB8-0D87-B918-4B780ECE2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2545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8A3C342-1D03-412F-8DD3-BF519E8E0A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E735485-B6E0-6962-9F30-DD1F4D45C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1931" y="452718"/>
            <a:ext cx="4638903" cy="1400530"/>
          </a:xfrm>
        </p:spPr>
        <p:txBody>
          <a:bodyPr>
            <a:normAutofit/>
          </a:bodyPr>
          <a:lstStyle/>
          <a:p>
            <a:r>
              <a:rPr lang="en-US" dirty="0"/>
              <a:t>To Summarize</a:t>
            </a:r>
          </a:p>
        </p:txBody>
      </p:sp>
      <p:sp>
        <p:nvSpPr>
          <p:cNvPr id="13" name="Freeform 31">
            <a:extLst>
              <a:ext uri="{FF2B5EF4-FFF2-40B4-BE49-F238E27FC236}">
                <a16:creationId xmlns:a16="http://schemas.microsoft.com/office/drawing/2014/main" id="{81CC9B02-E087-4350-AEBD-2C3CF001AF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628375" y="-1573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6F18ACE-6E82-4ADC-8A2F-A1771B309B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0F23864-8E09-6A41-74A2-C1A209F340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1930" y="1715293"/>
            <a:ext cx="4638903" cy="4195481"/>
          </a:xfrm>
        </p:spPr>
        <p:txBody>
          <a:bodyPr>
            <a:normAutofit/>
          </a:bodyPr>
          <a:lstStyle/>
          <a:p>
            <a:r>
              <a:rPr lang="en-US" sz="2800" dirty="0"/>
              <a:t>Stay Calm!</a:t>
            </a:r>
          </a:p>
          <a:p>
            <a:pPr lvl="1"/>
            <a:r>
              <a:rPr lang="en-US" sz="2400" dirty="0"/>
              <a:t>Step 1. What Does the Person believe?</a:t>
            </a:r>
          </a:p>
          <a:p>
            <a:pPr lvl="1"/>
            <a:r>
              <a:rPr lang="en-US" sz="2400" dirty="0"/>
              <a:t>Step 2. Why does the the person believe it.</a:t>
            </a:r>
          </a:p>
          <a:p>
            <a:pPr lvl="1"/>
            <a:r>
              <a:rPr lang="en-US" sz="2400" dirty="0"/>
              <a:t>Step 3. Find common ground.</a:t>
            </a:r>
          </a:p>
          <a:p>
            <a:pPr lvl="1"/>
            <a:r>
              <a:rPr lang="en-US" sz="2400" dirty="0"/>
              <a:t>Step 4. Respond.</a:t>
            </a:r>
          </a:p>
          <a:p>
            <a:r>
              <a:rPr lang="en-US" sz="2800" dirty="0"/>
              <a:t>Express Love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0158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1B28F63-CF00-448F-B141-FE33C33B18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AE609E2-8522-44E4-9077-980E5BCF3E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4FA533C5-33E3-4611-AF9F-72811D8B26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949AD42-25FD-4C3D-9EEE-B7FEC58099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AC7D913-60B7-4603-881B-831DA5D3A9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87F0FDC4-AD8C-47D9-9131-623C98ADB0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DDCA251B-4F28-43A9-A5FD-47101E24C8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7B3E067-68A1-4E6F-8B2A-DF0DC2803F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4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0285A-100D-95DB-7C1B-D3EFC23AFD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63486" y="1266958"/>
            <a:ext cx="2569028" cy="452845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b="0" i="0" kern="1200" cap="all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Creating positive communication climates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48F0EEF-7B63-4EC4-96D4-6AFBF46B1A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438656" cy="6858000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FB5E673-6D85-4457-A048-FD09048DCE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939F53-2F6B-9B18-5259-16644D5B2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4033" y="1266958"/>
            <a:ext cx="6248624" cy="452845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7200" b="0" i="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How Do We Respond?</a:t>
            </a:r>
          </a:p>
        </p:txBody>
      </p:sp>
    </p:spTree>
    <p:extLst>
      <p:ext uri="{BB962C8B-B14F-4D97-AF65-F5344CB8AC3E}">
        <p14:creationId xmlns:p14="http://schemas.microsoft.com/office/powerpoint/2010/main" val="8323627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E4E366E-272A-409E-840F-9A6A64A9E3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721560C-E4AB-4287-A29C-3F6916794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4" name="Freeform 7">
            <a:extLst>
              <a:ext uri="{FF2B5EF4-FFF2-40B4-BE49-F238E27FC236}">
                <a16:creationId xmlns:a16="http://schemas.microsoft.com/office/drawing/2014/main" id="{DF6CFF07-D953-4F9C-9A0E-E0A6AACB61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D8E37C-60E5-D41F-3FA9-0EF45195C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rgbClr val="EBEBEB"/>
                </a:solidFill>
              </a:rPr>
              <a:t>Keep Calm</a:t>
            </a:r>
          </a:p>
        </p:txBody>
      </p:sp>
      <p:sp useBgFill="1">
        <p:nvSpPr>
          <p:cNvPr id="16" name="Freeform: Shape 15">
            <a:extLst>
              <a:ext uri="{FF2B5EF4-FFF2-40B4-BE49-F238E27FC236}">
                <a16:creationId xmlns:a16="http://schemas.microsoft.com/office/drawing/2014/main" id="{DAA4FEEE-0B5F-41BF-825D-60F9FB0895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82A9B9-2925-744F-E325-EDAA8D9F8E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548281"/>
            <a:ext cx="5122606" cy="365868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>
                <a:effectLst/>
                <a:latin typeface="+mj-lt"/>
                <a:ea typeface="Times New Roman" panose="02020603050405020304" pitchFamily="18" charset="0"/>
                <a:cs typeface="Calibri Light" panose="020F0302020204030204" pitchFamily="34" charset="0"/>
              </a:rPr>
              <a:t>Keeping lines of communication open is crucial. The best way to sever those lines is to overreact when a loved one share their doubt and unbelief. </a:t>
            </a:r>
            <a:endParaRPr lang="en-US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969360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1030">
            <a:extLst>
              <a:ext uri="{FF2B5EF4-FFF2-40B4-BE49-F238E27FC236}">
                <a16:creationId xmlns:a16="http://schemas.microsoft.com/office/drawing/2014/main" id="{DF19BAF3-7E20-4B9D-B544-BABAEEA1F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033" name="Picture 1032">
            <a:extLst>
              <a:ext uri="{FF2B5EF4-FFF2-40B4-BE49-F238E27FC236}">
                <a16:creationId xmlns:a16="http://schemas.microsoft.com/office/drawing/2014/main" id="{950648F4-ABCD-4DF0-8641-76CFB2354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035" name="Oval 1034">
            <a:extLst>
              <a:ext uri="{FF2B5EF4-FFF2-40B4-BE49-F238E27FC236}">
                <a16:creationId xmlns:a16="http://schemas.microsoft.com/office/drawing/2014/main" id="{989BE678-777B-482A-A616-FEDC47B16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1037" name="Picture 1036">
            <a:extLst>
              <a:ext uri="{FF2B5EF4-FFF2-40B4-BE49-F238E27FC236}">
                <a16:creationId xmlns:a16="http://schemas.microsoft.com/office/drawing/2014/main" id="{CF1EB4BD-9C7E-4AA3-9681-C7EB0DA62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39" name="Picture 1038">
            <a:extLst>
              <a:ext uri="{FF2B5EF4-FFF2-40B4-BE49-F238E27FC236}">
                <a16:creationId xmlns:a16="http://schemas.microsoft.com/office/drawing/2014/main" id="{94AAE3AA-3759-4D28-B0EF-575F25A51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041" name="Rectangle 1040">
            <a:extLst>
              <a:ext uri="{FF2B5EF4-FFF2-40B4-BE49-F238E27FC236}">
                <a16:creationId xmlns:a16="http://schemas.microsoft.com/office/drawing/2014/main" id="{D28BE0C3-2102-4820-B88B-A448B184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CBD386-AE4E-B9A5-619C-4304D2C5A3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2381" y="629819"/>
            <a:ext cx="6261917" cy="330884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7200" dirty="0"/>
              <a:t>We Listen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C1F727-4DEC-FF7F-BC43-215676256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82382" y="4763803"/>
            <a:ext cx="6261917" cy="1464378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9133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747F1B4-B831-4277-8AB0-32767F7EB7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7">
            <a:extLst>
              <a:ext uri="{FF2B5EF4-FFF2-40B4-BE49-F238E27FC236}">
                <a16:creationId xmlns:a16="http://schemas.microsoft.com/office/drawing/2014/main" id="{D80CFA21-AB7C-4BEB-9BFF-05764FBBF3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F214F56-F70D-6283-9636-C35BDCBCC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EBEBEB"/>
                </a:solidFill>
              </a:rPr>
              <a:t>Hinderances to Listening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2F7E335-851A-4CAE-B09F-E657819D46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10B541F0-7F6E-402E-84D8-CF96EACA5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" y="1762067"/>
            <a:ext cx="12192418" cy="5095933"/>
          </a:xfrm>
          <a:custGeom>
            <a:avLst/>
            <a:gdLst>
              <a:gd name="connsiteX0" fmla="*/ 1 w 12192418"/>
              <a:gd name="connsiteY0" fmla="*/ 0 h 5095933"/>
              <a:gd name="connsiteX1" fmla="*/ 71932 w 12192418"/>
              <a:gd name="connsiteY1" fmla="*/ 12261 h 5095933"/>
              <a:gd name="connsiteX2" fmla="*/ 282849 w 12192418"/>
              <a:gd name="connsiteY2" fmla="*/ 48343 h 5095933"/>
              <a:gd name="connsiteX3" fmla="*/ 436464 w 12192418"/>
              <a:gd name="connsiteY3" fmla="*/ 73565 h 5095933"/>
              <a:gd name="connsiteX4" fmla="*/ 619339 w 12192418"/>
              <a:gd name="connsiteY4" fmla="*/ 100188 h 5095933"/>
              <a:gd name="connsiteX5" fmla="*/ 836351 w 12192418"/>
              <a:gd name="connsiteY5" fmla="*/ 132066 h 5095933"/>
              <a:gd name="connsiteX6" fmla="*/ 1076528 w 12192418"/>
              <a:gd name="connsiteY6" fmla="*/ 165696 h 5095933"/>
              <a:gd name="connsiteX7" fmla="*/ 1347184 w 12192418"/>
              <a:gd name="connsiteY7" fmla="*/ 201077 h 5095933"/>
              <a:gd name="connsiteX8" fmla="*/ 1642223 w 12192418"/>
              <a:gd name="connsiteY8" fmla="*/ 238560 h 5095933"/>
              <a:gd name="connsiteX9" fmla="*/ 1962864 w 12192418"/>
              <a:gd name="connsiteY9" fmla="*/ 276043 h 5095933"/>
              <a:gd name="connsiteX10" fmla="*/ 2304232 w 12192418"/>
              <a:gd name="connsiteY10" fmla="*/ 314227 h 5095933"/>
              <a:gd name="connsiteX11" fmla="*/ 2672421 w 12192418"/>
              <a:gd name="connsiteY11" fmla="*/ 349608 h 5095933"/>
              <a:gd name="connsiteX12" fmla="*/ 3057678 w 12192418"/>
              <a:gd name="connsiteY12" fmla="*/ 383588 h 5095933"/>
              <a:gd name="connsiteX13" fmla="*/ 3464881 w 12192418"/>
              <a:gd name="connsiteY13" fmla="*/ 414415 h 5095933"/>
              <a:gd name="connsiteX14" fmla="*/ 3889152 w 12192418"/>
              <a:gd name="connsiteY14" fmla="*/ 443841 h 5095933"/>
              <a:gd name="connsiteX15" fmla="*/ 4331710 w 12192418"/>
              <a:gd name="connsiteY15" fmla="*/ 471515 h 5095933"/>
              <a:gd name="connsiteX16" fmla="*/ 4558476 w 12192418"/>
              <a:gd name="connsiteY16" fmla="*/ 481324 h 5095933"/>
              <a:gd name="connsiteX17" fmla="*/ 4790118 w 12192418"/>
              <a:gd name="connsiteY17" fmla="*/ 492183 h 5095933"/>
              <a:gd name="connsiteX18" fmla="*/ 5025418 w 12192418"/>
              <a:gd name="connsiteY18" fmla="*/ 502342 h 5095933"/>
              <a:gd name="connsiteX19" fmla="*/ 5261937 w 12192418"/>
              <a:gd name="connsiteY19" fmla="*/ 508998 h 5095933"/>
              <a:gd name="connsiteX20" fmla="*/ 5503332 w 12192418"/>
              <a:gd name="connsiteY20" fmla="*/ 514953 h 5095933"/>
              <a:gd name="connsiteX21" fmla="*/ 5747167 w 12192418"/>
              <a:gd name="connsiteY21" fmla="*/ 521259 h 5095933"/>
              <a:gd name="connsiteX22" fmla="*/ 5995877 w 12192418"/>
              <a:gd name="connsiteY22" fmla="*/ 525463 h 5095933"/>
              <a:gd name="connsiteX23" fmla="*/ 6247026 w 12192418"/>
              <a:gd name="connsiteY23" fmla="*/ 525463 h 5095933"/>
              <a:gd name="connsiteX24" fmla="*/ 6500613 w 12192418"/>
              <a:gd name="connsiteY24" fmla="*/ 527565 h 5095933"/>
              <a:gd name="connsiteX25" fmla="*/ 6756639 w 12192418"/>
              <a:gd name="connsiteY25" fmla="*/ 525463 h 5095933"/>
              <a:gd name="connsiteX26" fmla="*/ 7016322 w 12192418"/>
              <a:gd name="connsiteY26" fmla="*/ 521259 h 5095933"/>
              <a:gd name="connsiteX27" fmla="*/ 7276005 w 12192418"/>
              <a:gd name="connsiteY27" fmla="*/ 517406 h 5095933"/>
              <a:gd name="connsiteX28" fmla="*/ 7539345 w 12192418"/>
              <a:gd name="connsiteY28" fmla="*/ 508998 h 5095933"/>
              <a:gd name="connsiteX29" fmla="*/ 7805124 w 12192418"/>
              <a:gd name="connsiteY29" fmla="*/ 500241 h 5095933"/>
              <a:gd name="connsiteX30" fmla="*/ 8070903 w 12192418"/>
              <a:gd name="connsiteY30" fmla="*/ 490082 h 5095933"/>
              <a:gd name="connsiteX31" fmla="*/ 8339121 w 12192418"/>
              <a:gd name="connsiteY31" fmla="*/ 475719 h 5095933"/>
              <a:gd name="connsiteX32" fmla="*/ 8609776 w 12192418"/>
              <a:gd name="connsiteY32" fmla="*/ 458554 h 5095933"/>
              <a:gd name="connsiteX33" fmla="*/ 8881651 w 12192418"/>
              <a:gd name="connsiteY33" fmla="*/ 442089 h 5095933"/>
              <a:gd name="connsiteX34" fmla="*/ 9153526 w 12192418"/>
              <a:gd name="connsiteY34" fmla="*/ 421071 h 5095933"/>
              <a:gd name="connsiteX35" fmla="*/ 9429058 w 12192418"/>
              <a:gd name="connsiteY35" fmla="*/ 395849 h 5095933"/>
              <a:gd name="connsiteX36" fmla="*/ 9700933 w 12192418"/>
              <a:gd name="connsiteY36" fmla="*/ 370626 h 5095933"/>
              <a:gd name="connsiteX37" fmla="*/ 9977684 w 12192418"/>
              <a:gd name="connsiteY37" fmla="*/ 341551 h 5095933"/>
              <a:gd name="connsiteX38" fmla="*/ 10255655 w 12192418"/>
              <a:gd name="connsiteY38" fmla="*/ 309673 h 5095933"/>
              <a:gd name="connsiteX39" fmla="*/ 10529968 w 12192418"/>
              <a:gd name="connsiteY39" fmla="*/ 276043 h 5095933"/>
              <a:gd name="connsiteX40" fmla="*/ 10807939 w 12192418"/>
              <a:gd name="connsiteY40" fmla="*/ 236809 h 5095933"/>
              <a:gd name="connsiteX41" fmla="*/ 11084690 w 12192418"/>
              <a:gd name="connsiteY41" fmla="*/ 194772 h 5095933"/>
              <a:gd name="connsiteX42" fmla="*/ 11362661 w 12192418"/>
              <a:gd name="connsiteY42" fmla="*/ 153085 h 5095933"/>
              <a:gd name="connsiteX43" fmla="*/ 11639412 w 12192418"/>
              <a:gd name="connsiteY43" fmla="*/ 104392 h 5095933"/>
              <a:gd name="connsiteX44" fmla="*/ 11914945 w 12192418"/>
              <a:gd name="connsiteY44" fmla="*/ 54648 h 5095933"/>
              <a:gd name="connsiteX45" fmla="*/ 12191696 w 12192418"/>
              <a:gd name="connsiteY45" fmla="*/ 2452 h 5095933"/>
              <a:gd name="connsiteX46" fmla="*/ 12191696 w 12192418"/>
              <a:gd name="connsiteY46" fmla="*/ 2109542 h 5095933"/>
              <a:gd name="connsiteX47" fmla="*/ 12191999 w 12192418"/>
              <a:gd name="connsiteY47" fmla="*/ 2109542 h 5095933"/>
              <a:gd name="connsiteX48" fmla="*/ 12191999 w 12192418"/>
              <a:gd name="connsiteY48" fmla="*/ 2802467 h 5095933"/>
              <a:gd name="connsiteX49" fmla="*/ 12192418 w 12192418"/>
              <a:gd name="connsiteY49" fmla="*/ 2802467 h 5095933"/>
              <a:gd name="connsiteX50" fmla="*/ 12192418 w 12192418"/>
              <a:gd name="connsiteY50" fmla="*/ 5095933 h 5095933"/>
              <a:gd name="connsiteX51" fmla="*/ 1 w 12192418"/>
              <a:gd name="connsiteY51" fmla="*/ 5095933 h 5095933"/>
              <a:gd name="connsiteX52" fmla="*/ 1 w 12192418"/>
              <a:gd name="connsiteY52" fmla="*/ 4074529 h 5095933"/>
              <a:gd name="connsiteX53" fmla="*/ 0 w 12192418"/>
              <a:gd name="connsiteY53" fmla="*/ 4074529 h 5095933"/>
              <a:gd name="connsiteX54" fmla="*/ 0 w 12192418"/>
              <a:gd name="connsiteY54" fmla="*/ 2109542 h 5095933"/>
              <a:gd name="connsiteX55" fmla="*/ 1 w 12192418"/>
              <a:gd name="connsiteY55" fmla="*/ 2109542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418" h="5095933">
                <a:moveTo>
                  <a:pt x="1" y="0"/>
                </a:moveTo>
                <a:lnTo>
                  <a:pt x="71932" y="12261"/>
                </a:lnTo>
                <a:lnTo>
                  <a:pt x="282849" y="48343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4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7"/>
                </a:lnTo>
                <a:lnTo>
                  <a:pt x="2672421" y="349608"/>
                </a:lnTo>
                <a:lnTo>
                  <a:pt x="3057678" y="383588"/>
                </a:lnTo>
                <a:lnTo>
                  <a:pt x="3464881" y="414415"/>
                </a:lnTo>
                <a:lnTo>
                  <a:pt x="3889152" y="443841"/>
                </a:lnTo>
                <a:lnTo>
                  <a:pt x="4331710" y="471515"/>
                </a:lnTo>
                <a:lnTo>
                  <a:pt x="4558476" y="481324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7" y="521259"/>
                </a:lnTo>
                <a:lnTo>
                  <a:pt x="5995877" y="525463"/>
                </a:lnTo>
                <a:lnTo>
                  <a:pt x="6247026" y="525463"/>
                </a:lnTo>
                <a:lnTo>
                  <a:pt x="6500613" y="527565"/>
                </a:lnTo>
                <a:lnTo>
                  <a:pt x="6756639" y="525463"/>
                </a:lnTo>
                <a:lnTo>
                  <a:pt x="7016322" y="521259"/>
                </a:lnTo>
                <a:lnTo>
                  <a:pt x="7276005" y="517406"/>
                </a:lnTo>
                <a:lnTo>
                  <a:pt x="7539345" y="508998"/>
                </a:lnTo>
                <a:lnTo>
                  <a:pt x="7805124" y="500241"/>
                </a:lnTo>
                <a:lnTo>
                  <a:pt x="8070903" y="490082"/>
                </a:lnTo>
                <a:lnTo>
                  <a:pt x="8339121" y="475719"/>
                </a:lnTo>
                <a:lnTo>
                  <a:pt x="8609776" y="458554"/>
                </a:lnTo>
                <a:lnTo>
                  <a:pt x="8881651" y="442089"/>
                </a:lnTo>
                <a:lnTo>
                  <a:pt x="9153526" y="421071"/>
                </a:lnTo>
                <a:lnTo>
                  <a:pt x="9429058" y="395849"/>
                </a:lnTo>
                <a:lnTo>
                  <a:pt x="9700933" y="370626"/>
                </a:lnTo>
                <a:lnTo>
                  <a:pt x="9977684" y="341551"/>
                </a:lnTo>
                <a:lnTo>
                  <a:pt x="10255655" y="309673"/>
                </a:lnTo>
                <a:lnTo>
                  <a:pt x="10529968" y="276043"/>
                </a:lnTo>
                <a:lnTo>
                  <a:pt x="10807939" y="236809"/>
                </a:lnTo>
                <a:lnTo>
                  <a:pt x="11084690" y="194772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109542"/>
                </a:lnTo>
                <a:lnTo>
                  <a:pt x="12191999" y="2109542"/>
                </a:lnTo>
                <a:lnTo>
                  <a:pt x="12191999" y="2802467"/>
                </a:lnTo>
                <a:lnTo>
                  <a:pt x="12192418" y="2802467"/>
                </a:lnTo>
                <a:lnTo>
                  <a:pt x="12192418" y="5095933"/>
                </a:lnTo>
                <a:lnTo>
                  <a:pt x="1" y="5095933"/>
                </a:lnTo>
                <a:lnTo>
                  <a:pt x="1" y="4074529"/>
                </a:lnTo>
                <a:lnTo>
                  <a:pt x="0" y="4074529"/>
                </a:lnTo>
                <a:lnTo>
                  <a:pt x="0" y="2109542"/>
                </a:lnTo>
                <a:lnTo>
                  <a:pt x="1" y="21095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49EEDBB9-A323-E103-00DC-601491AC328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6418677"/>
              </p:ext>
            </p:extLst>
          </p:nvPr>
        </p:nvGraphicFramePr>
        <p:xfrm>
          <a:off x="648930" y="2810256"/>
          <a:ext cx="10895370" cy="3404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107264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F19BAF3-7E20-4B9D-B544-BABAEEA1F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50648F4-ABCD-4DF0-8641-76CFB2354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989BE678-777B-482A-A616-FEDC47B16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F1EB4BD-9C7E-4AA3-9681-C7EB0DA62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4AAE3AA-3759-4D28-B0EF-575F25A51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28BE0C3-2102-4820-B88B-A448B184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3BF108-7B99-FDA0-5BD9-5BF32741B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2382" y="1454964"/>
            <a:ext cx="6261917" cy="330884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7200" dirty="0"/>
              <a:t>Step 1</a:t>
            </a:r>
            <a:br>
              <a:rPr lang="en-US" sz="7200" dirty="0"/>
            </a:br>
            <a:endParaRPr lang="en-US" sz="72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2B20B3-2337-F763-96E6-9412DC84DE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82382" y="3965524"/>
            <a:ext cx="6261917" cy="1464378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4000" dirty="0"/>
              <a:t>What Does This Person Believe?</a:t>
            </a:r>
          </a:p>
        </p:txBody>
      </p:sp>
    </p:spTree>
    <p:extLst>
      <p:ext uri="{BB962C8B-B14F-4D97-AF65-F5344CB8AC3E}">
        <p14:creationId xmlns:p14="http://schemas.microsoft.com/office/powerpoint/2010/main" val="1957489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7AEA421-5F29-4BA7-9360-2501B59879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7">
            <a:extLst>
              <a:ext uri="{FF2B5EF4-FFF2-40B4-BE49-F238E27FC236}">
                <a16:creationId xmlns:a16="http://schemas.microsoft.com/office/drawing/2014/main" id="{9348F0CB-4904-4DEF-BDD4-ADEC2DCCCB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A1C670-09E7-1DF1-0392-C02EC4E52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EBEBEB"/>
                </a:solidFill>
              </a:rPr>
              <a:t>Listening to Understand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583E1B8-79B3-49BB-8704-58E4AB1AF2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7BB34D5F-2B87-438E-8236-69C6068D47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" y="1762067"/>
            <a:ext cx="12192418" cy="5095933"/>
          </a:xfrm>
          <a:custGeom>
            <a:avLst/>
            <a:gdLst>
              <a:gd name="connsiteX0" fmla="*/ 1 w 12192418"/>
              <a:gd name="connsiteY0" fmla="*/ 0 h 5095933"/>
              <a:gd name="connsiteX1" fmla="*/ 71932 w 12192418"/>
              <a:gd name="connsiteY1" fmla="*/ 12261 h 5095933"/>
              <a:gd name="connsiteX2" fmla="*/ 282849 w 12192418"/>
              <a:gd name="connsiteY2" fmla="*/ 48343 h 5095933"/>
              <a:gd name="connsiteX3" fmla="*/ 436464 w 12192418"/>
              <a:gd name="connsiteY3" fmla="*/ 73565 h 5095933"/>
              <a:gd name="connsiteX4" fmla="*/ 619339 w 12192418"/>
              <a:gd name="connsiteY4" fmla="*/ 100188 h 5095933"/>
              <a:gd name="connsiteX5" fmla="*/ 836351 w 12192418"/>
              <a:gd name="connsiteY5" fmla="*/ 132066 h 5095933"/>
              <a:gd name="connsiteX6" fmla="*/ 1076528 w 12192418"/>
              <a:gd name="connsiteY6" fmla="*/ 165696 h 5095933"/>
              <a:gd name="connsiteX7" fmla="*/ 1347184 w 12192418"/>
              <a:gd name="connsiteY7" fmla="*/ 201077 h 5095933"/>
              <a:gd name="connsiteX8" fmla="*/ 1642223 w 12192418"/>
              <a:gd name="connsiteY8" fmla="*/ 238560 h 5095933"/>
              <a:gd name="connsiteX9" fmla="*/ 1962864 w 12192418"/>
              <a:gd name="connsiteY9" fmla="*/ 276043 h 5095933"/>
              <a:gd name="connsiteX10" fmla="*/ 2304232 w 12192418"/>
              <a:gd name="connsiteY10" fmla="*/ 314227 h 5095933"/>
              <a:gd name="connsiteX11" fmla="*/ 2672421 w 12192418"/>
              <a:gd name="connsiteY11" fmla="*/ 349608 h 5095933"/>
              <a:gd name="connsiteX12" fmla="*/ 3057678 w 12192418"/>
              <a:gd name="connsiteY12" fmla="*/ 383588 h 5095933"/>
              <a:gd name="connsiteX13" fmla="*/ 3464881 w 12192418"/>
              <a:gd name="connsiteY13" fmla="*/ 414415 h 5095933"/>
              <a:gd name="connsiteX14" fmla="*/ 3889152 w 12192418"/>
              <a:gd name="connsiteY14" fmla="*/ 443841 h 5095933"/>
              <a:gd name="connsiteX15" fmla="*/ 4331710 w 12192418"/>
              <a:gd name="connsiteY15" fmla="*/ 471515 h 5095933"/>
              <a:gd name="connsiteX16" fmla="*/ 4558476 w 12192418"/>
              <a:gd name="connsiteY16" fmla="*/ 481324 h 5095933"/>
              <a:gd name="connsiteX17" fmla="*/ 4790118 w 12192418"/>
              <a:gd name="connsiteY17" fmla="*/ 492183 h 5095933"/>
              <a:gd name="connsiteX18" fmla="*/ 5025418 w 12192418"/>
              <a:gd name="connsiteY18" fmla="*/ 502342 h 5095933"/>
              <a:gd name="connsiteX19" fmla="*/ 5261937 w 12192418"/>
              <a:gd name="connsiteY19" fmla="*/ 508998 h 5095933"/>
              <a:gd name="connsiteX20" fmla="*/ 5503332 w 12192418"/>
              <a:gd name="connsiteY20" fmla="*/ 514953 h 5095933"/>
              <a:gd name="connsiteX21" fmla="*/ 5747167 w 12192418"/>
              <a:gd name="connsiteY21" fmla="*/ 521259 h 5095933"/>
              <a:gd name="connsiteX22" fmla="*/ 5995877 w 12192418"/>
              <a:gd name="connsiteY22" fmla="*/ 525463 h 5095933"/>
              <a:gd name="connsiteX23" fmla="*/ 6247026 w 12192418"/>
              <a:gd name="connsiteY23" fmla="*/ 525463 h 5095933"/>
              <a:gd name="connsiteX24" fmla="*/ 6500613 w 12192418"/>
              <a:gd name="connsiteY24" fmla="*/ 527565 h 5095933"/>
              <a:gd name="connsiteX25" fmla="*/ 6756639 w 12192418"/>
              <a:gd name="connsiteY25" fmla="*/ 525463 h 5095933"/>
              <a:gd name="connsiteX26" fmla="*/ 7016322 w 12192418"/>
              <a:gd name="connsiteY26" fmla="*/ 521259 h 5095933"/>
              <a:gd name="connsiteX27" fmla="*/ 7276005 w 12192418"/>
              <a:gd name="connsiteY27" fmla="*/ 517406 h 5095933"/>
              <a:gd name="connsiteX28" fmla="*/ 7539345 w 12192418"/>
              <a:gd name="connsiteY28" fmla="*/ 508998 h 5095933"/>
              <a:gd name="connsiteX29" fmla="*/ 7805124 w 12192418"/>
              <a:gd name="connsiteY29" fmla="*/ 500241 h 5095933"/>
              <a:gd name="connsiteX30" fmla="*/ 8070903 w 12192418"/>
              <a:gd name="connsiteY30" fmla="*/ 490082 h 5095933"/>
              <a:gd name="connsiteX31" fmla="*/ 8339121 w 12192418"/>
              <a:gd name="connsiteY31" fmla="*/ 475719 h 5095933"/>
              <a:gd name="connsiteX32" fmla="*/ 8609776 w 12192418"/>
              <a:gd name="connsiteY32" fmla="*/ 458554 h 5095933"/>
              <a:gd name="connsiteX33" fmla="*/ 8881651 w 12192418"/>
              <a:gd name="connsiteY33" fmla="*/ 442089 h 5095933"/>
              <a:gd name="connsiteX34" fmla="*/ 9153526 w 12192418"/>
              <a:gd name="connsiteY34" fmla="*/ 421071 h 5095933"/>
              <a:gd name="connsiteX35" fmla="*/ 9429058 w 12192418"/>
              <a:gd name="connsiteY35" fmla="*/ 395849 h 5095933"/>
              <a:gd name="connsiteX36" fmla="*/ 9700933 w 12192418"/>
              <a:gd name="connsiteY36" fmla="*/ 370626 h 5095933"/>
              <a:gd name="connsiteX37" fmla="*/ 9977684 w 12192418"/>
              <a:gd name="connsiteY37" fmla="*/ 341551 h 5095933"/>
              <a:gd name="connsiteX38" fmla="*/ 10255655 w 12192418"/>
              <a:gd name="connsiteY38" fmla="*/ 309673 h 5095933"/>
              <a:gd name="connsiteX39" fmla="*/ 10529968 w 12192418"/>
              <a:gd name="connsiteY39" fmla="*/ 276043 h 5095933"/>
              <a:gd name="connsiteX40" fmla="*/ 10807939 w 12192418"/>
              <a:gd name="connsiteY40" fmla="*/ 236809 h 5095933"/>
              <a:gd name="connsiteX41" fmla="*/ 11084690 w 12192418"/>
              <a:gd name="connsiteY41" fmla="*/ 194772 h 5095933"/>
              <a:gd name="connsiteX42" fmla="*/ 11362661 w 12192418"/>
              <a:gd name="connsiteY42" fmla="*/ 153085 h 5095933"/>
              <a:gd name="connsiteX43" fmla="*/ 11639412 w 12192418"/>
              <a:gd name="connsiteY43" fmla="*/ 104392 h 5095933"/>
              <a:gd name="connsiteX44" fmla="*/ 11914945 w 12192418"/>
              <a:gd name="connsiteY44" fmla="*/ 54648 h 5095933"/>
              <a:gd name="connsiteX45" fmla="*/ 12191696 w 12192418"/>
              <a:gd name="connsiteY45" fmla="*/ 2452 h 5095933"/>
              <a:gd name="connsiteX46" fmla="*/ 12191696 w 12192418"/>
              <a:gd name="connsiteY46" fmla="*/ 2109542 h 5095933"/>
              <a:gd name="connsiteX47" fmla="*/ 12191999 w 12192418"/>
              <a:gd name="connsiteY47" fmla="*/ 2109542 h 5095933"/>
              <a:gd name="connsiteX48" fmla="*/ 12191999 w 12192418"/>
              <a:gd name="connsiteY48" fmla="*/ 2802467 h 5095933"/>
              <a:gd name="connsiteX49" fmla="*/ 12192418 w 12192418"/>
              <a:gd name="connsiteY49" fmla="*/ 2802467 h 5095933"/>
              <a:gd name="connsiteX50" fmla="*/ 12192418 w 12192418"/>
              <a:gd name="connsiteY50" fmla="*/ 5095933 h 5095933"/>
              <a:gd name="connsiteX51" fmla="*/ 1 w 12192418"/>
              <a:gd name="connsiteY51" fmla="*/ 5095933 h 5095933"/>
              <a:gd name="connsiteX52" fmla="*/ 1 w 12192418"/>
              <a:gd name="connsiteY52" fmla="*/ 4074529 h 5095933"/>
              <a:gd name="connsiteX53" fmla="*/ 0 w 12192418"/>
              <a:gd name="connsiteY53" fmla="*/ 4074529 h 5095933"/>
              <a:gd name="connsiteX54" fmla="*/ 0 w 12192418"/>
              <a:gd name="connsiteY54" fmla="*/ 2109542 h 5095933"/>
              <a:gd name="connsiteX55" fmla="*/ 1 w 12192418"/>
              <a:gd name="connsiteY55" fmla="*/ 2109542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418" h="5095933">
                <a:moveTo>
                  <a:pt x="1" y="0"/>
                </a:moveTo>
                <a:lnTo>
                  <a:pt x="71932" y="12261"/>
                </a:lnTo>
                <a:lnTo>
                  <a:pt x="282849" y="48343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4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7"/>
                </a:lnTo>
                <a:lnTo>
                  <a:pt x="2672421" y="349608"/>
                </a:lnTo>
                <a:lnTo>
                  <a:pt x="3057678" y="383588"/>
                </a:lnTo>
                <a:lnTo>
                  <a:pt x="3464881" y="414415"/>
                </a:lnTo>
                <a:lnTo>
                  <a:pt x="3889152" y="443841"/>
                </a:lnTo>
                <a:lnTo>
                  <a:pt x="4331710" y="471515"/>
                </a:lnTo>
                <a:lnTo>
                  <a:pt x="4558476" y="481324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7" y="521259"/>
                </a:lnTo>
                <a:lnTo>
                  <a:pt x="5995877" y="525463"/>
                </a:lnTo>
                <a:lnTo>
                  <a:pt x="6247026" y="525463"/>
                </a:lnTo>
                <a:lnTo>
                  <a:pt x="6500613" y="527565"/>
                </a:lnTo>
                <a:lnTo>
                  <a:pt x="6756639" y="525463"/>
                </a:lnTo>
                <a:lnTo>
                  <a:pt x="7016322" y="521259"/>
                </a:lnTo>
                <a:lnTo>
                  <a:pt x="7276005" y="517406"/>
                </a:lnTo>
                <a:lnTo>
                  <a:pt x="7539345" y="508998"/>
                </a:lnTo>
                <a:lnTo>
                  <a:pt x="7805124" y="500241"/>
                </a:lnTo>
                <a:lnTo>
                  <a:pt x="8070903" y="490082"/>
                </a:lnTo>
                <a:lnTo>
                  <a:pt x="8339121" y="475719"/>
                </a:lnTo>
                <a:lnTo>
                  <a:pt x="8609776" y="458554"/>
                </a:lnTo>
                <a:lnTo>
                  <a:pt x="8881651" y="442089"/>
                </a:lnTo>
                <a:lnTo>
                  <a:pt x="9153526" y="421071"/>
                </a:lnTo>
                <a:lnTo>
                  <a:pt x="9429058" y="395849"/>
                </a:lnTo>
                <a:lnTo>
                  <a:pt x="9700933" y="370626"/>
                </a:lnTo>
                <a:lnTo>
                  <a:pt x="9977684" y="341551"/>
                </a:lnTo>
                <a:lnTo>
                  <a:pt x="10255655" y="309673"/>
                </a:lnTo>
                <a:lnTo>
                  <a:pt x="10529968" y="276043"/>
                </a:lnTo>
                <a:lnTo>
                  <a:pt x="10807939" y="236809"/>
                </a:lnTo>
                <a:lnTo>
                  <a:pt x="11084690" y="194772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109542"/>
                </a:lnTo>
                <a:lnTo>
                  <a:pt x="12191999" y="2109542"/>
                </a:lnTo>
                <a:lnTo>
                  <a:pt x="12191999" y="2802467"/>
                </a:lnTo>
                <a:lnTo>
                  <a:pt x="12192418" y="2802467"/>
                </a:lnTo>
                <a:lnTo>
                  <a:pt x="12192418" y="5095933"/>
                </a:lnTo>
                <a:lnTo>
                  <a:pt x="1" y="5095933"/>
                </a:lnTo>
                <a:lnTo>
                  <a:pt x="1" y="4074529"/>
                </a:lnTo>
                <a:lnTo>
                  <a:pt x="0" y="4074529"/>
                </a:lnTo>
                <a:lnTo>
                  <a:pt x="0" y="2109542"/>
                </a:lnTo>
                <a:lnTo>
                  <a:pt x="1" y="21095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C3E0C12-87A1-3A30-2786-5F896E7218D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1500622"/>
              </p:ext>
            </p:extLst>
          </p:nvPr>
        </p:nvGraphicFramePr>
        <p:xfrm>
          <a:off x="648930" y="2810256"/>
          <a:ext cx="10895370" cy="3404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562324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{7E25F73E-869D-2142-9BF7-59A4A5434D7F}tf10001062</Template>
  <TotalTime>0</TotalTime>
  <Words>587</Words>
  <Application>Microsoft Office PowerPoint</Application>
  <PresentationFormat>Widescreen</PresentationFormat>
  <Paragraphs>134</Paragraphs>
  <Slides>31</Slides>
  <Notes>27</Notes>
  <HiddenSlides>2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31</vt:i4>
      </vt:variant>
    </vt:vector>
  </HeadingPairs>
  <TitlesOfParts>
    <vt:vector size="40" baseType="lpstr">
      <vt:lpstr>Aptos</vt:lpstr>
      <vt:lpstr>Arial</vt:lpstr>
      <vt:lpstr>Calibri</vt:lpstr>
      <vt:lpstr>Calibri Light</vt:lpstr>
      <vt:lpstr>Century Gothic</vt:lpstr>
      <vt:lpstr>Josefin Sans</vt:lpstr>
      <vt:lpstr>Times New Roman</vt:lpstr>
      <vt:lpstr>Wingdings 3</vt:lpstr>
      <vt:lpstr>Ion</vt:lpstr>
      <vt:lpstr>THE POWER OF LISTENING</vt:lpstr>
      <vt:lpstr>PowerPoint Presentation</vt:lpstr>
      <vt:lpstr>PowerPoint Presentation</vt:lpstr>
      <vt:lpstr>How Do We Respond?</vt:lpstr>
      <vt:lpstr>Keep Calm</vt:lpstr>
      <vt:lpstr>We Listen</vt:lpstr>
      <vt:lpstr>Hinderances to Listening</vt:lpstr>
      <vt:lpstr>Step 1 </vt:lpstr>
      <vt:lpstr>Listening to Understand</vt:lpstr>
      <vt:lpstr>Helpful Questions &amp; Statements</vt:lpstr>
      <vt:lpstr>Unhelpful Questions</vt:lpstr>
      <vt:lpstr>Advice to Christians</vt:lpstr>
      <vt:lpstr>Sit with Me</vt:lpstr>
      <vt:lpstr>Do You Trust Me? </vt:lpstr>
      <vt:lpstr>Goal:</vt:lpstr>
      <vt:lpstr>Step 2</vt:lpstr>
      <vt:lpstr> Helpful Questions </vt:lpstr>
      <vt:lpstr>Narrative Injury</vt:lpstr>
      <vt:lpstr>PowerPoint Presentation</vt:lpstr>
      <vt:lpstr>Hinge Moments</vt:lpstr>
      <vt:lpstr>PowerPoint Presentation</vt:lpstr>
      <vt:lpstr>Goal:</vt:lpstr>
      <vt:lpstr>Step 3</vt:lpstr>
      <vt:lpstr>Common Ground</vt:lpstr>
      <vt:lpstr>Goal:</vt:lpstr>
      <vt:lpstr>Step 4</vt:lpstr>
      <vt:lpstr>Person centered              vs. Position centered</vt:lpstr>
      <vt:lpstr>What is the Next Thing I Should Say?</vt:lpstr>
      <vt:lpstr>It Depends on Your Goal</vt:lpstr>
      <vt:lpstr>Goal</vt:lpstr>
      <vt:lpstr>To Summarize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2025-07-14T14:57:40Z</dcterms:created>
  <dcterms:modified xsi:type="dcterms:W3CDTF">2025-07-15T14:49:27Z</dcterms:modified>
</cp:coreProperties>
</file>