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62" r:id="rId3"/>
    <p:sldId id="259" r:id="rId4"/>
    <p:sldId id="258" r:id="rId5"/>
    <p:sldId id="265" r:id="rId6"/>
    <p:sldId id="283" r:id="rId7"/>
    <p:sldId id="266" r:id="rId8"/>
    <p:sldId id="267" r:id="rId9"/>
    <p:sldId id="275" r:id="rId10"/>
    <p:sldId id="271" r:id="rId11"/>
    <p:sldId id="282" r:id="rId12"/>
    <p:sldId id="278" r:id="rId13"/>
    <p:sldId id="270" r:id="rId14"/>
    <p:sldId id="268" r:id="rId15"/>
    <p:sldId id="276" r:id="rId16"/>
    <p:sldId id="277" r:id="rId17"/>
    <p:sldId id="281" r:id="rId18"/>
    <p:sldId id="261" r:id="rId19"/>
    <p:sldId id="274" r:id="rId20"/>
    <p:sldId id="285" r:id="rId21"/>
    <p:sldId id="284" r:id="rId22"/>
    <p:sldId id="260" r:id="rId23"/>
    <p:sldId id="26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10"/>
    <p:restoredTop sz="94699"/>
  </p:normalViewPr>
  <p:slideViewPr>
    <p:cSldViewPr snapToGrid="0">
      <p:cViewPr varScale="1">
        <p:scale>
          <a:sx n="62" d="100"/>
          <a:sy n="62" d="100"/>
        </p:scale>
        <p:origin x="5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D63D2B-2373-4B4A-A108-222C5F64051F}" type="datetimeFigureOut">
              <a:rPr lang="en-US" smtClean="0"/>
              <a:t>7/21/2025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D3292-DD7F-5D46-866A-0F730C0BB3D6}" type="slidenum">
              <a:rPr lang="en-US" smtClean="0"/>
              <a:t>‹#›</a:t>
            </a:fld>
            <a:endParaRPr lang="en-US"/>
          </a:p>
        </p:txBody>
      </p:sp>
    </p:spTree>
    <p:extLst>
      <p:ext uri="{BB962C8B-B14F-4D97-AF65-F5344CB8AC3E}">
        <p14:creationId xmlns:p14="http://schemas.microsoft.com/office/powerpoint/2010/main" val="393274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D3292-DD7F-5D46-866A-0F730C0BB3D6}" type="slidenum">
              <a:rPr lang="en-US" smtClean="0"/>
              <a:t>1</a:t>
            </a:fld>
            <a:endParaRPr lang="en-US"/>
          </a:p>
        </p:txBody>
      </p:sp>
    </p:spTree>
    <p:extLst>
      <p:ext uri="{BB962C8B-B14F-4D97-AF65-F5344CB8AC3E}">
        <p14:creationId xmlns:p14="http://schemas.microsoft.com/office/powerpoint/2010/main" val="3458179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0D3292-DD7F-5D46-866A-0F730C0BB3D6}" type="slidenum">
              <a:rPr lang="en-US" smtClean="0"/>
              <a:t>18</a:t>
            </a:fld>
            <a:endParaRPr lang="en-US"/>
          </a:p>
        </p:txBody>
      </p:sp>
    </p:spTree>
    <p:extLst>
      <p:ext uri="{BB962C8B-B14F-4D97-AF65-F5344CB8AC3E}">
        <p14:creationId xmlns:p14="http://schemas.microsoft.com/office/powerpoint/2010/main" val="3551857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8E648-6995-6742-27C0-FB19BB9C0E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599562-C3AC-CACA-7DDC-6063A45A35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7C2757-E9ED-A3D4-2458-800631F08F7E}"/>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5" name="Footer Placeholder 4">
            <a:extLst>
              <a:ext uri="{FF2B5EF4-FFF2-40B4-BE49-F238E27FC236}">
                <a16:creationId xmlns:a16="http://schemas.microsoft.com/office/drawing/2014/main" id="{F7D3C9B9-F5E3-3233-C753-B44ABE3FAA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9F355C-4E32-1C6D-B55A-3C37D7476A37}"/>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1601927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D7048-8967-904B-F5BE-B658DFA420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F657A-4D6C-FFB4-B27B-37EE825964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D4BF22-F539-333C-FD48-777B8A745D0D}"/>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5" name="Footer Placeholder 4">
            <a:extLst>
              <a:ext uri="{FF2B5EF4-FFF2-40B4-BE49-F238E27FC236}">
                <a16:creationId xmlns:a16="http://schemas.microsoft.com/office/drawing/2014/main" id="{C98BF2C1-DD5E-8A52-6A68-5ADE06042D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8FD06F-68F0-2539-A373-6245FE0DC136}"/>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414042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9B56B2-A67E-9E85-F906-85446D618A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ED9823-8B74-73FC-082F-2B4D8BE813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A44CC-5D01-99A5-1A2D-266380F93C1A}"/>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5" name="Footer Placeholder 4">
            <a:extLst>
              <a:ext uri="{FF2B5EF4-FFF2-40B4-BE49-F238E27FC236}">
                <a16:creationId xmlns:a16="http://schemas.microsoft.com/office/drawing/2014/main" id="{0FCF1599-48C0-A704-175C-92F6A95FD3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0F263A-BBD7-38AA-6CDB-BC0A75523B98}"/>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1946885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C8563-B725-E670-B482-76FA8CD11A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FB6A0C-2136-6B9F-369A-E726B43096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D9700F-B9E5-68BB-FA09-D74744907D50}"/>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5" name="Footer Placeholder 4">
            <a:extLst>
              <a:ext uri="{FF2B5EF4-FFF2-40B4-BE49-F238E27FC236}">
                <a16:creationId xmlns:a16="http://schemas.microsoft.com/office/drawing/2014/main" id="{BBE76B96-2BD9-99F4-155C-7820898183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B152D0-F74A-6EE2-9F32-AB4ACF502630}"/>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3510643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AC548-441C-FE57-B956-651D228812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707580-85C1-3501-5B83-C231398505A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89D440-141D-6056-AFA5-4410A0987C20}"/>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5" name="Footer Placeholder 4">
            <a:extLst>
              <a:ext uri="{FF2B5EF4-FFF2-40B4-BE49-F238E27FC236}">
                <a16:creationId xmlns:a16="http://schemas.microsoft.com/office/drawing/2014/main" id="{6915D77A-FDC8-FD78-E8A4-1B1463A1A0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ED083-4007-1383-75B6-BD294D7868D8}"/>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3516693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E241B-515D-3A91-3D29-70D10A0B1B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733C47-31E6-846B-0B8C-365A669CE5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A05493-E9F4-DB4A-B9A8-7C2480162F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AEDBB5-1DB4-D4C9-0BF3-3EE31576E5E9}"/>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6" name="Footer Placeholder 5">
            <a:extLst>
              <a:ext uri="{FF2B5EF4-FFF2-40B4-BE49-F238E27FC236}">
                <a16:creationId xmlns:a16="http://schemas.microsoft.com/office/drawing/2014/main" id="{9C9DF970-B342-398B-2E36-6ABC767915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3A7D9C-527C-F5F4-FF95-B186732A3986}"/>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1869113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64E0C-5578-0DAB-70BE-6E99D92B82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255A58-AEEB-4215-EF59-A7BE6CF91D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1A886E-36BF-106E-E077-0BCBDDDB68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645462-3C67-2EAD-1663-11BF5EBE9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39F5C1-7AFF-23F8-DD45-9F5F29B898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273AB8-594E-10C7-2515-7699EBEE7DC1}"/>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8" name="Footer Placeholder 7">
            <a:extLst>
              <a:ext uri="{FF2B5EF4-FFF2-40B4-BE49-F238E27FC236}">
                <a16:creationId xmlns:a16="http://schemas.microsoft.com/office/drawing/2014/main" id="{AFB521E2-A781-26FE-0F8F-E0B92AB2EC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DC9CB5-70AA-4E41-0E44-1A5F60207ED1}"/>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234989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6B20E-4715-E51F-12FB-7E81F562CB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052EDC-AD1F-B12B-C371-11F8A3BABB28}"/>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4" name="Footer Placeholder 3">
            <a:extLst>
              <a:ext uri="{FF2B5EF4-FFF2-40B4-BE49-F238E27FC236}">
                <a16:creationId xmlns:a16="http://schemas.microsoft.com/office/drawing/2014/main" id="{6BF392AE-49C8-7678-8BE3-E40923607D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B086A5-936D-FB7B-48A4-B54250D1AA51}"/>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2903086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9E877B-B750-53E1-15AB-59A84F5401BC}"/>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3" name="Footer Placeholder 2">
            <a:extLst>
              <a:ext uri="{FF2B5EF4-FFF2-40B4-BE49-F238E27FC236}">
                <a16:creationId xmlns:a16="http://schemas.microsoft.com/office/drawing/2014/main" id="{429C0256-3222-AC85-A0A3-0A5E839BFC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D281BB-93EA-CDE7-2FBC-889CA9F1A9EA}"/>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214342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3886B-5C46-B4E9-64E3-C6098FC8E8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DD2DAC-EE24-9A0A-4646-1621D6A34B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A71B6F-D100-AF9B-293C-EDD6510215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44A318-18B6-C157-18FA-EA96E73E5EAB}"/>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6" name="Footer Placeholder 5">
            <a:extLst>
              <a:ext uri="{FF2B5EF4-FFF2-40B4-BE49-F238E27FC236}">
                <a16:creationId xmlns:a16="http://schemas.microsoft.com/office/drawing/2014/main" id="{116FD4D1-99BF-F8E8-C51E-32914740BE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1A3F33-2C0F-FDC4-44A1-2B943FA72EF1}"/>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2054973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FEA7-0738-F770-D446-06A355A8C2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3CF18B-E935-ACA7-541D-6D85B9E7D4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B19701-B356-03F6-6A3B-2A5D6AC6FE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2CA7F0-06F8-6CF4-9603-6242D73C5E68}"/>
              </a:ext>
            </a:extLst>
          </p:cNvPr>
          <p:cNvSpPr>
            <a:spLocks noGrp="1"/>
          </p:cNvSpPr>
          <p:nvPr>
            <p:ph type="dt" sz="half" idx="10"/>
          </p:nvPr>
        </p:nvSpPr>
        <p:spPr/>
        <p:txBody>
          <a:bodyPr/>
          <a:lstStyle/>
          <a:p>
            <a:fld id="{D9FD563C-4B81-0842-8E56-64B975A1D199}" type="datetimeFigureOut">
              <a:rPr lang="en-US" smtClean="0"/>
              <a:t>7/21/2025</a:t>
            </a:fld>
            <a:endParaRPr lang="en-US"/>
          </a:p>
        </p:txBody>
      </p:sp>
      <p:sp>
        <p:nvSpPr>
          <p:cNvPr id="6" name="Footer Placeholder 5">
            <a:extLst>
              <a:ext uri="{FF2B5EF4-FFF2-40B4-BE49-F238E27FC236}">
                <a16:creationId xmlns:a16="http://schemas.microsoft.com/office/drawing/2014/main" id="{1A24C0CC-3935-C9CC-417F-06B9BA775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2C8644-F0CE-72CD-F42F-6C282B1C73C5}"/>
              </a:ext>
            </a:extLst>
          </p:cNvPr>
          <p:cNvSpPr>
            <a:spLocks noGrp="1"/>
          </p:cNvSpPr>
          <p:nvPr>
            <p:ph type="sldNum" sz="quarter" idx="12"/>
          </p:nvPr>
        </p:nvSpPr>
        <p:spPr/>
        <p:txBody>
          <a:bodyPr/>
          <a:lstStyle/>
          <a:p>
            <a:fld id="{4A026E2B-AABF-6B4E-9763-EE96F3695AB7}" type="slidenum">
              <a:rPr lang="en-US" smtClean="0"/>
              <a:t>‹#›</a:t>
            </a:fld>
            <a:endParaRPr lang="en-US"/>
          </a:p>
        </p:txBody>
      </p:sp>
    </p:spTree>
    <p:extLst>
      <p:ext uri="{BB962C8B-B14F-4D97-AF65-F5344CB8AC3E}">
        <p14:creationId xmlns:p14="http://schemas.microsoft.com/office/powerpoint/2010/main" val="3847368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36B9B3-29BF-C485-4425-0CA05AB1C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AAC9FD-E382-8CBF-2F20-1E56AB4E9E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194E32-177C-F84C-DAE5-679012C99C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9FD563C-4B81-0842-8E56-64B975A1D199}" type="datetimeFigureOut">
              <a:rPr lang="en-US" smtClean="0"/>
              <a:t>7/21/2025</a:t>
            </a:fld>
            <a:endParaRPr lang="en-US"/>
          </a:p>
        </p:txBody>
      </p:sp>
      <p:sp>
        <p:nvSpPr>
          <p:cNvPr id="5" name="Footer Placeholder 4">
            <a:extLst>
              <a:ext uri="{FF2B5EF4-FFF2-40B4-BE49-F238E27FC236}">
                <a16:creationId xmlns:a16="http://schemas.microsoft.com/office/drawing/2014/main" id="{643A1AA2-3984-45D7-931A-20C756F33D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337E43B-77FC-6D42-DD75-CF4EB4F999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A026E2B-AABF-6B4E-9763-EE96F3695AB7}" type="slidenum">
              <a:rPr lang="en-US" smtClean="0"/>
              <a:t>‹#›</a:t>
            </a:fld>
            <a:endParaRPr lang="en-US"/>
          </a:p>
        </p:txBody>
      </p:sp>
    </p:spTree>
    <p:extLst>
      <p:ext uri="{BB962C8B-B14F-4D97-AF65-F5344CB8AC3E}">
        <p14:creationId xmlns:p14="http://schemas.microsoft.com/office/powerpoint/2010/main" val="3286979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theatlantic.com/books/archive/2023/03/children-reading-books-english-middle-grade/673457/" TargetMode="External"/><Relationship Id="rId3" Type="http://schemas.openxmlformats.org/officeDocument/2006/relationships/hyperlink" Target="https://www.theatlantic.com/ideas/archive/2024/06/nyc-schools-stopped-teaching-books/678675/" TargetMode="External"/><Relationship Id="rId7" Type="http://schemas.openxmlformats.org/officeDocument/2006/relationships/hyperlink" Target="https://www.theatlantic.com/ideas/archive/2025/04/roganverse-split/682593/" TargetMode="External"/><Relationship Id="rId2" Type="http://schemas.openxmlformats.org/officeDocument/2006/relationships/hyperlink" Target="https://www.nytimes.com/2025/04/10/opinion/education-smart-thinking-reading-tariffs.html?smid=nytcore-ios-share&amp;referringSource=articleShare" TargetMode="External"/><Relationship Id="rId1" Type="http://schemas.openxmlformats.org/officeDocument/2006/relationships/slideLayout" Target="../slideLayouts/slideLayout2.xml"/><Relationship Id="rId6" Type="http://schemas.openxmlformats.org/officeDocument/2006/relationships/hyperlink" Target="https://www.konstantinkisin.com/p/murray-vs-smith-dispatches-from-podcastistan" TargetMode="External"/><Relationship Id="rId5" Type="http://schemas.openxmlformats.org/officeDocument/2006/relationships/hyperlink" Target="https://www.theatlantic.com/newsletters/archive/2024/11/books-briefing-gen-z-reading-books-waste-time/680586/" TargetMode="External"/><Relationship Id="rId4" Type="http://schemas.openxmlformats.org/officeDocument/2006/relationships/hyperlink" Target="https://www.theatlantic.com/magazine/archive/2024/11/the-elite-college-students-who-cant-read-books/679945/" TargetMode="External"/><Relationship Id="rId9" Type="http://schemas.openxmlformats.org/officeDocument/2006/relationships/hyperlink" Target="https://www.thegospelcoalition.org/article/post-christian-pastor-theologian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C6777B5-64F4-4200-B099-34168B69FE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41">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8350" cy="6038850"/>
          </a:xfrm>
          <a:custGeom>
            <a:avLst/>
            <a:gdLst>
              <a:gd name="connsiteX0" fmla="*/ 0 w 12192000"/>
              <a:gd name="connsiteY0" fmla="*/ 0 h 5835650"/>
              <a:gd name="connsiteX1" fmla="*/ 12192000 w 12192000"/>
              <a:gd name="connsiteY1" fmla="*/ 0 h 5835650"/>
              <a:gd name="connsiteX2" fmla="*/ 12192000 w 12192000"/>
              <a:gd name="connsiteY2" fmla="*/ 5835650 h 5835650"/>
              <a:gd name="connsiteX3" fmla="*/ 0 w 12192000"/>
              <a:gd name="connsiteY3" fmla="*/ 5835650 h 5835650"/>
              <a:gd name="connsiteX4" fmla="*/ 0 w 12192000"/>
              <a:gd name="connsiteY4" fmla="*/ 0 h 5835650"/>
              <a:gd name="connsiteX0" fmla="*/ 0 w 12198350"/>
              <a:gd name="connsiteY0" fmla="*/ 0 h 5835650"/>
              <a:gd name="connsiteX1" fmla="*/ 12192000 w 12198350"/>
              <a:gd name="connsiteY1" fmla="*/ 0 h 5835650"/>
              <a:gd name="connsiteX2" fmla="*/ 12198350 w 12198350"/>
              <a:gd name="connsiteY2" fmla="*/ 3505200 h 5835650"/>
              <a:gd name="connsiteX3" fmla="*/ 12192000 w 12198350"/>
              <a:gd name="connsiteY3" fmla="*/ 5835650 h 5835650"/>
              <a:gd name="connsiteX4" fmla="*/ 0 w 12198350"/>
              <a:gd name="connsiteY4" fmla="*/ 5835650 h 5835650"/>
              <a:gd name="connsiteX5" fmla="*/ 0 w 12198350"/>
              <a:gd name="connsiteY5" fmla="*/ 0 h 5835650"/>
              <a:gd name="connsiteX0" fmla="*/ 0 w 12198350"/>
              <a:gd name="connsiteY0" fmla="*/ 0 h 5835650"/>
              <a:gd name="connsiteX1" fmla="*/ 12192000 w 12198350"/>
              <a:gd name="connsiteY1" fmla="*/ 0 h 5835650"/>
              <a:gd name="connsiteX2" fmla="*/ 12198350 w 12198350"/>
              <a:gd name="connsiteY2" fmla="*/ 3505200 h 5835650"/>
              <a:gd name="connsiteX3" fmla="*/ 12192000 w 12198350"/>
              <a:gd name="connsiteY3" fmla="*/ 5835650 h 5835650"/>
              <a:gd name="connsiteX4" fmla="*/ 5060950 w 12198350"/>
              <a:gd name="connsiteY4" fmla="*/ 5835650 h 5835650"/>
              <a:gd name="connsiteX5" fmla="*/ 0 w 12198350"/>
              <a:gd name="connsiteY5" fmla="*/ 5835650 h 5835650"/>
              <a:gd name="connsiteX6" fmla="*/ 0 w 12198350"/>
              <a:gd name="connsiteY6" fmla="*/ 0 h 5835650"/>
              <a:gd name="connsiteX0" fmla="*/ 0 w 12198350"/>
              <a:gd name="connsiteY0" fmla="*/ 0 h 5835650"/>
              <a:gd name="connsiteX1" fmla="*/ 12192000 w 12198350"/>
              <a:gd name="connsiteY1" fmla="*/ 0 h 5835650"/>
              <a:gd name="connsiteX2" fmla="*/ 12198350 w 12198350"/>
              <a:gd name="connsiteY2" fmla="*/ 3505200 h 5835650"/>
              <a:gd name="connsiteX3" fmla="*/ 12192000 w 12198350"/>
              <a:gd name="connsiteY3" fmla="*/ 5835650 h 5835650"/>
              <a:gd name="connsiteX4" fmla="*/ 5060950 w 12198350"/>
              <a:gd name="connsiteY4" fmla="*/ 5835650 h 5835650"/>
              <a:gd name="connsiteX5" fmla="*/ 1822450 w 12198350"/>
              <a:gd name="connsiteY5" fmla="*/ 5829300 h 5835650"/>
              <a:gd name="connsiteX6" fmla="*/ 0 w 12198350"/>
              <a:gd name="connsiteY6" fmla="*/ 5835650 h 5835650"/>
              <a:gd name="connsiteX7" fmla="*/ 0 w 12198350"/>
              <a:gd name="connsiteY7" fmla="*/ 0 h 5835650"/>
              <a:gd name="connsiteX0" fmla="*/ 0 w 12198350"/>
              <a:gd name="connsiteY0" fmla="*/ 0 h 5835650"/>
              <a:gd name="connsiteX1" fmla="*/ 12192000 w 12198350"/>
              <a:gd name="connsiteY1" fmla="*/ 0 h 5835650"/>
              <a:gd name="connsiteX2" fmla="*/ 12198350 w 12198350"/>
              <a:gd name="connsiteY2" fmla="*/ 3505200 h 5835650"/>
              <a:gd name="connsiteX3" fmla="*/ 12192000 w 12198350"/>
              <a:gd name="connsiteY3" fmla="*/ 5835650 h 5835650"/>
              <a:gd name="connsiteX4" fmla="*/ 5060950 w 12198350"/>
              <a:gd name="connsiteY4" fmla="*/ 5835650 h 5835650"/>
              <a:gd name="connsiteX5" fmla="*/ 1727200 w 12198350"/>
              <a:gd name="connsiteY5" fmla="*/ 5486400 h 5835650"/>
              <a:gd name="connsiteX6" fmla="*/ 0 w 12198350"/>
              <a:gd name="connsiteY6" fmla="*/ 5835650 h 5835650"/>
              <a:gd name="connsiteX7" fmla="*/ 0 w 12198350"/>
              <a:gd name="connsiteY7" fmla="*/ 0 h 5835650"/>
              <a:gd name="connsiteX0" fmla="*/ 0 w 12198350"/>
              <a:gd name="connsiteY0" fmla="*/ 0 h 5835650"/>
              <a:gd name="connsiteX1" fmla="*/ 12192000 w 12198350"/>
              <a:gd name="connsiteY1" fmla="*/ 0 h 5835650"/>
              <a:gd name="connsiteX2" fmla="*/ 12198350 w 12198350"/>
              <a:gd name="connsiteY2" fmla="*/ 3505200 h 5835650"/>
              <a:gd name="connsiteX3" fmla="*/ 12192000 w 12198350"/>
              <a:gd name="connsiteY3" fmla="*/ 5835650 h 5835650"/>
              <a:gd name="connsiteX4" fmla="*/ 5060950 w 12198350"/>
              <a:gd name="connsiteY4" fmla="*/ 5835650 h 5835650"/>
              <a:gd name="connsiteX5" fmla="*/ 3854450 w 12198350"/>
              <a:gd name="connsiteY5" fmla="*/ 5695950 h 5835650"/>
              <a:gd name="connsiteX6" fmla="*/ 1727200 w 12198350"/>
              <a:gd name="connsiteY6" fmla="*/ 5486400 h 5835650"/>
              <a:gd name="connsiteX7" fmla="*/ 0 w 12198350"/>
              <a:gd name="connsiteY7" fmla="*/ 5835650 h 5835650"/>
              <a:gd name="connsiteX8" fmla="*/ 0 w 12198350"/>
              <a:gd name="connsiteY8" fmla="*/ 0 h 5835650"/>
              <a:gd name="connsiteX0" fmla="*/ 0 w 12198350"/>
              <a:gd name="connsiteY0" fmla="*/ 0 h 5842000"/>
              <a:gd name="connsiteX1" fmla="*/ 12192000 w 12198350"/>
              <a:gd name="connsiteY1" fmla="*/ 0 h 5842000"/>
              <a:gd name="connsiteX2" fmla="*/ 12198350 w 12198350"/>
              <a:gd name="connsiteY2" fmla="*/ 3505200 h 5842000"/>
              <a:gd name="connsiteX3" fmla="*/ 12192000 w 12198350"/>
              <a:gd name="connsiteY3" fmla="*/ 5835650 h 5842000"/>
              <a:gd name="connsiteX4" fmla="*/ 5060950 w 12198350"/>
              <a:gd name="connsiteY4" fmla="*/ 5835650 h 5842000"/>
              <a:gd name="connsiteX5" fmla="*/ 3663950 w 12198350"/>
              <a:gd name="connsiteY5" fmla="*/ 5842000 h 5842000"/>
              <a:gd name="connsiteX6" fmla="*/ 1727200 w 12198350"/>
              <a:gd name="connsiteY6" fmla="*/ 5486400 h 5842000"/>
              <a:gd name="connsiteX7" fmla="*/ 0 w 12198350"/>
              <a:gd name="connsiteY7" fmla="*/ 5835650 h 5842000"/>
              <a:gd name="connsiteX8" fmla="*/ 0 w 12198350"/>
              <a:gd name="connsiteY8" fmla="*/ 0 h 5842000"/>
              <a:gd name="connsiteX0" fmla="*/ 0 w 12198350"/>
              <a:gd name="connsiteY0" fmla="*/ 0 h 5924550"/>
              <a:gd name="connsiteX1" fmla="*/ 12192000 w 12198350"/>
              <a:gd name="connsiteY1" fmla="*/ 0 h 5924550"/>
              <a:gd name="connsiteX2" fmla="*/ 12198350 w 12198350"/>
              <a:gd name="connsiteY2" fmla="*/ 3505200 h 5924550"/>
              <a:gd name="connsiteX3" fmla="*/ 12192000 w 12198350"/>
              <a:gd name="connsiteY3" fmla="*/ 5835650 h 5924550"/>
              <a:gd name="connsiteX4" fmla="*/ 4883150 w 12198350"/>
              <a:gd name="connsiteY4" fmla="*/ 5924550 h 5924550"/>
              <a:gd name="connsiteX5" fmla="*/ 3663950 w 12198350"/>
              <a:gd name="connsiteY5" fmla="*/ 5842000 h 5924550"/>
              <a:gd name="connsiteX6" fmla="*/ 1727200 w 12198350"/>
              <a:gd name="connsiteY6" fmla="*/ 5486400 h 5924550"/>
              <a:gd name="connsiteX7" fmla="*/ 0 w 12198350"/>
              <a:gd name="connsiteY7" fmla="*/ 5835650 h 5924550"/>
              <a:gd name="connsiteX8" fmla="*/ 0 w 12198350"/>
              <a:gd name="connsiteY8" fmla="*/ 0 h 5924550"/>
              <a:gd name="connsiteX0" fmla="*/ 0 w 12198350"/>
              <a:gd name="connsiteY0" fmla="*/ 0 h 5924550"/>
              <a:gd name="connsiteX1" fmla="*/ 12192000 w 12198350"/>
              <a:gd name="connsiteY1" fmla="*/ 0 h 5924550"/>
              <a:gd name="connsiteX2" fmla="*/ 12198350 w 12198350"/>
              <a:gd name="connsiteY2" fmla="*/ 3505200 h 5924550"/>
              <a:gd name="connsiteX3" fmla="*/ 12192000 w 12198350"/>
              <a:gd name="connsiteY3" fmla="*/ 5835650 h 5924550"/>
              <a:gd name="connsiteX4" fmla="*/ 8318500 w 12198350"/>
              <a:gd name="connsiteY4" fmla="*/ 5867400 h 5924550"/>
              <a:gd name="connsiteX5" fmla="*/ 4883150 w 12198350"/>
              <a:gd name="connsiteY5" fmla="*/ 5924550 h 5924550"/>
              <a:gd name="connsiteX6" fmla="*/ 3663950 w 12198350"/>
              <a:gd name="connsiteY6" fmla="*/ 5842000 h 5924550"/>
              <a:gd name="connsiteX7" fmla="*/ 1727200 w 12198350"/>
              <a:gd name="connsiteY7" fmla="*/ 5486400 h 5924550"/>
              <a:gd name="connsiteX8" fmla="*/ 0 w 12198350"/>
              <a:gd name="connsiteY8" fmla="*/ 5835650 h 5924550"/>
              <a:gd name="connsiteX9" fmla="*/ 0 w 12198350"/>
              <a:gd name="connsiteY9" fmla="*/ 0 h 5924550"/>
              <a:gd name="connsiteX0" fmla="*/ 0 w 12198350"/>
              <a:gd name="connsiteY0" fmla="*/ 0 h 6038850"/>
              <a:gd name="connsiteX1" fmla="*/ 12192000 w 12198350"/>
              <a:gd name="connsiteY1" fmla="*/ 0 h 6038850"/>
              <a:gd name="connsiteX2" fmla="*/ 12198350 w 12198350"/>
              <a:gd name="connsiteY2" fmla="*/ 3505200 h 6038850"/>
              <a:gd name="connsiteX3" fmla="*/ 12192000 w 12198350"/>
              <a:gd name="connsiteY3" fmla="*/ 5835650 h 6038850"/>
              <a:gd name="connsiteX4" fmla="*/ 7219950 w 12198350"/>
              <a:gd name="connsiteY4" fmla="*/ 6038850 h 6038850"/>
              <a:gd name="connsiteX5" fmla="*/ 4883150 w 12198350"/>
              <a:gd name="connsiteY5" fmla="*/ 5924550 h 6038850"/>
              <a:gd name="connsiteX6" fmla="*/ 3663950 w 12198350"/>
              <a:gd name="connsiteY6" fmla="*/ 5842000 h 6038850"/>
              <a:gd name="connsiteX7" fmla="*/ 1727200 w 12198350"/>
              <a:gd name="connsiteY7" fmla="*/ 5486400 h 6038850"/>
              <a:gd name="connsiteX8" fmla="*/ 0 w 12198350"/>
              <a:gd name="connsiteY8" fmla="*/ 5835650 h 6038850"/>
              <a:gd name="connsiteX9" fmla="*/ 0 w 12198350"/>
              <a:gd name="connsiteY9"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12192000 w 12198350"/>
              <a:gd name="connsiteY3" fmla="*/ 5835650 h 6038850"/>
              <a:gd name="connsiteX4" fmla="*/ 9766300 w 12198350"/>
              <a:gd name="connsiteY4" fmla="*/ 5924550 h 6038850"/>
              <a:gd name="connsiteX5" fmla="*/ 7219950 w 12198350"/>
              <a:gd name="connsiteY5" fmla="*/ 6038850 h 6038850"/>
              <a:gd name="connsiteX6" fmla="*/ 4883150 w 12198350"/>
              <a:gd name="connsiteY6" fmla="*/ 5924550 h 6038850"/>
              <a:gd name="connsiteX7" fmla="*/ 3663950 w 12198350"/>
              <a:gd name="connsiteY7" fmla="*/ 5842000 h 6038850"/>
              <a:gd name="connsiteX8" fmla="*/ 1727200 w 12198350"/>
              <a:gd name="connsiteY8" fmla="*/ 5486400 h 6038850"/>
              <a:gd name="connsiteX9" fmla="*/ 0 w 12198350"/>
              <a:gd name="connsiteY9" fmla="*/ 5835650 h 6038850"/>
              <a:gd name="connsiteX10" fmla="*/ 0 w 12198350"/>
              <a:gd name="connsiteY10"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12192000 w 12198350"/>
              <a:gd name="connsiteY3" fmla="*/ 5835650 h 6038850"/>
              <a:gd name="connsiteX4" fmla="*/ 8813800 w 12198350"/>
              <a:gd name="connsiteY4" fmla="*/ 5746750 h 6038850"/>
              <a:gd name="connsiteX5" fmla="*/ 7219950 w 12198350"/>
              <a:gd name="connsiteY5" fmla="*/ 6038850 h 6038850"/>
              <a:gd name="connsiteX6" fmla="*/ 4883150 w 12198350"/>
              <a:gd name="connsiteY6" fmla="*/ 5924550 h 6038850"/>
              <a:gd name="connsiteX7" fmla="*/ 3663950 w 12198350"/>
              <a:gd name="connsiteY7" fmla="*/ 5842000 h 6038850"/>
              <a:gd name="connsiteX8" fmla="*/ 1727200 w 12198350"/>
              <a:gd name="connsiteY8" fmla="*/ 5486400 h 6038850"/>
              <a:gd name="connsiteX9" fmla="*/ 0 w 12198350"/>
              <a:gd name="connsiteY9" fmla="*/ 5835650 h 6038850"/>
              <a:gd name="connsiteX10" fmla="*/ 0 w 12198350"/>
              <a:gd name="connsiteY10"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10255250 w 12198350"/>
              <a:gd name="connsiteY3" fmla="*/ 4978400 h 6038850"/>
              <a:gd name="connsiteX4" fmla="*/ 8813800 w 12198350"/>
              <a:gd name="connsiteY4" fmla="*/ 5746750 h 6038850"/>
              <a:gd name="connsiteX5" fmla="*/ 7219950 w 12198350"/>
              <a:gd name="connsiteY5" fmla="*/ 6038850 h 6038850"/>
              <a:gd name="connsiteX6" fmla="*/ 4883150 w 12198350"/>
              <a:gd name="connsiteY6" fmla="*/ 5924550 h 6038850"/>
              <a:gd name="connsiteX7" fmla="*/ 3663950 w 12198350"/>
              <a:gd name="connsiteY7" fmla="*/ 5842000 h 6038850"/>
              <a:gd name="connsiteX8" fmla="*/ 1727200 w 12198350"/>
              <a:gd name="connsiteY8" fmla="*/ 5486400 h 6038850"/>
              <a:gd name="connsiteX9" fmla="*/ 0 w 12198350"/>
              <a:gd name="connsiteY9" fmla="*/ 5835650 h 6038850"/>
              <a:gd name="connsiteX10" fmla="*/ 0 w 12198350"/>
              <a:gd name="connsiteY10"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8813800 w 12198350"/>
              <a:gd name="connsiteY3" fmla="*/ 5746750 h 6038850"/>
              <a:gd name="connsiteX4" fmla="*/ 7219950 w 12198350"/>
              <a:gd name="connsiteY4" fmla="*/ 6038850 h 6038850"/>
              <a:gd name="connsiteX5" fmla="*/ 4883150 w 12198350"/>
              <a:gd name="connsiteY5" fmla="*/ 5924550 h 6038850"/>
              <a:gd name="connsiteX6" fmla="*/ 3663950 w 12198350"/>
              <a:gd name="connsiteY6" fmla="*/ 5842000 h 6038850"/>
              <a:gd name="connsiteX7" fmla="*/ 1727200 w 12198350"/>
              <a:gd name="connsiteY7" fmla="*/ 5486400 h 6038850"/>
              <a:gd name="connsiteX8" fmla="*/ 0 w 12198350"/>
              <a:gd name="connsiteY8" fmla="*/ 5835650 h 6038850"/>
              <a:gd name="connsiteX9" fmla="*/ 0 w 12198350"/>
              <a:gd name="connsiteY9"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10623550 w 12198350"/>
              <a:gd name="connsiteY3" fmla="*/ 4800600 h 6038850"/>
              <a:gd name="connsiteX4" fmla="*/ 8813800 w 12198350"/>
              <a:gd name="connsiteY4" fmla="*/ 5746750 h 6038850"/>
              <a:gd name="connsiteX5" fmla="*/ 7219950 w 12198350"/>
              <a:gd name="connsiteY5" fmla="*/ 6038850 h 6038850"/>
              <a:gd name="connsiteX6" fmla="*/ 4883150 w 12198350"/>
              <a:gd name="connsiteY6" fmla="*/ 5924550 h 6038850"/>
              <a:gd name="connsiteX7" fmla="*/ 3663950 w 12198350"/>
              <a:gd name="connsiteY7" fmla="*/ 5842000 h 6038850"/>
              <a:gd name="connsiteX8" fmla="*/ 1727200 w 12198350"/>
              <a:gd name="connsiteY8" fmla="*/ 5486400 h 6038850"/>
              <a:gd name="connsiteX9" fmla="*/ 0 w 12198350"/>
              <a:gd name="connsiteY9" fmla="*/ 5835650 h 6038850"/>
              <a:gd name="connsiteX10" fmla="*/ 0 w 12198350"/>
              <a:gd name="connsiteY10"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10185400 w 12198350"/>
              <a:gd name="connsiteY3" fmla="*/ 4978400 h 6038850"/>
              <a:gd name="connsiteX4" fmla="*/ 8813800 w 12198350"/>
              <a:gd name="connsiteY4" fmla="*/ 5746750 h 6038850"/>
              <a:gd name="connsiteX5" fmla="*/ 7219950 w 12198350"/>
              <a:gd name="connsiteY5" fmla="*/ 6038850 h 6038850"/>
              <a:gd name="connsiteX6" fmla="*/ 4883150 w 12198350"/>
              <a:gd name="connsiteY6" fmla="*/ 5924550 h 6038850"/>
              <a:gd name="connsiteX7" fmla="*/ 3663950 w 12198350"/>
              <a:gd name="connsiteY7" fmla="*/ 5842000 h 6038850"/>
              <a:gd name="connsiteX8" fmla="*/ 1727200 w 12198350"/>
              <a:gd name="connsiteY8" fmla="*/ 5486400 h 6038850"/>
              <a:gd name="connsiteX9" fmla="*/ 0 w 12198350"/>
              <a:gd name="connsiteY9" fmla="*/ 5835650 h 6038850"/>
              <a:gd name="connsiteX10" fmla="*/ 0 w 12198350"/>
              <a:gd name="connsiteY10"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11766550 w 12198350"/>
              <a:gd name="connsiteY3" fmla="*/ 4108450 h 6038850"/>
              <a:gd name="connsiteX4" fmla="*/ 10185400 w 12198350"/>
              <a:gd name="connsiteY4" fmla="*/ 4978400 h 6038850"/>
              <a:gd name="connsiteX5" fmla="*/ 8813800 w 12198350"/>
              <a:gd name="connsiteY5" fmla="*/ 5746750 h 6038850"/>
              <a:gd name="connsiteX6" fmla="*/ 7219950 w 12198350"/>
              <a:gd name="connsiteY6" fmla="*/ 6038850 h 6038850"/>
              <a:gd name="connsiteX7" fmla="*/ 4883150 w 12198350"/>
              <a:gd name="connsiteY7" fmla="*/ 5924550 h 6038850"/>
              <a:gd name="connsiteX8" fmla="*/ 3663950 w 12198350"/>
              <a:gd name="connsiteY8" fmla="*/ 5842000 h 6038850"/>
              <a:gd name="connsiteX9" fmla="*/ 1727200 w 12198350"/>
              <a:gd name="connsiteY9" fmla="*/ 5486400 h 6038850"/>
              <a:gd name="connsiteX10" fmla="*/ 0 w 12198350"/>
              <a:gd name="connsiteY10" fmla="*/ 5835650 h 6038850"/>
              <a:gd name="connsiteX11" fmla="*/ 0 w 12198350"/>
              <a:gd name="connsiteY11"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11341100 w 12198350"/>
              <a:gd name="connsiteY3" fmla="*/ 4267200 h 6038850"/>
              <a:gd name="connsiteX4" fmla="*/ 10185400 w 12198350"/>
              <a:gd name="connsiteY4" fmla="*/ 4978400 h 6038850"/>
              <a:gd name="connsiteX5" fmla="*/ 8813800 w 12198350"/>
              <a:gd name="connsiteY5" fmla="*/ 5746750 h 6038850"/>
              <a:gd name="connsiteX6" fmla="*/ 7219950 w 12198350"/>
              <a:gd name="connsiteY6" fmla="*/ 6038850 h 6038850"/>
              <a:gd name="connsiteX7" fmla="*/ 4883150 w 12198350"/>
              <a:gd name="connsiteY7" fmla="*/ 5924550 h 6038850"/>
              <a:gd name="connsiteX8" fmla="*/ 3663950 w 12198350"/>
              <a:gd name="connsiteY8" fmla="*/ 5842000 h 6038850"/>
              <a:gd name="connsiteX9" fmla="*/ 1727200 w 12198350"/>
              <a:gd name="connsiteY9" fmla="*/ 5486400 h 6038850"/>
              <a:gd name="connsiteX10" fmla="*/ 0 w 12198350"/>
              <a:gd name="connsiteY10" fmla="*/ 5835650 h 6038850"/>
              <a:gd name="connsiteX11" fmla="*/ 0 w 12198350"/>
              <a:gd name="connsiteY11"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11341100 w 12198350"/>
              <a:gd name="connsiteY3" fmla="*/ 4267200 h 6038850"/>
              <a:gd name="connsiteX4" fmla="*/ 10185400 w 12198350"/>
              <a:gd name="connsiteY4" fmla="*/ 4978400 h 6038850"/>
              <a:gd name="connsiteX5" fmla="*/ 8813800 w 12198350"/>
              <a:gd name="connsiteY5" fmla="*/ 5746750 h 6038850"/>
              <a:gd name="connsiteX6" fmla="*/ 7219950 w 12198350"/>
              <a:gd name="connsiteY6" fmla="*/ 6038850 h 6038850"/>
              <a:gd name="connsiteX7" fmla="*/ 4883150 w 12198350"/>
              <a:gd name="connsiteY7" fmla="*/ 5924550 h 6038850"/>
              <a:gd name="connsiteX8" fmla="*/ 3663950 w 12198350"/>
              <a:gd name="connsiteY8" fmla="*/ 5842000 h 6038850"/>
              <a:gd name="connsiteX9" fmla="*/ 1727200 w 12198350"/>
              <a:gd name="connsiteY9" fmla="*/ 5486400 h 6038850"/>
              <a:gd name="connsiteX10" fmla="*/ 0 w 12198350"/>
              <a:gd name="connsiteY10" fmla="*/ 5835650 h 6038850"/>
              <a:gd name="connsiteX11" fmla="*/ 0 w 12198350"/>
              <a:gd name="connsiteY11" fmla="*/ 0 h 6038850"/>
              <a:gd name="connsiteX0" fmla="*/ 0 w 12198350"/>
              <a:gd name="connsiteY0" fmla="*/ 0 h 6038850"/>
              <a:gd name="connsiteX1" fmla="*/ 12192000 w 12198350"/>
              <a:gd name="connsiteY1" fmla="*/ 0 h 6038850"/>
              <a:gd name="connsiteX2" fmla="*/ 12198350 w 12198350"/>
              <a:gd name="connsiteY2" fmla="*/ 3505200 h 6038850"/>
              <a:gd name="connsiteX3" fmla="*/ 11341100 w 12198350"/>
              <a:gd name="connsiteY3" fmla="*/ 4267200 h 6038850"/>
              <a:gd name="connsiteX4" fmla="*/ 10185400 w 12198350"/>
              <a:gd name="connsiteY4" fmla="*/ 4978400 h 6038850"/>
              <a:gd name="connsiteX5" fmla="*/ 8813800 w 12198350"/>
              <a:gd name="connsiteY5" fmla="*/ 5746750 h 6038850"/>
              <a:gd name="connsiteX6" fmla="*/ 7219950 w 12198350"/>
              <a:gd name="connsiteY6" fmla="*/ 6038850 h 6038850"/>
              <a:gd name="connsiteX7" fmla="*/ 4883150 w 12198350"/>
              <a:gd name="connsiteY7" fmla="*/ 5924550 h 6038850"/>
              <a:gd name="connsiteX8" fmla="*/ 3663950 w 12198350"/>
              <a:gd name="connsiteY8" fmla="*/ 5842000 h 6038850"/>
              <a:gd name="connsiteX9" fmla="*/ 1727200 w 12198350"/>
              <a:gd name="connsiteY9" fmla="*/ 5486400 h 6038850"/>
              <a:gd name="connsiteX10" fmla="*/ 0 w 12198350"/>
              <a:gd name="connsiteY10" fmla="*/ 5835650 h 6038850"/>
              <a:gd name="connsiteX11" fmla="*/ 0 w 12198350"/>
              <a:gd name="connsiteY11" fmla="*/ 0 h 603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8350" h="6038850">
                <a:moveTo>
                  <a:pt x="0" y="0"/>
                </a:moveTo>
                <a:lnTo>
                  <a:pt x="12192000" y="0"/>
                </a:lnTo>
                <a:cubicBezTo>
                  <a:pt x="12194117" y="1168400"/>
                  <a:pt x="12196233" y="2336800"/>
                  <a:pt x="12198350" y="3505200"/>
                </a:cubicBezTo>
                <a:cubicBezTo>
                  <a:pt x="11828992" y="3872442"/>
                  <a:pt x="11606741" y="4015317"/>
                  <a:pt x="11341100" y="4267200"/>
                </a:cubicBezTo>
                <a:cubicBezTo>
                  <a:pt x="11005609" y="4512733"/>
                  <a:pt x="10677525" y="4705350"/>
                  <a:pt x="10185400" y="4978400"/>
                </a:cubicBezTo>
                <a:cubicBezTo>
                  <a:pt x="9693275" y="5251450"/>
                  <a:pt x="9381067" y="5540375"/>
                  <a:pt x="8813800" y="5746750"/>
                </a:cubicBezTo>
                <a:lnTo>
                  <a:pt x="7219950" y="6038850"/>
                </a:lnTo>
                <a:lnTo>
                  <a:pt x="4883150" y="5924550"/>
                </a:lnTo>
                <a:lnTo>
                  <a:pt x="3663950" y="5842000"/>
                </a:lnTo>
                <a:lnTo>
                  <a:pt x="1727200" y="5486400"/>
                </a:lnTo>
                <a:lnTo>
                  <a:pt x="0" y="5835650"/>
                </a:lnTo>
                <a:lnTo>
                  <a:pt x="0" y="0"/>
                </a:lnTo>
                <a:close/>
              </a:path>
            </a:pathLst>
          </a:custGeom>
          <a:gradFill flip="none" rotWithShape="1">
            <a:gsLst>
              <a:gs pos="0">
                <a:srgbClr val="000000">
                  <a:alpha val="60000"/>
                </a:srgbClr>
              </a:gs>
              <a:gs pos="100000">
                <a:srgbClr val="000000">
                  <a:alpha val="0"/>
                </a:srgbClr>
              </a:gs>
              <a:gs pos="68000">
                <a:srgbClr val="000000">
                  <a:alpha val="40000"/>
                </a:srgb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nvGrpSpPr>
          <p:cNvPr id="14" name="Group 13">
            <a:extLst>
              <a:ext uri="{FF2B5EF4-FFF2-40B4-BE49-F238E27FC236}">
                <a16:creationId xmlns:a16="http://schemas.microsoft.com/office/drawing/2014/main" id="{4252769E-B9F0-4068-A645-5BBEF16E9C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3296010"/>
            <a:ext cx="12191456" cy="2849976"/>
            <a:chOff x="476" y="-3923157"/>
            <a:chExt cx="10667524" cy="2493729"/>
          </a:xfrm>
        </p:grpSpPr>
        <p:sp>
          <p:nvSpPr>
            <p:cNvPr id="15" name="Freeform: Shape 14">
              <a:extLst>
                <a:ext uri="{FF2B5EF4-FFF2-40B4-BE49-F238E27FC236}">
                  <a16:creationId xmlns:a16="http://schemas.microsoft.com/office/drawing/2014/main" id="{1E12D6AD-7096-45BB-9C02-468B2704C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9953252-97DE-4766-B2F6-E4FDA2FDA6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19FD9B0-0D60-EB67-1E60-39081FE5879C}"/>
              </a:ext>
            </a:extLst>
          </p:cNvPr>
          <p:cNvSpPr>
            <a:spLocks noGrp="1"/>
          </p:cNvSpPr>
          <p:nvPr>
            <p:ph type="ctrTitle"/>
          </p:nvPr>
        </p:nvSpPr>
        <p:spPr>
          <a:xfrm>
            <a:off x="6096000" y="242524"/>
            <a:ext cx="5822731" cy="1421524"/>
          </a:xfrm>
        </p:spPr>
        <p:txBody>
          <a:bodyPr>
            <a:normAutofit/>
          </a:bodyPr>
          <a:lstStyle/>
          <a:p>
            <a:pPr algn="l"/>
            <a:r>
              <a:rPr lang="en-US" sz="8000" dirty="0">
                <a:solidFill>
                  <a:srgbClr val="FFFFFF"/>
                </a:solidFill>
                <a:latin typeface="Arial" panose="020B0604020202020204" pitchFamily="34" charset="0"/>
                <a:cs typeface="Arial" panose="020B0604020202020204" pitchFamily="34" charset="0"/>
              </a:rPr>
              <a:t>Post-literacy</a:t>
            </a:r>
          </a:p>
        </p:txBody>
      </p:sp>
      <p:sp>
        <p:nvSpPr>
          <p:cNvPr id="3" name="Subtitle 2">
            <a:extLst>
              <a:ext uri="{FF2B5EF4-FFF2-40B4-BE49-F238E27FC236}">
                <a16:creationId xmlns:a16="http://schemas.microsoft.com/office/drawing/2014/main" id="{06EDC81F-81D0-02A6-5421-1F826882F3DA}"/>
              </a:ext>
            </a:extLst>
          </p:cNvPr>
          <p:cNvSpPr>
            <a:spLocks noGrp="1"/>
          </p:cNvSpPr>
          <p:nvPr>
            <p:ph type="subTitle" idx="1"/>
          </p:nvPr>
        </p:nvSpPr>
        <p:spPr>
          <a:xfrm>
            <a:off x="6874232" y="1906572"/>
            <a:ext cx="5044499" cy="1012778"/>
          </a:xfrm>
        </p:spPr>
        <p:txBody>
          <a:bodyPr>
            <a:normAutofit/>
          </a:bodyPr>
          <a:lstStyle/>
          <a:p>
            <a:pPr algn="l"/>
            <a:r>
              <a:rPr lang="en-US" sz="2800" dirty="0">
                <a:solidFill>
                  <a:srgbClr val="FFFFFF"/>
                </a:solidFill>
                <a:latin typeface="Arial" panose="020B0604020202020204" pitchFamily="34" charset="0"/>
                <a:cs typeface="Arial" panose="020B0604020202020204" pitchFamily="34" charset="0"/>
              </a:rPr>
              <a:t>The Legacy of Postmodernism</a:t>
            </a:r>
          </a:p>
        </p:txBody>
      </p:sp>
    </p:spTree>
    <p:extLst>
      <p:ext uri="{BB962C8B-B14F-4D97-AF65-F5344CB8AC3E}">
        <p14:creationId xmlns:p14="http://schemas.microsoft.com/office/powerpoint/2010/main" val="273198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265A9A-AD4E-391E-8358-352B023EE9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7540E1-CB8F-A825-2154-7EFD94C5B940}"/>
              </a:ext>
            </a:extLst>
          </p:cNvPr>
          <p:cNvSpPr>
            <a:spLocks noGrp="1"/>
          </p:cNvSpPr>
          <p:nvPr>
            <p:ph type="title"/>
          </p:nvPr>
        </p:nvSpPr>
        <p:spPr/>
        <p:txBody>
          <a:bodyPr/>
          <a:lstStyle/>
          <a:p>
            <a:pPr marL="514350" indent="-514350"/>
            <a:r>
              <a:rPr lang="en-US" dirty="0">
                <a:latin typeface="Arial" panose="020B0604020202020204" pitchFamily="34" charset="0"/>
                <a:cs typeface="Arial" panose="020B0604020202020204" pitchFamily="34" charset="0"/>
              </a:rPr>
              <a:t>Non-Intellectual Causes: Technology</a:t>
            </a:r>
          </a:p>
        </p:txBody>
      </p:sp>
      <p:sp>
        <p:nvSpPr>
          <p:cNvPr id="3" name="Content Placeholder 2">
            <a:extLst>
              <a:ext uri="{FF2B5EF4-FFF2-40B4-BE49-F238E27FC236}">
                <a16:creationId xmlns:a16="http://schemas.microsoft.com/office/drawing/2014/main" id="{47959D27-42DB-B331-1668-8C368E16EE4D}"/>
              </a:ext>
            </a:extLst>
          </p:cNvPr>
          <p:cNvSpPr>
            <a:spLocks noGrp="1"/>
          </p:cNvSpPr>
          <p:nvPr>
            <p:ph idx="1"/>
          </p:nvPr>
        </p:nvSpPr>
        <p:spPr>
          <a:xfrm>
            <a:off x="838200" y="1825625"/>
            <a:ext cx="10515600" cy="4491092"/>
          </a:xfrm>
        </p:spPr>
        <p:txBody>
          <a:bodyPr>
            <a:normAutofit fontScale="92500"/>
          </a:bodyPr>
          <a:lstStyle/>
          <a:p>
            <a:pPr marL="0" indent="0">
              <a:buNone/>
            </a:pPr>
            <a:r>
              <a:rPr lang="en-US" sz="3200" dirty="0">
                <a:latin typeface="Arial" panose="020B0604020202020204" pitchFamily="34" charset="0"/>
                <a:cs typeface="Arial" panose="020B0604020202020204" pitchFamily="34" charset="0"/>
              </a:rPr>
              <a:t>Philosopher Bernard Williams incisively observed:</a:t>
            </a:r>
          </a:p>
          <a:p>
            <a:pPr marL="228600" lvl="1" indent="0">
              <a:buNone/>
            </a:pPr>
            <a:r>
              <a:rPr lang="en-US" sz="2800" dirty="0">
                <a:latin typeface="Arial" panose="020B0604020202020204" pitchFamily="34" charset="0"/>
                <a:cs typeface="Arial" panose="020B0604020202020204" pitchFamily="34" charset="0"/>
              </a:rPr>
              <a:t>[T]he Internet … constructs proliferating meeting places for the free and unstructured exchange of messages which bear a variety of claims, fancies, and suspicions, entertaining, superstitious, scandalous, or malign. The chances that many of these messages will be true are low, and the probability that the system itself will help anyone to pick out the true ones is even lower. In this respect, post-modern technology may have returned us dialectically to a transmuted version of the pre-modern world, and the chances of acquiring true beliefs by these means, except for those who already have knowledge to guide them, will be much like those in the Middle Ages… (Williams, 216)</a:t>
            </a:r>
          </a:p>
        </p:txBody>
      </p:sp>
    </p:spTree>
    <p:extLst>
      <p:ext uri="{BB962C8B-B14F-4D97-AF65-F5344CB8AC3E}">
        <p14:creationId xmlns:p14="http://schemas.microsoft.com/office/powerpoint/2010/main" val="130972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95359-AFA0-C025-AD74-4B429B25E7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386845-1601-B362-AC1C-A2D7B7907CC4}"/>
              </a:ext>
            </a:extLst>
          </p:cNvPr>
          <p:cNvSpPr>
            <a:spLocks noGrp="1"/>
          </p:cNvSpPr>
          <p:nvPr>
            <p:ph type="title"/>
          </p:nvPr>
        </p:nvSpPr>
        <p:spPr/>
        <p:txBody>
          <a:bodyPr/>
          <a:lstStyle/>
          <a:p>
            <a:pPr marL="514350" indent="-514350"/>
            <a:r>
              <a:rPr lang="en-US" dirty="0">
                <a:latin typeface="Arial" panose="020B0604020202020204" pitchFamily="34" charset="0"/>
                <a:cs typeface="Arial" panose="020B0604020202020204" pitchFamily="34" charset="0"/>
              </a:rPr>
              <a:t>Non-Intellectual Causes: Technology</a:t>
            </a:r>
          </a:p>
        </p:txBody>
      </p:sp>
      <p:sp>
        <p:nvSpPr>
          <p:cNvPr id="3" name="Content Placeholder 2">
            <a:extLst>
              <a:ext uri="{FF2B5EF4-FFF2-40B4-BE49-F238E27FC236}">
                <a16:creationId xmlns:a16="http://schemas.microsoft.com/office/drawing/2014/main" id="{9B515E27-A135-7AF2-6A6C-4A4ED3C429A8}"/>
              </a:ext>
            </a:extLst>
          </p:cNvPr>
          <p:cNvSpPr>
            <a:spLocks noGrp="1"/>
          </p:cNvSpPr>
          <p:nvPr>
            <p:ph idx="1"/>
          </p:nvPr>
        </p:nvSpPr>
        <p:spPr/>
        <p:txBody>
          <a:bodyPr>
            <a:normAutofit/>
          </a:bodyPr>
          <a:lstStyle/>
          <a:p>
            <a:pPr marL="0">
              <a:buNone/>
            </a:pPr>
            <a:r>
              <a:rPr lang="en-US" sz="3200" dirty="0">
                <a:latin typeface="Arial" panose="020B0604020202020204" pitchFamily="34" charset="0"/>
                <a:cs typeface="Arial" panose="020B0604020202020204" pitchFamily="34" charset="0"/>
              </a:rPr>
              <a:t>One historian argues that our post-literacy has actually created an </a:t>
            </a:r>
            <a:r>
              <a:rPr lang="en-US" sz="3200" i="1" dirty="0">
                <a:latin typeface="Arial" panose="020B0604020202020204" pitchFamily="34" charset="0"/>
                <a:cs typeface="Arial" panose="020B0604020202020204" pitchFamily="34" charset="0"/>
              </a:rPr>
              <a:t>ahistoric age, </a:t>
            </a:r>
            <a:r>
              <a:rPr lang="en-US" sz="3200" dirty="0">
                <a:latin typeface="Arial" panose="020B0604020202020204" pitchFamily="34" charset="0"/>
                <a:cs typeface="Arial" panose="020B0604020202020204" pitchFamily="34" charset="0"/>
              </a:rPr>
              <a:t>where our obsession with novelty, stimulation has dislocated us from our pasts.</a:t>
            </a:r>
          </a:p>
          <a:p>
            <a:pPr marL="0">
              <a:buNone/>
            </a:pPr>
            <a:r>
              <a:rPr lang="en-US" sz="3200" dirty="0">
                <a:latin typeface="Arial" panose="020B0604020202020204" pitchFamily="34" charset="0"/>
                <a:cs typeface="Arial" panose="020B0604020202020204" pitchFamily="34" charset="0"/>
              </a:rPr>
              <a:t>She writes:</a:t>
            </a:r>
          </a:p>
          <a:p>
            <a:pPr marL="228600" lvl="1" indent="0">
              <a:buNone/>
            </a:pPr>
            <a:r>
              <a:rPr lang="en-US" sz="2800" dirty="0">
                <a:latin typeface="Arial" panose="020B0604020202020204" pitchFamily="34" charset="0"/>
                <a:cs typeface="Arial" panose="020B0604020202020204" pitchFamily="34" charset="0"/>
              </a:rPr>
              <a:t>[S]</a:t>
            </a:r>
            <a:r>
              <a:rPr lang="en-US" sz="2800" dirty="0" err="1">
                <a:latin typeface="Arial" panose="020B0604020202020204" pitchFamily="34" charset="0"/>
                <a:cs typeface="Arial" panose="020B0604020202020204" pitchFamily="34" charset="0"/>
              </a:rPr>
              <a:t>ocial</a:t>
            </a:r>
            <a:r>
              <a:rPr lang="en-US" sz="2800" dirty="0">
                <a:latin typeface="Arial" panose="020B0604020202020204" pitchFamily="34" charset="0"/>
                <a:cs typeface="Arial" panose="020B0604020202020204" pitchFamily="34" charset="0"/>
              </a:rPr>
              <a:t> media accentuates the ahistorical sense that life is all about relentless self-creation… [R]</a:t>
            </a:r>
            <a:r>
              <a:rPr lang="en-US" sz="2800" dirty="0" err="1">
                <a:latin typeface="Arial" panose="020B0604020202020204" pitchFamily="34" charset="0"/>
                <a:cs typeface="Arial" panose="020B0604020202020204" pitchFamily="34" charset="0"/>
              </a:rPr>
              <a:t>ather</a:t>
            </a:r>
            <a:r>
              <a:rPr lang="en-US" sz="2800" dirty="0">
                <a:latin typeface="Arial" panose="020B0604020202020204" pitchFamily="34" charset="0"/>
                <a:cs typeface="Arial" panose="020B0604020202020204" pitchFamily="34" charset="0"/>
              </a:rPr>
              <a:t> than receiving stories handed down to us and finding our place in society… we are trained by social media to regard ourselves as highly autonomous subjects of our own creation and recreation…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547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736DE-264C-7FA0-A6C7-6D241268D3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C7A396-5BDD-FC42-5601-872975F2066E}"/>
              </a:ext>
            </a:extLst>
          </p:cNvPr>
          <p:cNvSpPr>
            <a:spLocks noGrp="1"/>
          </p:cNvSpPr>
          <p:nvPr>
            <p:ph type="title"/>
          </p:nvPr>
        </p:nvSpPr>
        <p:spPr/>
        <p:txBody>
          <a:bodyPr/>
          <a:lstStyle/>
          <a:p>
            <a:pPr marL="514350" indent="-514350"/>
            <a:r>
              <a:rPr lang="en-US" dirty="0">
                <a:latin typeface="Arial" panose="020B0604020202020204" pitchFamily="34" charset="0"/>
                <a:cs typeface="Arial" panose="020B0604020202020204" pitchFamily="34" charset="0"/>
              </a:rPr>
              <a:t>Non-Intellectual Causes: Technology</a:t>
            </a:r>
          </a:p>
        </p:txBody>
      </p:sp>
      <p:sp>
        <p:nvSpPr>
          <p:cNvPr id="3" name="Content Placeholder 2">
            <a:extLst>
              <a:ext uri="{FF2B5EF4-FFF2-40B4-BE49-F238E27FC236}">
                <a16:creationId xmlns:a16="http://schemas.microsoft.com/office/drawing/2014/main" id="{C52367C1-D4CD-C46C-F309-02A04F638C3C}"/>
              </a:ext>
            </a:extLst>
          </p:cNvPr>
          <p:cNvSpPr>
            <a:spLocks noGrp="1"/>
          </p:cNvSpPr>
          <p:nvPr>
            <p:ph idx="1"/>
          </p:nvPr>
        </p:nvSpPr>
        <p:spPr>
          <a:xfrm>
            <a:off x="838200" y="1825625"/>
            <a:ext cx="10515600" cy="4491092"/>
          </a:xfrm>
        </p:spPr>
        <p:txBody>
          <a:bodyPr>
            <a:normAutofit lnSpcReduction="10000"/>
          </a:bodyPr>
          <a:lstStyle/>
          <a:p>
            <a:pPr marL="228600" lvl="1" indent="0">
              <a:buNone/>
            </a:pPr>
            <a:r>
              <a:rPr lang="en-US" sz="2800" dirty="0">
                <a:latin typeface="Arial" panose="020B0604020202020204" pitchFamily="34" charset="0"/>
                <a:cs typeface="Arial" panose="020B0604020202020204" pitchFamily="34" charset="0"/>
              </a:rPr>
              <a:t>The digital revolution has helped create a public discourse that is not conducive to genuine discussion about history, which requires the ability to articulate profound disagreement while maintaining a civil conversation. Competing for attention, “likes,” and “retweets” in (originally) the brevity of 140 characters exacerbates our tendency to pursue sensationalism over deep thought and nuance. This flawed discourse also hinders our ability to listen to the views of our opponent… (Irving-Stonebraker,15-16)</a:t>
            </a:r>
          </a:p>
          <a:p>
            <a:pPr marL="0">
              <a:buNone/>
            </a:pPr>
            <a:r>
              <a:rPr lang="en-US" sz="3200" dirty="0">
                <a:latin typeface="Arial" panose="020B0604020202020204" pitchFamily="34" charset="0"/>
                <a:cs typeface="Arial" panose="020B0604020202020204" pitchFamily="34" charset="0"/>
              </a:rPr>
              <a:t>In other words, these media sever us from one another in the present, not just our past.</a:t>
            </a:r>
          </a:p>
        </p:txBody>
      </p:sp>
    </p:spTree>
    <p:extLst>
      <p:ext uri="{BB962C8B-B14F-4D97-AF65-F5344CB8AC3E}">
        <p14:creationId xmlns:p14="http://schemas.microsoft.com/office/powerpoint/2010/main" val="54652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8AFAF-788F-796B-FFAC-AB06DDA948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183E40-33BB-2273-AF51-65906EF4EE2E}"/>
              </a:ext>
            </a:extLst>
          </p:cNvPr>
          <p:cNvSpPr>
            <a:spLocks noGrp="1"/>
          </p:cNvSpPr>
          <p:nvPr>
            <p:ph type="title"/>
          </p:nvPr>
        </p:nvSpPr>
        <p:spPr/>
        <p:txBody>
          <a:bodyPr/>
          <a:lstStyle/>
          <a:p>
            <a:pPr marL="514350" indent="-514350"/>
            <a:r>
              <a:rPr lang="en-US" dirty="0">
                <a:latin typeface="Arial" panose="020B0604020202020204" pitchFamily="34" charset="0"/>
                <a:cs typeface="Arial" panose="020B0604020202020204" pitchFamily="34" charset="0"/>
              </a:rPr>
              <a:t>Non-Intellectual Causes: Policy</a:t>
            </a:r>
          </a:p>
        </p:txBody>
      </p:sp>
      <p:sp>
        <p:nvSpPr>
          <p:cNvPr id="3" name="Content Placeholder 2">
            <a:extLst>
              <a:ext uri="{FF2B5EF4-FFF2-40B4-BE49-F238E27FC236}">
                <a16:creationId xmlns:a16="http://schemas.microsoft.com/office/drawing/2014/main" id="{A9FFF5FD-4E38-9097-291D-849062E0C2C6}"/>
              </a:ext>
            </a:extLst>
          </p:cNvPr>
          <p:cNvSpPr>
            <a:spLocks noGrp="1"/>
          </p:cNvSpPr>
          <p:nvPr>
            <p:ph idx="1"/>
          </p:nvPr>
        </p:nvSpPr>
        <p:spPr/>
        <p:txBody>
          <a:bodyPr>
            <a:normAutofit fontScale="92500"/>
          </a:bodyPr>
          <a:lstStyle/>
          <a:p>
            <a:pPr marL="0" indent="0">
              <a:buNone/>
            </a:pPr>
            <a:r>
              <a:rPr lang="en-US" sz="3200" dirty="0">
                <a:latin typeface="Arial" panose="020B0604020202020204" pitchFamily="34" charset="0"/>
                <a:cs typeface="Arial" panose="020B0604020202020204" pitchFamily="34" charset="0"/>
              </a:rPr>
              <a:t>21</a:t>
            </a:r>
            <a:r>
              <a:rPr lang="en-US" sz="3200" baseline="30000" dirty="0">
                <a:latin typeface="Arial" panose="020B0604020202020204" pitchFamily="34" charset="0"/>
                <a:cs typeface="Arial" panose="020B0604020202020204" pitchFamily="34" charset="0"/>
              </a:rPr>
              <a:t>st</a:t>
            </a:r>
            <a:r>
              <a:rPr lang="en-US" sz="3200" dirty="0">
                <a:latin typeface="Arial" panose="020B0604020202020204" pitchFamily="34" charset="0"/>
                <a:cs typeface="Arial" panose="020B0604020202020204" pitchFamily="34" charset="0"/>
              </a:rPr>
              <a:t> C education policy hasn’t helped. The shift towards standardized testing oriented schools more around passing exams. Students read selections rather than whole titles.</a:t>
            </a:r>
          </a:p>
          <a:p>
            <a:pPr marL="457200" lvl="1" indent="0">
              <a:spcBef>
                <a:spcPts val="1700"/>
              </a:spcBef>
              <a:buNone/>
            </a:pPr>
            <a:r>
              <a:rPr lang="en-US" sz="2800" dirty="0">
                <a:solidFill>
                  <a:srgbClr val="000000"/>
                </a:solidFill>
                <a:latin typeface="Arial" panose="020B0604020202020204" pitchFamily="34" charset="0"/>
                <a:cs typeface="Arial" panose="020B0604020202020204" pitchFamily="34" charset="0"/>
              </a:rPr>
              <a:t>Private schools, which produce a disproportionate share of elite college students, seem to have been slower to shift away from reading complete volumes—leading to what Dames describes as a disconcerting reading-skills gap among incoming freshmen. But private schools are not immune to the trend. At the prep school that I graduated from five years ago, I took a Jane Austen course my senior year. I read only a single Austen novel. (</a:t>
            </a:r>
            <a:r>
              <a:rPr lang="en-US" sz="2800" dirty="0" err="1">
                <a:solidFill>
                  <a:srgbClr val="000000"/>
                </a:solidFill>
                <a:latin typeface="Arial" panose="020B0604020202020204" pitchFamily="34" charset="0"/>
                <a:cs typeface="Arial" panose="020B0604020202020204" pitchFamily="34" charset="0"/>
              </a:rPr>
              <a:t>Horowitch</a:t>
            </a:r>
            <a:r>
              <a:rPr lang="en-US" sz="2800" dirty="0">
                <a:solidFill>
                  <a:srgbClr val="0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8181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1A6640-CD99-0217-1E7C-28AA2A2E06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FB2E01-3D34-013D-F7A8-FB8D39759F7E}"/>
              </a:ext>
            </a:extLst>
          </p:cNvPr>
          <p:cNvSpPr>
            <a:spLocks noGrp="1"/>
          </p:cNvSpPr>
          <p:nvPr>
            <p:ph type="title"/>
          </p:nvPr>
        </p:nvSpPr>
        <p:spPr/>
        <p:txBody>
          <a:bodyPr/>
          <a:lstStyle/>
          <a:p>
            <a:pPr marL="514350" indent="-514350"/>
            <a:r>
              <a:rPr lang="en-US" dirty="0">
                <a:latin typeface="Arial" panose="020B0604020202020204" pitchFamily="34" charset="0"/>
                <a:cs typeface="Arial" panose="020B0604020202020204" pitchFamily="34" charset="0"/>
              </a:rPr>
              <a:t>Intellectual Causes: Literary Theory</a:t>
            </a:r>
          </a:p>
        </p:txBody>
      </p:sp>
      <p:sp>
        <p:nvSpPr>
          <p:cNvPr id="3" name="Content Placeholder 2">
            <a:extLst>
              <a:ext uri="{FF2B5EF4-FFF2-40B4-BE49-F238E27FC236}">
                <a16:creationId xmlns:a16="http://schemas.microsoft.com/office/drawing/2014/main" id="{D5A54CD6-2562-386E-9811-ED25FF4DD558}"/>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As television swallowed public discourse, an intellectual movement came to the fore: postmodern literary theory.</a:t>
            </a:r>
          </a:p>
          <a:p>
            <a:pPr marL="457200" indent="-457200">
              <a:buFont typeface="Wingdings" pitchFamily="2" charset="2"/>
              <a:buChar char="§"/>
            </a:pPr>
            <a:r>
              <a:rPr lang="en-US" i="1" dirty="0">
                <a:latin typeface="Arial" panose="020B0604020202020204" pitchFamily="34" charset="0"/>
                <a:cs typeface="Arial" panose="020B0604020202020204" pitchFamily="34" charset="0"/>
              </a:rPr>
              <a:t>Inaccessibility of the Author</a:t>
            </a:r>
            <a:r>
              <a:rPr lang="en-US" dirty="0">
                <a:latin typeface="Arial" panose="020B0604020202020204" pitchFamily="34" charset="0"/>
                <a:cs typeface="Arial" panose="020B0604020202020204" pitchFamily="34" charset="0"/>
              </a:rPr>
              <a:t> The author’s intent, or original audience, is out of reach</a:t>
            </a:r>
          </a:p>
          <a:p>
            <a:pPr marL="457200" indent="-457200">
              <a:buFont typeface="Wingdings" pitchFamily="2" charset="2"/>
              <a:buChar char="§"/>
            </a:pPr>
            <a:r>
              <a:rPr lang="en-US" i="1" dirty="0">
                <a:latin typeface="Arial" panose="020B0604020202020204" pitchFamily="34" charset="0"/>
                <a:cs typeface="Arial" panose="020B0604020202020204" pitchFamily="34" charset="0"/>
              </a:rPr>
              <a:t>Oppression of Power/Knowledge </a:t>
            </a:r>
            <a:r>
              <a:rPr lang="en-US" dirty="0">
                <a:latin typeface="Arial" panose="020B0604020202020204" pitchFamily="34" charset="0"/>
                <a:cs typeface="Arial" panose="020B0604020202020204" pitchFamily="34" charset="0"/>
              </a:rPr>
              <a:t>Texts are tools of oppression over the reader to be resisted, revolted against.</a:t>
            </a:r>
            <a:endParaRPr lang="en-US" i="1" dirty="0">
              <a:latin typeface="Arial" panose="020B0604020202020204" pitchFamily="34" charset="0"/>
              <a:cs typeface="Arial" panose="020B0604020202020204" pitchFamily="34" charset="0"/>
            </a:endParaRPr>
          </a:p>
          <a:p>
            <a:pPr marL="457200" indent="-457200">
              <a:buFont typeface="Wingdings" pitchFamily="2" charset="2"/>
              <a:buChar char="§"/>
            </a:pPr>
            <a:r>
              <a:rPr lang="en-US" i="1" dirty="0">
                <a:latin typeface="Arial" panose="020B0604020202020204" pitchFamily="34" charset="0"/>
                <a:cs typeface="Arial" panose="020B0604020202020204" pitchFamily="34" charset="0"/>
              </a:rPr>
              <a:t>Reader Response </a:t>
            </a:r>
            <a:r>
              <a:rPr lang="en-US" dirty="0">
                <a:latin typeface="Arial" panose="020B0604020202020204" pitchFamily="34" charset="0"/>
                <a:cs typeface="Arial" panose="020B0604020202020204" pitchFamily="34" charset="0"/>
              </a:rPr>
              <a:t>In engaging with a text, your primary focus should be on the impact it has on you, not what the author intended (because unknown, or because oppressive).</a:t>
            </a:r>
          </a:p>
          <a:p>
            <a:pPr marL="457200" indent="-457200">
              <a:buFont typeface="Wingdings" pitchFamily="2" charset="2"/>
              <a:buChar char="§"/>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457200" indent="-457200">
              <a:buFont typeface="Wingdings" pitchFamily="2" charset="2"/>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514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60035-851D-01E6-44A1-FC15044B75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C74538-6C44-2366-59A8-78D4BE597327}"/>
              </a:ext>
            </a:extLst>
          </p:cNvPr>
          <p:cNvSpPr>
            <a:spLocks noGrp="1"/>
          </p:cNvSpPr>
          <p:nvPr>
            <p:ph type="title"/>
          </p:nvPr>
        </p:nvSpPr>
        <p:spPr/>
        <p:txBody>
          <a:bodyPr>
            <a:normAutofit/>
          </a:bodyPr>
          <a:lstStyle/>
          <a:p>
            <a:pPr marL="514350" indent="-514350"/>
            <a:r>
              <a:rPr lang="en-US" sz="4000" dirty="0">
                <a:latin typeface="Arial" panose="020B0604020202020204" pitchFamily="34" charset="0"/>
                <a:cs typeface="Arial" panose="020B0604020202020204" pitchFamily="34" charset="0"/>
              </a:rPr>
              <a:t>Intellectual Causes: Expressive Individualism</a:t>
            </a:r>
          </a:p>
        </p:txBody>
      </p:sp>
      <p:sp>
        <p:nvSpPr>
          <p:cNvPr id="3" name="Content Placeholder 2">
            <a:extLst>
              <a:ext uri="{FF2B5EF4-FFF2-40B4-BE49-F238E27FC236}">
                <a16:creationId xmlns:a16="http://schemas.microsoft.com/office/drawing/2014/main" id="{155A8BAB-6649-86AA-A598-A3CA757C954E}"/>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Expressive Individualism is postmodernism’s twin but deals more with human value than truth/texts.</a:t>
            </a:r>
          </a:p>
          <a:p>
            <a:pPr marL="0" indent="0">
              <a:buNone/>
            </a:pPr>
            <a:r>
              <a:rPr lang="en-US" sz="3200" dirty="0">
                <a:latin typeface="Arial" panose="020B0604020202020204" pitchFamily="34" charset="0"/>
                <a:cs typeface="Arial" panose="020B0604020202020204" pitchFamily="34" charset="0"/>
              </a:rPr>
              <a:t>Expressive Individualism is </a:t>
            </a:r>
            <a:r>
              <a:rPr lang="en-US" sz="3200" i="1" dirty="0">
                <a:latin typeface="Arial" panose="020B0604020202020204" pitchFamily="34" charset="0"/>
                <a:cs typeface="Arial" panose="020B0604020202020204" pitchFamily="34" charset="0"/>
              </a:rPr>
              <a:t>individualistic</a:t>
            </a:r>
            <a:r>
              <a:rPr lang="en-US" sz="3200" dirty="0">
                <a:latin typeface="Arial" panose="020B0604020202020204" pitchFamily="34" charset="0"/>
                <a:cs typeface="Arial" panose="020B0604020202020204" pitchFamily="34" charset="0"/>
              </a:rPr>
              <a:t> in that the self is the center of value, but it’s </a:t>
            </a:r>
            <a:r>
              <a:rPr lang="en-US" sz="3200" i="1" dirty="0">
                <a:latin typeface="Arial" panose="020B0604020202020204" pitchFamily="34" charset="0"/>
                <a:cs typeface="Arial" panose="020B0604020202020204" pitchFamily="34" charset="0"/>
              </a:rPr>
              <a:t>expressive</a:t>
            </a:r>
            <a:r>
              <a:rPr lang="en-US" sz="3200" dirty="0">
                <a:latin typeface="Arial" panose="020B0604020202020204" pitchFamily="34" charset="0"/>
                <a:cs typeface="Arial" panose="020B0604020202020204" pitchFamily="34" charset="0"/>
              </a:rPr>
              <a:t> in that the primary aim is to draw the inner world of the self out.</a:t>
            </a:r>
          </a:p>
          <a:p>
            <a:pPr marL="0" indent="0">
              <a:buNone/>
            </a:pPr>
            <a:r>
              <a:rPr lang="en-US" sz="3200" dirty="0">
                <a:latin typeface="Arial" panose="020B0604020202020204" pitchFamily="34" charset="0"/>
                <a:cs typeface="Arial" panose="020B0604020202020204" pitchFamily="34" charset="0"/>
              </a:rPr>
              <a:t>Too abstract? Social Media is the purest embodiment of expressive individualism: everything is a performance, everything is a platform for creating or displaying your identity.</a:t>
            </a:r>
          </a:p>
        </p:txBody>
      </p:sp>
    </p:spTree>
    <p:extLst>
      <p:ext uri="{BB962C8B-B14F-4D97-AF65-F5344CB8AC3E}">
        <p14:creationId xmlns:p14="http://schemas.microsoft.com/office/powerpoint/2010/main" val="332241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C99CA-0EE2-C94B-15EB-3E33003E99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D6F179-CC5A-428B-B8EE-DA91A64AC43D}"/>
              </a:ext>
            </a:extLst>
          </p:cNvPr>
          <p:cNvSpPr>
            <a:spLocks noGrp="1"/>
          </p:cNvSpPr>
          <p:nvPr>
            <p:ph type="title"/>
          </p:nvPr>
        </p:nvSpPr>
        <p:spPr/>
        <p:txBody>
          <a:bodyPr>
            <a:normAutofit/>
          </a:bodyPr>
          <a:lstStyle/>
          <a:p>
            <a:pPr marL="514350" indent="-514350"/>
            <a:r>
              <a:rPr lang="en-US" sz="4000" dirty="0">
                <a:latin typeface="Arial" panose="020B0604020202020204" pitchFamily="34" charset="0"/>
                <a:cs typeface="Arial" panose="020B0604020202020204" pitchFamily="34" charset="0"/>
              </a:rPr>
              <a:t>Summarizing Causes and Effects</a:t>
            </a:r>
          </a:p>
        </p:txBody>
      </p:sp>
      <p:sp>
        <p:nvSpPr>
          <p:cNvPr id="3" name="Content Placeholder 2">
            <a:extLst>
              <a:ext uri="{FF2B5EF4-FFF2-40B4-BE49-F238E27FC236}">
                <a16:creationId xmlns:a16="http://schemas.microsoft.com/office/drawing/2014/main" id="{EBA68DFD-D114-44BF-B76B-65A6BFACADD4}"/>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Let’s combine this with ordinary human psychology:</a:t>
            </a:r>
          </a:p>
          <a:p>
            <a:pPr marL="457200" indent="-457200">
              <a:buFont typeface="Wingdings" pitchFamily="2" charset="2"/>
              <a:buChar char="§"/>
            </a:pPr>
            <a:r>
              <a:rPr lang="en-US" sz="3200" dirty="0">
                <a:latin typeface="Arial" panose="020B0604020202020204" pitchFamily="34" charset="0"/>
                <a:cs typeface="Arial" panose="020B0604020202020204" pitchFamily="34" charset="0"/>
              </a:rPr>
              <a:t>If your choice is between a black-and-white page about which you can’t know anything anyway and a stimulating movie or reel, what do you choose?</a:t>
            </a:r>
          </a:p>
          <a:p>
            <a:pPr marL="457200" indent="-457200">
              <a:buFont typeface="Wingdings" pitchFamily="2" charset="2"/>
              <a:buChar char="§"/>
            </a:pPr>
            <a:r>
              <a:rPr lang="en-US" sz="3200" dirty="0">
                <a:latin typeface="Arial" panose="020B0604020202020204" pitchFamily="34" charset="0"/>
                <a:cs typeface="Arial" panose="020B0604020202020204" pitchFamily="34" charset="0"/>
              </a:rPr>
              <a:t>If the whole point of life is to bring your inner self out for the world to see (rather than bring wisdom in), why bother reading? Better strive for the likes and views, than bother with a moldering book!</a:t>
            </a:r>
          </a:p>
        </p:txBody>
      </p:sp>
    </p:spTree>
    <p:extLst>
      <p:ext uri="{BB962C8B-B14F-4D97-AF65-F5344CB8AC3E}">
        <p14:creationId xmlns:p14="http://schemas.microsoft.com/office/powerpoint/2010/main" val="325896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114214-9319-BCDB-2F31-DE03744B40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935E9C-8097-70C5-A47F-C70D9020B477}"/>
              </a:ext>
            </a:extLst>
          </p:cNvPr>
          <p:cNvSpPr>
            <a:spLocks noGrp="1"/>
          </p:cNvSpPr>
          <p:nvPr>
            <p:ph type="title"/>
          </p:nvPr>
        </p:nvSpPr>
        <p:spPr/>
        <p:txBody>
          <a:bodyPr>
            <a:normAutofit/>
          </a:bodyPr>
          <a:lstStyle/>
          <a:p>
            <a:pPr marL="514350" indent="-514350"/>
            <a:r>
              <a:rPr lang="en-US" sz="4000" dirty="0">
                <a:latin typeface="Arial" panose="020B0604020202020204" pitchFamily="34" charset="0"/>
                <a:cs typeface="Arial" panose="020B0604020202020204" pitchFamily="34" charset="0"/>
              </a:rPr>
              <a:t>Unique Effects on Christianity</a:t>
            </a:r>
          </a:p>
        </p:txBody>
      </p:sp>
      <p:sp>
        <p:nvSpPr>
          <p:cNvPr id="3" name="Content Placeholder 2">
            <a:extLst>
              <a:ext uri="{FF2B5EF4-FFF2-40B4-BE49-F238E27FC236}">
                <a16:creationId xmlns:a16="http://schemas.microsoft.com/office/drawing/2014/main" id="{15E4D0CA-D3E3-9AC4-8E78-E544DBFE405F}"/>
              </a:ext>
            </a:extLst>
          </p:cNvPr>
          <p:cNvSpPr>
            <a:spLocks noGrp="1"/>
          </p:cNvSpPr>
          <p:nvPr>
            <p:ph idx="1"/>
          </p:nvPr>
        </p:nvSpPr>
        <p:spPr/>
        <p:txBody>
          <a:bodyPr>
            <a:normAutofit lnSpcReduction="10000"/>
          </a:bodyPr>
          <a:lstStyle/>
          <a:p>
            <a:pPr marL="0" indent="0">
              <a:buNone/>
            </a:pPr>
            <a:r>
              <a:rPr lang="en-US" sz="3200" dirty="0">
                <a:solidFill>
                  <a:srgbClr val="222222"/>
                </a:solidFill>
                <a:latin typeface="Arial" panose="020B0604020202020204" pitchFamily="34" charset="0"/>
              </a:rPr>
              <a:t>Theologian Kevin Vanhoozer notes:</a:t>
            </a:r>
          </a:p>
          <a:p>
            <a:pPr marL="457200" lvl="1" indent="0">
              <a:spcBef>
                <a:spcPts val="1700"/>
              </a:spcBef>
              <a:buNone/>
            </a:pPr>
            <a:r>
              <a:rPr lang="en-US" sz="2800" dirty="0">
                <a:solidFill>
                  <a:srgbClr val="222222"/>
                </a:solidFill>
                <a:latin typeface="Arial" panose="020B0604020202020204" pitchFamily="34" charset="0"/>
              </a:rPr>
              <a:t>Combine post-Christian and post-literate, and the result is biblical illiteracy: the inability to grasp the grammar, story, or logic of biblical Christianity. It’s one thing to have a high view of Scripture, quite another to know how to read the Bible’s diverse books and genres all as part of a unified canonical story. In our post-Christian culture, even Christians struggle to know how to read the Bible well, or how to navigate interpretive disagreement.</a:t>
            </a:r>
          </a:p>
          <a:p>
            <a:pPr marL="0" indent="0">
              <a:buNone/>
            </a:pPr>
            <a:r>
              <a:rPr lang="en-US" sz="3200" dirty="0">
                <a:solidFill>
                  <a:srgbClr val="222222"/>
                </a:solidFill>
                <a:latin typeface="Arial" panose="020B0604020202020204" pitchFamily="34" charset="0"/>
              </a:rPr>
              <a:t>If you want to understand why Christians support things so alien to Scripture, look no further.</a:t>
            </a:r>
          </a:p>
        </p:txBody>
      </p:sp>
    </p:spTree>
    <p:extLst>
      <p:ext uri="{BB962C8B-B14F-4D97-AF65-F5344CB8AC3E}">
        <p14:creationId xmlns:p14="http://schemas.microsoft.com/office/powerpoint/2010/main" val="213509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1BFE6-D864-ED96-2146-C563F5D53A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BD3EE6-D425-6566-41AB-5FF0A3D7E30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Now What? Generally</a:t>
            </a:r>
          </a:p>
        </p:txBody>
      </p:sp>
      <p:sp>
        <p:nvSpPr>
          <p:cNvPr id="3" name="Content Placeholder 2">
            <a:extLst>
              <a:ext uri="{FF2B5EF4-FFF2-40B4-BE49-F238E27FC236}">
                <a16:creationId xmlns:a16="http://schemas.microsoft.com/office/drawing/2014/main" id="{590BE4FF-5A0C-1687-2FDD-24E5FF95DC2B}"/>
              </a:ext>
            </a:extLst>
          </p:cNvPr>
          <p:cNvSpPr>
            <a:spLocks noGrp="1"/>
          </p:cNvSpPr>
          <p:nvPr>
            <p:ph idx="1"/>
          </p:nvPr>
        </p:nvSpPr>
        <p:spPr/>
        <p:txBody>
          <a:bodyPr>
            <a:normAutofit/>
          </a:bodyPr>
          <a:lstStyle/>
          <a:p>
            <a:pPr marL="0" indent="0">
              <a:buNone/>
            </a:pPr>
            <a:r>
              <a:rPr lang="en-US" sz="3200" b="0" i="0" dirty="0">
                <a:solidFill>
                  <a:srgbClr val="000000"/>
                </a:solidFill>
                <a:effectLst/>
                <a:latin typeface="Arial" panose="020B0604020202020204" pitchFamily="34" charset="0"/>
                <a:cs typeface="Arial" panose="020B0604020202020204" pitchFamily="34" charset="0"/>
              </a:rPr>
              <a:t>Rose </a:t>
            </a:r>
            <a:r>
              <a:rPr lang="en-US" sz="3200" b="0" i="0" dirty="0" err="1">
                <a:solidFill>
                  <a:srgbClr val="000000"/>
                </a:solidFill>
                <a:effectLst/>
                <a:latin typeface="Arial" panose="020B0604020202020204" pitchFamily="34" charset="0"/>
                <a:cs typeface="Arial" panose="020B0604020202020204" pitchFamily="34" charset="0"/>
              </a:rPr>
              <a:t>Horowitch</a:t>
            </a:r>
            <a:r>
              <a:rPr lang="en-US" sz="3200" b="0" i="0" dirty="0">
                <a:solidFill>
                  <a:srgbClr val="000000"/>
                </a:solidFill>
                <a:effectLst/>
                <a:latin typeface="Arial" panose="020B0604020202020204" pitchFamily="34" charset="0"/>
                <a:cs typeface="Arial" panose="020B0604020202020204" pitchFamily="34" charset="0"/>
              </a:rPr>
              <a:t> writes in </a:t>
            </a:r>
            <a:r>
              <a:rPr lang="en-US" sz="3200" dirty="0">
                <a:solidFill>
                  <a:srgbClr val="000000"/>
                </a:solidFill>
                <a:latin typeface="Arial" panose="020B0604020202020204" pitchFamily="34" charset="0"/>
                <a:cs typeface="Arial" panose="020B0604020202020204" pitchFamily="34" charset="0"/>
              </a:rPr>
              <a:t>“How Gen Z Came to See Books as a Waste of Time”:</a:t>
            </a:r>
          </a:p>
          <a:p>
            <a:pPr marL="457200" lvl="1" indent="0">
              <a:buNone/>
            </a:pPr>
            <a:r>
              <a:rPr lang="en-US" sz="2800" b="0" i="0" dirty="0">
                <a:solidFill>
                  <a:srgbClr val="000000"/>
                </a:solidFill>
                <a:effectLst/>
                <a:latin typeface="Arial" panose="020B0604020202020204" pitchFamily="34" charset="0"/>
                <a:cs typeface="Arial" panose="020B0604020202020204" pitchFamily="34" charset="0"/>
              </a:rPr>
              <a:t>If we’ve shifted what we hold in esteem, then it stands to reason that we could, as a society, shift back. The responsibility doesn’t lie only with Gen Z. Everyone who’s upset about the change has a role to play in reversing it.</a:t>
            </a:r>
            <a:endParaRPr lang="en-US" sz="3200" dirty="0">
              <a:latin typeface="Arial" panose="020B0604020202020204" pitchFamily="34" charset="0"/>
              <a:cs typeface="Arial" panose="020B0604020202020204" pitchFamily="34" charset="0"/>
            </a:endParaRPr>
          </a:p>
          <a:p>
            <a:pPr marL="0" indent="0">
              <a:spcBef>
                <a:spcPts val="1600"/>
              </a:spcBef>
              <a:buNone/>
            </a:pPr>
            <a:r>
              <a:rPr lang="en-US" sz="3200" dirty="0">
                <a:latin typeface="Arial" panose="020B0604020202020204" pitchFamily="34" charset="0"/>
                <a:cs typeface="Arial" panose="020B0604020202020204" pitchFamily="34" charset="0"/>
              </a:rPr>
              <a:t>Broadly: post-literate ≠ illiterate</a:t>
            </a:r>
            <a:r>
              <a:rPr lang="en-US" sz="3200" i="1" dirty="0">
                <a:latin typeface="Arial" panose="020B0604020202020204" pitchFamily="34" charset="0"/>
                <a:cs typeface="Arial" panose="020B0604020202020204" pitchFamily="34" charset="0"/>
              </a:rPr>
              <a:t>,</a:t>
            </a:r>
            <a:r>
              <a:rPr lang="en-US" sz="3200" dirty="0">
                <a:latin typeface="Arial" panose="020B0604020202020204" pitchFamily="34" charset="0"/>
                <a:cs typeface="Arial" panose="020B0604020202020204" pitchFamily="34" charset="0"/>
              </a:rPr>
              <a:t> change for the worse shows that </a:t>
            </a:r>
            <a:r>
              <a:rPr lang="en-US" sz="3200" i="1" dirty="0">
                <a:latin typeface="Arial" panose="020B0604020202020204" pitchFamily="34" charset="0"/>
                <a:cs typeface="Arial" panose="020B0604020202020204" pitchFamily="34" charset="0"/>
              </a:rPr>
              <a:t>change is possible</a:t>
            </a:r>
            <a:r>
              <a:rPr lang="en-US" sz="3200" dirty="0">
                <a:latin typeface="Arial" panose="020B0604020202020204" pitchFamily="34" charset="0"/>
                <a:cs typeface="Arial" panose="020B0604020202020204" pitchFamily="34" charset="0"/>
              </a:rPr>
              <a:t>. Cf. Putnam 2020.</a:t>
            </a:r>
          </a:p>
        </p:txBody>
      </p:sp>
    </p:spTree>
    <p:extLst>
      <p:ext uri="{BB962C8B-B14F-4D97-AF65-F5344CB8AC3E}">
        <p14:creationId xmlns:p14="http://schemas.microsoft.com/office/powerpoint/2010/main" val="402478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F467B-F555-83FF-5686-F98B685B4C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23B328-FB77-3B2A-E93D-086B6EDCC84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Now What? The Role of Christians </a:t>
            </a:r>
          </a:p>
        </p:txBody>
      </p:sp>
      <p:sp>
        <p:nvSpPr>
          <p:cNvPr id="3" name="Content Placeholder 2">
            <a:extLst>
              <a:ext uri="{FF2B5EF4-FFF2-40B4-BE49-F238E27FC236}">
                <a16:creationId xmlns:a16="http://schemas.microsoft.com/office/drawing/2014/main" id="{496E3A1C-5FBD-98AE-E7EE-7A6A0CF41AAC}"/>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sym typeface="Wingdings" pitchFamily="2" charset="2"/>
              </a:rPr>
              <a:t>Basic literacy in the US began in 1600s for the sake of Scripture reading! And Bible sales are up 22%!</a:t>
            </a:r>
            <a:endParaRPr lang="en-US" sz="3200" dirty="0">
              <a:solidFill>
                <a:srgbClr val="222222"/>
              </a:solidFill>
              <a:latin typeface="Arial" panose="020B0604020202020204" pitchFamily="34" charset="0"/>
            </a:endParaRPr>
          </a:p>
          <a:p>
            <a:pPr marL="0" indent="0">
              <a:buNone/>
            </a:pPr>
            <a:r>
              <a:rPr lang="en-US" sz="3200" dirty="0">
                <a:solidFill>
                  <a:srgbClr val="222222"/>
                </a:solidFill>
                <a:latin typeface="Arial" panose="020B0604020202020204" pitchFamily="34" charset="0"/>
              </a:rPr>
              <a:t>Vanhoozer again:</a:t>
            </a:r>
          </a:p>
          <a:p>
            <a:pPr marL="457200" lvl="1" indent="0">
              <a:buNone/>
            </a:pPr>
            <a:r>
              <a:rPr lang="en-US" sz="2800" dirty="0">
                <a:solidFill>
                  <a:srgbClr val="222222"/>
                </a:solidFill>
                <a:latin typeface="Arial" panose="020B0604020202020204" pitchFamily="34" charset="0"/>
              </a:rPr>
              <a:t>The local church is the hope of the world, but only if it remains the domain of the Word, a place where habits of reading are cultivated and where the Word that’s read is heard and done. Pastor-theologians are catalysts of Christian literacy who minister the Word, in part by helping people to read it as their primary identity narrative.</a:t>
            </a:r>
          </a:p>
        </p:txBody>
      </p:sp>
    </p:spTree>
    <p:extLst>
      <p:ext uri="{BB962C8B-B14F-4D97-AF65-F5344CB8AC3E}">
        <p14:creationId xmlns:p14="http://schemas.microsoft.com/office/powerpoint/2010/main" val="63343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1957E-0FFF-6D73-D012-F621701828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670544-911C-93E9-55E0-0C94B9822E2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David Brooks on American Literacy</a:t>
            </a:r>
          </a:p>
        </p:txBody>
      </p:sp>
      <p:sp>
        <p:nvSpPr>
          <p:cNvPr id="3" name="Content Placeholder 2">
            <a:extLst>
              <a:ext uri="{FF2B5EF4-FFF2-40B4-BE49-F238E27FC236}">
                <a16:creationId xmlns:a16="http://schemas.microsoft.com/office/drawing/2014/main" id="{7AC1A366-2C7D-0BAD-64E4-CBB17A72A095}"/>
              </a:ext>
            </a:extLst>
          </p:cNvPr>
          <p:cNvSpPr>
            <a:spLocks noGrp="1"/>
          </p:cNvSpPr>
          <p:nvPr>
            <p:ph idx="1"/>
          </p:nvPr>
        </p:nvSpPr>
        <p:spPr/>
        <p:txBody>
          <a:bodyPr>
            <a:normAutofit/>
          </a:bodyPr>
          <a:lstStyle/>
          <a:p>
            <a:pPr marL="0" indent="0">
              <a:buNone/>
            </a:pPr>
            <a:r>
              <a:rPr lang="en-US" dirty="0">
                <a:solidFill>
                  <a:srgbClr val="363636"/>
                </a:solidFill>
                <a:latin typeface="Arial" panose="020B0604020202020204" pitchFamily="34" charset="0"/>
                <a:cs typeface="Arial" panose="020B0604020202020204" pitchFamily="34" charset="0"/>
              </a:rPr>
              <a:t>Brooks observes in a recent op-ed:</a:t>
            </a:r>
            <a:endParaRPr lang="en-US" b="0" i="0" u="none" strike="noStrike" dirty="0">
              <a:solidFill>
                <a:srgbClr val="363636"/>
              </a:solidFill>
              <a:effectLst/>
              <a:latin typeface="Arial" panose="020B0604020202020204" pitchFamily="34" charset="0"/>
              <a:cs typeface="Arial" panose="020B0604020202020204" pitchFamily="34" charset="0"/>
            </a:endParaRPr>
          </a:p>
          <a:p>
            <a:pPr marL="228600" lvl="1" indent="0">
              <a:spcBef>
                <a:spcPts val="1700"/>
              </a:spcBef>
              <a:buNone/>
            </a:pPr>
            <a:r>
              <a:rPr lang="en-US" sz="2500" b="0" i="0" u="none" strike="noStrike" dirty="0">
                <a:solidFill>
                  <a:srgbClr val="363636"/>
                </a:solidFill>
                <a:effectLst/>
                <a:latin typeface="Arial" panose="020B0604020202020204" pitchFamily="34" charset="0"/>
                <a:cs typeface="Arial" panose="020B0604020202020204" pitchFamily="34" charset="0"/>
              </a:rPr>
              <a:t>There are some obvious contributing factors for this general decline [in literacy]. Covid hurt test scores. America abandoned No Child Left Behind, which put a lot of emphasis on testing and reducing the achievement gap. But these declines started earlier, around 2012, so the main cause is probably screen time. And not just any screen time. Actively initiating a search for information on the web may not weaken your reasoning skills. But passively scrolling TikTok or X weakens everything from your ability to process verbal information to your working memory to your ability to focus. You might as well take a sledgehammer to your skull.</a:t>
            </a:r>
            <a:endParaRPr lang="en-US"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216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24B71-8249-82A1-F040-5D41150D8A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995CB5-75E5-EDFE-0EA4-8CC5DC0DEDD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Now What? The Role of Christians </a:t>
            </a:r>
          </a:p>
        </p:txBody>
      </p:sp>
      <p:sp>
        <p:nvSpPr>
          <p:cNvPr id="3" name="Content Placeholder 2">
            <a:extLst>
              <a:ext uri="{FF2B5EF4-FFF2-40B4-BE49-F238E27FC236}">
                <a16:creationId xmlns:a16="http://schemas.microsoft.com/office/drawing/2014/main" id="{BCBA07E9-C662-9E93-CD5D-E66483D647B9}"/>
              </a:ext>
            </a:extLst>
          </p:cNvPr>
          <p:cNvSpPr>
            <a:spLocks noGrp="1"/>
          </p:cNvSpPr>
          <p:nvPr>
            <p:ph idx="1"/>
          </p:nvPr>
        </p:nvSpPr>
        <p:spPr/>
        <p:txBody>
          <a:bodyPr>
            <a:normAutofit/>
          </a:bodyPr>
          <a:lstStyle/>
          <a:p>
            <a:pPr marL="0" indent="0">
              <a:buNone/>
            </a:pPr>
            <a:r>
              <a:rPr lang="en-US" sz="3200" dirty="0">
                <a:solidFill>
                  <a:srgbClr val="222222"/>
                </a:solidFill>
                <a:latin typeface="Arial" panose="020B0604020202020204" pitchFamily="34" charset="0"/>
                <a:cs typeface="Arial" panose="020B0604020202020204" pitchFamily="34" charset="0"/>
              </a:rPr>
              <a:t>Vanhoozer’s comments are dense. Let’s unpack them.</a:t>
            </a:r>
            <a:endParaRPr lang="en-US" sz="3200" dirty="0">
              <a:latin typeface="Arial" panose="020B0604020202020204" pitchFamily="34" charset="0"/>
              <a:cs typeface="Arial" panose="020B0604020202020204" pitchFamily="34" charset="0"/>
            </a:endParaRPr>
          </a:p>
          <a:p>
            <a:pPr marL="457200" indent="-457200">
              <a:buFont typeface="Wingdings" pitchFamily="2" charset="2"/>
              <a:buChar char="§"/>
            </a:pPr>
            <a:r>
              <a:rPr lang="en-US" sz="3200" dirty="0">
                <a:latin typeface="Arial" panose="020B0604020202020204" pitchFamily="34" charset="0"/>
                <a:cs typeface="Arial" panose="020B0604020202020204" pitchFamily="34" charset="0"/>
              </a:rPr>
              <a:t>Vanhoozer is right to emphasize </a:t>
            </a:r>
            <a:r>
              <a:rPr lang="en-US" sz="3200" i="1" dirty="0">
                <a:latin typeface="Arial" panose="020B0604020202020204" pitchFamily="34" charset="0"/>
                <a:cs typeface="Arial" panose="020B0604020202020204" pitchFamily="34" charset="0"/>
              </a:rPr>
              <a:t>our mission</a:t>
            </a:r>
            <a:r>
              <a:rPr lang="en-US" sz="3200" dirty="0">
                <a:latin typeface="Arial" panose="020B0604020202020204" pitchFamily="34" charset="0"/>
                <a:cs typeface="Arial" panose="020B0604020202020204" pitchFamily="34" charset="0"/>
              </a:rPr>
              <a:t>: we are the light of the world (Matt 5:14). </a:t>
            </a:r>
          </a:p>
          <a:p>
            <a:pPr marL="457200" indent="-457200">
              <a:buFont typeface="Wingdings" pitchFamily="2" charset="2"/>
              <a:buChar char="§"/>
            </a:pPr>
            <a:r>
              <a:rPr lang="en-US" sz="3200" dirty="0">
                <a:latin typeface="Arial" panose="020B0604020202020204" pitchFamily="34" charset="0"/>
                <a:cs typeface="Arial" panose="020B0604020202020204" pitchFamily="34" charset="0"/>
              </a:rPr>
              <a:t>We can’t be light if we don’t have light (cf. Psalm 119</a:t>
            </a:r>
            <a:r>
              <a:rPr lang="en-US" sz="3200" dirty="0">
                <a:latin typeface="Arial" panose="020B0604020202020204" pitchFamily="34" charset="0"/>
                <a:cs typeface="Arial" panose="020B0604020202020204" pitchFamily="34" charset="0"/>
                <a:sym typeface="Wingdings" pitchFamily="2" charset="2"/>
              </a:rPr>
              <a:t>:105) This requires deep biblical understanding for ordinary Christians. </a:t>
            </a:r>
          </a:p>
          <a:p>
            <a:pPr marL="457200" indent="-457200">
              <a:buFont typeface="Wingdings" pitchFamily="2" charset="2"/>
              <a:buChar char="§"/>
            </a:pPr>
            <a:r>
              <a:rPr lang="en-US" sz="3200" dirty="0">
                <a:latin typeface="Arial" panose="020B0604020202020204" pitchFamily="34" charset="0"/>
                <a:cs typeface="Arial" panose="020B0604020202020204" pitchFamily="34" charset="0"/>
                <a:sym typeface="Wingdings" pitchFamily="2" charset="2"/>
              </a:rPr>
              <a:t>This must start with the local church, with individuals in discipleship. </a:t>
            </a:r>
          </a:p>
          <a:p>
            <a:pPr marL="0" indent="0">
              <a:buNone/>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085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AFC4AF-D404-4E2B-0ACE-6E097511AA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D8F25D-E083-6CA5-CAAB-3AFF6648C27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Now What? Concrete Steps</a:t>
            </a:r>
          </a:p>
        </p:txBody>
      </p:sp>
      <p:sp>
        <p:nvSpPr>
          <p:cNvPr id="3" name="Content Placeholder 2">
            <a:extLst>
              <a:ext uri="{FF2B5EF4-FFF2-40B4-BE49-F238E27FC236}">
                <a16:creationId xmlns:a16="http://schemas.microsoft.com/office/drawing/2014/main" id="{57BEA03D-D461-1BB8-59D5-5F972CD5443E}"/>
              </a:ext>
            </a:extLst>
          </p:cNvPr>
          <p:cNvSpPr>
            <a:spLocks noGrp="1"/>
          </p:cNvSpPr>
          <p:nvPr>
            <p:ph idx="1"/>
          </p:nvPr>
        </p:nvSpPr>
        <p:spPr/>
        <p:txBody>
          <a:bodyPr>
            <a:normAutofit/>
          </a:bodyPr>
          <a:lstStyle/>
          <a:p>
            <a:pPr marL="514350" indent="-514350">
              <a:buFont typeface="+mj-lt"/>
              <a:buAutoNum type="arabicPeriod"/>
            </a:pPr>
            <a:r>
              <a:rPr lang="en-US" sz="3200" dirty="0">
                <a:latin typeface="Arial" panose="020B0604020202020204" pitchFamily="34" charset="0"/>
                <a:cs typeface="Arial" panose="020B0604020202020204" pitchFamily="34" charset="0"/>
              </a:rPr>
              <a:t>Pray for wisdom, illumination of the Holy Spirit.</a:t>
            </a:r>
          </a:p>
          <a:p>
            <a:pPr lvl="1">
              <a:buFont typeface="Wingdings" pitchFamily="2" charset="2"/>
              <a:buChar char="§"/>
            </a:pPr>
            <a:r>
              <a:rPr lang="en-US" sz="2800" dirty="0">
                <a:latin typeface="Arial" panose="020B0604020202020204" pitchFamily="34" charset="0"/>
                <a:cs typeface="Arial" panose="020B0604020202020204" pitchFamily="34" charset="0"/>
              </a:rPr>
              <a:t>Not just about habits. We need guidance from God in how to be “in the world, not of the world.” </a:t>
            </a:r>
          </a:p>
          <a:p>
            <a:pPr lvl="1">
              <a:buFont typeface="Wingdings" pitchFamily="2" charset="2"/>
              <a:buChar char="§"/>
            </a:pPr>
            <a:r>
              <a:rPr lang="en-US" sz="2800" dirty="0">
                <a:latin typeface="Arial" panose="020B0604020202020204" pitchFamily="34" charset="0"/>
                <a:cs typeface="Arial" panose="020B0604020202020204" pitchFamily="34" charset="0"/>
              </a:rPr>
              <a:t>Know where you’re weak, where you’re strong. This isn’t one-size-fits-all. </a:t>
            </a:r>
          </a:p>
          <a:p>
            <a:pPr marL="514350" indent="-514350">
              <a:buFont typeface="+mj-lt"/>
              <a:buAutoNum type="arabicPeriod"/>
            </a:pPr>
            <a:r>
              <a:rPr lang="en-US" sz="3200" dirty="0">
                <a:latin typeface="Arial" panose="020B0604020202020204" pitchFamily="34" charset="0"/>
                <a:cs typeface="Arial" panose="020B0604020202020204" pitchFamily="34" charset="0"/>
              </a:rPr>
              <a:t>Cultivate and preserve godly reading cultures:</a:t>
            </a:r>
            <a:endParaRPr lang="en-US" sz="2800" dirty="0">
              <a:latin typeface="Arial" panose="020B0604020202020204" pitchFamily="34" charset="0"/>
              <a:cs typeface="Arial" panose="020B0604020202020204" pitchFamily="34" charset="0"/>
            </a:endParaRPr>
          </a:p>
          <a:p>
            <a:pPr lvl="1">
              <a:buFont typeface="Wingdings" pitchFamily="2" charset="2"/>
              <a:buChar char="§"/>
            </a:pPr>
            <a:r>
              <a:rPr lang="en-US" sz="2800" dirty="0">
                <a:latin typeface="Arial" panose="020B0604020202020204" pitchFamily="34" charset="0"/>
                <a:cs typeface="Arial" panose="020B0604020202020204" pitchFamily="34" charset="0"/>
              </a:rPr>
              <a:t>Carson: “Read, read, read, </a:t>
            </a:r>
            <a:r>
              <a:rPr lang="en-US" sz="2800" i="1" dirty="0">
                <a:latin typeface="Arial" panose="020B0604020202020204" pitchFamily="34" charset="0"/>
                <a:cs typeface="Arial" panose="020B0604020202020204" pitchFamily="34" charset="0"/>
              </a:rPr>
              <a:t>READ</a:t>
            </a:r>
            <a:r>
              <a:rPr lang="en-US" sz="2800" dirty="0">
                <a:latin typeface="Arial" panose="020B0604020202020204" pitchFamily="34" charset="0"/>
                <a:cs typeface="Arial" panose="020B0604020202020204" pitchFamily="34" charset="0"/>
              </a:rPr>
              <a:t> the Word of God”</a:t>
            </a:r>
          </a:p>
          <a:p>
            <a:pPr lvl="1">
              <a:buFont typeface="Wingdings" pitchFamily="2" charset="2"/>
              <a:buChar char="§"/>
            </a:pPr>
            <a:r>
              <a:rPr lang="en-US" sz="2800" dirty="0">
                <a:latin typeface="Arial" panose="020B0604020202020204" pitchFamily="34" charset="0"/>
                <a:cs typeface="Arial" panose="020B0604020202020204" pitchFamily="34" charset="0"/>
              </a:rPr>
              <a:t>Challenge yourself with Christian literature</a:t>
            </a:r>
          </a:p>
          <a:p>
            <a:pPr lvl="1">
              <a:buFont typeface="Wingdings" pitchFamily="2" charset="2"/>
              <a:buChar char="§"/>
            </a:pPr>
            <a:r>
              <a:rPr lang="en-US" sz="2800" dirty="0">
                <a:latin typeface="Arial" panose="020B0604020202020204" pitchFamily="34" charset="0"/>
                <a:cs typeface="Arial" panose="020B0604020202020204" pitchFamily="34" charset="0"/>
              </a:rPr>
              <a:t>Be fruitful and multiply! Help others develop biblical literacy </a:t>
            </a:r>
          </a:p>
        </p:txBody>
      </p:sp>
    </p:spTree>
    <p:extLst>
      <p:ext uri="{BB962C8B-B14F-4D97-AF65-F5344CB8AC3E}">
        <p14:creationId xmlns:p14="http://schemas.microsoft.com/office/powerpoint/2010/main" val="228304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4BBAC-899A-EB22-70E8-7DC5945B63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8FBE59-DF12-D6B4-694F-CF9455397CF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Bibliography, Books</a:t>
            </a:r>
          </a:p>
        </p:txBody>
      </p:sp>
      <p:sp>
        <p:nvSpPr>
          <p:cNvPr id="3" name="Content Placeholder 2">
            <a:extLst>
              <a:ext uri="{FF2B5EF4-FFF2-40B4-BE49-F238E27FC236}">
                <a16:creationId xmlns:a16="http://schemas.microsoft.com/office/drawing/2014/main" id="{BF0DAC30-FC2E-18CF-6CF3-3C638D22B47B}"/>
              </a:ext>
            </a:extLst>
          </p:cNvPr>
          <p:cNvSpPr>
            <a:spLocks noGrp="1"/>
          </p:cNvSpPr>
          <p:nvPr>
            <p:ph idx="1"/>
          </p:nvPr>
        </p:nvSpPr>
        <p:spPr>
          <a:xfrm>
            <a:off x="838200" y="1825625"/>
            <a:ext cx="10515600" cy="4318000"/>
          </a:xfrm>
        </p:spPr>
        <p:txBody>
          <a:bodyPr>
            <a:normAutofit lnSpcReduction="10000"/>
          </a:bodyPr>
          <a:lstStyle/>
          <a:p>
            <a:pPr marL="457200" indent="-457200">
              <a:buFont typeface="+mj-lt"/>
              <a:buAutoNum type="arabicPeriod"/>
            </a:pPr>
            <a:r>
              <a:rPr lang="en-US" dirty="0">
                <a:latin typeface="Arial" panose="020B0604020202020204" pitchFamily="34" charset="0"/>
                <a:cs typeface="Arial" panose="020B0604020202020204" pitchFamily="34" charset="0"/>
              </a:rPr>
              <a:t>Irving-Stonebreaker, Sarah. </a:t>
            </a:r>
            <a:r>
              <a:rPr lang="en-US" i="1" dirty="0">
                <a:latin typeface="Arial" panose="020B0604020202020204" pitchFamily="34" charset="0"/>
                <a:cs typeface="Arial" panose="020B0604020202020204" pitchFamily="34" charset="0"/>
              </a:rPr>
              <a:t>Priests of History. </a:t>
            </a:r>
            <a:r>
              <a:rPr lang="en-US" dirty="0">
                <a:latin typeface="Arial" panose="020B0604020202020204" pitchFamily="34" charset="0"/>
                <a:cs typeface="Arial" panose="020B0604020202020204" pitchFamily="34" charset="0"/>
              </a:rPr>
              <a:t>Zondervan, 2024.</a:t>
            </a:r>
          </a:p>
          <a:p>
            <a:pPr marL="457200" indent="-457200">
              <a:buFont typeface="+mj-lt"/>
              <a:buAutoNum type="arabicPeriod"/>
            </a:pPr>
            <a:r>
              <a:rPr lang="en-US" dirty="0">
                <a:latin typeface="Arial" panose="020B0604020202020204" pitchFamily="34" charset="0"/>
                <a:cs typeface="Arial" panose="020B0604020202020204" pitchFamily="34" charset="0"/>
              </a:rPr>
              <a:t>Postman, Neil. </a:t>
            </a:r>
            <a:r>
              <a:rPr lang="en-US" i="1" dirty="0">
                <a:latin typeface="Arial" panose="020B0604020202020204" pitchFamily="34" charset="0"/>
                <a:cs typeface="Arial" panose="020B0604020202020204" pitchFamily="34" charset="0"/>
              </a:rPr>
              <a:t>Amusing Ourselves to Death</a:t>
            </a:r>
            <a:r>
              <a:rPr lang="en-US" dirty="0">
                <a:latin typeface="Arial" panose="020B0604020202020204" pitchFamily="34" charset="0"/>
                <a:cs typeface="Arial" panose="020B0604020202020204" pitchFamily="34" charset="0"/>
              </a:rPr>
              <a:t>. Penguin. 1985.</a:t>
            </a:r>
          </a:p>
          <a:p>
            <a:pPr marL="457200" indent="-457200">
              <a:buFont typeface="+mj-lt"/>
              <a:buAutoNum type="arabicPeriod"/>
            </a:pPr>
            <a:r>
              <a:rPr lang="en-US" dirty="0">
                <a:latin typeface="Arial" panose="020B0604020202020204" pitchFamily="34" charset="0"/>
                <a:cs typeface="Arial" panose="020B0604020202020204" pitchFamily="34" charset="0"/>
              </a:rPr>
              <a:t>Putnam, Robert, with Shaylyn Romney Garrett. </a:t>
            </a:r>
            <a:r>
              <a:rPr lang="en-US" i="1" dirty="0">
                <a:latin typeface="Arial" panose="020B0604020202020204" pitchFamily="34" charset="0"/>
                <a:cs typeface="Arial" panose="020B0604020202020204" pitchFamily="34" charset="0"/>
              </a:rPr>
              <a:t>Upswing</a:t>
            </a:r>
            <a:r>
              <a:rPr lang="en-US" dirty="0">
                <a:latin typeface="Arial" panose="020B0604020202020204" pitchFamily="34" charset="0"/>
                <a:cs typeface="Arial" panose="020B0604020202020204" pitchFamily="34" charset="0"/>
              </a:rPr>
              <a:t>. Simon &amp; Schuster. 2020.</a:t>
            </a:r>
          </a:p>
          <a:p>
            <a:pPr marL="457200" indent="-457200">
              <a:buFont typeface="+mj-lt"/>
              <a:buAutoNum type="arabicPeriod"/>
            </a:pPr>
            <a:r>
              <a:rPr lang="en-US" dirty="0">
                <a:latin typeface="Arial" panose="020B0604020202020204" pitchFamily="34" charset="0"/>
                <a:cs typeface="Arial" panose="020B0604020202020204" pitchFamily="34" charset="0"/>
              </a:rPr>
              <a:t>Vanhoozer, Kevin. </a:t>
            </a:r>
            <a:r>
              <a:rPr lang="en-US" i="1" dirty="0">
                <a:latin typeface="Arial" panose="020B0604020202020204" pitchFamily="34" charset="0"/>
                <a:cs typeface="Arial" panose="020B0604020202020204" pitchFamily="34" charset="0"/>
              </a:rPr>
              <a:t>Is There a Meaning in This Text?</a:t>
            </a:r>
            <a:r>
              <a:rPr lang="en-US" dirty="0">
                <a:latin typeface="Arial" panose="020B0604020202020204" pitchFamily="34" charset="0"/>
                <a:cs typeface="Arial" panose="020B0604020202020204" pitchFamily="34" charset="0"/>
              </a:rPr>
              <a:t> Zondervan, 1998.</a:t>
            </a:r>
          </a:p>
          <a:p>
            <a:pPr marL="457200" indent="-457200">
              <a:buFont typeface="+mj-lt"/>
              <a:buAutoNum type="arabicPeriod"/>
            </a:pP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Mere Christian Hermeneutics</a:t>
            </a:r>
            <a:r>
              <a:rPr lang="en-US" dirty="0">
                <a:latin typeface="Arial" panose="020B0604020202020204" pitchFamily="34" charset="0"/>
                <a:cs typeface="Arial" panose="020B0604020202020204" pitchFamily="34" charset="0"/>
              </a:rPr>
              <a:t>. Zondervan, 2024.</a:t>
            </a:r>
          </a:p>
          <a:p>
            <a:pPr marL="457200" indent="-457200">
              <a:buFont typeface="+mj-lt"/>
              <a:buAutoNum type="arabicPeriod"/>
            </a:pPr>
            <a:r>
              <a:rPr lang="en-US" dirty="0">
                <a:latin typeface="Arial" panose="020B0604020202020204" pitchFamily="34" charset="0"/>
                <a:cs typeface="Arial" panose="020B0604020202020204" pitchFamily="34" charset="0"/>
              </a:rPr>
              <a:t>Williams, Bernard. </a:t>
            </a:r>
            <a:r>
              <a:rPr lang="en-US" i="1" dirty="0">
                <a:latin typeface="Arial" panose="020B0604020202020204" pitchFamily="34" charset="0"/>
                <a:cs typeface="Arial" panose="020B0604020202020204" pitchFamily="34" charset="0"/>
              </a:rPr>
              <a:t>Truth and Truthfulness</a:t>
            </a:r>
            <a:r>
              <a:rPr lang="en-US" dirty="0">
                <a:latin typeface="Arial" panose="020B0604020202020204" pitchFamily="34" charset="0"/>
                <a:cs typeface="Arial" panose="020B0604020202020204" pitchFamily="34" charset="0"/>
              </a:rPr>
              <a:t>. Princeton University Press. 2022.</a:t>
            </a:r>
          </a:p>
        </p:txBody>
      </p:sp>
    </p:spTree>
    <p:extLst>
      <p:ext uri="{BB962C8B-B14F-4D97-AF65-F5344CB8AC3E}">
        <p14:creationId xmlns:p14="http://schemas.microsoft.com/office/powerpoint/2010/main" val="1650561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75896-4049-9B1F-5E84-AF54852EB7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8948AF-C79A-1F58-E197-32F230AF1272}"/>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Bibliography, Articles</a:t>
            </a:r>
          </a:p>
        </p:txBody>
      </p:sp>
      <p:sp>
        <p:nvSpPr>
          <p:cNvPr id="3" name="Content Placeholder 2">
            <a:extLst>
              <a:ext uri="{FF2B5EF4-FFF2-40B4-BE49-F238E27FC236}">
                <a16:creationId xmlns:a16="http://schemas.microsoft.com/office/drawing/2014/main" id="{E9F2A3BF-B585-06A1-9EA1-BBFEB71E3FB1}"/>
              </a:ext>
            </a:extLst>
          </p:cNvPr>
          <p:cNvSpPr>
            <a:spLocks noGrp="1"/>
          </p:cNvSpPr>
          <p:nvPr>
            <p:ph idx="1"/>
          </p:nvPr>
        </p:nvSpPr>
        <p:spPr/>
        <p:txBody>
          <a:bodyPr>
            <a:noAutofit/>
          </a:bodyPr>
          <a:lstStyle/>
          <a:p>
            <a:pPr marL="457200" indent="-457200">
              <a:lnSpc>
                <a:spcPct val="100000"/>
              </a:lnSpc>
              <a:buFont typeface="+mj-lt"/>
              <a:buAutoNum type="arabicPeriod"/>
            </a:pPr>
            <a:r>
              <a:rPr lang="en-US" sz="1800" dirty="0">
                <a:latin typeface="Arial" panose="020B0604020202020204" pitchFamily="34" charset="0"/>
                <a:cs typeface="Arial" panose="020B0604020202020204" pitchFamily="34" charset="0"/>
              </a:rPr>
              <a:t>Brooks, David. “</a:t>
            </a:r>
            <a:r>
              <a:rPr lang="en-US" sz="1800" dirty="0">
                <a:latin typeface="Arial" panose="020B0604020202020204" pitchFamily="34" charset="0"/>
                <a:cs typeface="Arial" panose="020B0604020202020204" pitchFamily="34" charset="0"/>
                <a:hlinkClick r:id="rId2"/>
              </a:rPr>
              <a:t>Producing Something This Stupid Is the Achievement of a Lifetime</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New York Times</a:t>
            </a:r>
            <a:r>
              <a:rPr lang="en-US" sz="1800" dirty="0">
                <a:latin typeface="Arial" panose="020B0604020202020204" pitchFamily="34" charset="0"/>
                <a:cs typeface="Arial" panose="020B0604020202020204" pitchFamily="34" charset="0"/>
              </a:rPr>
              <a:t> (Apr 10, 2025).</a:t>
            </a:r>
          </a:p>
          <a:p>
            <a:pPr marL="457200" indent="-457200">
              <a:lnSpc>
                <a:spcPct val="100000"/>
              </a:lnSpc>
              <a:buFont typeface="+mj-lt"/>
              <a:buAutoNum type="arabicPeriod"/>
            </a:pPr>
            <a:r>
              <a:rPr lang="en-US" sz="1800" dirty="0">
                <a:latin typeface="Arial" panose="020B0604020202020204" pitchFamily="34" charset="0"/>
                <a:cs typeface="Arial" panose="020B0604020202020204" pitchFamily="34" charset="0"/>
              </a:rPr>
              <a:t>Gonzalez, Xochitl. </a:t>
            </a:r>
            <a:r>
              <a:rPr lang="en-US" sz="1800" dirty="0">
                <a:latin typeface="Arial" panose="020B0604020202020204" pitchFamily="34" charset="0"/>
                <a:cs typeface="Arial" panose="020B0604020202020204" pitchFamily="34" charset="0"/>
                <a:hlinkClick r:id="rId3"/>
              </a:rPr>
              <a:t>“The Schools That Are No Longer Teaching Kids to Read Books</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The Atlantic </a:t>
            </a:r>
            <a:r>
              <a:rPr lang="en-US" sz="1800" dirty="0">
                <a:latin typeface="Arial" panose="020B0604020202020204" pitchFamily="34" charset="0"/>
                <a:cs typeface="Arial" panose="020B0604020202020204" pitchFamily="34" charset="0"/>
              </a:rPr>
              <a:t>(June 19, 2024)</a:t>
            </a:r>
            <a:r>
              <a:rPr lang="en-US" sz="1800" i="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t>
            </a:r>
          </a:p>
          <a:p>
            <a:pPr marL="457200" indent="-457200">
              <a:lnSpc>
                <a:spcPct val="100000"/>
              </a:lnSpc>
              <a:buFont typeface="+mj-lt"/>
              <a:buAutoNum type="arabicPeriod"/>
            </a:pPr>
            <a:r>
              <a:rPr lang="en-US" sz="1800" dirty="0" err="1">
                <a:latin typeface="Arial" panose="020B0604020202020204" pitchFamily="34" charset="0"/>
                <a:cs typeface="Arial" panose="020B0604020202020204" pitchFamily="34" charset="0"/>
              </a:rPr>
              <a:t>Horowitch</a:t>
            </a:r>
            <a:r>
              <a:rPr lang="en-US" sz="1800" dirty="0">
                <a:latin typeface="Arial" panose="020B0604020202020204" pitchFamily="34" charset="0"/>
                <a:cs typeface="Arial" panose="020B0604020202020204" pitchFamily="34" charset="0"/>
              </a:rPr>
              <a:t>, Rose. “</a:t>
            </a:r>
            <a:r>
              <a:rPr lang="en-US" sz="1800" dirty="0">
                <a:latin typeface="Arial" panose="020B0604020202020204" pitchFamily="34" charset="0"/>
                <a:cs typeface="Arial" panose="020B0604020202020204" pitchFamily="34" charset="0"/>
                <a:hlinkClick r:id="rId4"/>
              </a:rPr>
              <a:t>The Elite College Students Who Can’t Read Books</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The Atlantic </a:t>
            </a:r>
            <a:r>
              <a:rPr lang="en-US" sz="1800" dirty="0">
                <a:latin typeface="Arial" panose="020B0604020202020204" pitchFamily="34" charset="0"/>
                <a:cs typeface="Arial" panose="020B0604020202020204" pitchFamily="34" charset="0"/>
              </a:rPr>
              <a:t>(Oct 1, 2024)</a:t>
            </a:r>
            <a:r>
              <a:rPr lang="en-US" sz="1800" i="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t>
            </a:r>
          </a:p>
          <a:p>
            <a:pPr marL="457200" indent="-457200">
              <a:lnSpc>
                <a:spcPct val="100000"/>
              </a:lnSpc>
              <a:buFont typeface="+mj-lt"/>
              <a:buAutoNum type="arabicPeriod"/>
            </a:pPr>
            <a:r>
              <a:rPr lang="en-US"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hlinkClick r:id="rId5"/>
              </a:rPr>
              <a:t>How Gen Z Came to See Books as a Waste of Time</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The Atlantic </a:t>
            </a:r>
            <a:r>
              <a:rPr lang="en-US" sz="1800" dirty="0">
                <a:latin typeface="Arial" panose="020B0604020202020204" pitchFamily="34" charset="0"/>
                <a:cs typeface="Arial" panose="020B0604020202020204" pitchFamily="34" charset="0"/>
              </a:rPr>
              <a:t>(Nov 29, 2024).</a:t>
            </a:r>
          </a:p>
          <a:p>
            <a:pPr marL="457200" indent="-457200">
              <a:lnSpc>
                <a:spcPct val="100000"/>
              </a:lnSpc>
              <a:buFont typeface="+mj-lt"/>
              <a:buAutoNum type="arabicPeriod"/>
            </a:pPr>
            <a:r>
              <a:rPr lang="en-US" sz="1800" dirty="0">
                <a:latin typeface="Arial" panose="020B0604020202020204" pitchFamily="34" charset="0"/>
                <a:cs typeface="Arial" panose="020B0604020202020204" pitchFamily="34" charset="0"/>
              </a:rPr>
              <a:t>Kisin, Konstantin. </a:t>
            </a:r>
            <a:r>
              <a:rPr lang="en-US" sz="1800" dirty="0">
                <a:latin typeface="Arial" panose="020B0604020202020204" pitchFamily="34" charset="0"/>
                <a:cs typeface="Arial" panose="020B0604020202020204" pitchFamily="34" charset="0"/>
                <a:hlinkClick r:id="rId6"/>
              </a:rPr>
              <a:t>“Murray vs. Smith: Dispatches from Podcastistan”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KonstantinKisin.com</a:t>
            </a:r>
            <a:endParaRPr lang="en-US" sz="1800" dirty="0">
              <a:latin typeface="Arial" panose="020B0604020202020204" pitchFamily="34" charset="0"/>
              <a:cs typeface="Arial" panose="020B0604020202020204" pitchFamily="34" charset="0"/>
            </a:endParaRPr>
          </a:p>
          <a:p>
            <a:pPr marL="457200" indent="-457200">
              <a:lnSpc>
                <a:spcPct val="100000"/>
              </a:lnSpc>
              <a:buFont typeface="+mj-lt"/>
              <a:buAutoNum type="arabicPeriod"/>
            </a:pPr>
            <a:r>
              <a:rPr lang="en-US" sz="1800" dirty="0">
                <a:latin typeface="Arial" panose="020B0604020202020204" pitchFamily="34" charset="0"/>
                <a:cs typeface="Arial" panose="020B0604020202020204" pitchFamily="34" charset="0"/>
              </a:rPr>
              <a:t>Lewis, Helen. “</a:t>
            </a:r>
            <a:r>
              <a:rPr lang="en-US" sz="1800" dirty="0">
                <a:latin typeface="Arial" panose="020B0604020202020204" pitchFamily="34" charset="0"/>
                <a:cs typeface="Arial" panose="020B0604020202020204" pitchFamily="34" charset="0"/>
                <a:hlinkClick r:id="rId7"/>
              </a:rPr>
              <a:t>Finally, Someone Said It to Joe Rogan’s Face</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The Atlantic</a:t>
            </a:r>
            <a:r>
              <a:rPr lang="en-US" sz="1800" dirty="0">
                <a:latin typeface="Arial" panose="020B0604020202020204" pitchFamily="34" charset="0"/>
                <a:cs typeface="Arial" panose="020B0604020202020204" pitchFamily="34" charset="0"/>
              </a:rPr>
              <a:t> (Apr 25, 2025)</a:t>
            </a:r>
          </a:p>
          <a:p>
            <a:pPr marL="457200" indent="-457200">
              <a:lnSpc>
                <a:spcPct val="100000"/>
              </a:lnSpc>
              <a:buFont typeface="+mj-lt"/>
              <a:buAutoNum type="arabicPeriod"/>
            </a:pPr>
            <a:r>
              <a:rPr lang="en-US" sz="1800" dirty="0">
                <a:latin typeface="Arial" panose="020B0604020202020204" pitchFamily="34" charset="0"/>
                <a:cs typeface="Arial" panose="020B0604020202020204" pitchFamily="34" charset="0"/>
              </a:rPr>
              <a:t>Marsh, Katherine. “</a:t>
            </a:r>
            <a:r>
              <a:rPr lang="en-US" sz="1800" dirty="0">
                <a:latin typeface="Arial" panose="020B0604020202020204" pitchFamily="34" charset="0"/>
                <a:cs typeface="Arial" panose="020B0604020202020204" pitchFamily="34" charset="0"/>
                <a:hlinkClick r:id="rId8"/>
              </a:rPr>
              <a:t>Why Kids Aren’t Falling in Love With Reading</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The Atlantic </a:t>
            </a:r>
            <a:r>
              <a:rPr lang="en-US" sz="1800" dirty="0">
                <a:latin typeface="Arial" panose="020B0604020202020204" pitchFamily="34" charset="0"/>
                <a:cs typeface="Arial" panose="020B0604020202020204" pitchFamily="34" charset="0"/>
              </a:rPr>
              <a:t>(Mar 22, 2023).</a:t>
            </a:r>
          </a:p>
          <a:p>
            <a:pPr marL="457200" indent="-457200">
              <a:lnSpc>
                <a:spcPct val="100000"/>
              </a:lnSpc>
              <a:buFont typeface="+mj-lt"/>
              <a:buAutoNum type="arabicPeriod"/>
            </a:pPr>
            <a:r>
              <a:rPr lang="en-US" sz="1800" dirty="0">
                <a:latin typeface="Arial" panose="020B0604020202020204" pitchFamily="34" charset="0"/>
                <a:cs typeface="Arial" panose="020B0604020202020204" pitchFamily="34" charset="0"/>
              </a:rPr>
              <a:t>Vanhoozer, Kevin. “</a:t>
            </a:r>
            <a:r>
              <a:rPr lang="en-US" sz="1800" dirty="0">
                <a:latin typeface="Arial" panose="020B0604020202020204" pitchFamily="34" charset="0"/>
                <a:cs typeface="Arial" panose="020B0604020202020204" pitchFamily="34" charset="0"/>
                <a:hlinkClick r:id="rId9"/>
              </a:rPr>
              <a:t>Why a Post-Christian World Needs Pastor-Theologians</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The Gospel Coalition </a:t>
            </a:r>
            <a:r>
              <a:rPr lang="en-US" sz="1800" dirty="0">
                <a:latin typeface="Arial" panose="020B0604020202020204" pitchFamily="34" charset="0"/>
                <a:cs typeface="Arial" panose="020B0604020202020204" pitchFamily="34" charset="0"/>
              </a:rPr>
              <a:t>(July 3, 2023).</a:t>
            </a:r>
          </a:p>
        </p:txBody>
      </p:sp>
    </p:spTree>
    <p:extLst>
      <p:ext uri="{BB962C8B-B14F-4D97-AF65-F5344CB8AC3E}">
        <p14:creationId xmlns:p14="http://schemas.microsoft.com/office/powerpoint/2010/main" val="5189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352509CB-2154-8AE3-3960-BD365FC515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5ABDDF-9D2E-DC58-5540-1C621F2AA6FF}"/>
              </a:ext>
            </a:extLst>
          </p:cNvPr>
          <p:cNvSpPr>
            <a:spLocks noGrp="1"/>
          </p:cNvSpPr>
          <p:nvPr>
            <p:ph type="title"/>
          </p:nvPr>
        </p:nvSpPr>
        <p:spPr/>
        <p:txBody>
          <a:bodyPr/>
          <a:lstStyle/>
          <a:p>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69A5858-99FF-22FA-F45B-5DF5E187ABE7}"/>
              </a:ext>
            </a:extLst>
          </p:cNvPr>
          <p:cNvSpPr>
            <a:spLocks noGrp="1"/>
          </p:cNvSpPr>
          <p:nvPr>
            <p:ph idx="1"/>
          </p:nvPr>
        </p:nvSpPr>
        <p:spPr/>
        <p:txBody>
          <a:bodyPr>
            <a:normAutofit lnSpcReduction="10000"/>
          </a:bodyPr>
          <a:lstStyle/>
          <a:p>
            <a:pPr marL="0" indent="0">
              <a:buNone/>
            </a:pPr>
            <a:r>
              <a:rPr lang="en-US" dirty="0">
                <a:latin typeface="Arial" panose="020B0604020202020204" pitchFamily="34" charset="0"/>
                <a:cs typeface="Arial" panose="020B0604020202020204" pitchFamily="34" charset="0"/>
              </a:rPr>
              <a:t>Observation: while reading these articles, I often didn’t finish them before I jumped to a hyperlinked page. I eventually finished all of them, but not in a normal linear order. I was also inundated with advertisements, including from the publisher itself.</a:t>
            </a:r>
          </a:p>
          <a:p>
            <a:pPr marL="0" indent="0">
              <a:buNone/>
            </a:pPr>
            <a:r>
              <a:rPr lang="en-US" dirty="0"/>
              <a:t>Pew Research Among 9-year-old students, around four-in-ten (42%) said in 2020 that they read for fun almost every day, down from 53% in both 2012 and 1984.</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“The </a:t>
            </a:r>
            <a:r>
              <a:rPr lang="en-US" dirty="0" err="1">
                <a:latin typeface="Arial" panose="020B0604020202020204" pitchFamily="34" charset="0"/>
                <a:cs typeface="Arial" panose="020B0604020202020204" pitchFamily="34" charset="0"/>
              </a:rPr>
              <a:t>Roganverse’s</a:t>
            </a:r>
            <a:r>
              <a:rPr lang="en-US" dirty="0">
                <a:latin typeface="Arial" panose="020B0604020202020204" pitchFamily="34" charset="0"/>
                <a:cs typeface="Arial" panose="020B0604020202020204" pitchFamily="34" charset="0"/>
              </a:rPr>
              <a:t> “lol, nothing matters” approach to life is possible only for people living comfortable lives in a prosperous democracy, where the worst possible crime is to be a buzzkill.” Lewis.</a:t>
            </a:r>
          </a:p>
        </p:txBody>
      </p:sp>
    </p:spTree>
    <p:extLst>
      <p:ext uri="{BB962C8B-B14F-4D97-AF65-F5344CB8AC3E}">
        <p14:creationId xmlns:p14="http://schemas.microsoft.com/office/powerpoint/2010/main" val="2147069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B739C-1EBA-1B04-205A-7DE3255AC3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46E820-C7C3-91D9-DAD4-F60CC3E366F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Outline</a:t>
            </a:r>
          </a:p>
        </p:txBody>
      </p:sp>
      <p:sp>
        <p:nvSpPr>
          <p:cNvPr id="3" name="Content Placeholder 2">
            <a:extLst>
              <a:ext uri="{FF2B5EF4-FFF2-40B4-BE49-F238E27FC236}">
                <a16:creationId xmlns:a16="http://schemas.microsoft.com/office/drawing/2014/main" id="{027EF249-45CA-5C75-904A-B0157C8DBC90}"/>
              </a:ext>
            </a:extLst>
          </p:cNvPr>
          <p:cNvSpPr>
            <a:spLocks noGrp="1"/>
          </p:cNvSpPr>
          <p:nvPr>
            <p:ph idx="1"/>
          </p:nvPr>
        </p:nvSpPr>
        <p:spPr/>
        <p:txBody>
          <a:bodyPr/>
          <a:lstStyle/>
          <a:p>
            <a:pPr marL="514350" indent="-514350">
              <a:buFont typeface="+mj-lt"/>
              <a:buAutoNum type="arabicPeriod"/>
            </a:pPr>
            <a:r>
              <a:rPr lang="en-US" sz="3200" dirty="0">
                <a:latin typeface="Arial" panose="020B0604020202020204" pitchFamily="34" charset="0"/>
                <a:cs typeface="Arial" panose="020B0604020202020204" pitchFamily="34" charset="0"/>
              </a:rPr>
              <a:t>What is post-literacy? What are signs that we’re post-literate?</a:t>
            </a:r>
          </a:p>
          <a:p>
            <a:pPr marL="514350" indent="-514350">
              <a:buFont typeface="+mj-lt"/>
              <a:buAutoNum type="arabicPeriod"/>
            </a:pPr>
            <a:r>
              <a:rPr lang="en-US" sz="3200" dirty="0">
                <a:latin typeface="Arial" panose="020B0604020202020204" pitchFamily="34" charset="0"/>
                <a:cs typeface="Arial" panose="020B0604020202020204" pitchFamily="34" charset="0"/>
              </a:rPr>
              <a:t>How did we get here? </a:t>
            </a:r>
          </a:p>
          <a:p>
            <a:pPr marL="514350" indent="-514350">
              <a:buFont typeface="+mj-lt"/>
              <a:buAutoNum type="arabicPeriod"/>
            </a:pPr>
            <a:r>
              <a:rPr lang="en-US" sz="3200" dirty="0">
                <a:latin typeface="Arial" panose="020B0604020202020204" pitchFamily="34" charset="0"/>
                <a:cs typeface="Arial" panose="020B0604020202020204" pitchFamily="34" charset="0"/>
              </a:rPr>
              <a:t>Where do we go from here? </a:t>
            </a:r>
          </a:p>
        </p:txBody>
      </p:sp>
    </p:spTree>
    <p:extLst>
      <p:ext uri="{BB962C8B-B14F-4D97-AF65-F5344CB8AC3E}">
        <p14:creationId xmlns:p14="http://schemas.microsoft.com/office/powerpoint/2010/main" val="16611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10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4ED11-06B0-4156-6D92-0D762304FC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A09D87-AE9A-791A-5F8A-DD4251475C5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post-literacy?</a:t>
            </a:r>
          </a:p>
        </p:txBody>
      </p:sp>
      <p:sp>
        <p:nvSpPr>
          <p:cNvPr id="3" name="Content Placeholder 2">
            <a:extLst>
              <a:ext uri="{FF2B5EF4-FFF2-40B4-BE49-F238E27FC236}">
                <a16:creationId xmlns:a16="http://schemas.microsoft.com/office/drawing/2014/main" id="{73A5AE40-92BF-3A11-C30C-03AC0CE6143B}"/>
              </a:ext>
            </a:extLst>
          </p:cNvPr>
          <p:cNvSpPr>
            <a:spLocks noGrp="1"/>
          </p:cNvSpPr>
          <p:nvPr>
            <p:ph idx="1"/>
          </p:nvPr>
        </p:nvSpPr>
        <p:spPr/>
        <p:txBody>
          <a:bodyPr>
            <a:normAutofit/>
          </a:bodyPr>
          <a:lstStyle/>
          <a:p>
            <a:pPr marL="0" indent="0">
              <a:spcBef>
                <a:spcPts val="2200"/>
              </a:spcBef>
              <a:buNone/>
            </a:pPr>
            <a:r>
              <a:rPr lang="en-US" sz="3200" dirty="0">
                <a:latin typeface="Arial" panose="020B0604020202020204" pitchFamily="34" charset="0"/>
                <a:cs typeface="Arial" panose="020B0604020202020204" pitchFamily="34" charset="0"/>
              </a:rPr>
              <a:t>Post-literacy is </a:t>
            </a:r>
            <a:r>
              <a:rPr lang="en-US" sz="3200" b="1" dirty="0">
                <a:latin typeface="Arial" panose="020B0604020202020204" pitchFamily="34" charset="0"/>
                <a:cs typeface="Arial" panose="020B0604020202020204" pitchFamily="34" charset="0"/>
              </a:rPr>
              <a:t>NOT </a:t>
            </a:r>
            <a:r>
              <a:rPr lang="en-US" sz="3200" dirty="0">
                <a:latin typeface="Arial" panose="020B0604020202020204" pitchFamily="34" charset="0"/>
                <a:cs typeface="Arial" panose="020B0604020202020204" pitchFamily="34" charset="0"/>
              </a:rPr>
              <a:t>that people can’t / don’t read.</a:t>
            </a:r>
          </a:p>
          <a:p>
            <a:pPr marL="0" indent="0">
              <a:buNone/>
            </a:pPr>
            <a:r>
              <a:rPr lang="en-US" sz="3200" dirty="0">
                <a:latin typeface="Arial" panose="020B0604020202020204" pitchFamily="34" charset="0"/>
                <a:cs typeface="Arial" panose="020B0604020202020204" pitchFamily="34" charset="0"/>
              </a:rPr>
              <a:t>Our post-literate society is so described because:</a:t>
            </a:r>
          </a:p>
          <a:p>
            <a:pPr marL="457200" indent="-457200">
              <a:buFont typeface="Wingdings" pitchFamily="2" charset="2"/>
              <a:buChar char="§"/>
            </a:pPr>
            <a:r>
              <a:rPr lang="en-US" dirty="0">
                <a:latin typeface="Arial" panose="020B0604020202020204" pitchFamily="34" charset="0"/>
                <a:cs typeface="Arial" panose="020B0604020202020204" pitchFamily="34" charset="0"/>
              </a:rPr>
              <a:t>Ordinary citizens interact less with the written word, more with audio-visual media (television, music, social media, etc.) </a:t>
            </a:r>
          </a:p>
          <a:p>
            <a:pPr marL="457200" indent="-457200">
              <a:buFont typeface="Wingdings" pitchFamily="2" charset="2"/>
              <a:buChar char="§"/>
            </a:pPr>
            <a:r>
              <a:rPr lang="en-US" dirty="0">
                <a:latin typeface="Arial" panose="020B0604020202020204" pitchFamily="34" charset="0"/>
                <a:cs typeface="Arial" panose="020B0604020202020204" pitchFamily="34" charset="0"/>
              </a:rPr>
              <a:t>Public discourse is conducted primarily across these newer media, rather than the spoken or written word.</a:t>
            </a:r>
          </a:p>
          <a:p>
            <a:pPr marL="457200" indent="-457200">
              <a:buFont typeface="Wingdings" pitchFamily="2" charset="2"/>
              <a:buChar char="§"/>
            </a:pPr>
            <a:r>
              <a:rPr lang="en-US" dirty="0">
                <a:latin typeface="Arial" panose="020B0604020202020204" pitchFamily="34" charset="0"/>
                <a:cs typeface="Arial" panose="020B0604020202020204" pitchFamily="34" charset="0"/>
              </a:rPr>
              <a:t>The word ‘literate’ here has to do with cultural awareness: deep understanding of historical, ethical, and philosophical ideas and stories.</a:t>
            </a:r>
          </a:p>
        </p:txBody>
      </p:sp>
    </p:spTree>
    <p:extLst>
      <p:ext uri="{BB962C8B-B14F-4D97-AF65-F5344CB8AC3E}">
        <p14:creationId xmlns:p14="http://schemas.microsoft.com/office/powerpoint/2010/main" val="21594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2E920-80A1-8A22-FE37-776FE2C100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E76349-26BF-F98F-828E-27E0F3B3E86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Contrast with Literate Society</a:t>
            </a:r>
          </a:p>
        </p:txBody>
      </p:sp>
      <p:sp>
        <p:nvSpPr>
          <p:cNvPr id="3" name="Content Placeholder 2">
            <a:extLst>
              <a:ext uri="{FF2B5EF4-FFF2-40B4-BE49-F238E27FC236}">
                <a16:creationId xmlns:a16="http://schemas.microsoft.com/office/drawing/2014/main" id="{BBFD38FC-FD60-2918-8747-8A65BBC9058D}"/>
              </a:ext>
            </a:extLst>
          </p:cNvPr>
          <p:cNvSpPr>
            <a:spLocks noGrp="1"/>
          </p:cNvSpPr>
          <p:nvPr>
            <p:ph idx="1"/>
          </p:nvPr>
        </p:nvSpPr>
        <p:spPr/>
        <p:txBody>
          <a:bodyPr>
            <a:normAutofit/>
          </a:bodyPr>
          <a:lstStyle/>
          <a:p>
            <a:pPr marL="0" indent="0">
              <a:spcBef>
                <a:spcPts val="2200"/>
              </a:spcBef>
              <a:buNone/>
            </a:pPr>
            <a:r>
              <a:rPr lang="en-US" sz="3200" dirty="0">
                <a:latin typeface="Arial" panose="020B0604020202020204" pitchFamily="34" charset="0"/>
                <a:cs typeface="Arial" panose="020B0604020202020204" pitchFamily="34" charset="0"/>
              </a:rPr>
              <a:t>Postman notes the Lincoln-Douglas debates:</a:t>
            </a:r>
          </a:p>
          <a:p>
            <a:pPr marL="228600" lvl="1" indent="0">
              <a:spcBef>
                <a:spcPts val="1000"/>
              </a:spcBef>
              <a:buNone/>
            </a:pPr>
            <a:r>
              <a:rPr lang="en-US" sz="2800" dirty="0">
                <a:latin typeface="Arial" panose="020B0604020202020204" pitchFamily="34" charset="0"/>
                <a:cs typeface="Arial" panose="020B0604020202020204" pitchFamily="34" charset="0"/>
              </a:rPr>
              <a:t>On October 16, 1854, in Peoria, Illinois, Douglas delivered a three-hour address to which Lincoln, by agreement, was to respond. When Lincoln’s turn came, he reminded the audience that it was already 5 p.m., that he would probably require as much time as Douglas and that Douglas was still scheduled for a rebuttal. He proposed, therefore, that the audience go home, have dinner, and return refreshed for four more hours of talk. The audience amiably agreed, and matters proceeded as Lincoln had outlined. (44)</a:t>
            </a:r>
          </a:p>
        </p:txBody>
      </p:sp>
    </p:spTree>
    <p:extLst>
      <p:ext uri="{BB962C8B-B14F-4D97-AF65-F5344CB8AC3E}">
        <p14:creationId xmlns:p14="http://schemas.microsoft.com/office/powerpoint/2010/main" val="246369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7C0AF-4B6D-8868-85D7-6F2D416C5D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F42DB0-3D4F-9E0E-6E73-D6A60881A46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How Did We Get Here?</a:t>
            </a:r>
          </a:p>
        </p:txBody>
      </p:sp>
      <p:sp>
        <p:nvSpPr>
          <p:cNvPr id="3" name="Content Placeholder 2">
            <a:extLst>
              <a:ext uri="{FF2B5EF4-FFF2-40B4-BE49-F238E27FC236}">
                <a16:creationId xmlns:a16="http://schemas.microsoft.com/office/drawing/2014/main" id="{AB482C4E-407D-EA5E-0492-173B463E3BED}"/>
              </a:ext>
            </a:extLst>
          </p:cNvPr>
          <p:cNvSpPr>
            <a:spLocks noGrp="1"/>
          </p:cNvSpPr>
          <p:nvPr>
            <p:ph idx="1"/>
          </p:nvPr>
        </p:nvSpPr>
        <p:spPr/>
        <p:txBody>
          <a:bodyPr/>
          <a:lstStyle/>
          <a:p>
            <a:pPr marL="0" indent="0">
              <a:buNone/>
            </a:pPr>
            <a:r>
              <a:rPr lang="en-US" sz="3200" b="1" i="1" dirty="0">
                <a:latin typeface="Arial" panose="020B0604020202020204" pitchFamily="34" charset="0"/>
                <a:cs typeface="Arial" panose="020B0604020202020204" pitchFamily="34" charset="0"/>
              </a:rPr>
              <a:t>Non-intellectual Causes</a:t>
            </a:r>
          </a:p>
          <a:p>
            <a:pPr marL="514350" indent="-514350">
              <a:buFont typeface="+mj-lt"/>
              <a:buAutoNum type="alphaLcPeriod"/>
            </a:pPr>
            <a:r>
              <a:rPr lang="en-US" sz="3200" dirty="0">
                <a:latin typeface="Arial" panose="020B0604020202020204" pitchFamily="34" charset="0"/>
                <a:cs typeface="Arial" panose="020B0604020202020204" pitchFamily="34" charset="0"/>
              </a:rPr>
              <a:t>Multimedia Technology</a:t>
            </a:r>
          </a:p>
          <a:p>
            <a:pPr marL="514350" indent="-514350">
              <a:buFont typeface="+mj-lt"/>
              <a:buAutoNum type="alphaLcPeriod"/>
            </a:pPr>
            <a:r>
              <a:rPr lang="en-US" sz="3200" dirty="0">
                <a:latin typeface="Arial" panose="020B0604020202020204" pitchFamily="34" charset="0"/>
                <a:cs typeface="Arial" panose="020B0604020202020204" pitchFamily="34" charset="0"/>
              </a:rPr>
              <a:t>Education Policy</a:t>
            </a:r>
          </a:p>
          <a:p>
            <a:pPr marL="0" indent="0">
              <a:buNone/>
            </a:pPr>
            <a:r>
              <a:rPr lang="en-US" sz="3200" b="1" i="1" dirty="0">
                <a:latin typeface="Arial" panose="020B0604020202020204" pitchFamily="34" charset="0"/>
                <a:cs typeface="Arial" panose="020B0604020202020204" pitchFamily="34" charset="0"/>
              </a:rPr>
              <a:t>Intellectual Causes</a:t>
            </a:r>
          </a:p>
          <a:p>
            <a:pPr marL="514350" indent="-514350">
              <a:buFont typeface="+mj-lt"/>
              <a:buAutoNum type="alphaLcPeriod" startAt="3"/>
            </a:pPr>
            <a:r>
              <a:rPr lang="en-US" sz="3200" dirty="0">
                <a:latin typeface="Arial" panose="020B0604020202020204" pitchFamily="34" charset="0"/>
                <a:cs typeface="Arial" panose="020B0604020202020204" pitchFamily="34" charset="0"/>
              </a:rPr>
              <a:t>Postmodern Literary Theory</a:t>
            </a:r>
          </a:p>
          <a:p>
            <a:pPr marL="514350" indent="-514350">
              <a:buFont typeface="+mj-lt"/>
              <a:buAutoNum type="alphaLcPeriod" startAt="3"/>
            </a:pPr>
            <a:r>
              <a:rPr lang="en-US" sz="3200" dirty="0">
                <a:latin typeface="Arial" panose="020B0604020202020204" pitchFamily="34" charset="0"/>
                <a:cs typeface="Arial" panose="020B0604020202020204" pitchFamily="34" charset="0"/>
              </a:rPr>
              <a:t>Expressive Individualism</a:t>
            </a:r>
          </a:p>
        </p:txBody>
      </p:sp>
    </p:spTree>
    <p:extLst>
      <p:ext uri="{BB962C8B-B14F-4D97-AF65-F5344CB8AC3E}">
        <p14:creationId xmlns:p14="http://schemas.microsoft.com/office/powerpoint/2010/main" val="44596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50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par>
                          <p:cTn id="20" fill="hold">
                            <p:stCondLst>
                              <p:cond delay="500"/>
                            </p:stCondLst>
                            <p:childTnLst>
                              <p:par>
                                <p:cTn id="21" presetID="1" presetClass="entr" presetSubtype="0" fill="hold" grpId="0" nodeType="afterEffect">
                                  <p:stCondLst>
                                    <p:cond delay="50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BEBB19-958C-4294-35C4-08984F51B6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DF3818-8682-932F-C48A-C3152476A3B5}"/>
              </a:ext>
            </a:extLst>
          </p:cNvPr>
          <p:cNvSpPr>
            <a:spLocks noGrp="1"/>
          </p:cNvSpPr>
          <p:nvPr>
            <p:ph type="title"/>
          </p:nvPr>
        </p:nvSpPr>
        <p:spPr/>
        <p:txBody>
          <a:bodyPr/>
          <a:lstStyle/>
          <a:p>
            <a:pPr marL="514350" indent="-514350"/>
            <a:r>
              <a:rPr lang="en-US" dirty="0">
                <a:latin typeface="Arial" panose="020B0604020202020204" pitchFamily="34" charset="0"/>
                <a:cs typeface="Arial" panose="020B0604020202020204" pitchFamily="34" charset="0"/>
              </a:rPr>
              <a:t>Non-Intellectual Causes: Technology</a:t>
            </a:r>
          </a:p>
        </p:txBody>
      </p:sp>
      <p:sp>
        <p:nvSpPr>
          <p:cNvPr id="3" name="Content Placeholder 2">
            <a:extLst>
              <a:ext uri="{FF2B5EF4-FFF2-40B4-BE49-F238E27FC236}">
                <a16:creationId xmlns:a16="http://schemas.microsoft.com/office/drawing/2014/main" id="{B644D668-9C3D-F090-7CAD-E8FCE8723A52}"/>
              </a:ext>
            </a:extLst>
          </p:cNvPr>
          <p:cNvSpPr>
            <a:spLocks noGrp="1"/>
          </p:cNvSpPr>
          <p:nvPr>
            <p:ph idx="1"/>
          </p:nvPr>
        </p:nvSpPr>
        <p:spPr>
          <a:xfrm>
            <a:off x="838200" y="1825625"/>
            <a:ext cx="10515600" cy="4330246"/>
          </a:xfrm>
        </p:spPr>
        <p:txBody>
          <a:bodyPr>
            <a:normAutofit/>
          </a:bodyPr>
          <a:lstStyle/>
          <a:p>
            <a:pPr marL="0" indent="0">
              <a:buNone/>
            </a:pPr>
            <a:r>
              <a:rPr lang="en-US" sz="3200" dirty="0">
                <a:latin typeface="Arial" panose="020B0604020202020204" pitchFamily="34" charset="0"/>
                <a:cs typeface="Arial" panose="020B0604020202020204" pitchFamily="34" charset="0"/>
              </a:rPr>
              <a:t>20</a:t>
            </a:r>
            <a:r>
              <a:rPr lang="en-US" sz="3200" baseline="30000" dirty="0">
                <a:latin typeface="Arial" panose="020B0604020202020204" pitchFamily="34" charset="0"/>
                <a:cs typeface="Arial" panose="020B0604020202020204" pitchFamily="34" charset="0"/>
              </a:rPr>
              <a:t>th</a:t>
            </a:r>
            <a:r>
              <a:rPr lang="en-US" sz="3200" dirty="0">
                <a:latin typeface="Arial" panose="020B0604020202020204" pitchFamily="34" charset="0"/>
                <a:cs typeface="Arial" panose="020B0604020202020204" pitchFamily="34" charset="0"/>
              </a:rPr>
              <a:t> C intellectuals observed the impact that hyper-vivid mass media had on American society. Marshall McLuhan first coined the term “post-literate” in the early 1960s. </a:t>
            </a:r>
          </a:p>
          <a:p>
            <a:pPr marL="0" indent="0">
              <a:buNone/>
            </a:pPr>
            <a:r>
              <a:rPr lang="en-US" sz="3200" dirty="0">
                <a:latin typeface="Arial" panose="020B0604020202020204" pitchFamily="34" charset="0"/>
                <a:cs typeface="Arial" panose="020B0604020202020204" pitchFamily="34" charset="0"/>
              </a:rPr>
              <a:t>Neil Postman in </a:t>
            </a:r>
            <a:r>
              <a:rPr lang="en-US" sz="3200" i="1" dirty="0">
                <a:latin typeface="Arial" panose="020B0604020202020204" pitchFamily="34" charset="0"/>
                <a:cs typeface="Arial" panose="020B0604020202020204" pitchFamily="34" charset="0"/>
              </a:rPr>
              <a:t>Amusing Ourselves to Death </a:t>
            </a:r>
            <a:r>
              <a:rPr lang="en-US" sz="3200" dirty="0">
                <a:latin typeface="Arial" panose="020B0604020202020204" pitchFamily="34" charset="0"/>
                <a:cs typeface="Arial" panose="020B0604020202020204" pitchFamily="34" charset="0"/>
              </a:rPr>
              <a:t>observed:</a:t>
            </a:r>
          </a:p>
          <a:p>
            <a:pPr marL="228600" lvl="1" indent="0">
              <a:buNone/>
            </a:pPr>
            <a:r>
              <a:rPr lang="en-US" sz="2800" dirty="0">
                <a:latin typeface="Arial" panose="020B0604020202020204" pitchFamily="34" charset="0"/>
                <a:cs typeface="Arial" panose="020B0604020202020204" pitchFamily="34" charset="0"/>
              </a:rPr>
              <a:t>What I am claiming here is not that television is entertaining, but that it has made entertainment itself the natural format for the representation of all experience… The problem is not that television presents us with entertaining subject matter but that </a:t>
            </a:r>
            <a:r>
              <a:rPr lang="en-US" sz="2800" i="1" dirty="0">
                <a:latin typeface="Arial" panose="020B0604020202020204" pitchFamily="34" charset="0"/>
                <a:cs typeface="Arial" panose="020B0604020202020204" pitchFamily="34" charset="0"/>
              </a:rPr>
              <a:t>all subject matter is presented as entertaining</a:t>
            </a:r>
            <a:r>
              <a:rPr lang="en-US" sz="2800" dirty="0">
                <a:latin typeface="Arial" panose="020B0604020202020204" pitchFamily="34" charset="0"/>
                <a:cs typeface="Arial" panose="020B0604020202020204" pitchFamily="34" charset="0"/>
              </a:rPr>
              <a:t>… (87, my </a:t>
            </a:r>
            <a:r>
              <a:rPr lang="en-US" sz="2800" dirty="0" err="1">
                <a:latin typeface="Arial" panose="020B0604020202020204" pitchFamily="34" charset="0"/>
                <a:cs typeface="Arial" panose="020B0604020202020204" pitchFamily="34" charset="0"/>
              </a:rPr>
              <a:t>emph</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0071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D610B8-5B6F-BC39-954A-7067335323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068954-060D-B2CE-9437-C54555CF46C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Illustrating the Impact of Entertainment</a:t>
            </a:r>
          </a:p>
        </p:txBody>
      </p:sp>
      <p:sp>
        <p:nvSpPr>
          <p:cNvPr id="3" name="Content Placeholder 2">
            <a:extLst>
              <a:ext uri="{FF2B5EF4-FFF2-40B4-BE49-F238E27FC236}">
                <a16:creationId xmlns:a16="http://schemas.microsoft.com/office/drawing/2014/main" id="{C5A6F786-C8D5-F7A7-82D4-3749B805A0DE}"/>
              </a:ext>
            </a:extLst>
          </p:cNvPr>
          <p:cNvSpPr>
            <a:spLocks noGrp="1"/>
          </p:cNvSpPr>
          <p:nvPr>
            <p:ph idx="1"/>
          </p:nvPr>
        </p:nvSpPr>
        <p:spPr/>
        <p:txBody>
          <a:bodyPr>
            <a:normAutofit/>
          </a:bodyPr>
          <a:lstStyle/>
          <a:p>
            <a:pPr marL="0" indent="0">
              <a:buNone/>
            </a:pPr>
            <a:r>
              <a:rPr lang="en-US" sz="3200" dirty="0">
                <a:solidFill>
                  <a:srgbClr val="000000"/>
                </a:solidFill>
                <a:latin typeface="Arial" panose="020B0604020202020204" pitchFamily="34" charset="0"/>
                <a:cs typeface="Arial" panose="020B0604020202020204" pitchFamily="34" charset="0"/>
              </a:rPr>
              <a:t>Joe Rogan is a clear example of this. Fine as entertainment, but he engages serious issues. For some, Rogan is their only access to an issue. </a:t>
            </a:r>
          </a:p>
          <a:p>
            <a:pPr marL="0" indent="0">
              <a:buNone/>
            </a:pPr>
            <a:r>
              <a:rPr lang="en-US" sz="3200" dirty="0">
                <a:solidFill>
                  <a:srgbClr val="000000"/>
                </a:solidFill>
                <a:latin typeface="Arial" panose="020B0604020202020204" pitchFamily="34" charset="0"/>
                <a:cs typeface="Arial" panose="020B0604020202020204" pitchFamily="34" charset="0"/>
              </a:rPr>
              <a:t>In an about-face, another podcaster noted:</a:t>
            </a:r>
          </a:p>
          <a:p>
            <a:pPr marL="228600" lvl="1" indent="0">
              <a:spcBef>
                <a:spcPts val="1700"/>
              </a:spcBef>
              <a:buNone/>
            </a:pPr>
            <a:r>
              <a:rPr lang="en-US" sz="2800" dirty="0">
                <a:solidFill>
                  <a:srgbClr val="000000"/>
                </a:solidFill>
                <a:latin typeface="Arial" panose="020B0604020202020204" pitchFamily="34" charset="0"/>
                <a:cs typeface="Arial" panose="020B0604020202020204" pitchFamily="34" charset="0"/>
              </a:rPr>
              <a:t>The incentive structures and thought patterns we would typically associate with the entertainment business are not the same as those we would expect to see in journalism or academia. (Kisin)</a:t>
            </a:r>
          </a:p>
          <a:p>
            <a:pPr marL="0">
              <a:buNone/>
            </a:pPr>
            <a:r>
              <a:rPr lang="en-US" sz="3200" dirty="0">
                <a:solidFill>
                  <a:srgbClr val="000000"/>
                </a:solidFill>
                <a:latin typeface="Arial" panose="020B0604020202020204" pitchFamily="34" charset="0"/>
                <a:cs typeface="Arial" panose="020B0604020202020204" pitchFamily="34" charset="0"/>
              </a:rPr>
              <a:t>Rogan’s show is designed to entertain, not to inform.</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1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1226</TotalTime>
  <Words>2127</Words>
  <Application>Microsoft Office PowerPoint</Application>
  <PresentationFormat>Widescreen</PresentationFormat>
  <Paragraphs>107</Paragraphs>
  <Slides>23</Slides>
  <Notes>2</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Aptos Display</vt:lpstr>
      <vt:lpstr>Arial</vt:lpstr>
      <vt:lpstr>Wingdings</vt:lpstr>
      <vt:lpstr>Office Theme</vt:lpstr>
      <vt:lpstr>Post-literacy</vt:lpstr>
      <vt:lpstr>David Brooks on American Literacy</vt:lpstr>
      <vt:lpstr>PowerPoint Presentation</vt:lpstr>
      <vt:lpstr>Outline</vt:lpstr>
      <vt:lpstr>What is post-literacy?</vt:lpstr>
      <vt:lpstr>Contrast with Literate Society</vt:lpstr>
      <vt:lpstr>How Did We Get Here?</vt:lpstr>
      <vt:lpstr>Non-Intellectual Causes: Technology</vt:lpstr>
      <vt:lpstr>Illustrating the Impact of Entertainment</vt:lpstr>
      <vt:lpstr>Non-Intellectual Causes: Technology</vt:lpstr>
      <vt:lpstr>Non-Intellectual Causes: Technology</vt:lpstr>
      <vt:lpstr>Non-Intellectual Causes: Technology</vt:lpstr>
      <vt:lpstr>Non-Intellectual Causes: Policy</vt:lpstr>
      <vt:lpstr>Intellectual Causes: Literary Theory</vt:lpstr>
      <vt:lpstr>Intellectual Causes: Expressive Individualism</vt:lpstr>
      <vt:lpstr>Summarizing Causes and Effects</vt:lpstr>
      <vt:lpstr>Unique Effects on Christianity</vt:lpstr>
      <vt:lpstr>Now What? Generally</vt:lpstr>
      <vt:lpstr>Now What? The Role of Christians </vt:lpstr>
      <vt:lpstr>Now What? The Role of Christians </vt:lpstr>
      <vt:lpstr>Now What? Concrete Steps</vt:lpstr>
      <vt:lpstr>Bibliography, Books</vt:lpstr>
      <vt:lpstr>Bibliography, Articles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ReederP</dc:creator>
  <cp:lastModifiedBy>Haley</cp:lastModifiedBy>
  <cp:revision>371</cp:revision>
  <dcterms:created xsi:type="dcterms:W3CDTF">2025-05-04T14:51:45Z</dcterms:created>
  <dcterms:modified xsi:type="dcterms:W3CDTF">2025-07-21T05:26:37Z</dcterms:modified>
</cp:coreProperties>
</file>