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60" r:id="rId1"/>
    <p:sldMasterId id="2147483776" r:id="rId2"/>
  </p:sldMasterIdLst>
  <p:notesMasterIdLst>
    <p:notesMasterId r:id="rId33"/>
  </p:notesMasterIdLst>
  <p:sldIdLst>
    <p:sldId id="256" r:id="rId3"/>
    <p:sldId id="361" r:id="rId4"/>
    <p:sldId id="518" r:id="rId5"/>
    <p:sldId id="492" r:id="rId6"/>
    <p:sldId id="493" r:id="rId7"/>
    <p:sldId id="494" r:id="rId8"/>
    <p:sldId id="497" r:id="rId9"/>
    <p:sldId id="496" r:id="rId10"/>
    <p:sldId id="498" r:id="rId11"/>
    <p:sldId id="502" r:id="rId12"/>
    <p:sldId id="500" r:id="rId13"/>
    <p:sldId id="516" r:id="rId14"/>
    <p:sldId id="503" r:id="rId15"/>
    <p:sldId id="521" r:id="rId16"/>
    <p:sldId id="520" r:id="rId17"/>
    <p:sldId id="504" r:id="rId18"/>
    <p:sldId id="511" r:id="rId19"/>
    <p:sldId id="505" r:id="rId20"/>
    <p:sldId id="517" r:id="rId21"/>
    <p:sldId id="506" r:id="rId22"/>
    <p:sldId id="507" r:id="rId23"/>
    <p:sldId id="508" r:id="rId24"/>
    <p:sldId id="509" r:id="rId25"/>
    <p:sldId id="510" r:id="rId26"/>
    <p:sldId id="512" r:id="rId27"/>
    <p:sldId id="513" r:id="rId28"/>
    <p:sldId id="514" r:id="rId29"/>
    <p:sldId id="515" r:id="rId30"/>
    <p:sldId id="519" r:id="rId31"/>
    <p:sldId id="522" r:id="rId32"/>
  </p:sldIdLst>
  <p:sldSz cx="18288000" cy="10287000"/>
  <p:notesSz cx="6950075" cy="9236075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BECEC"/>
    <a:srgbClr val="E4E6E6"/>
    <a:srgbClr val="D0D5D6"/>
    <a:srgbClr val="9AA7A9"/>
    <a:srgbClr val="C2E8A8"/>
    <a:srgbClr val="03272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93" autoAdjust="0"/>
    <p:restoredTop sz="80946" autoAdjust="0"/>
  </p:normalViewPr>
  <p:slideViewPr>
    <p:cSldViewPr snapToGrid="0">
      <p:cViewPr varScale="1">
        <p:scale>
          <a:sx n="37" d="100"/>
          <a:sy n="37" d="100"/>
        </p:scale>
        <p:origin x="60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CAD0698C-9F4C-4AAF-82C5-ECDDE091805F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944F1279-2ABF-4CDB-8317-823998DA9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0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69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3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9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7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9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9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35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6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4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3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4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F1279-2ABF-4CDB-8317-823998DA9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rgbClr val="72DB2B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5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2DB2B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0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2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rgbClr val="72DB2B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4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7" y="1683545"/>
            <a:ext cx="13187363" cy="3581400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637" y="5403057"/>
            <a:ext cx="13187363" cy="2483643"/>
          </a:xfrm>
        </p:spPr>
        <p:txBody>
          <a:bodyPr>
            <a:normAutofit/>
          </a:bodyPr>
          <a:lstStyle>
            <a:lvl1pPr marL="0" indent="0" algn="l">
              <a:buNone/>
              <a:defRPr sz="3000" cap="all" baseline="0">
                <a:solidFill>
                  <a:srgbClr val="03272D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16267" y="8115302"/>
            <a:ext cx="4114800" cy="54768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4636" y="8115302"/>
            <a:ext cx="7687329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45367" y="8115299"/>
            <a:ext cx="1156634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6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13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3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5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28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17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6456997"/>
            <a:ext cx="14868533" cy="122903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2117" y="909639"/>
            <a:ext cx="14868531" cy="4949667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8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7686030"/>
            <a:ext cx="14866289" cy="102370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85" y="914400"/>
            <a:ext cx="14858933" cy="5143500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6629399"/>
            <a:ext cx="14856689" cy="2057399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4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399"/>
            <a:ext cx="13954128" cy="4122644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048336"/>
            <a:ext cx="13128449" cy="82345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6464879"/>
            <a:ext cx="14859003" cy="2234244"/>
          </a:xfrm>
        </p:spPr>
        <p:txBody>
          <a:bodyPr anchor="ctr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55268" y="109859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806055" y="414745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24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6" y="3201062"/>
            <a:ext cx="14859002" cy="376775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047" y="6986483"/>
            <a:ext cx="14856758" cy="1710966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9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12116" y="4011695"/>
            <a:ext cx="4795349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91878" y="5040395"/>
            <a:ext cx="4813103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72150" y="4016453"/>
            <a:ext cx="4776578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756320" y="5045153"/>
            <a:ext cx="4793745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663" y="4011695"/>
            <a:ext cx="4792452" cy="10287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778663" y="5040395"/>
            <a:ext cx="4792452" cy="3646404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128840"/>
            <a:ext cx="14859000" cy="427910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636543"/>
            <a:ext cx="14859000" cy="2062164"/>
          </a:xfrm>
        </p:spPr>
        <p:txBody>
          <a:bodyPr>
            <a:normAutofit/>
          </a:bodyPr>
          <a:lstStyle>
            <a:lvl1pPr marL="0" indent="0">
              <a:buNone/>
              <a:defRPr sz="270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8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12117" y="914400"/>
            <a:ext cx="14858999" cy="285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712120" y="6606894"/>
            <a:ext cx="479286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712120" y="4000497"/>
            <a:ext cx="4792860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712120" y="7471288"/>
            <a:ext cx="4792860" cy="1226765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3580" y="6606894"/>
            <a:ext cx="4800600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733580" y="4000497"/>
            <a:ext cx="4798410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31390" y="7471286"/>
            <a:ext cx="4800600" cy="1215513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78851" y="6606893"/>
            <a:ext cx="4786112" cy="8643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000" b="0" cap="all" baseline="0">
                <a:solidFill>
                  <a:srgbClr val="03272D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8664" y="4000497"/>
            <a:ext cx="4792454" cy="2286000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778663" y="7471281"/>
            <a:ext cx="4792452" cy="1215518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6" y="3374229"/>
            <a:ext cx="7317584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1" y="3374229"/>
            <a:ext cx="7312817" cy="5312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9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928690"/>
            <a:ext cx="14859000" cy="2216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029" y="3374229"/>
            <a:ext cx="6974675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6" y="4610096"/>
            <a:ext cx="7317587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1212" y="3374228"/>
            <a:ext cx="6969903" cy="123586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600" b="0" cap="all" baseline="0">
                <a:solidFill>
                  <a:srgbClr val="72DB2B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610096"/>
            <a:ext cx="7312815" cy="4076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58" y="914402"/>
            <a:ext cx="5784056" cy="245982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1" y="888999"/>
            <a:ext cx="8836814" cy="77978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058" y="3374229"/>
            <a:ext cx="5784056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8901762" cy="245982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071082" y="914402"/>
            <a:ext cx="5500035" cy="7772399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6" y="3374229"/>
            <a:ext cx="8901767" cy="531257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7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27777"/>
            <a:ext cx="14858997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9" y="3374230"/>
            <a:ext cx="14858999" cy="5312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5382" y="88249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03272D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7" y="8824913"/>
            <a:ext cx="93589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 cap="all" baseline="0">
                <a:solidFill>
                  <a:srgbClr val="03272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4482" y="8824912"/>
            <a:ext cx="11566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03272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rgbClr val="0327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SzPct val="125000"/>
        <a:buFont typeface="Arial" panose="020B0604020202020204" pitchFamily="34" charset="0"/>
        <a:buChar char="•"/>
        <a:defRPr sz="3600" kern="1200">
          <a:solidFill>
            <a:srgbClr val="03272D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3000" kern="1200">
          <a:solidFill>
            <a:srgbClr val="03272D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700" kern="1200">
          <a:solidFill>
            <a:srgbClr val="03272D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400" kern="1200">
          <a:solidFill>
            <a:srgbClr val="03272D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638" y="1683545"/>
            <a:ext cx="7380922" cy="3581400"/>
          </a:xfrm>
        </p:spPr>
        <p:txBody>
          <a:bodyPr/>
          <a:lstStyle/>
          <a:p>
            <a:r>
              <a:rPr lang="en-US" dirty="0"/>
              <a:t>With Jesus on the Outskirts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Brad </a:t>
            </a:r>
            <a:r>
              <a:rPr lang="en-GB" dirty="0" err="1"/>
              <a:t>DuFault</a:t>
            </a:r>
            <a:endParaRPr lang="en-GB" dirty="0"/>
          </a:p>
          <a:p>
            <a:r>
              <a:rPr lang="en-GB" dirty="0"/>
              <a:t>Dwell Community Church</a:t>
            </a:r>
          </a:p>
          <a:p>
            <a:r>
              <a:rPr lang="en-GB" dirty="0"/>
              <a:t>dufaultb@dwellcc.org</a:t>
            </a:r>
          </a:p>
          <a:p>
            <a:endParaRPr lang="en-US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FF2299E-A980-4053-AAEA-F902AABCE793}"/>
              </a:ext>
            </a:extLst>
          </p:cNvPr>
          <p:cNvSpPr/>
          <p:nvPr/>
        </p:nvSpPr>
        <p:spPr>
          <a:xfrm>
            <a:off x="11140440" y="2148349"/>
            <a:ext cx="6148117" cy="1740310"/>
          </a:xfrm>
          <a:prstGeom prst="wedgeRoundRectCallout">
            <a:avLst>
              <a:gd name="adj1" fmla="val -75902"/>
              <a:gd name="adj2" fmla="val 5728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Why a strong inner life is more necessary than ever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F9E91-2E10-4729-A91A-A4041360F40D}"/>
              </a:ext>
            </a:extLst>
          </p:cNvPr>
          <p:cNvSpPr/>
          <p:nvPr/>
        </p:nvSpPr>
        <p:spPr>
          <a:xfrm>
            <a:off x="11140439" y="4439526"/>
            <a:ext cx="6148117" cy="825419"/>
          </a:xfrm>
          <a:prstGeom prst="wedgeRoundRectCallout">
            <a:avLst>
              <a:gd name="adj1" fmla="val -74663"/>
              <a:gd name="adj2" fmla="val -3688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How we can develop it</a:t>
            </a:r>
          </a:p>
        </p:txBody>
      </p:sp>
    </p:spTree>
    <p:extLst>
      <p:ext uri="{BB962C8B-B14F-4D97-AF65-F5344CB8AC3E}">
        <p14:creationId xmlns:p14="http://schemas.microsoft.com/office/powerpoint/2010/main" val="2502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Matthew 6- The Inner Life</a:t>
            </a: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What the hypocrites 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“They have received their reward”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What to do </a:t>
            </a:r>
            <a:r>
              <a:rPr lang="en-US" sz="4400" i="1" dirty="0"/>
              <a:t>in secret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“Your Father, who sees what is done in secret, will reward you.”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57B52D-5F21-4B28-8F72-3F372C4CEFCC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42910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endParaRPr lang="en-US" sz="4400" dirty="0"/>
          </a:p>
          <a:p>
            <a:r>
              <a:rPr lang="en-US" sz="4400" u="sng" dirty="0"/>
              <a:t>do not</a:t>
            </a:r>
            <a:r>
              <a:rPr lang="en-US" sz="4400" dirty="0"/>
              <a:t> announce it with trumpets, as the </a:t>
            </a:r>
            <a:r>
              <a:rPr lang="en-US" sz="4400" u="sng" dirty="0"/>
              <a:t>hypocrites</a:t>
            </a:r>
            <a:r>
              <a:rPr lang="en-US" sz="4400" dirty="0"/>
              <a:t> do in the synagogues and on the streets. </a:t>
            </a:r>
          </a:p>
          <a:p>
            <a:r>
              <a:rPr lang="en-US" sz="4400" u="sng" dirty="0"/>
              <a:t>Truly I tell you, they have received their reward in full. </a:t>
            </a:r>
          </a:p>
          <a:p>
            <a:r>
              <a:rPr lang="en-US" sz="4400" u="sng" dirty="0"/>
              <a:t>But when you</a:t>
            </a:r>
            <a:r>
              <a:rPr lang="en-US" sz="4400" dirty="0"/>
              <a:t> give to the needy, do not let your left hand know what your right hand is doing, so that your giving may be in secret.</a:t>
            </a:r>
          </a:p>
          <a:p>
            <a:r>
              <a:rPr lang="en-US" sz="4400" dirty="0"/>
              <a:t>Then </a:t>
            </a:r>
            <a:r>
              <a:rPr lang="en-US" sz="4400" u="sng" dirty="0"/>
              <a:t>your Father, who sees what is done in secret, will reward you.</a:t>
            </a:r>
            <a:endParaRPr lang="en-US" sz="44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563323" y="1592822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 to the needy…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E8999-087B-4073-8CF6-26E55E650CFC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15895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endParaRPr lang="en-US" sz="4400" dirty="0"/>
          </a:p>
          <a:p>
            <a:r>
              <a:rPr lang="en-US" sz="4400" u="sng" dirty="0"/>
              <a:t>do not</a:t>
            </a:r>
            <a:r>
              <a:rPr lang="en-US" sz="4400" dirty="0"/>
              <a:t> be like the </a:t>
            </a:r>
            <a:r>
              <a:rPr lang="en-US" sz="4400" u="sng" dirty="0"/>
              <a:t>hypocrites</a:t>
            </a:r>
            <a:r>
              <a:rPr lang="en-US" sz="4400" dirty="0"/>
              <a:t>, for they love to pray standing in the synagogues and on the street corners to be seen by others.</a:t>
            </a:r>
          </a:p>
          <a:p>
            <a:r>
              <a:rPr lang="en-US" sz="4400" u="sng" dirty="0"/>
              <a:t>Truly I tell you, they have received their reward in full. </a:t>
            </a:r>
          </a:p>
          <a:p>
            <a:r>
              <a:rPr lang="en-US" sz="4400" u="sng" dirty="0"/>
              <a:t>But when you</a:t>
            </a:r>
            <a:r>
              <a:rPr lang="en-US" sz="4400" dirty="0"/>
              <a:t> pray, go into your room, close the door and pray to your Father, who is unseen.</a:t>
            </a:r>
          </a:p>
          <a:p>
            <a:r>
              <a:rPr lang="en-US" sz="4400" dirty="0"/>
              <a:t>Then </a:t>
            </a:r>
            <a:r>
              <a:rPr lang="en-US" sz="4400" u="sng" dirty="0"/>
              <a:t>your Father, who sees what is done in secret, will reward you.</a:t>
            </a:r>
            <a:endParaRPr lang="en-US" sz="44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563323" y="1592822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B67404-6757-45F5-B4DD-D9FEA24FCA1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373824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r>
              <a:rPr lang="en-US" sz="4400" dirty="0"/>
              <a:t>                          </a:t>
            </a:r>
            <a:r>
              <a:rPr lang="en-US" sz="4400" u="sng" dirty="0"/>
              <a:t>do not</a:t>
            </a:r>
            <a:r>
              <a:rPr lang="en-US" sz="4400" dirty="0"/>
              <a:t> look somber as the </a:t>
            </a:r>
            <a:r>
              <a:rPr lang="en-US" sz="4400" u="sng" dirty="0"/>
              <a:t>hypocrites</a:t>
            </a:r>
            <a:r>
              <a:rPr lang="en-US" sz="4400" dirty="0"/>
              <a:t> do, for they disfigure their faces to show others they are fasting.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563323" y="1592822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7C8A-86BA-439F-8842-D4827A9475F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BF8F8B-7849-4170-A8E4-E8F3CEF73EBC}"/>
              </a:ext>
            </a:extLst>
          </p:cNvPr>
          <p:cNvSpPr/>
          <p:nvPr/>
        </p:nvSpPr>
        <p:spPr>
          <a:xfrm>
            <a:off x="1197469" y="5085777"/>
            <a:ext cx="5123122" cy="31609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mourning</a:t>
            </a:r>
          </a:p>
        </p:txBody>
      </p:sp>
    </p:spTree>
    <p:extLst>
      <p:ext uri="{BB962C8B-B14F-4D97-AF65-F5344CB8AC3E}">
        <p14:creationId xmlns:p14="http://schemas.microsoft.com/office/powerpoint/2010/main" val="223251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r>
              <a:rPr lang="en-US" sz="4400" dirty="0"/>
              <a:t>                          </a:t>
            </a:r>
            <a:r>
              <a:rPr lang="en-US" sz="4400" u="sng" dirty="0"/>
              <a:t>do not</a:t>
            </a:r>
            <a:r>
              <a:rPr lang="en-US" sz="4400" dirty="0"/>
              <a:t> look somber as the </a:t>
            </a:r>
            <a:r>
              <a:rPr lang="en-US" sz="4400" u="sng" dirty="0"/>
              <a:t>hypocrites</a:t>
            </a:r>
            <a:r>
              <a:rPr lang="en-US" sz="4400" dirty="0"/>
              <a:t> do, for they disfigure their faces to show others they are fasting.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563323" y="1592822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7C8A-86BA-439F-8842-D4827A9475F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BF8F8B-7849-4170-A8E4-E8F3CEF73EBC}"/>
              </a:ext>
            </a:extLst>
          </p:cNvPr>
          <p:cNvSpPr/>
          <p:nvPr/>
        </p:nvSpPr>
        <p:spPr>
          <a:xfrm>
            <a:off x="1197469" y="5085777"/>
            <a:ext cx="5123122" cy="316097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mourning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spiritual focus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Applicable to any </a:t>
            </a:r>
            <a:r>
              <a:rPr lang="en-US" sz="4400" i="1" dirty="0"/>
              <a:t>sacrifice</a:t>
            </a:r>
            <a:r>
              <a:rPr lang="en-US" sz="4400" dirty="0"/>
              <a:t> we make</a:t>
            </a:r>
          </a:p>
        </p:txBody>
      </p:sp>
    </p:spTree>
    <p:extLst>
      <p:ext uri="{BB962C8B-B14F-4D97-AF65-F5344CB8AC3E}">
        <p14:creationId xmlns:p14="http://schemas.microsoft.com/office/powerpoint/2010/main" val="16144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r>
              <a:rPr lang="en-US" sz="4400" dirty="0"/>
              <a:t>                          </a:t>
            </a:r>
            <a:r>
              <a:rPr lang="en-US" sz="4400" u="sng" dirty="0"/>
              <a:t>do not</a:t>
            </a:r>
            <a:r>
              <a:rPr lang="en-US" sz="4400" dirty="0"/>
              <a:t> look somber as the </a:t>
            </a:r>
            <a:r>
              <a:rPr lang="en-US" sz="4400" u="sng" dirty="0"/>
              <a:t>hypocrites</a:t>
            </a:r>
            <a:r>
              <a:rPr lang="en-US" sz="4400" dirty="0"/>
              <a:t> do, for they disfigure their faces to show others they are fasting.</a:t>
            </a:r>
          </a:p>
          <a:p>
            <a:r>
              <a:rPr lang="en-US" sz="4400" u="sng" dirty="0"/>
              <a:t>Truly I tell you, they have received their reward in full. </a:t>
            </a:r>
          </a:p>
          <a:p>
            <a:r>
              <a:rPr lang="en-US" sz="4400" u="sng" dirty="0"/>
              <a:t>But when you</a:t>
            </a:r>
            <a:r>
              <a:rPr lang="en-US" sz="4400" dirty="0"/>
              <a:t> fast, put oil on your head and wash your face, so that it will not be obvious to others that you are fasting, but only to your Father, who is unseen.</a:t>
            </a:r>
          </a:p>
          <a:p>
            <a:r>
              <a:rPr lang="en-US" sz="4400" dirty="0"/>
              <a:t>Then </a:t>
            </a:r>
            <a:r>
              <a:rPr lang="en-US" sz="4400" u="sng" dirty="0"/>
              <a:t>your Father, who sees what is done in secret, will reward you.</a:t>
            </a:r>
            <a:endParaRPr lang="en-US" sz="44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563323" y="1592822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27C8A-86BA-439F-8842-D4827A9475F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4750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/>
          </a:p>
          <a:p>
            <a:r>
              <a:rPr lang="en-US" sz="4400" dirty="0"/>
              <a:t>                          </a:t>
            </a:r>
            <a:r>
              <a:rPr lang="en-US" sz="4400" u="sng" dirty="0">
                <a:noFill/>
              </a:rPr>
              <a:t>do not</a:t>
            </a:r>
            <a:r>
              <a:rPr lang="en-US" sz="4400" dirty="0">
                <a:noFill/>
              </a:rPr>
              <a:t> look somber as the </a:t>
            </a:r>
            <a:r>
              <a:rPr lang="en-US" sz="4400" u="sng" dirty="0">
                <a:noFill/>
              </a:rPr>
              <a:t>hypocrites</a:t>
            </a:r>
            <a:r>
              <a:rPr lang="en-US" sz="4400" dirty="0">
                <a:noFill/>
              </a:rPr>
              <a:t> do, for they disfigure their faces to show others they are fasting.</a:t>
            </a:r>
          </a:p>
          <a:p>
            <a:r>
              <a:rPr lang="en-US" sz="4400" u="sng" dirty="0">
                <a:noFill/>
              </a:rPr>
              <a:t>Truly I tell you, they have received their reward in full. </a:t>
            </a:r>
          </a:p>
          <a:p>
            <a:r>
              <a:rPr lang="en-US" sz="4400" u="sng" dirty="0">
                <a:noFill/>
              </a:rPr>
              <a:t>But when you</a:t>
            </a:r>
            <a:r>
              <a:rPr lang="en-US" sz="4400" dirty="0">
                <a:noFill/>
              </a:rPr>
              <a:t> put oil on your head and wash your face, so that it will not be obvious to others that you are fasting, but only to your Father, who is unseen.</a:t>
            </a:r>
          </a:p>
          <a:p>
            <a:r>
              <a:rPr lang="en-US" sz="4400" dirty="0">
                <a:noFill/>
              </a:rPr>
              <a:t>Then </a:t>
            </a:r>
            <a:r>
              <a:rPr lang="en-US" sz="4400" u="sng" dirty="0">
                <a:noFill/>
              </a:rPr>
              <a:t>your Father, who sees what is done in secret, will reward you.</a:t>
            </a:r>
            <a:endParaRPr lang="en-US" sz="4400" dirty="0">
              <a:noFill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65543-40B2-4E32-8F54-77C89BB6DE3B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13844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Doing good “to be seen by them”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Might be recognized for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Which provides zero reward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E4F49-57D6-4AF5-98E7-D83DB8184454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322551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secret, inner life…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Seen by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Rewarded by God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0AF0546-3D51-4C7A-B635-5B0FE88B020B}"/>
              </a:ext>
            </a:extLst>
          </p:cNvPr>
          <p:cNvSpPr/>
          <p:nvPr/>
        </p:nvSpPr>
        <p:spPr>
          <a:xfrm>
            <a:off x="6523702" y="7246374"/>
            <a:ext cx="10854813" cy="2561282"/>
          </a:xfrm>
          <a:prstGeom prst="wedgeRoundRectCallout">
            <a:avLst>
              <a:gd name="adj1" fmla="val -41227"/>
              <a:gd name="adj2" fmla="val -1097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The part no one else can see: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FC2A6-7552-4C73-BA46-18105F77332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29100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secret, inner life…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Seen by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Rewarded by God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0AF0546-3D51-4C7A-B635-5B0FE88B020B}"/>
              </a:ext>
            </a:extLst>
          </p:cNvPr>
          <p:cNvSpPr/>
          <p:nvPr/>
        </p:nvSpPr>
        <p:spPr>
          <a:xfrm>
            <a:off x="6523702" y="7246374"/>
            <a:ext cx="10854813" cy="2561282"/>
          </a:xfrm>
          <a:prstGeom prst="wedgeRoundRectCallout">
            <a:avLst>
              <a:gd name="adj1" fmla="val -41227"/>
              <a:gd name="adj2" fmla="val -1097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The part no one else can see:</a:t>
            </a:r>
          </a:p>
          <a:p>
            <a:r>
              <a:rPr lang="en-US" sz="4400" dirty="0">
                <a:solidFill>
                  <a:schemeClr val="tx1"/>
                </a:solidFill>
              </a:rPr>
              <a:t>It </a:t>
            </a:r>
            <a:r>
              <a:rPr lang="en-US" sz="4400" i="1" dirty="0">
                <a:solidFill>
                  <a:schemeClr val="tx1"/>
                </a:solidFill>
              </a:rPr>
              <a:t>means a lot to me</a:t>
            </a:r>
            <a:r>
              <a:rPr lang="en-US" sz="4400" dirty="0">
                <a:solidFill>
                  <a:schemeClr val="tx1"/>
                </a:solidFill>
              </a:rPr>
              <a:t> that Jesus died for me.</a:t>
            </a:r>
          </a:p>
          <a:p>
            <a:r>
              <a:rPr lang="en-US" sz="4400" dirty="0">
                <a:solidFill>
                  <a:schemeClr val="tx1"/>
                </a:solidFill>
              </a:rPr>
              <a:t>It </a:t>
            </a:r>
            <a:r>
              <a:rPr lang="en-US" sz="4400" i="1" dirty="0">
                <a:solidFill>
                  <a:schemeClr val="tx1"/>
                </a:solidFill>
              </a:rPr>
              <a:t>means a lot to me </a:t>
            </a:r>
            <a:r>
              <a:rPr lang="en-US" sz="4400" dirty="0">
                <a:solidFill>
                  <a:schemeClr val="tx1"/>
                </a:solidFill>
              </a:rPr>
              <a:t>that God is now my Father.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FC2A6-7552-4C73-BA46-18105F773327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28093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</p:txBody>
      </p:sp>
    </p:spTree>
    <p:extLst>
      <p:ext uri="{BB962C8B-B14F-4D97-AF65-F5344CB8AC3E}">
        <p14:creationId xmlns:p14="http://schemas.microsoft.com/office/powerpoint/2010/main" val="180394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secret, inner life…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Seen by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Rewarded by God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49AF938-8EC1-4FDA-B95D-ED9325079E19}"/>
              </a:ext>
            </a:extLst>
          </p:cNvPr>
          <p:cNvSpPr/>
          <p:nvPr/>
        </p:nvSpPr>
        <p:spPr>
          <a:xfrm>
            <a:off x="6523702" y="7246374"/>
            <a:ext cx="10854813" cy="2561282"/>
          </a:xfrm>
          <a:prstGeom prst="wedgeRoundRectCallout">
            <a:avLst>
              <a:gd name="adj1" fmla="val -41227"/>
              <a:gd name="adj2" fmla="val -1097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The part no one else can see:</a:t>
            </a:r>
          </a:p>
          <a:p>
            <a:r>
              <a:rPr lang="en-US" sz="4400" dirty="0">
                <a:solidFill>
                  <a:schemeClr val="tx1"/>
                </a:solidFill>
              </a:rPr>
              <a:t>I’m impressed with </a:t>
            </a:r>
            <a:r>
              <a:rPr lang="en-US" sz="4400" i="1" dirty="0">
                <a:solidFill>
                  <a:schemeClr val="tx1"/>
                </a:solidFill>
              </a:rPr>
              <a:t>who God is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C6CE7-3F89-4271-8D0D-8445E1507ABE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1570824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secret, inner life…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Seen by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Rewarded by God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D21C032-A7AA-482D-B41D-C44323E100D5}"/>
              </a:ext>
            </a:extLst>
          </p:cNvPr>
          <p:cNvSpPr/>
          <p:nvPr/>
        </p:nvSpPr>
        <p:spPr>
          <a:xfrm>
            <a:off x="6523702" y="7246374"/>
            <a:ext cx="10854813" cy="2561282"/>
          </a:xfrm>
          <a:prstGeom prst="wedgeRoundRectCallout">
            <a:avLst>
              <a:gd name="adj1" fmla="val -41227"/>
              <a:gd name="adj2" fmla="val -1097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The part no one else can see:</a:t>
            </a:r>
          </a:p>
          <a:p>
            <a:r>
              <a:rPr lang="en-US" sz="4400" dirty="0">
                <a:solidFill>
                  <a:schemeClr val="tx1"/>
                </a:solidFill>
              </a:rPr>
              <a:t>Trusting him to come through…</a:t>
            </a:r>
          </a:p>
          <a:p>
            <a:r>
              <a:rPr lang="en-US" sz="4400" dirty="0">
                <a:solidFill>
                  <a:schemeClr val="tx1"/>
                </a:solidFill>
              </a:rPr>
              <a:t>And wrestling through areas where I don’t.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701EF-5FD8-47D4-A360-F644B5AE9EB8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18171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/>
              <a:t>“Be careful not to practice your righteousness in front of others to be seen by them. If you do, you will have no reward from your Father in heaven.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secret, inner life…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Seen by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Rewarded by God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A677FE9-7222-467D-A751-2B2FAAF8BC2B}"/>
              </a:ext>
            </a:extLst>
          </p:cNvPr>
          <p:cNvSpPr/>
          <p:nvPr/>
        </p:nvSpPr>
        <p:spPr>
          <a:xfrm>
            <a:off x="13362039" y="1386349"/>
            <a:ext cx="3362638" cy="1740310"/>
          </a:xfrm>
          <a:prstGeom prst="wedgeRoundRectCallout">
            <a:avLst>
              <a:gd name="adj1" fmla="val -79124"/>
              <a:gd name="adj2" fmla="val 3363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examples</a:t>
            </a:r>
            <a:r>
              <a:rPr lang="en-GB" sz="4400" dirty="0">
                <a:solidFill>
                  <a:schemeClr val="tx1"/>
                </a:solidFill>
              </a:rPr>
              <a:t>, </a:t>
            </a:r>
          </a:p>
          <a:p>
            <a:r>
              <a:rPr lang="en-GB" sz="4400" dirty="0">
                <a:solidFill>
                  <a:schemeClr val="tx1"/>
                </a:solidFill>
              </a:rPr>
              <a:t>1 pattern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CD483-5458-4753-A3A7-3E06582841A2}"/>
              </a:ext>
            </a:extLst>
          </p:cNvPr>
          <p:cNvSpPr txBox="1"/>
          <p:nvPr/>
        </p:nvSpPr>
        <p:spPr>
          <a:xfrm>
            <a:off x="13096562" y="3893570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give</a:t>
            </a:r>
            <a:r>
              <a:rPr lang="en-US" sz="4400" dirty="0">
                <a:noFill/>
              </a:rPr>
              <a:t> to the needy…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BF1F3-22FE-4765-81D8-ABE9B51925D6}"/>
              </a:ext>
            </a:extLst>
          </p:cNvPr>
          <p:cNvSpPr txBox="1"/>
          <p:nvPr/>
        </p:nvSpPr>
        <p:spPr>
          <a:xfrm>
            <a:off x="13096561" y="5085777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And when you pray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4BEC2-303A-4E5F-9DD9-7FFFEF2AF505}"/>
              </a:ext>
            </a:extLst>
          </p:cNvPr>
          <p:cNvSpPr txBox="1"/>
          <p:nvPr/>
        </p:nvSpPr>
        <p:spPr>
          <a:xfrm>
            <a:off x="13096560" y="6277984"/>
            <a:ext cx="879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When you fast</a:t>
            </a:r>
            <a:r>
              <a:rPr lang="en-US" sz="4400" dirty="0">
                <a:noFill/>
              </a:rPr>
              <a:t>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B131A5-D7F7-48CD-9653-19230D69FA6E}"/>
              </a:ext>
            </a:extLst>
          </p:cNvPr>
          <p:cNvSpPr/>
          <p:nvPr/>
        </p:nvSpPr>
        <p:spPr>
          <a:xfrm>
            <a:off x="6523702" y="7246374"/>
            <a:ext cx="10854813" cy="2561282"/>
          </a:xfrm>
          <a:prstGeom prst="wedgeRoundRectCallout">
            <a:avLst>
              <a:gd name="adj1" fmla="val -41227"/>
              <a:gd name="adj2" fmla="val -10977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The part no one else can see:</a:t>
            </a:r>
          </a:p>
          <a:p>
            <a:r>
              <a:rPr lang="en-US" sz="4400" dirty="0">
                <a:solidFill>
                  <a:schemeClr val="tx1"/>
                </a:solidFill>
              </a:rPr>
              <a:t>Communicating with him: thanking, praising, asking, pondering, dumping…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48762-32B1-4D7B-BC07-1346B544EF95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30858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F50A-D090-4E98-AD0F-CACD4971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Inner Life So Difficult?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3E6B-5B96-4BAC-A497-65EABF68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19" y="3079260"/>
            <a:ext cx="14858999" cy="6279963"/>
          </a:xfrm>
        </p:spPr>
        <p:txBody>
          <a:bodyPr/>
          <a:lstStyle/>
          <a:p>
            <a:r>
              <a:rPr lang="en-US" u="sng" dirty="0"/>
              <a:t>Our sin nature</a:t>
            </a:r>
            <a:r>
              <a:rPr lang="en-US" dirty="0"/>
              <a:t>: “For the flesh desires what is contrary to the Spirit, and the Spirit what is contrary to the flesh. They are in conflict with each other….” [Gal. 5:17]</a:t>
            </a:r>
          </a:p>
          <a:p>
            <a:r>
              <a:rPr lang="en-US" u="sng" dirty="0"/>
              <a:t>Our enemy</a:t>
            </a:r>
            <a:r>
              <a:rPr lang="en-US" dirty="0"/>
              <a:t>:  “I am afraid that just as Eve was deceived by the serpent’s cunning, your minds may somehow be led astray from your sincere and pure devotion to Christ.” [2 Cor. 11:3]</a:t>
            </a:r>
          </a:p>
          <a:p>
            <a:r>
              <a:rPr lang="en-US" u="sng" dirty="0"/>
              <a:t>Outer life?</a:t>
            </a:r>
          </a:p>
        </p:txBody>
      </p:sp>
    </p:spTree>
    <p:extLst>
      <p:ext uri="{BB962C8B-B14F-4D97-AF65-F5344CB8AC3E}">
        <p14:creationId xmlns:p14="http://schemas.microsoft.com/office/powerpoint/2010/main" val="296419932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A9EC-7BC9-4C1D-A8EC-2F95D59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Points of Tension for our Inner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9A02-DF3E-435C-B3D3-6A9E80DA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19" y="3374230"/>
            <a:ext cx="12583001" cy="5312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1) This is an </a:t>
            </a:r>
            <a:r>
              <a:rPr lang="en-US" i="1" dirty="0"/>
              <a:t>internal dynamic</a:t>
            </a:r>
            <a:r>
              <a:rPr lang="en-US" dirty="0"/>
              <a:t>, but it bears </a:t>
            </a:r>
            <a:r>
              <a:rPr lang="en-US" i="1" dirty="0"/>
              <a:t>external fruit</a:t>
            </a:r>
          </a:p>
          <a:p>
            <a:pPr lvl="1"/>
            <a:r>
              <a:rPr lang="en-US" sz="4400" dirty="0"/>
              <a:t>Good fruit = Good tree [Matt. 7:17-18]</a:t>
            </a:r>
          </a:p>
          <a:p>
            <a:pPr lvl="1"/>
            <a:r>
              <a:rPr lang="en-US" sz="4400" dirty="0"/>
              <a:t>“Love the Lord your God… love your neighbor” [Matt. 22:37-39]</a:t>
            </a:r>
          </a:p>
          <a:p>
            <a:pPr lvl="2"/>
            <a:r>
              <a:rPr lang="en-US" sz="4400" dirty="0"/>
              <a:t>One is more important</a:t>
            </a:r>
          </a:p>
          <a:p>
            <a:pPr lvl="2"/>
            <a:r>
              <a:rPr lang="en-US" sz="4400" dirty="0"/>
              <a:t>Yet the two are inseparable</a:t>
            </a:r>
          </a:p>
          <a:p>
            <a:pPr lvl="1"/>
            <a:endParaRPr lang="en-US" sz="44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1978D6F-8890-4EAA-AC5D-60C0E2D6B03A}"/>
              </a:ext>
            </a:extLst>
          </p:cNvPr>
          <p:cNvSpPr/>
          <p:nvPr/>
        </p:nvSpPr>
        <p:spPr>
          <a:xfrm>
            <a:off x="13954925" y="4292736"/>
            <a:ext cx="3936835" cy="3475558"/>
          </a:xfrm>
          <a:prstGeom prst="wedgeRoundRectCallout">
            <a:avLst>
              <a:gd name="adj1" fmla="val -177897"/>
              <a:gd name="adj2" fmla="val 3868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/>
                </a:solidFill>
              </a:rPr>
              <a:t>“Following God is all about what I do for others.” </a:t>
            </a:r>
            <a:r>
              <a:rPr lang="en-US" sz="4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chemeClr val="tx1"/>
                </a:solidFill>
              </a:rPr>
              <a:t>Missing this  </a:t>
            </a:r>
          </a:p>
          <a:p>
            <a:r>
              <a:rPr lang="en-US" sz="4000" dirty="0">
                <a:solidFill>
                  <a:schemeClr val="tx1"/>
                </a:solidFill>
              </a:rPr>
              <a:t>   </a:t>
            </a:r>
            <a:r>
              <a:rPr lang="en-US" sz="4000" i="1" dirty="0">
                <a:solidFill>
                  <a:schemeClr val="tx1"/>
                </a:solidFill>
              </a:rPr>
              <a:t>distinction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B22CBE7-160B-4BB2-BA12-830A59F65722}"/>
              </a:ext>
            </a:extLst>
          </p:cNvPr>
          <p:cNvSpPr/>
          <p:nvPr/>
        </p:nvSpPr>
        <p:spPr>
          <a:xfrm>
            <a:off x="11262360" y="8016240"/>
            <a:ext cx="6629400" cy="1962675"/>
          </a:xfrm>
          <a:prstGeom prst="wedgeRoundRectCallout">
            <a:avLst>
              <a:gd name="adj1" fmla="val -71611"/>
              <a:gd name="adj2" fmla="val -3406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000" dirty="0">
                <a:solidFill>
                  <a:schemeClr val="tx1"/>
                </a:solidFill>
              </a:rPr>
              <a:t>“I have my own thing with God that doesn’t involve others.” </a:t>
            </a:r>
            <a:r>
              <a:rPr lang="en-US" sz="40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chemeClr val="tx1"/>
                </a:solidFill>
              </a:rPr>
              <a:t>Missing this </a:t>
            </a:r>
            <a:r>
              <a:rPr lang="en-US" sz="4000" i="1" dirty="0">
                <a:solidFill>
                  <a:schemeClr val="tx1"/>
                </a:solidFill>
              </a:rPr>
              <a:t>connection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52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A9EC-7BC9-4C1D-A8EC-2F95D59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Points of Tension for our Inner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9A02-DF3E-435C-B3D3-6A9E80DA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19" y="3374230"/>
            <a:ext cx="12583001" cy="5312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2) Jesus’s key idea is </a:t>
            </a:r>
            <a:r>
              <a:rPr lang="en-US" i="1" dirty="0"/>
              <a:t>genuineness</a:t>
            </a:r>
            <a:r>
              <a:rPr lang="en-US" dirty="0"/>
              <a:t> not </a:t>
            </a:r>
            <a:r>
              <a:rPr lang="en-US" i="1" dirty="0"/>
              <a:t>secrecy</a:t>
            </a:r>
          </a:p>
          <a:p>
            <a:pPr lvl="1"/>
            <a:r>
              <a:rPr lang="en-US" sz="4400" dirty="0"/>
              <a:t>Matthew 5:16: “let your light shine before others, that they may see your good deeds and glorify your Father in heaven.”</a:t>
            </a:r>
          </a:p>
          <a:p>
            <a:pPr lvl="1"/>
            <a:r>
              <a:rPr lang="en-US" sz="4400" dirty="0"/>
              <a:t>If it’s </a:t>
            </a:r>
            <a:r>
              <a:rPr lang="en-US" sz="4400" i="1" dirty="0"/>
              <a:t>real</a:t>
            </a:r>
            <a:r>
              <a:rPr lang="en-US" sz="4400" dirty="0"/>
              <a:t>, there is a part that’s invisible to others</a:t>
            </a:r>
          </a:p>
          <a:p>
            <a:pPr lvl="1"/>
            <a:r>
              <a:rPr lang="en-US" sz="4400" dirty="0"/>
              <a:t>No need to display this…</a:t>
            </a:r>
          </a:p>
          <a:p>
            <a:pPr lvl="1"/>
            <a:r>
              <a:rPr lang="en-US" sz="4400" dirty="0"/>
              <a:t>Except </a:t>
            </a:r>
            <a:r>
              <a:rPr lang="en-US" sz="4400" i="1" dirty="0"/>
              <a:t>any time it would be loving</a:t>
            </a:r>
            <a:r>
              <a:rPr lang="en-US" sz="4400" dirty="0"/>
              <a:t> to do so</a:t>
            </a: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72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A9EC-7BC9-4C1D-A8EC-2F95D5975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Points of Tension for our Inner Lives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9A02-DF3E-435C-B3D3-6A9E80DA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19" y="3374230"/>
            <a:ext cx="12948761" cy="5312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3) A </a:t>
            </a:r>
            <a:r>
              <a:rPr lang="en-US" i="1" dirty="0"/>
              <a:t>relational</a:t>
            </a:r>
            <a:r>
              <a:rPr lang="en-US" dirty="0"/>
              <a:t> dynamic, but with </a:t>
            </a:r>
            <a:r>
              <a:rPr lang="en-US" i="1" dirty="0"/>
              <a:t>structure and strategy</a:t>
            </a:r>
          </a:p>
          <a:p>
            <a:pPr lvl="1"/>
            <a:r>
              <a:rPr lang="en-US" sz="4400" dirty="0"/>
              <a:t>On prayer- really communicating with the real God</a:t>
            </a:r>
          </a:p>
          <a:p>
            <a:pPr lvl="1"/>
            <a:r>
              <a:rPr lang="en-US" sz="4400" dirty="0"/>
              <a:t>But the room/door must help</a:t>
            </a:r>
          </a:p>
          <a:p>
            <a:pPr lvl="1"/>
            <a:r>
              <a:rPr lang="en-US" sz="4400" dirty="0"/>
              <a:t>Jesus’s example- the wilderness</a:t>
            </a:r>
          </a:p>
          <a:p>
            <a:pPr lvl="1"/>
            <a:endParaRPr lang="en-US" sz="4400" dirty="0"/>
          </a:p>
          <a:p>
            <a:pPr lvl="1"/>
            <a:endParaRPr lang="en-US" sz="44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1495304-78B8-45DA-8452-1B8D8E318736}"/>
              </a:ext>
            </a:extLst>
          </p:cNvPr>
          <p:cNvSpPr/>
          <p:nvPr/>
        </p:nvSpPr>
        <p:spPr>
          <a:xfrm>
            <a:off x="12362258" y="5580935"/>
            <a:ext cx="3749039" cy="1328972"/>
          </a:xfrm>
          <a:prstGeom prst="wedgeRoundRectCallout">
            <a:avLst>
              <a:gd name="adj1" fmla="val -45794"/>
              <a:gd name="adj2" fmla="val -8426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Not focused on outward forms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CFCC963-CAAF-401B-B648-9BEA242E80F7}"/>
              </a:ext>
            </a:extLst>
          </p:cNvPr>
          <p:cNvSpPr/>
          <p:nvPr/>
        </p:nvSpPr>
        <p:spPr>
          <a:xfrm>
            <a:off x="10717411" y="7787642"/>
            <a:ext cx="4668677" cy="899159"/>
          </a:xfrm>
          <a:prstGeom prst="wedgeRoundRectCallout">
            <a:avLst>
              <a:gd name="adj1" fmla="val -70412"/>
              <a:gd name="adj2" fmla="val -23575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But ready to use them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A4EB88-7E6C-4842-8B21-B7333242BF2C}"/>
              </a:ext>
            </a:extLst>
          </p:cNvPr>
          <p:cNvSpPr/>
          <p:nvPr/>
        </p:nvSpPr>
        <p:spPr>
          <a:xfrm>
            <a:off x="3627120" y="8126371"/>
            <a:ext cx="5028217" cy="1578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>
                <a:solidFill>
                  <a:schemeClr val="tx1"/>
                </a:solidFill>
              </a:rPr>
              <a:t>Not legalistic,</a:t>
            </a:r>
          </a:p>
          <a:p>
            <a:r>
              <a:rPr lang="en-US" sz="4400" dirty="0">
                <a:solidFill>
                  <a:schemeClr val="tx1"/>
                </a:solidFill>
              </a:rPr>
              <a:t>but also not passive</a:t>
            </a:r>
          </a:p>
        </p:txBody>
      </p:sp>
    </p:spTree>
    <p:extLst>
      <p:ext uri="{BB962C8B-B14F-4D97-AF65-F5344CB8AC3E}">
        <p14:creationId xmlns:p14="http://schemas.microsoft.com/office/powerpoint/2010/main" val="123652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72E8-5084-41B1-A3A8-85173113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Life: Where to Start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46A56-A740-4103-81E8-780ACA466B94}"/>
              </a:ext>
            </a:extLst>
          </p:cNvPr>
          <p:cNvSpPr/>
          <p:nvPr/>
        </p:nvSpPr>
        <p:spPr>
          <a:xfrm>
            <a:off x="1225925" y="3145631"/>
            <a:ext cx="7613276" cy="64645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Practical level: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For a </a:t>
            </a:r>
            <a:r>
              <a:rPr lang="en-US" sz="4400" i="1" dirty="0"/>
              <a:t>structure</a:t>
            </a:r>
            <a:r>
              <a:rPr lang="en-US" sz="4400" dirty="0"/>
              <a:t> for your regular time with God… pick the approach with the fewest problems &amp; do it for a month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Start conversations about this: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What we’re trying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How we feel about 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Struggles/successes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1A3066-131C-466D-B504-8F739CA067C8}"/>
              </a:ext>
            </a:extLst>
          </p:cNvPr>
          <p:cNvSpPr/>
          <p:nvPr/>
        </p:nvSpPr>
        <p:spPr>
          <a:xfrm>
            <a:off x="9461051" y="3145631"/>
            <a:ext cx="7613276" cy="64645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Heart level: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Reflect on the cross-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What you were saved from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What you are saved to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What it cost Jesus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Reflect on the triune God-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All powerful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All loving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All knowing</a:t>
            </a:r>
          </a:p>
        </p:txBody>
      </p:sp>
    </p:spTree>
    <p:extLst>
      <p:ext uri="{BB962C8B-B14F-4D97-AF65-F5344CB8AC3E}">
        <p14:creationId xmlns:p14="http://schemas.microsoft.com/office/powerpoint/2010/main" val="329241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74BB-F2AA-4495-9F16-CD952192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7299-1ED9-4116-BD36-E4EB5246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20" y="3374230"/>
            <a:ext cx="6730999" cy="6486946"/>
          </a:xfrm>
        </p:spPr>
        <p:txBody>
          <a:bodyPr>
            <a:normAutofit/>
          </a:bodyPr>
          <a:lstStyle/>
          <a:p>
            <a:r>
              <a:rPr lang="en-US" dirty="0"/>
              <a:t>We will take heat for following Jesus</a:t>
            </a:r>
          </a:p>
          <a:p>
            <a:r>
              <a:rPr lang="en-US" dirty="0"/>
              <a:t>We need the benefit of the secret, inner life with him</a:t>
            </a:r>
          </a:p>
          <a:p>
            <a:r>
              <a:rPr lang="en-US" dirty="0"/>
              <a:t>“Your Father, who sees what is done in secret, </a:t>
            </a:r>
            <a:r>
              <a:rPr lang="en-US" i="1" dirty="0"/>
              <a:t>will reward you</a:t>
            </a:r>
            <a:r>
              <a:rPr lang="en-US" dirty="0"/>
              <a:t>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F50CA-21F9-4354-A389-C772A89E6CBE}"/>
              </a:ext>
            </a:extLst>
          </p:cNvPr>
          <p:cNvSpPr/>
          <p:nvPr/>
        </p:nvSpPr>
        <p:spPr>
          <a:xfrm>
            <a:off x="10201832" y="5647945"/>
            <a:ext cx="6730999" cy="2566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something that has helped you make progress with your inner life?</a:t>
            </a:r>
            <a:endParaRPr lang="en-US" sz="8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D4040-C348-4FB6-9469-54BC735577CC}"/>
              </a:ext>
            </a:extLst>
          </p:cNvPr>
          <p:cNvSpPr/>
          <p:nvPr/>
        </p:nvSpPr>
        <p:spPr>
          <a:xfrm>
            <a:off x="10201833" y="2715332"/>
            <a:ext cx="6731000" cy="2428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thoughts in our minds might tip us off that this is an area to address?</a:t>
            </a:r>
            <a:endParaRPr lang="en-US" sz="8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2E00B-DCE5-4670-8958-94BF76B7F72C}"/>
              </a:ext>
            </a:extLst>
          </p:cNvPr>
          <p:cNvSpPr/>
          <p:nvPr/>
        </p:nvSpPr>
        <p:spPr>
          <a:xfrm>
            <a:off x="10201831" y="8718610"/>
            <a:ext cx="6730999" cy="751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Other questions/thoughts?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447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EF50CA-21F9-4354-A389-C772A89E6CBE}"/>
              </a:ext>
            </a:extLst>
          </p:cNvPr>
          <p:cNvSpPr/>
          <p:nvPr/>
        </p:nvSpPr>
        <p:spPr>
          <a:xfrm>
            <a:off x="10201832" y="1014985"/>
            <a:ext cx="6730999" cy="2566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something that has helped you make progress with your inner life?</a:t>
            </a:r>
            <a:endParaRPr lang="en-US" sz="8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2F07EE-E58E-49EE-9E9E-64055F30A73C}"/>
              </a:ext>
            </a:extLst>
          </p:cNvPr>
          <p:cNvSpPr/>
          <p:nvPr/>
        </p:nvSpPr>
        <p:spPr>
          <a:xfrm>
            <a:off x="845819" y="866110"/>
            <a:ext cx="8793480" cy="34468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Reading: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chemeClr val="tx1"/>
                </a:solidFill>
              </a:rPr>
              <a:t>A Praying Life</a:t>
            </a:r>
            <a:r>
              <a:rPr lang="en-US" sz="4400" dirty="0">
                <a:solidFill>
                  <a:schemeClr val="tx1"/>
                </a:solidFill>
              </a:rPr>
              <a:t> by Paul Miller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chemeClr val="tx1"/>
                </a:solidFill>
              </a:rPr>
              <a:t>Ministry of Intercession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i="1" dirty="0">
                <a:solidFill>
                  <a:schemeClr val="tx1"/>
                </a:solidFill>
              </a:rPr>
              <a:t>Deeper Christian Life</a:t>
            </a:r>
            <a:r>
              <a:rPr lang="en-US" sz="4400" dirty="0">
                <a:solidFill>
                  <a:schemeClr val="tx1"/>
                </a:solidFill>
              </a:rPr>
              <a:t>, and </a:t>
            </a:r>
            <a:r>
              <a:rPr lang="en-US" sz="4400" i="1" dirty="0">
                <a:solidFill>
                  <a:schemeClr val="tx1"/>
                </a:solidFill>
              </a:rPr>
              <a:t>Abide in Christ</a:t>
            </a:r>
            <a:r>
              <a:rPr lang="en-US" sz="4400" dirty="0">
                <a:solidFill>
                  <a:schemeClr val="tx1"/>
                </a:solidFill>
              </a:rPr>
              <a:t> by Andrew Murray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3392A9-4F8B-4362-AE82-53BC3A4134A4}"/>
              </a:ext>
            </a:extLst>
          </p:cNvPr>
          <p:cNvSpPr/>
          <p:nvPr/>
        </p:nvSpPr>
        <p:spPr>
          <a:xfrm>
            <a:off x="845819" y="7608732"/>
            <a:ext cx="8793481" cy="991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Having a regular place and start time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929915-F26C-4C08-8AA9-BD93144825A9}"/>
              </a:ext>
            </a:extLst>
          </p:cNvPr>
          <p:cNvSpPr/>
          <p:nvPr/>
        </p:nvSpPr>
        <p:spPr>
          <a:xfrm>
            <a:off x="845819" y="4506427"/>
            <a:ext cx="8793481" cy="991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Switching up Bible reading approach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B418BA-9311-4114-8248-4D161E64A6A6}"/>
              </a:ext>
            </a:extLst>
          </p:cNvPr>
          <p:cNvSpPr/>
          <p:nvPr/>
        </p:nvSpPr>
        <p:spPr>
          <a:xfrm>
            <a:off x="868679" y="5691819"/>
            <a:ext cx="8747761" cy="17234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Bookmarks: list of non-believers, “pray through schedule”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BFAD3A-6653-4013-894A-1C663709641D}"/>
              </a:ext>
            </a:extLst>
          </p:cNvPr>
          <p:cNvSpPr/>
          <p:nvPr/>
        </p:nvSpPr>
        <p:spPr>
          <a:xfrm>
            <a:off x="10012680" y="3944595"/>
            <a:ext cx="7818120" cy="27612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Notecards- anyone I want to commit to regularly praying for is on a card… but few people have their own card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D04837-4BD2-4B2E-B0AC-5CC896B6D2D5}"/>
              </a:ext>
            </a:extLst>
          </p:cNvPr>
          <p:cNvSpPr/>
          <p:nvPr/>
        </p:nvSpPr>
        <p:spPr>
          <a:xfrm>
            <a:off x="10012680" y="7046972"/>
            <a:ext cx="7818120" cy="991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Journal/plan week on Mondays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3FD5DC-8063-43E7-AA81-794ACA647F20}"/>
              </a:ext>
            </a:extLst>
          </p:cNvPr>
          <p:cNvSpPr/>
          <p:nvPr/>
        </p:nvSpPr>
        <p:spPr>
          <a:xfrm>
            <a:off x="845819" y="8794121"/>
            <a:ext cx="8793481" cy="9918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>
                <a:solidFill>
                  <a:schemeClr val="tx1"/>
                </a:solidFill>
              </a:rPr>
              <a:t>New</a:t>
            </a:r>
            <a:r>
              <a:rPr lang="en-US" sz="4400" dirty="0">
                <a:solidFill>
                  <a:schemeClr val="tx1"/>
                </a:solidFill>
              </a:rPr>
              <a:t>: have a regular stopping time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C6B989-C8C4-406B-936E-1F96DE00D7A4}"/>
              </a:ext>
            </a:extLst>
          </p:cNvPr>
          <p:cNvSpPr/>
          <p:nvPr/>
        </p:nvSpPr>
        <p:spPr>
          <a:xfrm>
            <a:off x="10012680" y="8380030"/>
            <a:ext cx="7818120" cy="14688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i="1" dirty="0">
                <a:solidFill>
                  <a:schemeClr val="tx1"/>
                </a:solidFill>
              </a:rPr>
              <a:t>New</a:t>
            </a:r>
            <a:r>
              <a:rPr lang="en-US" sz="4400" dirty="0">
                <a:solidFill>
                  <a:schemeClr val="tx1"/>
                </a:solidFill>
              </a:rPr>
              <a:t>: group cards into 3, record dates to keep track</a:t>
            </a:r>
            <a:endParaRPr lang="en-US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4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that would make sense.</a:t>
            </a:r>
          </a:p>
        </p:txBody>
      </p:sp>
    </p:spTree>
    <p:extLst>
      <p:ext uri="{BB962C8B-B14F-4D97-AF65-F5344CB8AC3E}">
        <p14:creationId xmlns:p14="http://schemas.microsoft.com/office/powerpoint/2010/main" val="364191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74BB-F2AA-4495-9F16-CD952192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87299-1ED9-4116-BD36-E4EB5246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120" y="3374230"/>
            <a:ext cx="6730999" cy="6486946"/>
          </a:xfrm>
        </p:spPr>
        <p:txBody>
          <a:bodyPr>
            <a:normAutofit/>
          </a:bodyPr>
          <a:lstStyle/>
          <a:p>
            <a:r>
              <a:rPr lang="en-US" dirty="0"/>
              <a:t>We will take heat for following Jesus</a:t>
            </a:r>
          </a:p>
          <a:p>
            <a:r>
              <a:rPr lang="en-US" dirty="0"/>
              <a:t>We need the benefit of the secret, inner life with him</a:t>
            </a:r>
          </a:p>
          <a:p>
            <a:r>
              <a:rPr lang="en-US" dirty="0"/>
              <a:t>“Your Father, who sees what is done in secret, </a:t>
            </a:r>
            <a:r>
              <a:rPr lang="en-US" i="1" dirty="0"/>
              <a:t>will reward you</a:t>
            </a:r>
            <a:r>
              <a:rPr lang="en-US" dirty="0"/>
              <a:t>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EF50CA-21F9-4354-A389-C772A89E6CBE}"/>
              </a:ext>
            </a:extLst>
          </p:cNvPr>
          <p:cNvSpPr/>
          <p:nvPr/>
        </p:nvSpPr>
        <p:spPr>
          <a:xfrm>
            <a:off x="10201832" y="5647945"/>
            <a:ext cx="6730999" cy="2566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something that has helped you make progress with your inner life?</a:t>
            </a:r>
            <a:endParaRPr lang="en-US" sz="8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D4040-C348-4FB6-9469-54BC735577CC}"/>
              </a:ext>
            </a:extLst>
          </p:cNvPr>
          <p:cNvSpPr/>
          <p:nvPr/>
        </p:nvSpPr>
        <p:spPr>
          <a:xfrm>
            <a:off x="10201833" y="2715332"/>
            <a:ext cx="6731000" cy="2428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thoughts in our minds might tip us off that this is an area to address?</a:t>
            </a:r>
            <a:endParaRPr lang="en-US" sz="8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2E00B-DCE5-4670-8958-94BF76B7F72C}"/>
              </a:ext>
            </a:extLst>
          </p:cNvPr>
          <p:cNvSpPr/>
          <p:nvPr/>
        </p:nvSpPr>
        <p:spPr>
          <a:xfrm>
            <a:off x="10201831" y="8718610"/>
            <a:ext cx="6730999" cy="7518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Other questions/thoughts?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71675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that would be hard.</a:t>
            </a:r>
          </a:p>
        </p:txBody>
      </p:sp>
    </p:spTree>
    <p:extLst>
      <p:ext uri="{BB962C8B-B14F-4D97-AF65-F5344CB8AC3E}">
        <p14:creationId xmlns:p14="http://schemas.microsoft.com/office/powerpoint/2010/main" val="241111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I’d better have something real with him.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F0B33D-178D-4047-BB40-2FA197D6DDBF}"/>
              </a:ext>
            </a:extLst>
          </p:cNvPr>
          <p:cNvSpPr/>
          <p:nvPr/>
        </p:nvSpPr>
        <p:spPr>
          <a:xfrm>
            <a:off x="1474839" y="3716593"/>
            <a:ext cx="7315200" cy="85536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I’d better have something real with him.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F0B33D-178D-4047-BB40-2FA197D6DDBF}"/>
              </a:ext>
            </a:extLst>
          </p:cNvPr>
          <p:cNvSpPr/>
          <p:nvPr/>
        </p:nvSpPr>
        <p:spPr>
          <a:xfrm>
            <a:off x="4837471" y="2829430"/>
            <a:ext cx="2314100" cy="85536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3A0EC98-9ECD-4F8F-B395-C456138BB004}"/>
              </a:ext>
            </a:extLst>
          </p:cNvPr>
          <p:cNvSpPr/>
          <p:nvPr/>
        </p:nvSpPr>
        <p:spPr>
          <a:xfrm>
            <a:off x="11277600" y="2829430"/>
            <a:ext cx="621071" cy="1821427"/>
          </a:xfrm>
          <a:prstGeom prst="rightBrace">
            <a:avLst>
              <a:gd name="adj1" fmla="val 56555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52D660-9214-4CD9-8BF4-9E2A74A093F9}"/>
              </a:ext>
            </a:extLst>
          </p:cNvPr>
          <p:cNvSpPr/>
          <p:nvPr/>
        </p:nvSpPr>
        <p:spPr>
          <a:xfrm>
            <a:off x="12329652" y="2841324"/>
            <a:ext cx="2641358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Is this a net gain?</a:t>
            </a:r>
          </a:p>
        </p:txBody>
      </p:sp>
    </p:spTree>
    <p:extLst>
      <p:ext uri="{BB962C8B-B14F-4D97-AF65-F5344CB8AC3E}">
        <p14:creationId xmlns:p14="http://schemas.microsoft.com/office/powerpoint/2010/main" val="3194371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13 </a:t>
            </a:r>
            <a:r>
              <a:rPr lang="en-US" dirty="0"/>
              <a:t>Let us, then, go to him 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I’d better have something real with him.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F0B33D-178D-4047-BB40-2FA197D6DDBF}"/>
              </a:ext>
            </a:extLst>
          </p:cNvPr>
          <p:cNvSpPr/>
          <p:nvPr/>
        </p:nvSpPr>
        <p:spPr>
          <a:xfrm>
            <a:off x="4837471" y="2829430"/>
            <a:ext cx="2314100" cy="85536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3A0EC98-9ECD-4F8F-B395-C456138BB004}"/>
              </a:ext>
            </a:extLst>
          </p:cNvPr>
          <p:cNvSpPr/>
          <p:nvPr/>
        </p:nvSpPr>
        <p:spPr>
          <a:xfrm>
            <a:off x="11277600" y="2829430"/>
            <a:ext cx="621071" cy="1821427"/>
          </a:xfrm>
          <a:prstGeom prst="rightBrace">
            <a:avLst>
              <a:gd name="adj1" fmla="val 56555"/>
              <a:gd name="adj2" fmla="val 5000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52D660-9214-4CD9-8BF4-9E2A74A093F9}"/>
              </a:ext>
            </a:extLst>
          </p:cNvPr>
          <p:cNvSpPr/>
          <p:nvPr/>
        </p:nvSpPr>
        <p:spPr>
          <a:xfrm>
            <a:off x="12329652" y="2841324"/>
            <a:ext cx="2641358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Is this a net gain?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99F87-8DD1-4C12-B9B1-3297C9891944}"/>
              </a:ext>
            </a:extLst>
          </p:cNvPr>
          <p:cNvSpPr/>
          <p:nvPr/>
        </p:nvSpPr>
        <p:spPr>
          <a:xfrm>
            <a:off x="1327354" y="6135329"/>
            <a:ext cx="13525668" cy="2566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I consider everything a loss because of the surpassing worth of </a:t>
            </a:r>
            <a:r>
              <a:rPr lang="en-US" sz="4800" u="sng" dirty="0"/>
              <a:t>knowing Christ</a:t>
            </a:r>
            <a:r>
              <a:rPr lang="en-US" sz="4800" dirty="0"/>
              <a:t> Jesus my Lord, for whose sake I have lost all things. [Phil. 3:8]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429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120" y="2839026"/>
            <a:ext cx="10440551" cy="7025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>
                <a:noFill/>
              </a:rPr>
              <a:t>13 </a:t>
            </a:r>
            <a:r>
              <a:rPr lang="en-US" dirty="0">
                <a:noFill/>
              </a:rPr>
              <a:t>Let us, then, </a:t>
            </a:r>
            <a:r>
              <a:rPr lang="en-US" dirty="0"/>
              <a:t>go to him </a:t>
            </a:r>
            <a:r>
              <a:rPr lang="en-US" dirty="0">
                <a:noFill/>
              </a:rPr>
              <a:t>outside the camp, bearing the disgrace he bore.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70D97E-00A0-4376-8971-CF753226AABB}"/>
              </a:ext>
            </a:extLst>
          </p:cNvPr>
          <p:cNvSpPr txBox="1">
            <a:spLocks/>
          </p:cNvSpPr>
          <p:nvPr/>
        </p:nvSpPr>
        <p:spPr>
          <a:xfrm>
            <a:off x="1712120" y="621171"/>
            <a:ext cx="14863760" cy="221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noFill/>
              </a:rPr>
              <a:t>Hebrews 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47FC4-D9FF-43B6-B02D-7909B7712121}"/>
              </a:ext>
            </a:extLst>
          </p:cNvPr>
          <p:cNvSpPr/>
          <p:nvPr/>
        </p:nvSpPr>
        <p:spPr>
          <a:xfrm>
            <a:off x="4454015" y="6351997"/>
            <a:ext cx="10440550" cy="182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If I end up ostracized because of Jesus…</a:t>
            </a:r>
          </a:p>
          <a:p>
            <a:r>
              <a:rPr lang="en-US" sz="4400" dirty="0"/>
              <a:t>	I’d better have something real with him.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F0B33D-178D-4047-BB40-2FA197D6DDBF}"/>
              </a:ext>
            </a:extLst>
          </p:cNvPr>
          <p:cNvSpPr/>
          <p:nvPr/>
        </p:nvSpPr>
        <p:spPr>
          <a:xfrm>
            <a:off x="4837471" y="2829430"/>
            <a:ext cx="2314100" cy="85536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99F87-8DD1-4C12-B9B1-3297C9891944}"/>
              </a:ext>
            </a:extLst>
          </p:cNvPr>
          <p:cNvSpPr/>
          <p:nvPr/>
        </p:nvSpPr>
        <p:spPr>
          <a:xfrm>
            <a:off x="1327354" y="6135329"/>
            <a:ext cx="13525668" cy="2566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noFill/>
              </a:rPr>
              <a:t>I consider everything a loss because of the surpassing worth of </a:t>
            </a:r>
            <a:r>
              <a:rPr lang="en-US" sz="4800" u="sng" dirty="0"/>
              <a:t>knowing Christ</a:t>
            </a:r>
            <a:r>
              <a:rPr lang="en-US" sz="4800" dirty="0"/>
              <a:t> </a:t>
            </a:r>
            <a:r>
              <a:rPr lang="en-US" sz="4800" dirty="0">
                <a:noFill/>
              </a:rPr>
              <a:t>Jesus my Lord, for whose sake I have lost all things. [Phil. 3:8]</a:t>
            </a:r>
            <a:endParaRPr lang="en-US" sz="80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9144000" y="939065"/>
            <a:ext cx="3923071" cy="11745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Matthew 6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EC5F75F-7832-4FD0-8397-2CCE5B941037}"/>
              </a:ext>
            </a:extLst>
          </p:cNvPr>
          <p:cNvSpPr/>
          <p:nvPr/>
        </p:nvSpPr>
        <p:spPr>
          <a:xfrm>
            <a:off x="13325448" y="3517871"/>
            <a:ext cx="3905148" cy="2038096"/>
          </a:xfrm>
          <a:prstGeom prst="wedgeRoundRectCallout">
            <a:avLst>
              <a:gd name="adj1" fmla="val 64839"/>
              <a:gd name="adj2" fmla="val 501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“What about you and God?”</a:t>
            </a:r>
          </a:p>
        </p:txBody>
      </p:sp>
    </p:spTree>
    <p:extLst>
      <p:ext uri="{BB962C8B-B14F-4D97-AF65-F5344CB8AC3E}">
        <p14:creationId xmlns:p14="http://schemas.microsoft.com/office/powerpoint/2010/main" val="92630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437E8-9220-4F0D-A91F-7E0B31F4E067}"/>
              </a:ext>
            </a:extLst>
          </p:cNvPr>
          <p:cNvSpPr/>
          <p:nvPr/>
        </p:nvSpPr>
        <p:spPr>
          <a:xfrm>
            <a:off x="1563323" y="939065"/>
            <a:ext cx="10382871" cy="82934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400" dirty="0"/>
              <a:t>Matthew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AFB99-D127-4A43-9405-3615E39772A4}"/>
              </a:ext>
            </a:extLst>
          </p:cNvPr>
          <p:cNvSpPr txBox="1"/>
          <p:nvPr/>
        </p:nvSpPr>
        <p:spPr>
          <a:xfrm>
            <a:off x="1563323" y="93906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Matthew 6- The Inner Life</a:t>
            </a:r>
          </a:p>
        </p:txBody>
      </p:sp>
    </p:spTree>
    <p:extLst>
      <p:ext uri="{BB962C8B-B14F-4D97-AF65-F5344CB8AC3E}">
        <p14:creationId xmlns:p14="http://schemas.microsoft.com/office/powerpoint/2010/main" val="335989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well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-Theme" id="{83A9F0AA-6EC3-4022-A6DF-642119352D90}" vid="{BADD0C12-03D4-46CD-BB72-7CAC67522794}"/>
    </a:ext>
  </a:extLst>
</a:theme>
</file>

<file path=ppt/theme/theme2.xml><?xml version="1.0" encoding="utf-8"?>
<a:theme xmlns:a="http://schemas.openxmlformats.org/drawingml/2006/main" name="Dwell-Light-Theme">
  <a:themeElements>
    <a:clrScheme name="Dwell">
      <a:dk1>
        <a:sysClr val="windowText" lastClr="000000"/>
      </a:dk1>
      <a:lt1>
        <a:sysClr val="window" lastClr="FFFFFF"/>
      </a:lt1>
      <a:dk2>
        <a:srgbClr val="03272D"/>
      </a:dk2>
      <a:lt2>
        <a:srgbClr val="FFFFFF"/>
      </a:lt2>
      <a:accent1>
        <a:srgbClr val="72DB2B"/>
      </a:accent1>
      <a:accent2>
        <a:srgbClr val="07841B"/>
      </a:accent2>
      <a:accent3>
        <a:srgbClr val="515E61"/>
      </a:accent3>
      <a:accent4>
        <a:srgbClr val="FFFFFF"/>
      </a:accent4>
      <a:accent5>
        <a:srgbClr val="72DB2B"/>
      </a:accent5>
      <a:accent6>
        <a:srgbClr val="07841B"/>
      </a:accent6>
      <a:hlink>
        <a:srgbClr val="72DB2B"/>
      </a:hlink>
      <a:folHlink>
        <a:srgbClr val="07841B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Dwell-Theme</Template>
  <TotalTime>0</TotalTime>
  <Words>2216</Words>
  <Application>Microsoft Office PowerPoint</Application>
  <PresentationFormat>Custom</PresentationFormat>
  <Paragraphs>288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Tw Cen MT</vt:lpstr>
      <vt:lpstr>Calibri</vt:lpstr>
      <vt:lpstr>Arial</vt:lpstr>
      <vt:lpstr>Wingdings</vt:lpstr>
      <vt:lpstr>Trebuchet MS</vt:lpstr>
      <vt:lpstr>Dwell-Theme</vt:lpstr>
      <vt:lpstr>Dwell-Light-Theme</vt:lpstr>
      <vt:lpstr>With Jesus on the Outskirts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the Inner Life So Difficult?</vt:lpstr>
      <vt:lpstr>3 Points of Tension for our Inner Lives</vt:lpstr>
      <vt:lpstr>3 Points of Tension for our Inner Lives</vt:lpstr>
      <vt:lpstr>3 Points of Tension for our Inner Lives</vt:lpstr>
      <vt:lpstr>Inner Life: Where to Start</vt:lpstr>
      <vt:lpstr>Conclusion/Discussion</vt:lpstr>
      <vt:lpstr>PowerPoint Presentation</vt:lpstr>
      <vt:lpstr>Conclusion/Discussion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2025-07-20T14:20:07Z</dcterms:created>
  <dcterms:modified xsi:type="dcterms:W3CDTF">2025-07-20T14:20:15Z</dcterms:modified>
</cp:coreProperties>
</file>