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0" r:id="rId2"/>
  </p:sldMasterIdLst>
  <p:notesMasterIdLst>
    <p:notesMasterId r:id="rId82"/>
  </p:notesMasterIdLst>
  <p:sldIdLst>
    <p:sldId id="1325" r:id="rId3"/>
    <p:sldId id="1665" r:id="rId4"/>
    <p:sldId id="1561" r:id="rId5"/>
    <p:sldId id="1582" r:id="rId6"/>
    <p:sldId id="1673" r:id="rId7"/>
    <p:sldId id="1675" r:id="rId8"/>
    <p:sldId id="1585" r:id="rId9"/>
    <p:sldId id="1562" r:id="rId10"/>
    <p:sldId id="1586" r:id="rId11"/>
    <p:sldId id="1588" r:id="rId12"/>
    <p:sldId id="1589" r:id="rId13"/>
    <p:sldId id="1590" r:id="rId14"/>
    <p:sldId id="1592" r:id="rId15"/>
    <p:sldId id="1674" r:id="rId16"/>
    <p:sldId id="1563" r:id="rId17"/>
    <p:sldId id="1565" r:id="rId18"/>
    <p:sldId id="1631" r:id="rId19"/>
    <p:sldId id="1634" r:id="rId20"/>
    <p:sldId id="1635" r:id="rId21"/>
    <p:sldId id="1636" r:id="rId22"/>
    <p:sldId id="1637" r:id="rId23"/>
    <p:sldId id="1638" r:id="rId24"/>
    <p:sldId id="1639" r:id="rId25"/>
    <p:sldId id="1632" r:id="rId26"/>
    <p:sldId id="1633" r:id="rId27"/>
    <p:sldId id="1595" r:id="rId28"/>
    <p:sldId id="1600" r:id="rId29"/>
    <p:sldId id="1613" r:id="rId30"/>
    <p:sldId id="1666" r:id="rId31"/>
    <p:sldId id="1619" r:id="rId32"/>
    <p:sldId id="1614" r:id="rId33"/>
    <p:sldId id="1618" r:id="rId34"/>
    <p:sldId id="1615" r:id="rId35"/>
    <p:sldId id="1617" r:id="rId36"/>
    <p:sldId id="1616" r:id="rId37"/>
    <p:sldId id="1597" r:id="rId38"/>
    <p:sldId id="1598" r:id="rId39"/>
    <p:sldId id="1610" r:id="rId40"/>
    <p:sldId id="1611" r:id="rId41"/>
    <p:sldId id="1599" r:id="rId42"/>
    <p:sldId id="1667" r:id="rId43"/>
    <p:sldId id="1605" r:id="rId44"/>
    <p:sldId id="1620" r:id="rId45"/>
    <p:sldId id="1621" r:id="rId46"/>
    <p:sldId id="1622" r:id="rId47"/>
    <p:sldId id="1623" r:id="rId48"/>
    <p:sldId id="1624" r:id="rId49"/>
    <p:sldId id="1652" r:id="rId50"/>
    <p:sldId id="1653" r:id="rId51"/>
    <p:sldId id="1648" r:id="rId52"/>
    <p:sldId id="1649" r:id="rId53"/>
    <p:sldId id="1654" r:id="rId54"/>
    <p:sldId id="1655" r:id="rId55"/>
    <p:sldId id="1650" r:id="rId56"/>
    <p:sldId id="1651" r:id="rId57"/>
    <p:sldId id="1564" r:id="rId58"/>
    <p:sldId id="1568" r:id="rId59"/>
    <p:sldId id="1659" r:id="rId60"/>
    <p:sldId id="1660" r:id="rId61"/>
    <p:sldId id="1569" r:id="rId62"/>
    <p:sldId id="1570" r:id="rId63"/>
    <p:sldId id="1571" r:id="rId64"/>
    <p:sldId id="1572" r:id="rId65"/>
    <p:sldId id="1573" r:id="rId66"/>
    <p:sldId id="1577" r:id="rId67"/>
    <p:sldId id="1574" r:id="rId68"/>
    <p:sldId id="1578" r:id="rId69"/>
    <p:sldId id="1579" r:id="rId70"/>
    <p:sldId id="1661" r:id="rId71"/>
    <p:sldId id="1662" r:id="rId72"/>
    <p:sldId id="1663" r:id="rId73"/>
    <p:sldId id="1576" r:id="rId74"/>
    <p:sldId id="1583" r:id="rId75"/>
    <p:sldId id="1581" r:id="rId76"/>
    <p:sldId id="1671" r:id="rId77"/>
    <p:sldId id="1646" r:id="rId78"/>
    <p:sldId id="1668" r:id="rId79"/>
    <p:sldId id="1669" r:id="rId80"/>
    <p:sldId id="1567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B09F"/>
    <a:srgbClr val="EEECE1"/>
    <a:srgbClr val="809C87"/>
    <a:srgbClr val="FFFFCC"/>
    <a:srgbClr val="605442"/>
    <a:srgbClr val="3B3A25"/>
    <a:srgbClr val="464322"/>
    <a:srgbClr val="2A2814"/>
    <a:srgbClr val="373525"/>
    <a:srgbClr val="272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57" autoAdjust="0"/>
    <p:restoredTop sz="93343" autoAdjust="0"/>
  </p:normalViewPr>
  <p:slideViewPr>
    <p:cSldViewPr>
      <p:cViewPr varScale="1">
        <p:scale>
          <a:sx n="52" d="100"/>
          <a:sy n="52" d="100"/>
        </p:scale>
        <p:origin x="46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44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52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590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8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770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16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3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57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883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434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971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242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944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74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575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937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05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059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807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93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3466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753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73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8004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1569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7596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9658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9251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8628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106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1792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974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629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8039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3885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4888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6964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9977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2690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115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810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314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501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739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0692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8656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5966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8793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9890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5856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51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760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1428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48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2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9382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488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930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584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44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605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821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768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96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78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306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77307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6392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6827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042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65988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8927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99475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41882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64826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60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09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00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300890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FEF0AC-57F3-46C3-A067-AF9767D0141E}"/>
              </a:ext>
            </a:extLst>
          </p:cNvPr>
          <p:cNvSpPr/>
          <p:nvPr userDrawn="1"/>
        </p:nvSpPr>
        <p:spPr>
          <a:xfrm>
            <a:off x="982436" y="2008415"/>
            <a:ext cx="7581900" cy="2906486"/>
          </a:xfrm>
          <a:prstGeom prst="rect">
            <a:avLst/>
          </a:prstGeom>
          <a:solidFill>
            <a:srgbClr val="000000">
              <a:alpha val="21176"/>
            </a:srgbClr>
          </a:solidFill>
          <a:ln>
            <a:solidFill>
              <a:srgbClr val="034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C4E82F-64D4-4769-BE3C-6E5329F7A7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057" y="1231220"/>
            <a:ext cx="8599714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13C1D05-4FCF-4AE8-B4DD-1BA6EC2A19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057" y="3710895"/>
            <a:ext cx="85997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418782380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136525"/>
            <a:ext cx="1150620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50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1597024"/>
            <a:ext cx="11506200" cy="4945289"/>
          </a:xfrm>
        </p:spPr>
        <p:txBody>
          <a:bodyPr/>
          <a:lstStyle>
            <a:lvl1pPr>
              <a:lnSpc>
                <a:spcPct val="100000"/>
              </a:lnSpc>
              <a:defRPr sz="46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4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  <a:lvl5pPr>
              <a:lnSpc>
                <a:spcPct val="100000"/>
              </a:lnSpc>
              <a:defRPr sz="38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12145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634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4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E4DCBBE-0D78-4BAD-A977-9782E04052E3}"/>
              </a:ext>
            </a:extLst>
          </p:cNvPr>
          <p:cNvSpPr/>
          <p:nvPr/>
        </p:nvSpPr>
        <p:spPr>
          <a:xfrm>
            <a:off x="93120" y="1136343"/>
            <a:ext cx="80592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Silence is not affirmation.</a:t>
            </a:r>
          </a:p>
          <a:p>
            <a:pPr>
              <a:defRPr/>
            </a:pPr>
            <a:r>
              <a:rPr lang="en-US" sz="4400" b="1" kern="0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(2) God’s creation is good, but not always the </a:t>
            </a:r>
            <a:r>
              <a:rPr lang="en-US" sz="4400" b="1" i="1" kern="0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en-US" sz="4400" b="1" kern="0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his creation.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E1F359EE-7DE5-4F97-952F-0A9136534464}"/>
              </a:ext>
            </a:extLst>
          </p:cNvPr>
          <p:cNvSpPr/>
          <p:nvPr/>
        </p:nvSpPr>
        <p:spPr>
          <a:xfrm>
            <a:off x="3124200" y="381000"/>
            <a:ext cx="8761738" cy="6172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about Scripture?</a:t>
            </a:r>
          </a:p>
          <a:p>
            <a:pPr lvl="0">
              <a:defRPr/>
            </a:pPr>
            <a:r>
              <a:rPr lang="en-US" sz="4000" b="1" i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Timothy 4:4 and Genesis 1:29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context of 1 Timothy 4 is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ingestion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not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inhalation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(v.3).</a:t>
            </a:r>
          </a:p>
          <a:p>
            <a:pPr marL="914400" lvl="0">
              <a:defRPr/>
            </a:pP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would someone ingest marijuana?</a:t>
            </a:r>
            <a:endParaRPr lang="en-US" sz="3200" b="1" dirty="0"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context for Genesis 1 is pre-Fall.</a:t>
            </a:r>
          </a:p>
          <a:p>
            <a:pPr marL="914400" lvl="0">
              <a:defRPr/>
            </a:pP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Creation is good, but not every </a:t>
            </a:r>
            <a:r>
              <a:rPr lang="en-US" sz="28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is good.</a:t>
            </a:r>
            <a:endParaRPr lang="en-US" sz="3200" b="1" dirty="0"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Common sense: This isn’t free license to ingest everything on Earth.</a:t>
            </a:r>
          </a:p>
          <a:p>
            <a:pPr marL="914400" lvl="0">
              <a:defRPr/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(e.g. crown vetch, nightshade, or hemlock)</a:t>
            </a:r>
            <a:endParaRPr lang="en-US" sz="32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4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E4DCBBE-0D78-4BAD-A977-9782E04052E3}"/>
              </a:ext>
            </a:extLst>
          </p:cNvPr>
          <p:cNvSpPr/>
          <p:nvPr/>
        </p:nvSpPr>
        <p:spPr>
          <a:xfrm>
            <a:off x="93120" y="1136343"/>
            <a:ext cx="80592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Silence is not affirmation.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(2) God’s creation is good, but not always the </a:t>
            </a:r>
            <a:r>
              <a:rPr lang="en-US" sz="4400" b="1" i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his creation.</a:t>
            </a:r>
            <a:endParaRPr kumimoji="0" lang="en-US" sz="4400" b="1" i="0" u="none" strike="noStrike" kern="0" cap="none" spc="-150" normalizeH="0" baseline="0" noProof="0" dirty="0">
              <a:ln>
                <a:noFill/>
              </a:ln>
              <a:solidFill>
                <a:srgbClr val="809C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(3) The Bible approves of alcohol.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C6582398-97A0-44AC-835A-FBDD452332EB}"/>
              </a:ext>
            </a:extLst>
          </p:cNvPr>
          <p:cNvSpPr/>
          <p:nvPr/>
        </p:nvSpPr>
        <p:spPr>
          <a:xfrm>
            <a:off x="3581400" y="457200"/>
            <a:ext cx="8305800" cy="6019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Bible and Alcohol?</a:t>
            </a:r>
          </a:p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Jesus turned water into wine.</a:t>
            </a:r>
          </a:p>
          <a:p>
            <a:pPr marL="463550" lvl="0">
              <a:defRPr/>
            </a:pP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John 2:1-11 (150 gallons!)</a:t>
            </a:r>
          </a:p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Jesus drank wine.</a:t>
            </a:r>
          </a:p>
          <a:p>
            <a:pPr marL="463550" lvl="0">
              <a:defRPr/>
            </a:pP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Matthew 11:19; 26:29; Luke 22:18</a:t>
            </a:r>
          </a:p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Jesus will drink wine again in heaven.</a:t>
            </a:r>
          </a:p>
          <a:p>
            <a:pPr marL="463550" lvl="0">
              <a:defRPr/>
            </a:pP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Matthew 26:29</a:t>
            </a:r>
          </a:p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(Ps. 104:14-15) [God] causes… wine which makes man’s heart glad.</a:t>
            </a:r>
          </a:p>
          <a:p>
            <a:pPr marL="463550" lvl="0">
              <a:defRPr/>
            </a:pP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cf. Deuteronomy 14:26</a:t>
            </a:r>
          </a:p>
        </p:txBody>
      </p:sp>
    </p:spTree>
    <p:extLst>
      <p:ext uri="{BB962C8B-B14F-4D97-AF65-F5344CB8AC3E}">
        <p14:creationId xmlns:p14="http://schemas.microsoft.com/office/powerpoint/2010/main" val="88927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E4DCBBE-0D78-4BAD-A977-9782E04052E3}"/>
              </a:ext>
            </a:extLst>
          </p:cNvPr>
          <p:cNvSpPr/>
          <p:nvPr/>
        </p:nvSpPr>
        <p:spPr>
          <a:xfrm>
            <a:off x="93120" y="1136343"/>
            <a:ext cx="80592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Silence is not affirmation.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(2) God’s creation is good, but not always the </a:t>
            </a:r>
            <a:r>
              <a:rPr lang="en-US" sz="4400" b="1" i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his creation.</a:t>
            </a:r>
            <a:endParaRPr kumimoji="0" lang="en-US" sz="4400" b="1" i="0" u="none" strike="noStrike" kern="0" cap="none" spc="-150" normalizeH="0" baseline="0" noProof="0" dirty="0">
              <a:ln>
                <a:noFill/>
              </a:ln>
              <a:solidFill>
                <a:srgbClr val="809C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(3) The Bible approves of alcohol.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(4) The Bible strongly speaks against intoxication.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55879FDD-A769-4D7B-8DB3-C6CEE725DD63}"/>
              </a:ext>
            </a:extLst>
          </p:cNvPr>
          <p:cNvSpPr/>
          <p:nvPr/>
        </p:nvSpPr>
        <p:spPr>
          <a:xfrm>
            <a:off x="3581400" y="457200"/>
            <a:ext cx="8229600" cy="5715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Bible and Sobriety?</a:t>
            </a:r>
          </a:p>
          <a:p>
            <a:pPr marL="287338"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(Eph. 5:18) “Do not get drunk with wine… but be filled with the Spirit.”</a:t>
            </a:r>
          </a:p>
          <a:p>
            <a:pPr marL="287338"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Bible calls this lifestyle “unrighteous,” and could even result in removal from fellowship.</a:t>
            </a:r>
          </a:p>
          <a:p>
            <a:pPr marL="463550" lvl="0">
              <a:defRPr/>
            </a:pP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Corinthians 5:11; 6:10</a:t>
            </a:r>
          </a:p>
          <a:p>
            <a:pPr marL="287338"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Bible extols mental sobriety.</a:t>
            </a:r>
          </a:p>
          <a:p>
            <a:pPr marL="463550" lvl="0">
              <a:defRPr/>
            </a:pPr>
            <a:r>
              <a:rPr lang="en-US" sz="28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Thessalonians 5:6, 8; 1 Peter 1:13; 4:7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0367686E-F32E-47EC-AB6C-D5B2257CB47D}"/>
              </a:ext>
            </a:extLst>
          </p:cNvPr>
          <p:cNvSpPr/>
          <p:nvPr/>
        </p:nvSpPr>
        <p:spPr>
          <a:xfrm>
            <a:off x="304800" y="838200"/>
            <a:ext cx="9144000" cy="19050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(Prov. 20:1) Whoever is intoxicated by [strong drink] is not wise.</a:t>
            </a:r>
          </a:p>
        </p:txBody>
      </p:sp>
    </p:spTree>
    <p:extLst>
      <p:ext uri="{BB962C8B-B14F-4D97-AF65-F5344CB8AC3E}">
        <p14:creationId xmlns:p14="http://schemas.microsoft.com/office/powerpoint/2010/main" val="271628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E4DCBBE-0D78-4BAD-A977-9782E04052E3}"/>
              </a:ext>
            </a:extLst>
          </p:cNvPr>
          <p:cNvSpPr/>
          <p:nvPr/>
        </p:nvSpPr>
        <p:spPr>
          <a:xfrm>
            <a:off x="93120" y="1136343"/>
            <a:ext cx="80592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Silence is not affirmation.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(2) God’s creation is good, but not always the </a:t>
            </a:r>
            <a:r>
              <a:rPr lang="en-US" sz="4400" b="1" i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his creation.</a:t>
            </a:r>
            <a:endParaRPr kumimoji="0" lang="en-US" sz="4400" b="1" i="0" u="none" strike="noStrike" kern="0" cap="none" spc="-150" normalizeH="0" baseline="0" noProof="0" dirty="0">
              <a:ln>
                <a:noFill/>
              </a:ln>
              <a:solidFill>
                <a:srgbClr val="809C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(3) The Bible approves of alcohol.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(4) The Bible strongly speaks against intoxication.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(5) Intoxication is serious because we face a brilliant Enemy.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F87BD7DA-C340-4E97-B5EB-017BD1579756}"/>
              </a:ext>
            </a:extLst>
          </p:cNvPr>
          <p:cNvSpPr/>
          <p:nvPr/>
        </p:nvSpPr>
        <p:spPr>
          <a:xfrm>
            <a:off x="304800" y="381000"/>
            <a:ext cx="11506200" cy="392273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 Pet. 5:8) Be of sober spirit, be on the alert.</a:t>
            </a:r>
          </a:p>
          <a:p>
            <a:pPr lvl="0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Your adversary, the devil, prowls around like a roaring lion, seeking someone to devour.</a:t>
            </a:r>
          </a:p>
          <a:p>
            <a:pPr marL="463550" lvl="0">
              <a:defRPr/>
            </a:pPr>
            <a:r>
              <a:rPr lang="en-US" sz="32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Corinthians 11:3; 1 Timothy 4:1; Revelation 12:9</a:t>
            </a:r>
          </a:p>
          <a:p>
            <a:pPr marL="463550" lvl="0">
              <a:defRPr/>
            </a:pPr>
            <a:r>
              <a:rPr lang="en-US" sz="32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are drug and alcohol abusers often the last to know that they have a problem?</a:t>
            </a:r>
          </a:p>
        </p:txBody>
      </p:sp>
    </p:spTree>
    <p:extLst>
      <p:ext uri="{BB962C8B-B14F-4D97-AF65-F5344CB8AC3E}">
        <p14:creationId xmlns:p14="http://schemas.microsoft.com/office/powerpoint/2010/main" val="119674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E4DCBBE-0D78-4BAD-A977-9782E04052E3}"/>
              </a:ext>
            </a:extLst>
          </p:cNvPr>
          <p:cNvSpPr/>
          <p:nvPr/>
        </p:nvSpPr>
        <p:spPr>
          <a:xfrm>
            <a:off x="93120" y="1136343"/>
            <a:ext cx="80592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Silence is not affirmation.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 God’s creation is good, but not always the </a:t>
            </a:r>
            <a:r>
              <a:rPr kumimoji="0" lang="en-US" sz="4400" b="1" i="1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</a:t>
            </a: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his creation.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(3) The Bible approves of alcohol.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(4) The Bible strongly speaks against intoxication.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(5) Intoxication is serious because we face a brilliant Enemy.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F87BD7DA-C340-4E97-B5EB-017BD1579756}"/>
              </a:ext>
            </a:extLst>
          </p:cNvPr>
          <p:cNvSpPr/>
          <p:nvPr/>
        </p:nvSpPr>
        <p:spPr>
          <a:xfrm>
            <a:off x="304800" y="381000"/>
            <a:ext cx="11506200" cy="3922734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8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Don’t waterboard the Bible to agree with you!!</a:t>
            </a:r>
            <a:endParaRPr lang="en-US" sz="5400" b="1" dirty="0">
              <a:solidFill>
                <a:srgbClr val="EEECE1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4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86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6ED90AD-6611-4319-AE9B-A4700BBC3982}"/>
              </a:ext>
            </a:extLst>
          </p:cNvPr>
          <p:cNvSpPr/>
          <p:nvPr/>
        </p:nvSpPr>
        <p:spPr>
          <a:xfrm>
            <a:off x="93120" y="1136343"/>
            <a:ext cx="80592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(1) Changes the physical structure of the brain.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17EFD5E1-1884-44A3-BEF2-15EC99CCC75D}"/>
              </a:ext>
            </a:extLst>
          </p:cNvPr>
          <p:cNvSpPr/>
          <p:nvPr/>
        </p:nvSpPr>
        <p:spPr>
          <a:xfrm>
            <a:off x="1371600" y="1979112"/>
            <a:ext cx="10727280" cy="4724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Harvard Medical School &amp; Northwestern University (2014)</a:t>
            </a:r>
          </a:p>
          <a:p>
            <a:pPr marL="225425" lvl="0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Studied weekly users (</a:t>
            </a:r>
            <a:r>
              <a:rPr lang="en-US" sz="4000" b="1" spc="-15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18-25).</a:t>
            </a:r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5425" lvl="0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Found abnormalities in the nucleus </a:t>
            </a:r>
            <a:r>
              <a:rPr lang="en-US" sz="4000" b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accumbens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and the amygdala was “deformed inwards.”</a:t>
            </a:r>
          </a:p>
          <a:p>
            <a:pPr marL="463550" lvl="0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Jodi M. Gilman, et al. (2014). “Cannabis Use Is Quantitatively Associated with Nucleus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Accumbens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Amygdala Abnormalities in Young Adult Recreational Users.”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Journal of Neuroscience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34 (16) 5529-5538.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91F036C-C1FE-4263-BF0D-E778C7B4EDD5}"/>
              </a:ext>
            </a:extLst>
          </p:cNvPr>
          <p:cNvSpPr/>
          <p:nvPr/>
        </p:nvSpPr>
        <p:spPr>
          <a:xfrm>
            <a:off x="7277622" y="4213964"/>
            <a:ext cx="4191000" cy="687888"/>
          </a:xfrm>
          <a:prstGeom prst="roundRect">
            <a:avLst/>
          </a:prstGeom>
          <a:noFill/>
          <a:ln w="762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9B98B7C-E6C5-4DAE-BCBF-492C163DBF0C}"/>
              </a:ext>
            </a:extLst>
          </p:cNvPr>
          <p:cNvSpPr/>
          <p:nvPr/>
        </p:nvSpPr>
        <p:spPr>
          <a:xfrm>
            <a:off x="3403426" y="4808428"/>
            <a:ext cx="2210322" cy="687888"/>
          </a:xfrm>
          <a:prstGeom prst="roundRect">
            <a:avLst/>
          </a:prstGeom>
          <a:noFill/>
          <a:ln w="762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3E4C434A-8995-40E6-8B49-7E5AEB7F16FE}"/>
              </a:ext>
            </a:extLst>
          </p:cNvPr>
          <p:cNvSpPr/>
          <p:nvPr/>
        </p:nvSpPr>
        <p:spPr>
          <a:xfrm>
            <a:off x="5261757" y="1859618"/>
            <a:ext cx="6688680" cy="2209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Nucleus </a:t>
            </a:r>
            <a:r>
              <a:rPr lang="en-US" sz="4800" b="1" spc="-150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accumbens</a:t>
            </a:r>
            <a:endParaRPr lang="en-US" sz="4800" b="1" spc="-15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5425" lvl="0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“Reward circuit” of the brain.</a:t>
            </a:r>
          </a:p>
          <a:p>
            <a:pPr marL="225425" lvl="0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Activates dopamine.</a:t>
            </a:r>
            <a:endParaRPr lang="en-US" sz="20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xmlns="" id="{3B6317BC-C614-495E-8CEC-C2EA568C972A}"/>
              </a:ext>
            </a:extLst>
          </p:cNvPr>
          <p:cNvSpPr/>
          <p:nvPr/>
        </p:nvSpPr>
        <p:spPr>
          <a:xfrm>
            <a:off x="241563" y="1859618"/>
            <a:ext cx="4533379" cy="274319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Amygdala</a:t>
            </a:r>
          </a:p>
          <a:p>
            <a:pPr marL="225425" lvl="0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Regulates emotions</a:t>
            </a:r>
          </a:p>
          <a:p>
            <a:pPr marL="225425" lvl="0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Reward-processing</a:t>
            </a:r>
          </a:p>
          <a:p>
            <a:pPr marL="225425" lvl="0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Decision-making</a:t>
            </a:r>
            <a:endParaRPr lang="en-US" sz="20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82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63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152145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23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4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491513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218929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3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260059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04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2547D2F0-E441-4144-A125-5A6607AAB235}"/>
              </a:ext>
            </a:extLst>
          </p:cNvPr>
          <p:cNvSpPr/>
          <p:nvPr/>
        </p:nvSpPr>
        <p:spPr>
          <a:xfrm>
            <a:off x="2693096" y="1676400"/>
            <a:ext cx="9270304" cy="4953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Hans </a:t>
            </a:r>
            <a:r>
              <a:rPr lang="en-US" sz="4800" b="1" spc="-150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Breiter</a:t>
            </a: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(professor of psychiatry and behavioral sciences)</a:t>
            </a:r>
          </a:p>
          <a:p>
            <a:pPr marL="225425" lvl="0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“People think a little recreational use shouldn’t cause a problem, if someone is doing OK with work or school.</a:t>
            </a:r>
          </a:p>
          <a:p>
            <a:pPr marL="225425" lvl="0">
              <a:defRPr/>
            </a:pP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Our data directly says this is not the case.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463550" lvl="0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Hans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Breiter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“Casual Marijuana Use Linked to Brain Abnormalities in Students.”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Science Newsline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(April 2014).</a:t>
            </a:r>
          </a:p>
        </p:txBody>
      </p:sp>
    </p:spTree>
    <p:extLst>
      <p:ext uri="{BB962C8B-B14F-4D97-AF65-F5344CB8AC3E}">
        <p14:creationId xmlns:p14="http://schemas.microsoft.com/office/powerpoint/2010/main" val="56183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6ED90AD-6611-4319-AE9B-A4700BBC3982}"/>
              </a:ext>
            </a:extLst>
          </p:cNvPr>
          <p:cNvSpPr/>
          <p:nvPr/>
        </p:nvSpPr>
        <p:spPr>
          <a:xfrm>
            <a:off x="93120" y="1136343"/>
            <a:ext cx="80592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Changes the physical structure of the brain.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 Lowers a person’s IQ.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755E23A4-5DB2-49D8-9365-4A2569D70A8D}"/>
              </a:ext>
            </a:extLst>
          </p:cNvPr>
          <p:cNvSpPr/>
          <p:nvPr/>
        </p:nvSpPr>
        <p:spPr>
          <a:xfrm>
            <a:off x="3827964" y="1600200"/>
            <a:ext cx="8059236" cy="4953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Regular users under the age of 18 had a </a:t>
            </a:r>
            <a:r>
              <a:rPr lang="en-US" sz="44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permanent 8-point drop in their IQ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over a 25-year period.</a:t>
            </a:r>
          </a:p>
          <a:p>
            <a:pPr marL="225425" lvl="0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Madeline H. Meier et al., “Persistent cannabis users show neuropsychological decline from childhood to midlife,”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the National Academy of Sciences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109, no. 40 (2012): E2657-E2664.</a:t>
            </a:r>
          </a:p>
          <a:p>
            <a:pPr marL="225425" lvl="0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Kevin P. Hill, M.D.,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Marijuana: The Unbiased Truth about the World’s Most Popular Weed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(Center City, MN: Hazelden Publishing, 2015), p.47.</a:t>
            </a:r>
          </a:p>
        </p:txBody>
      </p:sp>
    </p:spTree>
    <p:extLst>
      <p:ext uri="{BB962C8B-B14F-4D97-AF65-F5344CB8AC3E}">
        <p14:creationId xmlns:p14="http://schemas.microsoft.com/office/powerpoint/2010/main" val="23973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6ED90AD-6611-4319-AE9B-A4700BBC3982}"/>
              </a:ext>
            </a:extLst>
          </p:cNvPr>
          <p:cNvSpPr/>
          <p:nvPr/>
        </p:nvSpPr>
        <p:spPr>
          <a:xfrm>
            <a:off x="93120" y="1136343"/>
            <a:ext cx="80592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Changes the physical structure of the brain.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 Lowers a person’s IQ.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(3) Debilitates memory,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verbal skills, and our 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pay attention.</a:t>
            </a:r>
          </a:p>
          <a:p>
            <a:pPr marL="225425" lvl="0">
              <a:defRPr/>
            </a:pPr>
            <a:r>
              <a:rPr lang="en-US" sz="2000" b="1" dirty="0" err="1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Messinis</a:t>
            </a:r>
            <a:r>
              <a:rPr lang="en-US" sz="2000" b="1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Lambros, et al. “Neuropsychological Deficits in Long-term Frequent Cannabis Users.” </a:t>
            </a:r>
            <a:r>
              <a:rPr lang="en-US" sz="2000" b="1" i="1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Neurology</a:t>
            </a:r>
            <a:r>
              <a:rPr lang="en-US" sz="2000" b="1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66:5 (March 2006): 737. See also </a:t>
            </a:r>
            <a:r>
              <a:rPr lang="en-US" sz="2000" b="1" dirty="0" err="1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Solowij</a:t>
            </a:r>
            <a:r>
              <a:rPr lang="en-US" sz="2000" b="1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N. et al. (2002). Cognitive functioning of long-term heavy cannabis users seeking treatment. </a:t>
            </a:r>
            <a:r>
              <a:rPr lang="en-US" sz="2000" b="1" i="1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Journal of the American Medical Association</a:t>
            </a:r>
            <a:r>
              <a:rPr lang="en-US" sz="2000" b="1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287(9), 1123-1131.</a:t>
            </a:r>
          </a:p>
        </p:txBody>
      </p:sp>
    </p:spTree>
    <p:extLst>
      <p:ext uri="{BB962C8B-B14F-4D97-AF65-F5344CB8AC3E}">
        <p14:creationId xmlns:p14="http://schemas.microsoft.com/office/powerpoint/2010/main" val="26730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87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290336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21BEE7C-0672-4C3B-A7DC-8BCB5C770999}"/>
              </a:ext>
            </a:extLst>
          </p:cNvPr>
          <p:cNvSpPr/>
          <p:nvPr/>
        </p:nvSpPr>
        <p:spPr>
          <a:xfrm>
            <a:off x="93120" y="1017925"/>
            <a:ext cx="79840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kern="0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Why has public support </a:t>
            </a:r>
            <a:r>
              <a:rPr lang="en-US" sz="4800" b="1" i="1" kern="0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doubled</a:t>
            </a:r>
            <a:r>
              <a:rPr lang="en-US" sz="4800" b="1" kern="0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for recreational marijuana</a:t>
            </a:r>
          </a:p>
          <a:p>
            <a:pPr lvl="0" algn="ctr">
              <a:defRPr/>
            </a:pPr>
            <a:r>
              <a:rPr lang="en-US" sz="4800" b="1" kern="0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during the very same decades that research scientists have revealed its damaging effects?</a:t>
            </a:r>
          </a:p>
        </p:txBody>
      </p:sp>
    </p:spTree>
    <p:extLst>
      <p:ext uri="{BB962C8B-B14F-4D97-AF65-F5344CB8AC3E}">
        <p14:creationId xmlns:p14="http://schemas.microsoft.com/office/powerpoint/2010/main" val="131769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771871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225703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768094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122256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035813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387693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6ED90AD-6611-4319-AE9B-A4700BBC3982}"/>
              </a:ext>
            </a:extLst>
          </p:cNvPr>
          <p:cNvSpPr/>
          <p:nvPr/>
        </p:nvSpPr>
        <p:spPr>
          <a:xfrm>
            <a:off x="93120" y="1136343"/>
            <a:ext cx="80592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(1) Changes the physical structure of the brain.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(2) Lowers a person’s IQ.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(3) Debilitates memory,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verbal skills, and our ability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pay attention.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(4) Strongly correlates with depression, anxiety, and psychosis.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6D2C7058-1522-40AD-990E-59218E2FFC79}"/>
              </a:ext>
            </a:extLst>
          </p:cNvPr>
          <p:cNvSpPr/>
          <p:nvPr/>
        </p:nvSpPr>
        <p:spPr>
          <a:xfrm>
            <a:off x="93120" y="1126857"/>
            <a:ext cx="11794080" cy="405474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brain naturally produces an endocannabinoid called </a:t>
            </a:r>
            <a:r>
              <a:rPr lang="en-US" sz="44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anandamide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(which makes dopamine).</a:t>
            </a:r>
          </a:p>
          <a:p>
            <a:pPr lvl="0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THC mimics this endocannabinoid, which shuts off the brain’s natural function.</a:t>
            </a:r>
          </a:p>
          <a:p>
            <a:pPr marL="225425" lvl="0">
              <a:defRPr/>
            </a:pPr>
            <a:r>
              <a:rPr lang="en-US" sz="2400" b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Arpana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Agrawal et al., “Major Depressive Disorder, Suicidal Thoughts and </a:t>
            </a:r>
            <a:r>
              <a:rPr lang="en-US" sz="2400" b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Behaviours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and Cannabis Involvement in Discordant Twins: A Retrospective Cohort Study,”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Lancet Psychiatry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4, no. 9 (2017): 706-714.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115FB71-02B3-462E-9033-AEB2434369A6}"/>
              </a:ext>
            </a:extLst>
          </p:cNvPr>
          <p:cNvSpPr/>
          <p:nvPr/>
        </p:nvSpPr>
        <p:spPr>
          <a:xfrm>
            <a:off x="93120" y="5867400"/>
            <a:ext cx="2650080" cy="778143"/>
          </a:xfrm>
          <a:prstGeom prst="rect">
            <a:avLst/>
          </a:prstGeom>
          <a:noFill/>
          <a:ln w="762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6ED90AD-6611-4319-AE9B-A4700BBC3982}"/>
              </a:ext>
            </a:extLst>
          </p:cNvPr>
          <p:cNvSpPr/>
          <p:nvPr/>
        </p:nvSpPr>
        <p:spPr>
          <a:xfrm>
            <a:off x="93120" y="1136343"/>
            <a:ext cx="80592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(1) Changes the physical structure of the brain.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(2) Lowers a person’s IQ.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(3) Debilitates memory,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verbal skills, and our ability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pay attention.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(4) Strongly correlates with depression, anxiety, and psychosis.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115FB71-02B3-462E-9033-AEB2434369A6}"/>
              </a:ext>
            </a:extLst>
          </p:cNvPr>
          <p:cNvSpPr/>
          <p:nvPr/>
        </p:nvSpPr>
        <p:spPr>
          <a:xfrm>
            <a:off x="2679526" y="5867400"/>
            <a:ext cx="1905000" cy="778143"/>
          </a:xfrm>
          <a:prstGeom prst="rect">
            <a:avLst/>
          </a:prstGeom>
          <a:noFill/>
          <a:ln w="762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5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4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94254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298FA010-2D94-490C-9975-DBD6C25D7A67}"/>
              </a:ext>
            </a:extLst>
          </p:cNvPr>
          <p:cNvSpPr/>
          <p:nvPr/>
        </p:nvSpPr>
        <p:spPr>
          <a:xfrm>
            <a:off x="304800" y="685800"/>
            <a:ext cx="7848600" cy="56926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“Why can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drink alcohol, but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can’t enjoy weed in moderation?”</a:t>
            </a:r>
          </a:p>
          <a:p>
            <a:pPr lvl="0" algn="ctr">
              <a:defRPr/>
            </a:pPr>
            <a:endParaRPr lang="en-US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“Alcohol is far more dangerous.”</a:t>
            </a:r>
          </a:p>
          <a:p>
            <a:pPr lvl="0" algn="ctr">
              <a:defRPr/>
            </a:pPr>
            <a:endParaRPr lang="en-US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“Weed is legal now…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Get with it, Boomer!”</a:t>
            </a:r>
          </a:p>
          <a:p>
            <a:pPr lvl="0" algn="ctr">
              <a:defRPr/>
            </a:pPr>
            <a:endParaRPr lang="en-US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“The government has exaggerated the effects of weed for decades.”</a:t>
            </a:r>
          </a:p>
        </p:txBody>
      </p:sp>
    </p:spTree>
    <p:extLst>
      <p:ext uri="{BB962C8B-B14F-4D97-AF65-F5344CB8AC3E}">
        <p14:creationId xmlns:p14="http://schemas.microsoft.com/office/powerpoint/2010/main" val="203705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6ED90AD-6611-4319-AE9B-A4700BBC3982}"/>
              </a:ext>
            </a:extLst>
          </p:cNvPr>
          <p:cNvSpPr/>
          <p:nvPr/>
        </p:nvSpPr>
        <p:spPr>
          <a:xfrm>
            <a:off x="93120" y="1136343"/>
            <a:ext cx="80592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(1) Changes the physical structure of the brain.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(2) Lowers a person’s IQ.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(3) Debilitates memory,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verbal skills, and our ability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pay attention.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(4) Strongly correlates with depression, anxiety, and psychosis.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6D2C7058-1522-40AD-990E-59218E2FFC79}"/>
              </a:ext>
            </a:extLst>
          </p:cNvPr>
          <p:cNvSpPr/>
          <p:nvPr/>
        </p:nvSpPr>
        <p:spPr>
          <a:xfrm>
            <a:off x="4114800" y="1752600"/>
            <a:ext cx="7696200" cy="3429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 merely a correlation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but a “component cause.”</a:t>
            </a:r>
          </a:p>
          <a:p>
            <a:pPr marL="225425" lvl="0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“component cause” is an unusually high correlation after controlling for other possible causes.</a:t>
            </a:r>
          </a:p>
          <a:p>
            <a:pPr marL="225425" lvl="0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Joseph Pierre, “Cannabis, synthetic cannabinoids, and psychosis risk: What the evidence says.”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Current Psychiatry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10:9. 2011. 51.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115FB71-02B3-462E-9033-AEB2434369A6}"/>
              </a:ext>
            </a:extLst>
          </p:cNvPr>
          <p:cNvSpPr/>
          <p:nvPr/>
        </p:nvSpPr>
        <p:spPr>
          <a:xfrm>
            <a:off x="5523978" y="5867400"/>
            <a:ext cx="2324622" cy="778143"/>
          </a:xfrm>
          <a:prstGeom prst="rect">
            <a:avLst/>
          </a:prstGeom>
          <a:noFill/>
          <a:ln w="762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43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94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31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03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06326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520781"/>
      </p:ext>
    </p:extLst>
  </p:cSld>
  <p:clrMapOvr>
    <a:masterClrMapping/>
  </p:clrMapOvr>
  <p:transition spd="slow">
    <p:wipe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937285"/>
      </p:ext>
    </p:extLst>
  </p:cSld>
  <p:clrMapOvr>
    <a:masterClrMapping/>
  </p:clrMapOvr>
  <p:transition spd="slow">
    <p:wipe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746984"/>
      </p:ext>
    </p:extLst>
  </p:cSld>
  <p:clrMapOvr>
    <a:masterClrMapping/>
  </p:clrMapOvr>
  <p:transition spd="slow">
    <p:wipe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6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880802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efer Madness SHORT">
            <a:hlinkClick r:id="" action="ppaction://media"/>
            <a:extLst>
              <a:ext uri="{FF2B5EF4-FFF2-40B4-BE49-F238E27FC236}">
                <a16:creationId xmlns:a16="http://schemas.microsoft.com/office/drawing/2014/main" xmlns="" id="{78BF59A7-1DE1-4EE9-B093-33EA152F7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9489" y="116616"/>
            <a:ext cx="8833022" cy="662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919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199312"/>
      </p:ext>
    </p:extLst>
  </p:cSld>
  <p:clrMapOvr>
    <a:masterClrMapping/>
  </p:clrMapOvr>
  <p:transition spd="slow">
    <p:wipe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731924"/>
      </p:ext>
    </p:extLst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FB31ADDD-F5E1-4C8F-99E3-05DC4E2C8A7B}"/>
              </a:ext>
            </a:extLst>
          </p:cNvPr>
          <p:cNvSpPr/>
          <p:nvPr/>
        </p:nvSpPr>
        <p:spPr>
          <a:xfrm>
            <a:off x="4267200" y="152400"/>
            <a:ext cx="7772400" cy="3429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8x stronger!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difference between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12-ounce glass of </a:t>
            </a:r>
            <a:r>
              <a:rPr kumimoji="0" lang="en-US" sz="44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Budweiser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a 12-ounce glass of </a:t>
            </a:r>
            <a:r>
              <a:rPr kumimoji="0" lang="en-US" sz="44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Bacardi!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35163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7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137456"/>
      </p:ext>
    </p:extLst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C63A5F69-E616-43A5-9949-83A7F5BE8156}"/>
              </a:ext>
            </a:extLst>
          </p:cNvPr>
          <p:cNvSpPr/>
          <p:nvPr/>
        </p:nvSpPr>
        <p:spPr>
          <a:xfrm>
            <a:off x="5054252" y="1117948"/>
            <a:ext cx="7024795" cy="429225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Amsterdam classified marijuana with a 15% THC content as a “hard drug,” refusing sales to tourists.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“Experts warn that keeping tourists out of Amsterdam coffee shops won’t be easy.”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Dutch News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(May 26, 2021).</a:t>
            </a:r>
          </a:p>
        </p:txBody>
      </p:sp>
    </p:spTree>
    <p:extLst>
      <p:ext uri="{BB962C8B-B14F-4D97-AF65-F5344CB8AC3E}">
        <p14:creationId xmlns:p14="http://schemas.microsoft.com/office/powerpoint/2010/main" val="89015570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7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8343633-81A7-4919-86D7-096FB3498673}"/>
              </a:ext>
            </a:extLst>
          </p:cNvPr>
          <p:cNvSpPr/>
          <p:nvPr/>
        </p:nvSpPr>
        <p:spPr>
          <a:xfrm>
            <a:off x="94164" y="914400"/>
            <a:ext cx="80592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Subjects were aged 18-40 who had experience with marijuana, but not daily users.</a:t>
            </a:r>
          </a:p>
          <a:p>
            <a:pPr lvl="0"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Researchers introduced a stress test:</a:t>
            </a:r>
          </a:p>
          <a:p>
            <a:pPr marL="225425" lvl="0"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Group #1. 7.5 mgs of THC</a:t>
            </a:r>
          </a:p>
          <a:p>
            <a:pPr marL="225425" lvl="0"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Group #2. 12.5 mgs of THC</a:t>
            </a:r>
          </a:p>
          <a:p>
            <a:pPr marL="225425" lvl="0">
              <a:defRPr/>
            </a:pPr>
            <a:r>
              <a:rPr lang="en-US" sz="2400" b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Emma Childs et al., “Dose-related effects of delta-9-THC on emotional responses to acute psychosocial stress.” Drug Alcohol Depend. 2017 Aug 1; 177: 136-144.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F5CD23A0-3446-48F1-AED1-8E6574BAF459}"/>
              </a:ext>
            </a:extLst>
          </p:cNvPr>
          <p:cNvSpPr/>
          <p:nvPr/>
        </p:nvSpPr>
        <p:spPr>
          <a:xfrm>
            <a:off x="2133601" y="81360"/>
            <a:ext cx="9220200" cy="297916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Group #1: “Significantly reduced self-reported subjective distress.”</a:t>
            </a:r>
          </a:p>
          <a:p>
            <a:pPr lvl="0"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Group #2. “Increased negative mood overall… threatening and challenging.”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7B3FAF9-5B7A-4447-87AF-B499995C03B1}"/>
              </a:ext>
            </a:extLst>
          </p:cNvPr>
          <p:cNvSpPr/>
          <p:nvPr/>
        </p:nvSpPr>
        <p:spPr>
          <a:xfrm>
            <a:off x="291230" y="3403948"/>
            <a:ext cx="5601222" cy="647178"/>
          </a:xfrm>
          <a:prstGeom prst="roundRect">
            <a:avLst/>
          </a:prstGeom>
          <a:noFill/>
          <a:ln w="762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5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8343633-81A7-4919-86D7-096FB3498673}"/>
              </a:ext>
            </a:extLst>
          </p:cNvPr>
          <p:cNvSpPr/>
          <p:nvPr/>
        </p:nvSpPr>
        <p:spPr>
          <a:xfrm>
            <a:off x="94164" y="914400"/>
            <a:ext cx="80592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Subjects were aged 18-40 who had experience with marijuana, but not daily users.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Researchers introduced a stress test: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Group #1. 7.5 mgs of THC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Group #2. 12.5 mgs of THC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Emma Childs et al., “Dose-related effects of delta-9-THC on emotional responses to acute psychosocial stress.” Drug Alcohol Depend. 2017 Aug 1; 177: 136-144.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7B3FAF9-5B7A-4447-87AF-B499995C03B1}"/>
              </a:ext>
            </a:extLst>
          </p:cNvPr>
          <p:cNvSpPr/>
          <p:nvPr/>
        </p:nvSpPr>
        <p:spPr>
          <a:xfrm>
            <a:off x="291230" y="3403948"/>
            <a:ext cx="5601222" cy="647178"/>
          </a:xfrm>
          <a:prstGeom prst="roundRect">
            <a:avLst/>
          </a:prstGeom>
          <a:noFill/>
          <a:ln w="762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C9E6C345-55E3-463A-8973-735A5EEBC1A8}"/>
              </a:ext>
            </a:extLst>
          </p:cNvPr>
          <p:cNvSpPr/>
          <p:nvPr/>
        </p:nvSpPr>
        <p:spPr>
          <a:xfrm>
            <a:off x="5677421" y="152400"/>
            <a:ext cx="6362179" cy="518264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</a:p>
          <a:p>
            <a:pPr marL="22542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The participants had experience with marijuana.</a:t>
            </a:r>
          </a:p>
          <a:p>
            <a:pPr marL="22542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 The typical joint contains 140 mg of THC.</a:t>
            </a:r>
          </a:p>
          <a:p>
            <a:pPr marL="225425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(3) This “</a:t>
            </a:r>
            <a:r>
              <a:rPr lang="en-US" sz="4000" b="1" spc="-15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microdose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was equivalent to a full joint of Woodstock weed!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583251E2-2CB9-4216-8416-304687091492}"/>
              </a:ext>
            </a:extLst>
          </p:cNvPr>
          <p:cNvSpPr/>
          <p:nvPr/>
        </p:nvSpPr>
        <p:spPr>
          <a:xfrm>
            <a:off x="38622" y="76200"/>
            <a:ext cx="5601222" cy="325154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Standard joint is 700 mgs</a:t>
            </a:r>
          </a:p>
          <a:p>
            <a:pPr lvl="0" algn="ctr"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20% THC = 140 mg.</a:t>
            </a:r>
          </a:p>
          <a:p>
            <a:pPr lvl="0" algn="ctr"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10% THC = 70 mg.</a:t>
            </a:r>
          </a:p>
          <a:p>
            <a:pPr lvl="0" algn="ctr"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5% THC = 35 mg.</a:t>
            </a:r>
          </a:p>
          <a:p>
            <a:pPr lvl="0" algn="ctr">
              <a:defRPr/>
            </a:pPr>
            <a:r>
              <a:rPr lang="en-US" sz="3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2% THC = 14 mg.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DBD1EF66-BEA1-4B56-A750-7D9D154E10F1}"/>
              </a:ext>
            </a:extLst>
          </p:cNvPr>
          <p:cNvSpPr/>
          <p:nvPr/>
        </p:nvSpPr>
        <p:spPr>
          <a:xfrm>
            <a:off x="1034963" y="2546959"/>
            <a:ext cx="3575659" cy="647178"/>
          </a:xfrm>
          <a:prstGeom prst="roundRect">
            <a:avLst/>
          </a:prstGeom>
          <a:noFill/>
          <a:ln w="762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A30C7A9A-3DCA-43DE-8B3C-1F2B5E9A951C}"/>
              </a:ext>
            </a:extLst>
          </p:cNvPr>
          <p:cNvSpPr/>
          <p:nvPr/>
        </p:nvSpPr>
        <p:spPr>
          <a:xfrm>
            <a:off x="152400" y="4419600"/>
            <a:ext cx="6719170" cy="230046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30-50% of the THC is burnt up when marijuana is smoked.</a:t>
            </a:r>
          </a:p>
          <a:p>
            <a:pPr marL="225425" lvl="0">
              <a:defRPr/>
            </a:pPr>
            <a:r>
              <a:rPr lang="en-US" sz="2000" b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Mario Pérez-Reyes. “Marijuana smoking.” (Research Findings on Smoking of Abused Substances. NIDA Research Monograph, 1990), p.60.</a:t>
            </a:r>
          </a:p>
        </p:txBody>
      </p:sp>
    </p:spTree>
    <p:extLst>
      <p:ext uri="{BB962C8B-B14F-4D97-AF65-F5344CB8AC3E}">
        <p14:creationId xmlns:p14="http://schemas.microsoft.com/office/powerpoint/2010/main" val="5501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8343633-81A7-4919-86D7-096FB3498673}"/>
              </a:ext>
            </a:extLst>
          </p:cNvPr>
          <p:cNvSpPr/>
          <p:nvPr/>
        </p:nvSpPr>
        <p:spPr>
          <a:xfrm>
            <a:off x="94164" y="914400"/>
            <a:ext cx="80592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Subjects were aged 18-40 who had experience with marijuana, but not daily users.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Researchers introduced a stress test: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Group #1. 7.5 mgs of THC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Group #2. 12.5 mgs of THC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Emma Childs et al., “Dose-related effects of delta-9-THC on emotional responses to acute psychosocial stress.” Drug Alcohol Depend. 2017 Aug 1; 177: 136-144.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7B3FAF9-5B7A-4447-87AF-B499995C03B1}"/>
              </a:ext>
            </a:extLst>
          </p:cNvPr>
          <p:cNvSpPr/>
          <p:nvPr/>
        </p:nvSpPr>
        <p:spPr>
          <a:xfrm>
            <a:off x="291230" y="3403948"/>
            <a:ext cx="5601222" cy="647178"/>
          </a:xfrm>
          <a:prstGeom prst="roundRect">
            <a:avLst/>
          </a:prstGeom>
          <a:noFill/>
          <a:ln w="76200">
            <a:solidFill>
              <a:srgbClr val="809C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C9E6C345-55E3-463A-8973-735A5EEBC1A8}"/>
              </a:ext>
            </a:extLst>
          </p:cNvPr>
          <p:cNvSpPr/>
          <p:nvPr/>
        </p:nvSpPr>
        <p:spPr>
          <a:xfrm>
            <a:off x="5677421" y="152400"/>
            <a:ext cx="6362179" cy="518264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 anyone seriously argue that smoking an entire joint at Woodstock would be consistent with sobriety??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2AE37433-5B34-4659-9FD7-C513DB26A8B7}"/>
              </a:ext>
            </a:extLst>
          </p:cNvPr>
          <p:cNvSpPr/>
          <p:nvPr/>
        </p:nvSpPr>
        <p:spPr>
          <a:xfrm>
            <a:off x="609600" y="327627"/>
            <a:ext cx="10351499" cy="297916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Coordination tests, blood tests, and saliva swabs have failed to accurately identify if someone is too impaired to drive a car.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James Queally and Sarah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Parvini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“For Police, Catching Stoned Drivers Isn’t So Easy,”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Los Angeles Times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March 22, 2018.</a:t>
            </a:r>
          </a:p>
        </p:txBody>
      </p:sp>
    </p:spTree>
    <p:extLst>
      <p:ext uri="{BB962C8B-B14F-4D97-AF65-F5344CB8AC3E}">
        <p14:creationId xmlns:p14="http://schemas.microsoft.com/office/powerpoint/2010/main" val="185759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298FA010-2D94-490C-9975-DBD6C25D7A67}"/>
              </a:ext>
            </a:extLst>
          </p:cNvPr>
          <p:cNvSpPr/>
          <p:nvPr/>
        </p:nvSpPr>
        <p:spPr>
          <a:xfrm>
            <a:off x="304800" y="685800"/>
            <a:ext cx="7848600" cy="56926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“Why can </a:t>
            </a:r>
            <a:r>
              <a:rPr kumimoji="0" lang="en-US" sz="40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drink alcohol, but </a:t>
            </a:r>
            <a:r>
              <a:rPr kumimoji="0" lang="en-US" sz="40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can’t enjoy weed in moderation?”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“Alcohol is far more dangerous.”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“Weed is legal now…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Get with it, Boomer!”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“The government has exaggerated the effects of weed for decades.”</a:t>
            </a:r>
          </a:p>
        </p:txBody>
      </p:sp>
    </p:spTree>
    <p:extLst>
      <p:ext uri="{BB962C8B-B14F-4D97-AF65-F5344CB8AC3E}">
        <p14:creationId xmlns:p14="http://schemas.microsoft.com/office/powerpoint/2010/main" val="3056446247"/>
      </p:ext>
    </p:extLst>
  </p:cSld>
  <p:clrMapOvr>
    <a:masterClrMapping/>
  </p:clrMapOvr>
  <p:transition spd="slow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58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F9B3885-2DCB-45F4-A160-027E0BBF65EF}"/>
              </a:ext>
            </a:extLst>
          </p:cNvPr>
          <p:cNvSpPr/>
          <p:nvPr/>
        </p:nvSpPr>
        <p:spPr>
          <a:xfrm>
            <a:off x="94164" y="1964353"/>
            <a:ext cx="790683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Not everything that is </a:t>
            </a:r>
            <a:r>
              <a:rPr kumimoji="0" lang="en-US" sz="4000" b="1" i="1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legal</a:t>
            </a:r>
            <a:r>
              <a:rPr kumimoji="0" lang="en-US" sz="4000" b="1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 </a:t>
            </a:r>
            <a:r>
              <a:rPr kumimoji="0" lang="en-US" sz="4000" b="1" i="1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moral</a:t>
            </a:r>
            <a:r>
              <a:rPr kumimoji="0" lang="en-US" sz="4000" b="1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63550">
              <a:defRPr/>
            </a:pPr>
            <a:r>
              <a:rPr lang="en-US" sz="2800" b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“Any reason divorce” was perfectly legal in Jesus’ day (Mt. 19:3).</a:t>
            </a:r>
          </a:p>
          <a:p>
            <a:pPr marL="463550">
              <a:defRPr/>
            </a:pPr>
            <a:r>
              <a:rPr lang="en-US" sz="2800" b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Jesus taught that it was profoundly immoral (Mt. 19:4-9).</a:t>
            </a:r>
          </a:p>
          <a:p>
            <a:pPr marL="463550">
              <a:defRPr/>
            </a:pPr>
            <a:r>
              <a:rPr lang="en-US" sz="2800" b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Currently in Nevada, it is legal to get drunk, watch porno, pay a prostitute for sex, etc.</a:t>
            </a:r>
          </a:p>
        </p:txBody>
      </p:sp>
    </p:spTree>
    <p:extLst>
      <p:ext uri="{BB962C8B-B14F-4D97-AF65-F5344CB8AC3E}">
        <p14:creationId xmlns:p14="http://schemas.microsoft.com/office/powerpoint/2010/main" val="30888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12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4F3C950-C9E7-4B42-9D97-13DD9104B876}"/>
              </a:ext>
            </a:extLst>
          </p:cNvPr>
          <p:cNvSpPr/>
          <p:nvPr/>
        </p:nvSpPr>
        <p:spPr>
          <a:xfrm>
            <a:off x="94164" y="1524000"/>
            <a:ext cx="79068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b="1" kern="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Marijuana abuse is safer in many respects: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kern="0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Almost impossible to overdose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kern="0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 addictive than other drugs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kern="0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Much better withdrawal</a:t>
            </a:r>
          </a:p>
          <a:p>
            <a:pPr lvl="0">
              <a:defRPr/>
            </a:pPr>
            <a:r>
              <a:rPr kumimoji="0" lang="en-US" sz="4400" b="1" u="none" strike="noStrike" kern="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However, </a:t>
            </a:r>
            <a:r>
              <a:rPr lang="en-US" sz="4400" b="1" kern="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all of these “benefits” deal with the </a:t>
            </a:r>
            <a:r>
              <a:rPr lang="en-US" sz="4400" b="1" i="1" kern="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abuse</a:t>
            </a:r>
            <a:r>
              <a:rPr lang="en-US" sz="4400" b="1" kern="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marijuana or alcohol!</a:t>
            </a:r>
            <a:endParaRPr kumimoji="0" lang="en-US" sz="4400" b="1" u="none" strike="noStrike" kern="0" cap="none" spc="-15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912132B-79A5-4D78-B05E-70043601E651}"/>
              </a:ext>
            </a:extLst>
          </p:cNvPr>
          <p:cNvSpPr/>
          <p:nvPr/>
        </p:nvSpPr>
        <p:spPr>
          <a:xfrm>
            <a:off x="6477000" y="630770"/>
            <a:ext cx="1524000" cy="459317"/>
          </a:xfrm>
          <a:prstGeom prst="roundRect">
            <a:avLst/>
          </a:prstGeom>
          <a:noFill/>
          <a:ln w="762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94C6B9C-85AB-43F8-B839-C8ED2258EFC0}"/>
              </a:ext>
            </a:extLst>
          </p:cNvPr>
          <p:cNvSpPr/>
          <p:nvPr/>
        </p:nvSpPr>
        <p:spPr>
          <a:xfrm>
            <a:off x="2596299" y="1599156"/>
            <a:ext cx="1555384" cy="694151"/>
          </a:xfrm>
          <a:prstGeom prst="roundRect">
            <a:avLst/>
          </a:prstGeom>
          <a:noFill/>
          <a:ln w="762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0E5C3E8-A946-490E-810D-605FE0E1F880}"/>
              </a:ext>
            </a:extLst>
          </p:cNvPr>
          <p:cNvSpPr/>
          <p:nvPr/>
        </p:nvSpPr>
        <p:spPr>
          <a:xfrm>
            <a:off x="6275919" y="213784"/>
            <a:ext cx="1524000" cy="459317"/>
          </a:xfrm>
          <a:prstGeom prst="roundRect">
            <a:avLst/>
          </a:prstGeom>
          <a:noFill/>
          <a:ln w="762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9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5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E91B7FC-8DCD-4DAE-A9A2-494B08B5C9F0}"/>
              </a:ext>
            </a:extLst>
          </p:cNvPr>
          <p:cNvSpPr/>
          <p:nvPr/>
        </p:nvSpPr>
        <p:spPr>
          <a:xfrm>
            <a:off x="94164" y="1583591"/>
            <a:ext cx="80592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kern="0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Cannabidiol (CBD) is one of 100+ cannabinoids in marijuana.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kumimoji="0" lang="en-US" sz="3600" b="1" u="none" strike="noStrike" kern="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Non-intoxicating.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3600" b="1" kern="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Non-psychoactive.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3600" b="1" kern="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Might promote antipsychotic activity.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3600" b="1" kern="0" spc="-1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Epidiolex</a:t>
            </a:r>
            <a:r>
              <a:rPr lang="en-US" sz="3600" b="1" kern="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(CBD med) is approved by the FDA for seizures and epilepsy.</a:t>
            </a:r>
            <a:endParaRPr kumimoji="0" lang="en-US" sz="3600" b="1" u="none" strike="noStrike" kern="0" cap="none" spc="-15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>
              <a:defRPr/>
            </a:pPr>
            <a:r>
              <a:rPr lang="en-US" sz="2400" b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Kevin P. Hill, M.D., </a:t>
            </a:r>
            <a:r>
              <a:rPr lang="en-US" sz="2400" b="1" i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Marijuana</a:t>
            </a:r>
            <a:r>
              <a:rPr lang="en-US" sz="2400" b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(Center City, MN: Hazelden Publishing, 2015), p.101.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9EE06411-B5C3-44FD-8B50-C9560F2B98DD}"/>
              </a:ext>
            </a:extLst>
          </p:cNvPr>
          <p:cNvSpPr/>
          <p:nvPr/>
        </p:nvSpPr>
        <p:spPr>
          <a:xfrm>
            <a:off x="3581401" y="177452"/>
            <a:ext cx="8433148" cy="2514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wouldn’t encourage or endorse the use of CBD, but neither would I consider it immoral.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7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2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0E6E4E-DC09-4A33-B786-568C1983038A}"/>
              </a:ext>
            </a:extLst>
          </p:cNvPr>
          <p:cNvSpPr/>
          <p:nvPr/>
        </p:nvSpPr>
        <p:spPr>
          <a:xfrm>
            <a:off x="94164" y="1583591"/>
            <a:ext cx="805923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Delta-8 (</a:t>
            </a:r>
            <a:r>
              <a:rPr lang="el-GR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8) is one of 100+ cannabinoids in marijuana.</a:t>
            </a:r>
          </a:p>
          <a:p>
            <a:pPr marL="463550" lvl="0">
              <a:defRPr/>
            </a:pPr>
            <a:r>
              <a:rPr lang="en-US" sz="2400" b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Double bond on the </a:t>
            </a:r>
            <a:r>
              <a:rPr lang="en-US" sz="2400" b="1" i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eighth</a:t>
            </a:r>
            <a:r>
              <a:rPr lang="en-US" sz="2400" b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carbon atom.</a:t>
            </a:r>
          </a:p>
          <a:p>
            <a:pPr lvl="0"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Delta-9 (</a:t>
            </a:r>
            <a:r>
              <a:rPr lang="el-GR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9) is THC.</a:t>
            </a:r>
          </a:p>
          <a:p>
            <a:pPr marL="463550" lvl="0">
              <a:defRPr/>
            </a:pPr>
            <a:r>
              <a:rPr lang="en-US" sz="2400" b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Double bond on the </a:t>
            </a:r>
            <a:r>
              <a:rPr lang="en-US" sz="2400" b="1" i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ninth</a:t>
            </a:r>
            <a:r>
              <a:rPr lang="en-US" sz="2400" b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carbon atom.</a:t>
            </a:r>
            <a:endParaRPr lang="en-US" sz="4000" b="1" kern="0" spc="-150" dirty="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far, researchers state that it is intoxicating, and should be avoided.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D6938ED4-1567-4567-967B-2A18EE37DCD2}"/>
              </a:ext>
            </a:extLst>
          </p:cNvPr>
          <p:cNvSpPr/>
          <p:nvPr/>
        </p:nvSpPr>
        <p:spPr>
          <a:xfrm>
            <a:off x="3904164" y="342378"/>
            <a:ext cx="8059236" cy="6172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FDA reports that delta-8 “has psychoactive and intoxicating effects, similar to delta-9 THC.”</a:t>
            </a:r>
          </a:p>
          <a:p>
            <a:pPr lvl="0" algn="ctr">
              <a:defRPr/>
            </a:pP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“5 Things to Know about Delta-8 Tetrahydrocannabinol.” (9/14/2021) www.fda.gov.</a:t>
            </a:r>
          </a:p>
          <a:p>
            <a:pPr lvl="0" algn="ctr"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CDC states that it is 50-75% as intoxicating as THC.</a:t>
            </a:r>
          </a:p>
          <a:p>
            <a:pPr lvl="0" algn="ctr">
              <a:defRPr/>
            </a:pPr>
            <a:r>
              <a:rPr lang="en-US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“Increases in Availability of Cannabis Products Containing Delta-8 THC and Reported Cases of Adverse Events.” </a:t>
            </a:r>
            <a:r>
              <a:rPr lang="en-US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CDC Health Alert Network</a:t>
            </a:r>
            <a:r>
              <a:rPr lang="en-US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(September 14, 2021).</a:t>
            </a:r>
          </a:p>
          <a:p>
            <a:pPr lvl="0" algn="ctr">
              <a:defRPr/>
            </a:pPr>
            <a:r>
              <a:rPr 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Delta-8 has only a “slightly lower psychoactive potency” than THC.</a:t>
            </a:r>
          </a:p>
          <a:p>
            <a:pPr lvl="0" algn="ctr">
              <a:defRPr/>
            </a:pPr>
            <a:r>
              <a:rPr lang="en-US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Craig A. Townsend &amp; Yutaka </a:t>
            </a:r>
            <a:r>
              <a:rPr lang="en-US" b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Ebizuka</a:t>
            </a:r>
            <a:r>
              <a:rPr lang="en-US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(volume eds)., </a:t>
            </a:r>
            <a:r>
              <a:rPr lang="en-US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Natural Products II: Chemistry and Biology</a:t>
            </a:r>
            <a:r>
              <a:rPr lang="en-US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(Elsevier Ltd., 2010), p.1058.</a:t>
            </a:r>
          </a:p>
        </p:txBody>
      </p:sp>
    </p:spTree>
    <p:extLst>
      <p:ext uri="{BB962C8B-B14F-4D97-AF65-F5344CB8AC3E}">
        <p14:creationId xmlns:p14="http://schemas.microsoft.com/office/powerpoint/2010/main" val="356314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5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CCA7ACB-B83B-477D-9DCC-8E4B5E537AF8}"/>
              </a:ext>
            </a:extLst>
          </p:cNvPr>
          <p:cNvSpPr/>
          <p:nvPr/>
        </p:nvSpPr>
        <p:spPr>
          <a:xfrm>
            <a:off x="94164" y="1196638"/>
            <a:ext cx="80592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THC is mind-altering, but so is severe and chronic pain toward the end of life.</a:t>
            </a:r>
            <a:endParaRPr kumimoji="0" lang="en-US" sz="4400" b="1" i="0" u="none" strike="noStrike" kern="0" cap="none" spc="-150" normalizeH="0" baseline="0" noProof="0" dirty="0">
              <a:ln>
                <a:noFill/>
              </a:ln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Palliative care for HIV/AIDS, cancer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9AB0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349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Should be regulated carefully.</a:t>
            </a:r>
          </a:p>
        </p:txBody>
      </p:sp>
      <p:pic>
        <p:nvPicPr>
          <p:cNvPr id="2050" name="Picture 2" descr="Marinol VS THC: What's The Difference? | Herb">
            <a:extLst>
              <a:ext uri="{FF2B5EF4-FFF2-40B4-BE49-F238E27FC236}">
                <a16:creationId xmlns:a16="http://schemas.microsoft.com/office/drawing/2014/main" xmlns="" id="{CB7AE250-2C04-4145-9B66-0D41367F8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43467" y="457200"/>
            <a:ext cx="2191133" cy="269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esamet | Greendorphin.com">
            <a:extLst>
              <a:ext uri="{FF2B5EF4-FFF2-40B4-BE49-F238E27FC236}">
                <a16:creationId xmlns:a16="http://schemas.microsoft.com/office/drawing/2014/main" xmlns="" id="{A03D45C4-1192-4258-9D20-8C14A02A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1905" r="31867" b="24603"/>
          <a:stretch/>
        </p:blipFill>
        <p:spPr bwMode="auto">
          <a:xfrm>
            <a:off x="7943467" y="3289383"/>
            <a:ext cx="2191133" cy="322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366D0D23-C110-4949-896B-AC16BC7B7AA4}"/>
              </a:ext>
            </a:extLst>
          </p:cNvPr>
          <p:cNvSpPr/>
          <p:nvPr/>
        </p:nvSpPr>
        <p:spPr>
          <a:xfrm>
            <a:off x="76200" y="685800"/>
            <a:ext cx="11963400" cy="3124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other “FDA-approved medication is smoked.”</a:t>
            </a:r>
          </a:p>
          <a:p>
            <a:pPr marL="234950" lvl="0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Kevin P. Hill, M.D.,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Marijuana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(Center City, MN: Hazelden Publishing, 2015), p.109.</a:t>
            </a:r>
          </a:p>
          <a:p>
            <a:pPr marL="234950" lvl="0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Willow bark = aspirin</a:t>
            </a:r>
          </a:p>
          <a:p>
            <a:pPr marL="234950" lvl="0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Opium = morphine</a:t>
            </a:r>
          </a:p>
          <a:p>
            <a:pPr marL="234950" lvl="0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Glaucoma? No recommended.</a:t>
            </a:r>
          </a:p>
          <a:p>
            <a:pPr marL="234950" lvl="0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Henry D.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Jampel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“Should You Be Smoking Marijuana to Treat Your Glaucoma?”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Glaucoma Research Foundation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October 29, 2017.</a:t>
            </a:r>
          </a:p>
        </p:txBody>
      </p:sp>
    </p:spTree>
    <p:extLst>
      <p:ext uri="{BB962C8B-B14F-4D97-AF65-F5344CB8AC3E}">
        <p14:creationId xmlns:p14="http://schemas.microsoft.com/office/powerpoint/2010/main" val="33347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70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CCA7ACB-B83B-477D-9DCC-8E4B5E537AF8}"/>
              </a:ext>
            </a:extLst>
          </p:cNvPr>
          <p:cNvSpPr/>
          <p:nvPr/>
        </p:nvSpPr>
        <p:spPr>
          <a:xfrm>
            <a:off x="94164" y="1196638"/>
            <a:ext cx="80592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THC is mind-altering, but so is severe and chronic pain toward the end of life.</a:t>
            </a:r>
            <a:endParaRPr kumimoji="0" lang="en-US" sz="4400" b="1" i="0" u="none" strike="noStrike" kern="0" cap="none" spc="-150" normalizeH="0" baseline="0" noProof="0" dirty="0">
              <a:ln>
                <a:noFill/>
              </a:ln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Palliative care for HIV/AIDS, cancer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9AB0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349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Should be regulated carefully.</a:t>
            </a:r>
          </a:p>
          <a:p>
            <a:pPr marL="2349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 Rampantly abused.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62DF2BA6-864A-47B5-9202-997C25BE302A}"/>
              </a:ext>
            </a:extLst>
          </p:cNvPr>
          <p:cNvSpPr/>
          <p:nvPr/>
        </p:nvSpPr>
        <p:spPr>
          <a:xfrm>
            <a:off x="4206907" y="1361896"/>
            <a:ext cx="7696200" cy="321010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California: The average medical “patient” in was a 32-year old white male with a history of drug use.</a:t>
            </a:r>
          </a:p>
          <a:p>
            <a:pPr marL="234950" lvl="0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4,000 person sample: Thomas J. O’Connell, “Long term marijuana users seeking medical cannabis in California.”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Harm Reduction Journal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(Nov. 3, 2007).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701EC7AA-7194-4651-85D2-AB33773C31CE}"/>
              </a:ext>
            </a:extLst>
          </p:cNvPr>
          <p:cNvSpPr/>
          <p:nvPr/>
        </p:nvSpPr>
        <p:spPr>
          <a:xfrm>
            <a:off x="125832" y="144535"/>
            <a:ext cx="11180234" cy="2209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Colorado: 94% claimed that “pain” was the reason (only 2% for cancer and 1% for HIV/AIDS).</a:t>
            </a:r>
          </a:p>
          <a:p>
            <a:pPr marL="234950" lvl="0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Colorado Department of Public Health. (n.d.) Medical marijuana statistics.</a:t>
            </a:r>
          </a:p>
          <a:p>
            <a:pPr marL="234950" lvl="0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See http://www.colorado.gov/cs/Satellite/CDPHECHEIS/CBON/1251593017044.</a:t>
            </a:r>
          </a:p>
        </p:txBody>
      </p:sp>
    </p:spTree>
    <p:extLst>
      <p:ext uri="{BB962C8B-B14F-4D97-AF65-F5344CB8AC3E}">
        <p14:creationId xmlns:p14="http://schemas.microsoft.com/office/powerpoint/2010/main" val="398406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CCA7ACB-B83B-477D-9DCC-8E4B5E537AF8}"/>
              </a:ext>
            </a:extLst>
          </p:cNvPr>
          <p:cNvSpPr/>
          <p:nvPr/>
        </p:nvSpPr>
        <p:spPr>
          <a:xfrm>
            <a:off x="94164" y="1196638"/>
            <a:ext cx="805923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THC is mind-altering, but so is severe and chronic pain toward the end of life.</a:t>
            </a:r>
            <a:endParaRPr kumimoji="0" lang="en-US" sz="4400" b="1" i="0" u="none" strike="noStrike" kern="0" cap="none" spc="-150" normalizeH="0" baseline="0" noProof="0" dirty="0">
              <a:ln>
                <a:noFill/>
              </a:ln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Palliative care for HIV/AIDS, cancer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9AB09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349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Should be regulated carefully.</a:t>
            </a:r>
          </a:p>
          <a:p>
            <a:pPr marL="2349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809C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 Rampantly abused.</a:t>
            </a:r>
          </a:p>
          <a:p>
            <a:pPr marL="2349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(3) This is a strategy to normalize marijuana.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89E67660-9591-43CF-B169-B6B90A279133}"/>
              </a:ext>
            </a:extLst>
          </p:cNvPr>
          <p:cNvSpPr/>
          <p:nvPr/>
        </p:nvSpPr>
        <p:spPr>
          <a:xfrm>
            <a:off x="170364" y="1371600"/>
            <a:ext cx="11869236" cy="3886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Founder of NORML: “We will use [medical marijuana] as a red-herring to give marijuana a good name.”</a:t>
            </a:r>
          </a:p>
          <a:p>
            <a:pPr marL="234950" lvl="0">
              <a:defRPr/>
            </a:pP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Keith Stroup. Emory Wheel Entertainment Staff (February 6, 1979).</a:t>
            </a:r>
          </a:p>
          <a:p>
            <a:pPr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Director of NORML: “Marijuana has also been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facto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legalized under the guise of medical marijuana.”</a:t>
            </a:r>
          </a:p>
          <a:p>
            <a:pPr marL="234950" lvl="0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Proper strategy in Afghanistan; wildfires in California continue; marijuana legalization. (May 9, 2009) </a:t>
            </a:r>
            <a:r>
              <a:rPr 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CNN Newsroom</a:t>
            </a: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727F83-A94B-4F07-B93B-A277DB346D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56632"/>
            <a:ext cx="3705225" cy="658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0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44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333FA5C-7F2E-4238-88B7-6AFC80125355}"/>
              </a:ext>
            </a:extLst>
          </p:cNvPr>
          <p:cNvSpPr/>
          <p:nvPr/>
        </p:nvSpPr>
        <p:spPr>
          <a:xfrm>
            <a:off x="105050" y="979712"/>
            <a:ext cx="80592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Cover the relevant research.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Show that marijuana and alcohol are not analogous.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Make conservative claims. 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Depend on the Holy Spirit who will surely convict the person. 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Warn about deception (1 Pet. 5:8).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Share that God wants to give authentic happiness (Eph. 5:18).</a:t>
            </a:r>
          </a:p>
        </p:txBody>
      </p:sp>
    </p:spTree>
    <p:extLst>
      <p:ext uri="{BB962C8B-B14F-4D97-AF65-F5344CB8AC3E}">
        <p14:creationId xmlns:p14="http://schemas.microsoft.com/office/powerpoint/2010/main" val="10596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58EA60-0F9D-49A1-B075-805CAA253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5626" y="136516"/>
            <a:ext cx="6520747" cy="2126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Amazon.com: Cannabis and the Christian: What the Bible Says about Marijuana:  9781087734965: Miles, Todd: Books">
            <a:extLst>
              <a:ext uri="{FF2B5EF4-FFF2-40B4-BE49-F238E27FC236}">
                <a16:creationId xmlns:a16="http://schemas.microsoft.com/office/drawing/2014/main" xmlns="" id="{A6D0378C-5F5F-4C44-ADC8-BC4B6FA7C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26600"/>
            <a:ext cx="3098958" cy="43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ijuana | Book by Kevin P Hill | Official Publisher Page | Simon &amp;  Schuster">
            <a:extLst>
              <a:ext uri="{FF2B5EF4-FFF2-40B4-BE49-F238E27FC236}">
                <a16:creationId xmlns:a16="http://schemas.microsoft.com/office/drawing/2014/main" xmlns="" id="{D1DE57D1-5EC9-41A2-8197-5EB08D37C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48" y="2433985"/>
            <a:ext cx="2770310" cy="431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rijuana Debunked: A handbook for parents, pundits and politicians who  want to know the case against legalization: Gogek, Ed: 9781630512293:  Amazon.com: Books">
            <a:extLst>
              <a:ext uri="{FF2B5EF4-FFF2-40B4-BE49-F238E27FC236}">
                <a16:creationId xmlns:a16="http://schemas.microsoft.com/office/drawing/2014/main" xmlns="" id="{4A94CD54-BC77-47D6-B443-BD319A6C7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58" y="2430990"/>
            <a:ext cx="2878127" cy="431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efer Sanity: Seven Great Myths About Marijuana: Sabet, Kevin:  9780825307997: Amazon.com: Books">
            <a:extLst>
              <a:ext uri="{FF2B5EF4-FFF2-40B4-BE49-F238E27FC236}">
                <a16:creationId xmlns:a16="http://schemas.microsoft.com/office/drawing/2014/main" xmlns="" id="{2F3E0AE1-6513-44A8-A828-6A8389B87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503" y="2426599"/>
            <a:ext cx="2878127" cy="431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9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90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064A516-9C43-4F36-B44A-F75F9ADD33A5}"/>
              </a:ext>
            </a:extLst>
          </p:cNvPr>
          <p:cNvSpPr/>
          <p:nvPr/>
        </p:nvSpPr>
        <p:spPr>
          <a:xfrm>
            <a:off x="43016" y="1136343"/>
            <a:ext cx="80341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Marijuana is a </a:t>
            </a:r>
            <a:r>
              <a:rPr kumimoji="0" lang="en-US" sz="4400" b="1" i="1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cocktail of drugs</a:t>
            </a: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not just </a:t>
            </a:r>
            <a:r>
              <a:rPr kumimoji="0" lang="en-US" sz="4400" b="1" i="1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one drug</a:t>
            </a: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 Marijuana is </a:t>
            </a:r>
            <a:r>
              <a:rPr kumimoji="0" lang="en-US" sz="4400" b="1" i="1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fat soluble</a:t>
            </a: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while alcohol is </a:t>
            </a:r>
            <a:r>
              <a:rPr kumimoji="0" lang="en-US" sz="4400" b="1" i="1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 soluble</a:t>
            </a: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(3) Marijuana has become </a:t>
            </a:r>
            <a:r>
              <a:rPr kumimoji="0" lang="en-US" sz="4400" b="1" i="1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more and more potent</a:t>
            </a: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over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(4) Sobriety is nearly impossible to discern in an objective way.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5D462F91-529A-4C07-9066-E23C48B49937}"/>
              </a:ext>
            </a:extLst>
          </p:cNvPr>
          <p:cNvSpPr/>
          <p:nvPr/>
        </p:nvSpPr>
        <p:spPr>
          <a:xfrm>
            <a:off x="609600" y="327627"/>
            <a:ext cx="10351499" cy="297916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Coordination tests, blood tests, and saliva swabs have failed to accurately identify if someone is too impaired to drive a car.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James Queally and Sarah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Parvini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“For Police, Catching Stoned Drivers Isn’t So Easy,”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Los Angeles Times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March 22, 2018.</a:t>
            </a:r>
          </a:p>
        </p:txBody>
      </p:sp>
    </p:spTree>
    <p:extLst>
      <p:ext uri="{BB962C8B-B14F-4D97-AF65-F5344CB8AC3E}">
        <p14:creationId xmlns:p14="http://schemas.microsoft.com/office/powerpoint/2010/main" val="27153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E022166-D431-49A5-8F7C-39CEE3DF3CF0}"/>
              </a:ext>
            </a:extLst>
          </p:cNvPr>
          <p:cNvSpPr/>
          <p:nvPr/>
        </p:nvSpPr>
        <p:spPr>
          <a:xfrm>
            <a:off x="82289" y="1149138"/>
            <a:ext cx="80592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Endocannabinoid system (ECS) carefully regulates the human body.</a:t>
            </a:r>
            <a:endParaRPr kumimoji="0" lang="en-US" sz="4000" b="1" i="0" u="none" strike="noStrike" kern="0" cap="none" spc="-150" normalizeH="0" baseline="0" noProof="0" dirty="0">
              <a:ln>
                <a:noFill/>
              </a:ln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lvl="0">
              <a:defRPr/>
            </a:pPr>
            <a:r>
              <a:rPr lang="en-US" sz="2400" b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(e.g. memory, sleep, motivation, appetite, emotions, etc.)</a:t>
            </a:r>
          </a:p>
          <a:p>
            <a:pPr marL="457200" lvl="0">
              <a:defRPr/>
            </a:pPr>
            <a:r>
              <a:rPr lang="en-US" sz="2400" b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you need to eat, endocannabinoids will affect the cannabinoid receptors in the hypothalamus.</a:t>
            </a:r>
          </a:p>
          <a:p>
            <a:pPr marL="457200" lvl="0">
              <a:defRPr/>
            </a:pPr>
            <a:r>
              <a:rPr lang="en-US" sz="2400" b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Endocannabinoids = “keys”</a:t>
            </a:r>
          </a:p>
          <a:p>
            <a:pPr marL="457200" lvl="0">
              <a:defRPr/>
            </a:pPr>
            <a:r>
              <a:rPr lang="en-US" sz="2400" b="1" kern="0" dirty="0"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Cannabinoid receptors = “locks”</a:t>
            </a:r>
          </a:p>
          <a:p>
            <a:pPr lvl="0"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These CB receptors are throughout the whole body, but mostly in the brain and central nervous system (CB1) and immune system and nerves (CB2).</a:t>
            </a:r>
          </a:p>
        </p:txBody>
      </p:sp>
    </p:spTree>
    <p:extLst>
      <p:ext uri="{BB962C8B-B14F-4D97-AF65-F5344CB8AC3E}">
        <p14:creationId xmlns:p14="http://schemas.microsoft.com/office/powerpoint/2010/main" val="30256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E022166-D431-49A5-8F7C-39CEE3DF3CF0}"/>
              </a:ext>
            </a:extLst>
          </p:cNvPr>
          <p:cNvSpPr/>
          <p:nvPr/>
        </p:nvSpPr>
        <p:spPr>
          <a:xfrm>
            <a:off x="82289" y="1149138"/>
            <a:ext cx="80592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buFont typeface="Wingdings" panose="05000000000000000000" pitchFamily="2" charset="2"/>
              <a:buChar char="ü"/>
              <a:defRPr/>
            </a:pPr>
            <a:r>
              <a:rPr kumimoji="0" lang="en-US" sz="4000" b="1" i="1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Endocannabinoids</a:t>
            </a:r>
            <a:r>
              <a:rPr kumimoji="0" lang="en-US" sz="40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come from the </a:t>
            </a: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body, but </a:t>
            </a:r>
            <a:r>
              <a:rPr lang="en-US" sz="4000" b="1" i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phytocannabinoids</a:t>
            </a: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come from marijuana (i.e. foreign cannabinoids!).</a:t>
            </a:r>
            <a:endParaRPr kumimoji="0" lang="en-US" sz="4000" b="1" i="0" u="none" strike="noStrike" kern="0" cap="none" spc="-150" normalizeH="0" baseline="0" noProof="0" dirty="0">
              <a:ln>
                <a:noFill/>
              </a:ln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lvl="0" indent="-742950">
              <a:buFont typeface="Wingdings" panose="05000000000000000000" pitchFamily="2" charset="2"/>
              <a:buChar char="ü"/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THC floods the ECS like someone with a machine gun blasting all the receptors at once.</a:t>
            </a:r>
          </a:p>
          <a:p>
            <a:pPr marL="742950" lvl="0" indent="-742950">
              <a:buFont typeface="Wingdings" panose="05000000000000000000" pitchFamily="2" charset="2"/>
              <a:buChar char="ü"/>
              <a:defRPr/>
            </a:pPr>
            <a:r>
              <a:rPr lang="en-US" sz="4000" b="1" kern="0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Leads to “downregulation,” which shuts off your ECS.</a:t>
            </a:r>
          </a:p>
        </p:txBody>
      </p:sp>
    </p:spTree>
    <p:extLst>
      <p:ext uri="{BB962C8B-B14F-4D97-AF65-F5344CB8AC3E}">
        <p14:creationId xmlns:p14="http://schemas.microsoft.com/office/powerpoint/2010/main" val="30604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F99AC2F-7964-40BA-B1CC-73D2B17BB19B}"/>
              </a:ext>
            </a:extLst>
          </p:cNvPr>
          <p:cNvSpPr/>
          <p:nvPr/>
        </p:nvSpPr>
        <p:spPr>
          <a:xfrm>
            <a:off x="94164" y="724422"/>
            <a:ext cx="805923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Reaction time was 36% slower.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 mph = 139 feet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Richard Schwartz, “Marijuana.”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Pediatrics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109.2 (February 2002): 287.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4x to 10x the rate of accidents.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Asbridge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et al. “Cannabis and traffic collision risk” (Apr. 2014)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International Journal of Public Health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Laumon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et al. “Cannabis intoxication and fatal road crashes in France” (Dec. 2005)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British Medical Journal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S. Blows, et al. (2005). Marijuana use and car crash injury.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Addiction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100(5), 605-611.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150" normalizeH="0" baseline="0" noProof="0" dirty="0">
                <a:ln>
                  <a:noFill/>
                </a:ln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Switzerland has a zero-tolerance policy.</a:t>
            </a:r>
          </a:p>
          <a:p>
            <a:pPr marL="2254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Giovanni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Battistella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et al., “Weed or Wheel”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PLOS One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AB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8:1 (January 2013): 52546.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0E687168-1D46-418A-BD3F-A9BDEA273EFC}"/>
              </a:ext>
            </a:extLst>
          </p:cNvPr>
          <p:cNvSpPr/>
          <p:nvPr/>
        </p:nvSpPr>
        <p:spPr>
          <a:xfrm>
            <a:off x="1550096" y="2322486"/>
            <a:ext cx="10351499" cy="297916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 marijuana disqualifies us from doing something as </a:t>
            </a:r>
            <a:r>
              <a:rPr kumimoji="0" lang="en-US" sz="44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simple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as </a:t>
            </a:r>
            <a:r>
              <a:rPr kumimoji="0" lang="en-US" sz="44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driving a car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can we be considered sober enough to do something as </a:t>
            </a:r>
            <a:r>
              <a:rPr kumimoji="0" lang="en-US" sz="44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complex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as </a:t>
            </a:r>
            <a:r>
              <a:rPr kumimoji="0" lang="en-US" sz="44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Christian work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9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EAE4758-B609-42FE-8B04-61D96EAE6A46}"/>
              </a:ext>
            </a:extLst>
          </p:cNvPr>
          <p:cNvSpPr/>
          <p:nvPr/>
        </p:nvSpPr>
        <p:spPr>
          <a:xfrm>
            <a:off x="93120" y="1136343"/>
            <a:ext cx="798408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kern="0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(1) The Bible affirms that </a:t>
            </a:r>
            <a:r>
              <a:rPr lang="en-US" sz="4400" b="1" i="1" kern="0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en-US" sz="4400" b="1" kern="0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God’s creation is good (1 Tim. 4:4).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(2) Scripture never makes an exception for marijuana.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(3) In fact, it mentions “plants yielding seed” (Gen. 1:29).</a:t>
            </a:r>
          </a:p>
          <a:p>
            <a:pPr lvl="0">
              <a:defRPr/>
            </a:pPr>
            <a:r>
              <a:rPr lang="en-US" sz="4400" b="1" kern="0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(4) Therefore, marijuana is good.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5D653E-9602-43D0-A581-4EE3B7FCF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114" y="326572"/>
            <a:ext cx="3886200" cy="5350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090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E4DCBBE-0D78-4BAD-A977-9782E04052E3}"/>
              </a:ext>
            </a:extLst>
          </p:cNvPr>
          <p:cNvSpPr/>
          <p:nvPr/>
        </p:nvSpPr>
        <p:spPr>
          <a:xfrm>
            <a:off x="93120" y="1136343"/>
            <a:ext cx="80592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b="1" kern="0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(1) Silence is not affirmation.</a:t>
            </a:r>
          </a:p>
        </p:txBody>
      </p:sp>
      <p:pic>
        <p:nvPicPr>
          <p:cNvPr id="1026" name="Picture 2" descr="How Cocaine Affects the Female Brain Differently">
            <a:extLst>
              <a:ext uri="{FF2B5EF4-FFF2-40B4-BE49-F238E27FC236}">
                <a16:creationId xmlns:a16="http://schemas.microsoft.com/office/drawing/2014/main" xmlns="" id="{3CD71454-3CAE-44F0-962B-0C58E3858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15910"/>
            <a:ext cx="5187698" cy="3889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Drug Paraphernalia: Everyday Items for Drug Use">
            <a:extLst>
              <a:ext uri="{FF2B5EF4-FFF2-40B4-BE49-F238E27FC236}">
                <a16:creationId xmlns:a16="http://schemas.microsoft.com/office/drawing/2014/main" xmlns="" id="{7CA5E99E-C130-40C8-BAB1-B7E51816C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9" y="1905000"/>
            <a:ext cx="5181757" cy="3455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Former bath-salts addict: 'It felt so evil' | CNN">
            <a:extLst>
              <a:ext uri="{FF2B5EF4-FFF2-40B4-BE49-F238E27FC236}">
                <a16:creationId xmlns:a16="http://schemas.microsoft.com/office/drawing/2014/main" xmlns="" id="{CD76133B-08D2-48AA-9C3E-0183B0325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07855" y="319985"/>
            <a:ext cx="5181756" cy="4001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682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wellDar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dark16x9.potx" id="{77470787-3BA3-4BA9-93AB-3419747B99F4}" vid="{A57E8D5C-484E-4496-B0FE-81ED5C5444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12444</TotalTime>
  <Words>2984</Words>
  <Application>Microsoft Office PowerPoint</Application>
  <PresentationFormat>Widescreen</PresentationFormat>
  <Paragraphs>324</Paragraphs>
  <Slides>79</Slides>
  <Notes>79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7" baseType="lpstr">
      <vt:lpstr>Arial</vt:lpstr>
      <vt:lpstr>Calibri</vt:lpstr>
      <vt:lpstr>Calibri Light</vt:lpstr>
      <vt:lpstr>Lao UI</vt:lpstr>
      <vt:lpstr>Times New Roman</vt:lpstr>
      <vt:lpstr>Wingdings</vt:lpstr>
      <vt:lpstr>Office Theme</vt:lpstr>
      <vt:lpstr>DwellDark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Franklin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Rochford</dc:creator>
  <cp:lastModifiedBy>DoddH</cp:lastModifiedBy>
  <cp:revision>1653</cp:revision>
  <dcterms:created xsi:type="dcterms:W3CDTF">2011-02-16T23:43:02Z</dcterms:created>
  <dcterms:modified xsi:type="dcterms:W3CDTF">2022-07-20T20:10:52Z</dcterms:modified>
</cp:coreProperties>
</file>