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4871" r:id="rId5"/>
  </p:sldMasterIdLst>
  <p:notesMasterIdLst>
    <p:notesMasterId r:id="rId64"/>
  </p:notesMasterIdLst>
  <p:sldIdLst>
    <p:sldId id="1273" r:id="rId6"/>
    <p:sldId id="7724" r:id="rId7"/>
    <p:sldId id="8002" r:id="rId8"/>
    <p:sldId id="7963" r:id="rId9"/>
    <p:sldId id="7964" r:id="rId10"/>
    <p:sldId id="7965" r:id="rId11"/>
    <p:sldId id="7966" r:id="rId12"/>
    <p:sldId id="7967" r:id="rId13"/>
    <p:sldId id="7968" r:id="rId14"/>
    <p:sldId id="7969" r:id="rId15"/>
    <p:sldId id="7970" r:id="rId16"/>
    <p:sldId id="7971" r:id="rId17"/>
    <p:sldId id="7436" r:id="rId18"/>
    <p:sldId id="7973" r:id="rId19"/>
    <p:sldId id="7974" r:id="rId20"/>
    <p:sldId id="7975" r:id="rId21"/>
    <p:sldId id="7976" r:id="rId22"/>
    <p:sldId id="7977" r:id="rId23"/>
    <p:sldId id="7978" r:id="rId24"/>
    <p:sldId id="7979" r:id="rId25"/>
    <p:sldId id="7980" r:id="rId26"/>
    <p:sldId id="7981" r:id="rId27"/>
    <p:sldId id="7983" r:id="rId28"/>
    <p:sldId id="7984" r:id="rId29"/>
    <p:sldId id="7985" r:id="rId30"/>
    <p:sldId id="7463" r:id="rId31"/>
    <p:sldId id="7465" r:id="rId32"/>
    <p:sldId id="7987" r:id="rId33"/>
    <p:sldId id="7516" r:id="rId34"/>
    <p:sldId id="7518" r:id="rId35"/>
    <p:sldId id="7988" r:id="rId36"/>
    <p:sldId id="7990" r:id="rId37"/>
    <p:sldId id="8007" r:id="rId38"/>
    <p:sldId id="7992" r:id="rId39"/>
    <p:sldId id="7993" r:id="rId40"/>
    <p:sldId id="7994" r:id="rId41"/>
    <p:sldId id="8008" r:id="rId42"/>
    <p:sldId id="8014" r:id="rId43"/>
    <p:sldId id="8015" r:id="rId44"/>
    <p:sldId id="8016" r:id="rId45"/>
    <p:sldId id="8017" r:id="rId46"/>
    <p:sldId id="8018" r:id="rId47"/>
    <p:sldId id="8019" r:id="rId48"/>
    <p:sldId id="7995" r:id="rId49"/>
    <p:sldId id="7996" r:id="rId50"/>
    <p:sldId id="7997" r:id="rId51"/>
    <p:sldId id="8000" r:id="rId52"/>
    <p:sldId id="8003" r:id="rId53"/>
    <p:sldId id="7998" r:id="rId54"/>
    <p:sldId id="7999" r:id="rId55"/>
    <p:sldId id="8001" r:id="rId56"/>
    <p:sldId id="8004" r:id="rId57"/>
    <p:sldId id="8011" r:id="rId58"/>
    <p:sldId id="8009" r:id="rId59"/>
    <p:sldId id="8010" r:id="rId60"/>
    <p:sldId id="8012" r:id="rId61"/>
    <p:sldId id="7931" r:id="rId62"/>
    <p:sldId id="6665" r:id="rId63"/>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56350-1A52-47D2-846F-F9BD746F32BF}" v="3525" dt="2025-07-11T14:21:49.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0476" autoAdjust="0"/>
  </p:normalViewPr>
  <p:slideViewPr>
    <p:cSldViewPr>
      <p:cViewPr varScale="1">
        <p:scale>
          <a:sx n="71" d="100"/>
          <a:sy n="71" d="100"/>
        </p:scale>
        <p:origin x="1008" y="72"/>
      </p:cViewPr>
      <p:guideLst>
        <p:guide orient="horz" pos="1800"/>
        <p:guide pos="3200"/>
      </p:guideLst>
    </p:cSldViewPr>
  </p:slideViewPr>
  <p:outlineViewPr>
    <p:cViewPr>
      <p:scale>
        <a:sx n="33" d="100"/>
        <a:sy n="33" d="100"/>
      </p:scale>
      <p:origin x="48" y="321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dirty="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12464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20F2-ECFC-8EEA-246F-59249D3CB86C}"/>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6C1387B-1D8F-3E95-0660-6C58A721C8DC}"/>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E9671F6F-4EF1-7998-1550-96ECCCE39930}"/>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56EB36E4-8D09-BE5C-5186-6F6D4EE0AEC4}"/>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95026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F7044-3AC8-08C8-3B19-E4C40B56FE32}"/>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78E4FE8-F4EA-730E-289E-97CCFB5AFD4F}"/>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D724B782-2D66-3763-3748-CB5488B2E5D2}"/>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9ABF612B-1D26-D31A-A84E-71B84D8F8500}"/>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51302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54A3F-DCED-BB33-824A-14DE4E65A2FA}"/>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A9FA8C5-39A5-9B7A-2C66-71889AE636C8}"/>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AF34E9ED-E960-3187-ADD5-4577ED566333}"/>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25D7AB47-631B-E6B6-CA30-9C43A256155A}"/>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87917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61CB-294B-D0F3-8734-E6DED5F02AC5}"/>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80D98F0-B3CF-F657-E479-55C0E7677DC2}"/>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8FB830FE-4193-058C-6B7A-95AA342F2425}"/>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7BBE9927-093A-20EE-7451-1D72C1A2B8AC}"/>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850029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A4E53-3FA5-2009-DDDE-B61CEDE331F4}"/>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F9CDF95-3F10-5D28-01F6-0BA6C3AC037F}"/>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6682D6C6-F5B0-BDE3-1162-B60C66874D72}"/>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06C2A1F1-A0D4-31B3-3EAF-6D898511702C}"/>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66440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3ADA-F1F2-7F66-5DDE-F5FEEBF2D8C8}"/>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5F007F2-4A5B-D75E-9025-B5E173C7B943}"/>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7F5DFF0B-18DB-3840-5E71-D4CA38175B1E}"/>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CAD8451B-D8E1-F2EF-EFC6-FB23F4D9877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19292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E223-B665-BC7D-CD6C-7D48E6B00E92}"/>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2DC0007-02FF-1E4C-E0BD-02E39A94EE32}"/>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5BD6C7E2-BDDB-292C-E313-F39E09CB48B0}"/>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90AE7C84-B017-BABD-70A8-179D832882E8}"/>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783406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A9065-61CD-3E96-4B0F-BA7397397FEA}"/>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3CF9A1E-1FD0-C3C8-6BB6-65E07EDBC590}"/>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7B7289C7-05BB-0E30-E13F-58D8DB5D5796}"/>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6087937D-19B5-4180-127F-8A9D5848DE65}"/>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04321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72F3-6402-4CA6-AB52-74EEEA107366}"/>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AE696C5-C9FA-F37C-7A7E-6257A8F3D69E}"/>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11C09C4E-EE5A-59B2-AFDC-FE30DBFD8AF8}"/>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4D69D004-F112-F41F-F738-78E87361D842}"/>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89701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87537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81B46-7779-3D32-6D07-39600C08E2AA}"/>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48FB185-4D19-0B10-5A4C-E5D13663DBF1}"/>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DCF76C00-8666-64B3-3645-2C58B3DB2B4A}"/>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C8BBB133-5887-6F6D-C23F-430789D2E6B2}"/>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381252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13B7-12E4-9F55-7F24-D1619688EE51}"/>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7E5C4F5-B410-9876-4C50-3D82447B5E89}"/>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0CF36C19-8B01-4E74-95E2-CBC9B911CC5F}"/>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64C0754B-EFBD-745A-A03C-9F4582EB9F3B}"/>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90955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F6AA-CC9B-3D58-6B78-765C4C6A32BE}"/>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4240530-5366-762A-BF78-33A01F61F4FE}"/>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2309B459-1349-0577-0BA7-5E5D742B28B1}"/>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18FA5741-F375-FF8F-E7CA-616BDCBB4094}"/>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93397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C086-6C07-6372-06DF-9B47B6B1DF79}"/>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ECE0FAC-BB30-AFCE-1B6A-F92B50B8453B}"/>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3DEF1C93-AA1F-1067-8C59-4C47D157425A}"/>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DAD22C4D-5A59-A52A-3BF9-3ED126BF7450}"/>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207463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9482C-BB93-DDCD-8D24-C4EAA238276A}"/>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C3816AA-67A7-7CDB-4B7B-CD73DC6E1D77}"/>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ADCAD1A2-560D-8D12-A56B-7BBA37C1B91A}"/>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A9B9D6DD-9E11-7377-D026-631B5C8F0A1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90531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38779-2EA4-6A0E-AE60-CA5C83BA216F}"/>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06E2823-E2C9-7CA6-E232-F50B828955E2}"/>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F316C7D8-F1CA-8F67-55E4-58CDB5C80EB5}"/>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BB81BC4D-DB83-021F-88C5-DD1F342DA864}"/>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53250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9A79C-72F5-538D-67DB-3AC601E0B226}"/>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ADAD5F9-E9E3-5039-0E3F-6540217BECDA}"/>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41AFA5EF-63D4-74B5-8AB5-168CD663CDD6}"/>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CDF65B89-318F-E6F9-30F7-7CFE20188B59}"/>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942783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141C8-52C2-D3B6-AD51-B55F45BB4E6A}"/>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E58F070-B163-90B0-BA3E-3BFF87AD45F4}"/>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2AEB46C3-4545-62E2-BF3F-068C8CEE425B}"/>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6724B177-D0C3-4280-ACA9-FDD3ADFE759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44916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24AD3-3E9C-A775-6D26-96302E117ECE}"/>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DD23364-4168-2382-6249-E50B064A34B3}"/>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016C3778-1D28-DF74-93C2-567C3A9209A5}"/>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F88CC456-E97B-41AF-EA39-784DA1D9E62E}"/>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4132095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67CF0-72BA-E8AF-370C-49BEE226EA03}"/>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4352164-49AD-6F25-1D9E-3518B86108CD}"/>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96903479-FF93-5DFE-9881-918B9747EBB5}"/>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2B5968AC-243A-22DB-996B-E8A3585D5DB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8643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FD6C-FAF8-5118-2B7F-D3E15EAF56D9}"/>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8333FEC-9F61-BB1E-68FE-3A9BA9825379}"/>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001CE2D3-3060-0A62-10FD-C48CB07DFECC}"/>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CB61539D-76D0-3F8D-C142-DEF35DD76773}"/>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579499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C28DA-74A4-87C9-89D2-32E95EDF7F71}"/>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F920996-CF2E-6428-24F4-1546B26896F5}"/>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C8C4ABAE-D6D7-08EA-3F16-99CC138F9404}"/>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C9F14BBE-90EA-7F01-241F-6339D49381BE}"/>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83557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260F0-9763-38B2-EBF5-2ABC4994EB0A}"/>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D962D89-B9DD-2AF6-9C2C-D5D0830F8212}"/>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E1612DAD-D994-47A0-2438-CB84EB371662}"/>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9E8CE541-55C6-1CD9-58FA-F9C5B49AF73E}"/>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670872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DBA3-2E93-C3E0-6AF1-7A5FA8B5D351}"/>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B910EF2-9E08-A224-2A4E-79C4A32D66C1}"/>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7C1FFBDE-BBC3-1F2C-BEFE-4C3BF1BD78D7}"/>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B88F8DB5-BD61-6D0A-BD99-8B87AD997CF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745339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C04F2-4B9F-A38F-0198-139A3E318165}"/>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D2D02ED-5724-3849-1B56-BA1FE126D405}"/>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EC909349-E1DD-EF3F-360F-41A873202FE4}"/>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6B82AC42-1928-2701-F7A6-B88D85DA56EC}"/>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991324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32D4-59AC-AC5B-F98A-09F267A4E82B}"/>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0E1F856-30CB-F20B-3D2F-E2C9D27A5D45}"/>
              </a:ext>
            </a:extLst>
          </p:cNvPr>
          <p:cNvSpPr>
            <a:spLocks noGrp="1" noRot="1" noChangeAspect="1" noTextEdit="1"/>
          </p:cNvSpPr>
          <p:nvPr>
            <p:ph type="sldImg"/>
          </p:nvPr>
        </p:nvSpPr>
        <p:spPr>
          <a:xfrm>
            <a:off x="381000" y="685800"/>
            <a:ext cx="6096000" cy="3429000"/>
          </a:xfrm>
          <a:ln/>
        </p:spPr>
      </p:sp>
      <p:sp>
        <p:nvSpPr>
          <p:cNvPr id="84995" name="Notes Placeholder 2">
            <a:extLst>
              <a:ext uri="{FF2B5EF4-FFF2-40B4-BE49-F238E27FC236}">
                <a16:creationId xmlns:a16="http://schemas.microsoft.com/office/drawing/2014/main" id="{F0F7BFEB-580B-7825-B080-91FBCEC5CF17}"/>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E442C82A-FDA2-157F-4A8C-854839BC22C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5AA91A-840B-400E-8836-D9A384A456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763533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2C840-8466-0070-D833-EE76212EE85F}"/>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7652647-9E31-A284-F134-24A984CEE534}"/>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C255A95C-90DF-DD20-CF33-7165C35B87ED}"/>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B925BA8B-77ED-D4C9-4F85-3E40D24B27CF}"/>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679420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00C4-E53B-9829-9AD2-AB4E3BD3D161}"/>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42598CD-EFF7-9271-33EE-84D6923F1B28}"/>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09FD0AF3-6A97-BA21-9DA0-E2373DABFEBF}"/>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17E512E4-A413-E551-46A9-944B0C1D8D94}"/>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53</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279227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921FC-5C29-B4F9-5A5F-329B7C3CEE53}"/>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5C976D9-AFFF-E55A-230C-40117B5C73E7}"/>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F03E2D62-779C-EEBC-EA9D-C358AA602EF4}"/>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D54B96B4-785A-8411-E737-D2EF4D6E8768}"/>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411089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02E6C-971E-83F7-4BE5-A7CC71C11950}"/>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374E00D-D37F-E4EB-7586-F1D34DCA8795}"/>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374980DF-FD73-1C7F-ED97-C981A5F8D063}"/>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D42CFDAD-B186-EE7C-0952-7FC87649B517}"/>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56</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28697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57</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1523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B1F2-6995-6461-5484-3415E725AB16}"/>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DC73DB7-ADFA-6342-53B1-F3F3C83A0E81}"/>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71009171-70AA-3A41-E598-BF0AC819D45D}"/>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A49184DF-0AC0-40DC-5BEC-AC6BDEEC1CF4}"/>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957680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58</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6400" y="696913"/>
            <a:ext cx="6197600" cy="348615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C55D4-1C73-A2CF-56A9-6983D395A17B}"/>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29C4154-A657-3A57-564F-BFCF36CE6DA3}"/>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A7141400-CC64-8FAB-543F-9339AF642C58}"/>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4E6AD8FD-5F6A-5AAA-8DE3-5B3FF3D808A6}"/>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9136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72D86-8176-95C1-8452-A37F278BA416}"/>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9A3DF87-D869-3C25-3557-F1CC1F346447}"/>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FE4E3EF7-0BEC-70F4-DFA8-FED5E621C701}"/>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64E3070F-75D3-751D-6279-084CF8EB5572}"/>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9624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CC1B-3257-4F88-CC4C-F8479AD6F086}"/>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3C95365-3EAC-E3D8-F97F-4D9FD5C4E6F6}"/>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4DA6F2B8-24FA-73D9-5B79-EED62117F6B8}"/>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7A68EE16-95CE-66A1-FA30-4980E361A463}"/>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06025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571FE-F22E-CBD3-C7A9-798DBA0FB998}"/>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43A82FE-48B9-1949-9387-A233C940A62E}"/>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DC0CBB6A-5D72-F152-0D82-4FCE4353CCDC}"/>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A40C60EB-B6EC-3DC4-6F29-C5424AF5963A}"/>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18056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F9419-271F-E7F1-DB84-E9F11B627E5A}"/>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B94BB09-E35B-6154-71AC-556832993B16}"/>
              </a:ext>
            </a:extLst>
          </p:cNvPr>
          <p:cNvSpPr>
            <a:spLocks noGrp="1" noRot="1" noChangeAspect="1" noTextEdit="1"/>
          </p:cNvSpPr>
          <p:nvPr>
            <p:ph type="sldImg"/>
          </p:nvPr>
        </p:nvSpPr>
        <p:spPr>
          <a:xfrm>
            <a:off x="406400" y="696913"/>
            <a:ext cx="6197600" cy="3486150"/>
          </a:xfrm>
          <a:ln/>
        </p:spPr>
      </p:sp>
      <p:sp>
        <p:nvSpPr>
          <p:cNvPr id="84995" name="Notes Placeholder 2">
            <a:extLst>
              <a:ext uri="{FF2B5EF4-FFF2-40B4-BE49-F238E27FC236}">
                <a16:creationId xmlns:a16="http://schemas.microsoft.com/office/drawing/2014/main" id="{D1E12B00-7238-E7EE-6C52-0B96E74DE3C3}"/>
              </a:ext>
            </a:extLst>
          </p:cNvPr>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a:extLst>
              <a:ext uri="{FF2B5EF4-FFF2-40B4-BE49-F238E27FC236}">
                <a16:creationId xmlns:a16="http://schemas.microsoft.com/office/drawing/2014/main" id="{1753CE56-527E-F13B-B416-15DCE4F884D9}"/>
              </a:ext>
            </a:extLst>
          </p:cNvPr>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95796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8" y="1775357"/>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6"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442451"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1"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1"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2"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2"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4"/>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4" y="1195920"/>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4"/>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88031"/>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8"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extLst>
      <p:ext uri="{BB962C8B-B14F-4D97-AF65-F5344CB8AC3E}">
        <p14:creationId xmlns:p14="http://schemas.microsoft.com/office/powerpoint/2010/main" val="3311750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extLst>
      <p:ext uri="{BB962C8B-B14F-4D97-AF65-F5344CB8AC3E}">
        <p14:creationId xmlns:p14="http://schemas.microsoft.com/office/powerpoint/2010/main" val="2821740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773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extLst>
      <p:ext uri="{BB962C8B-B14F-4D97-AF65-F5344CB8AC3E}">
        <p14:creationId xmlns:p14="http://schemas.microsoft.com/office/powerpoint/2010/main" val="503904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extLst>
      <p:ext uri="{BB962C8B-B14F-4D97-AF65-F5344CB8AC3E}">
        <p14:creationId xmlns:p14="http://schemas.microsoft.com/office/powerpoint/2010/main" val="4149605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93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extLst>
      <p:ext uri="{BB962C8B-B14F-4D97-AF65-F5344CB8AC3E}">
        <p14:creationId xmlns:p14="http://schemas.microsoft.com/office/powerpoint/2010/main" val="3181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1" y="5080003"/>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5"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6" y="5080003"/>
            <a:ext cx="7425266"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56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extLst>
      <p:ext uri="{BB962C8B-B14F-4D97-AF65-F5344CB8AC3E}">
        <p14:creationId xmlns:p14="http://schemas.microsoft.com/office/powerpoint/2010/main" val="329113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extLst>
      <p:ext uri="{BB962C8B-B14F-4D97-AF65-F5344CB8AC3E}">
        <p14:creationId xmlns:p14="http://schemas.microsoft.com/office/powerpoint/2010/main" val="2069505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134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3108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49645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1546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093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897579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80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1"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7"/>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3"/>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9"/>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6551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4878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650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59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1" y="5077871"/>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5"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5"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5"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1"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5"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5"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 id="2147484870" r:id="rId22"/>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9595257"/>
      </p:ext>
    </p:extLst>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 id="2147484883" r:id="rId12"/>
    <p:sldLayoutId id="2147484884" r:id="rId13"/>
    <p:sldLayoutId id="2147484885" r:id="rId14"/>
    <p:sldLayoutId id="2147484886" r:id="rId15"/>
    <p:sldLayoutId id="2147484887" r:id="rId16"/>
    <p:sldLayoutId id="2147484888" r:id="rId17"/>
    <p:sldLayoutId id="2147484889" r:id="rId18"/>
    <p:sldLayoutId id="2147484890" r:id="rId19"/>
    <p:sldLayoutId id="2147484891" r:id="rId20"/>
    <p:sldLayoutId id="2147484892"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risleyc@dwellcc.org"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The Upside Down Wisdom of Ecclesiastes</a:t>
            </a:r>
          </a:p>
        </p:txBody>
      </p:sp>
      <p:sp>
        <p:nvSpPr>
          <p:cNvPr id="7171" name="Subtitle 2"/>
          <p:cNvSpPr>
            <a:spLocks noGrp="1"/>
          </p:cNvSpPr>
          <p:nvPr>
            <p:ph type="subTitle" idx="1"/>
          </p:nvPr>
        </p:nvSpPr>
        <p:spPr>
          <a:xfrm>
            <a:off x="930729" y="3848100"/>
            <a:ext cx="8297333" cy="1460500"/>
          </a:xfrm>
        </p:spPr>
        <p:txBody>
          <a:bodyPr/>
          <a:lstStyle/>
          <a:p>
            <a:r>
              <a:rPr lang="en-US" sz="4800" dirty="0">
                <a:ea typeface="ＭＳ Ｐゴシック" pitchFamily="34" charset="-128"/>
              </a:rPr>
              <a:t>XSI 2025</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03095-6C65-0DC2-98D8-70FB9FAFE3C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28993F-E0B2-EC8A-D845-4231A8E26530}"/>
              </a:ext>
            </a:extLst>
          </p:cNvPr>
          <p:cNvSpPr>
            <a:spLocks noGrp="1"/>
          </p:cNvSpPr>
          <p:nvPr>
            <p:ph idx="1"/>
          </p:nvPr>
        </p:nvSpPr>
        <p:spPr/>
        <p:txBody>
          <a:bodyPr/>
          <a:lstStyle/>
          <a:p>
            <a:r>
              <a:rPr lang="en-US" sz="4000" dirty="0"/>
              <a:t>Ecclesiastes</a:t>
            </a:r>
          </a:p>
          <a:p>
            <a:pPr marL="0" indent="0"/>
            <a:r>
              <a:rPr lang="en-US" sz="4000" dirty="0"/>
              <a:t>Gets us to grapple with the deeper questions:</a:t>
            </a:r>
          </a:p>
          <a:p>
            <a:pPr marL="571500" indent="-571500">
              <a:buFontTx/>
              <a:buChar char="-"/>
            </a:pPr>
            <a:r>
              <a:rPr lang="en-US" sz="4000" dirty="0"/>
              <a:t>Is there meaning to life? If so, what is it?</a:t>
            </a:r>
          </a:p>
          <a:p>
            <a:pPr marL="571500" indent="-571500">
              <a:buFontTx/>
              <a:buChar char="-"/>
            </a:pPr>
            <a:r>
              <a:rPr lang="en-US" sz="4000" dirty="0"/>
              <a:t>Why is there so much suffering and injustice?</a:t>
            </a:r>
          </a:p>
          <a:p>
            <a:pPr marL="571500" indent="-571500">
              <a:buFontTx/>
              <a:buChar char="-"/>
            </a:pPr>
            <a:r>
              <a:rPr lang="en-US" sz="4000" dirty="0"/>
              <a:t>Does God even care?</a:t>
            </a:r>
          </a:p>
          <a:p>
            <a:pPr marL="571500" indent="-571500">
              <a:buFontTx/>
              <a:buChar char="-"/>
            </a:pPr>
            <a:r>
              <a:rPr lang="en-US" sz="4000" dirty="0"/>
              <a:t>Is life really worth living?</a:t>
            </a:r>
          </a:p>
        </p:txBody>
      </p:sp>
    </p:spTree>
    <p:extLst>
      <p:ext uri="{BB962C8B-B14F-4D97-AF65-F5344CB8AC3E}">
        <p14:creationId xmlns:p14="http://schemas.microsoft.com/office/powerpoint/2010/main" val="7452213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B4CC1-F6FB-2682-6834-528D98A8A81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9C6DB5F-B8DF-F92D-8970-F71C49A85DE2}"/>
              </a:ext>
            </a:extLst>
          </p:cNvPr>
          <p:cNvSpPr>
            <a:spLocks noGrp="1"/>
          </p:cNvSpPr>
          <p:nvPr>
            <p:ph type="body" sz="half" idx="2"/>
          </p:nvPr>
        </p:nvSpPr>
        <p:spPr/>
        <p:txBody>
          <a:bodyPr/>
          <a:lstStyle/>
          <a:p>
            <a:r>
              <a:rPr lang="en-US" dirty="0">
                <a:latin typeface="+mn-lt"/>
              </a:rPr>
              <a:t>Ecclesiastes also</a:t>
            </a:r>
            <a:r>
              <a:rPr lang="en-US" i="1" dirty="0">
                <a:latin typeface="+mn-lt"/>
              </a:rPr>
              <a:t> </a:t>
            </a:r>
            <a:r>
              <a:rPr lang="en-US" dirty="0">
                <a:latin typeface="+mn-lt"/>
              </a:rPr>
              <a:t>helps us to be honest about the troubles of life…</a:t>
            </a:r>
          </a:p>
          <a:p>
            <a:r>
              <a:rPr lang="en-US" dirty="0">
                <a:latin typeface="+mn-lt"/>
              </a:rPr>
              <a:t>One scholar thus describes Ecclesiastes as ‘a kind of back door’ that allows believers to have the sad and skeptical thoughts that they would never allow to enter the front door of their faith.</a:t>
            </a:r>
          </a:p>
        </p:txBody>
      </p:sp>
      <p:sp>
        <p:nvSpPr>
          <p:cNvPr id="2" name="TextBox 1">
            <a:extLst>
              <a:ext uri="{FF2B5EF4-FFF2-40B4-BE49-F238E27FC236}">
                <a16:creationId xmlns:a16="http://schemas.microsoft.com/office/drawing/2014/main" id="{08AE461C-8BE2-24F9-A903-87D2B0C6C4DA}"/>
              </a:ext>
            </a:extLst>
          </p:cNvPr>
          <p:cNvSpPr txBox="1"/>
          <p:nvPr/>
        </p:nvSpPr>
        <p:spPr>
          <a:xfrm>
            <a:off x="6076576" y="4610100"/>
            <a:ext cx="4419600" cy="954107"/>
          </a:xfrm>
          <a:prstGeom prst="rect">
            <a:avLst/>
          </a:prstGeom>
          <a:noFill/>
        </p:spPr>
        <p:txBody>
          <a:bodyPr wrap="square" rtlCol="0">
            <a:spAutoFit/>
          </a:bodyPr>
          <a:lstStyle/>
          <a:p>
            <a:r>
              <a:rPr lang="en-US" sz="2800" dirty="0"/>
              <a:t>Why Everything Matters by Philip G. Ryken</a:t>
            </a:r>
          </a:p>
        </p:txBody>
      </p:sp>
    </p:spTree>
    <p:extLst>
      <p:ext uri="{BB962C8B-B14F-4D97-AF65-F5344CB8AC3E}">
        <p14:creationId xmlns:p14="http://schemas.microsoft.com/office/powerpoint/2010/main" val="39647358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5AFC1-510B-FCCA-71DC-B63F360E960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EADE996-7709-C3EB-205F-722B3BF265E2}"/>
              </a:ext>
            </a:extLst>
          </p:cNvPr>
          <p:cNvSpPr>
            <a:spLocks noGrp="1"/>
          </p:cNvSpPr>
          <p:nvPr>
            <p:ph idx="1"/>
          </p:nvPr>
        </p:nvSpPr>
        <p:spPr/>
        <p:txBody>
          <a:bodyPr/>
          <a:lstStyle/>
          <a:p>
            <a:r>
              <a:rPr lang="en-US" sz="4000" dirty="0"/>
              <a:t>Ecclesiastes</a:t>
            </a:r>
          </a:p>
          <a:p>
            <a:pPr marL="0" indent="0"/>
            <a:r>
              <a:rPr lang="en-US" sz="4000" dirty="0"/>
              <a:t>This is important for us:</a:t>
            </a:r>
          </a:p>
          <a:p>
            <a:pPr marL="571500" indent="-571500">
              <a:buFontTx/>
              <a:buChar char="-"/>
            </a:pPr>
            <a:r>
              <a:rPr lang="en-US" sz="4000" dirty="0"/>
              <a:t>These are the questions that people without God are trying and failing to answer</a:t>
            </a:r>
          </a:p>
          <a:p>
            <a:pPr marL="571500" indent="-571500">
              <a:buFontTx/>
              <a:buChar char="-"/>
            </a:pPr>
            <a:r>
              <a:rPr lang="en-US" sz="4000" dirty="0"/>
              <a:t>These are the questions that arise in the midst of suffering</a:t>
            </a:r>
          </a:p>
          <a:p>
            <a:pPr marL="0" indent="0"/>
            <a:r>
              <a:rPr lang="en-US" sz="4000" i="1" dirty="0"/>
              <a:t>Will you be able to minister to these people?</a:t>
            </a:r>
          </a:p>
        </p:txBody>
      </p:sp>
    </p:spTree>
    <p:extLst>
      <p:ext uri="{BB962C8B-B14F-4D97-AF65-F5344CB8AC3E}">
        <p14:creationId xmlns:p14="http://schemas.microsoft.com/office/powerpoint/2010/main" val="30800695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Ecclesiastes 1</a:t>
            </a:r>
          </a:p>
        </p:txBody>
      </p:sp>
      <p:sp>
        <p:nvSpPr>
          <p:cNvPr id="7" name="Content Placeholder 6"/>
          <p:cNvSpPr>
            <a:spLocks noGrp="1"/>
          </p:cNvSpPr>
          <p:nvPr>
            <p:ph idx="1"/>
          </p:nvPr>
        </p:nvSpPr>
        <p:spPr/>
        <p:txBody>
          <a:bodyPr/>
          <a:lstStyle/>
          <a:p>
            <a:r>
              <a:rPr lang="en-US" sz="4000" dirty="0"/>
              <a:t>2 Meaningless, meaningless, everything in meaningless.</a:t>
            </a:r>
          </a:p>
        </p:txBody>
      </p:sp>
      <p:sp>
        <p:nvSpPr>
          <p:cNvPr id="4" name="Text Placeholder 3">
            <a:extLst>
              <a:ext uri="{FF2B5EF4-FFF2-40B4-BE49-F238E27FC236}">
                <a16:creationId xmlns:a16="http://schemas.microsoft.com/office/drawing/2014/main" id="{2D00B4A6-F7C4-D938-2D4A-26FE63ACB21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1437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035A8-C8BC-285B-81AB-26A135B097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B7A227-91DD-AE0F-950E-7198462DD99B}"/>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0F7BF160-C4F9-F8F3-C740-ED23C125F65B}"/>
              </a:ext>
            </a:extLst>
          </p:cNvPr>
          <p:cNvSpPr>
            <a:spLocks noGrp="1"/>
          </p:cNvSpPr>
          <p:nvPr>
            <p:ph idx="1"/>
          </p:nvPr>
        </p:nvSpPr>
        <p:spPr/>
        <p:txBody>
          <a:bodyPr/>
          <a:lstStyle/>
          <a:p>
            <a:r>
              <a:rPr lang="en-US" sz="4000" dirty="0"/>
              <a:t>2 </a:t>
            </a:r>
            <a:r>
              <a:rPr lang="en-US" sz="4000" u="sng" dirty="0"/>
              <a:t>Meaningless</a:t>
            </a:r>
            <a:r>
              <a:rPr lang="en-US" sz="4000" dirty="0"/>
              <a:t>, </a:t>
            </a:r>
            <a:r>
              <a:rPr lang="en-US" sz="4000" u="sng" dirty="0"/>
              <a:t>meaningless</a:t>
            </a:r>
            <a:r>
              <a:rPr lang="en-US" sz="4000" dirty="0"/>
              <a:t>, everything in </a:t>
            </a:r>
            <a:r>
              <a:rPr lang="en-US" sz="4000" u="sng" dirty="0"/>
              <a:t>meaningless</a:t>
            </a:r>
            <a:r>
              <a:rPr lang="en-US" sz="4000" dirty="0"/>
              <a:t>.</a:t>
            </a:r>
          </a:p>
        </p:txBody>
      </p:sp>
      <p:sp>
        <p:nvSpPr>
          <p:cNvPr id="4" name="Text Placeholder 3">
            <a:extLst>
              <a:ext uri="{FF2B5EF4-FFF2-40B4-BE49-F238E27FC236}">
                <a16:creationId xmlns:a16="http://schemas.microsoft.com/office/drawing/2014/main" id="{C4725674-2DEA-78A2-9562-C9A693973417}"/>
              </a:ext>
            </a:extLst>
          </p:cNvPr>
          <p:cNvSpPr>
            <a:spLocks noGrp="1"/>
          </p:cNvSpPr>
          <p:nvPr>
            <p:ph type="body" sz="quarter" idx="10"/>
          </p:nvPr>
        </p:nvSpPr>
        <p:spPr/>
        <p:txBody>
          <a:bodyPr/>
          <a:lstStyle/>
          <a:p>
            <a:endParaRPr lang="en-US"/>
          </a:p>
        </p:txBody>
      </p:sp>
      <p:sp>
        <p:nvSpPr>
          <p:cNvPr id="2" name="Rounded Rectangle 6">
            <a:extLst>
              <a:ext uri="{FF2B5EF4-FFF2-40B4-BE49-F238E27FC236}">
                <a16:creationId xmlns:a16="http://schemas.microsoft.com/office/drawing/2014/main" id="{08F5F0E4-B15E-BE8B-5458-F35465AFD5BA}"/>
              </a:ext>
            </a:extLst>
          </p:cNvPr>
          <p:cNvSpPr/>
          <p:nvPr/>
        </p:nvSpPr>
        <p:spPr bwMode="auto">
          <a:xfrm>
            <a:off x="1193800" y="1562100"/>
            <a:ext cx="3574299"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a:t>
            </a:r>
            <a:r>
              <a:rPr lang="en-US" i="1" dirty="0">
                <a:solidFill>
                  <a:schemeClr val="bg1"/>
                </a:solidFill>
                <a:latin typeface="Calibri Light" panose="020F0302020204030204" pitchFamily="34" charset="0"/>
                <a:cs typeface="Calibri Light" panose="020F0302020204030204" pitchFamily="34" charset="0"/>
              </a:rPr>
              <a:t>hebel”</a:t>
            </a:r>
            <a:r>
              <a:rPr lang="en-US" dirty="0">
                <a:solidFill>
                  <a:schemeClr val="bg1"/>
                </a:solidFill>
                <a:latin typeface="Calibri Light" panose="020F0302020204030204" pitchFamily="34" charset="0"/>
                <a:cs typeface="Calibri Light" panose="020F0302020204030204" pitchFamily="34" charset="0"/>
              </a:rPr>
              <a:t> - vapor</a:t>
            </a:r>
          </a:p>
        </p:txBody>
      </p:sp>
    </p:spTree>
    <p:extLst>
      <p:ext uri="{BB962C8B-B14F-4D97-AF65-F5344CB8AC3E}">
        <p14:creationId xmlns:p14="http://schemas.microsoft.com/office/powerpoint/2010/main" val="211523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B6E9C-8DBD-3C5D-4A0A-7BAE7F6D91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67DEA8-4B39-039D-530B-90C283644C32}"/>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466A5DFD-B516-D1D2-C31F-252D9173AABE}"/>
              </a:ext>
            </a:extLst>
          </p:cNvPr>
          <p:cNvSpPr>
            <a:spLocks noGrp="1"/>
          </p:cNvSpPr>
          <p:nvPr>
            <p:ph idx="1"/>
          </p:nvPr>
        </p:nvSpPr>
        <p:spPr/>
        <p:txBody>
          <a:bodyPr/>
          <a:lstStyle/>
          <a:p>
            <a:r>
              <a:rPr lang="en-US" sz="4000" dirty="0"/>
              <a:t>2 </a:t>
            </a:r>
            <a:r>
              <a:rPr lang="en-US" sz="4000" u="sng" dirty="0"/>
              <a:t>Meaningless</a:t>
            </a:r>
            <a:r>
              <a:rPr lang="en-US" sz="4000" dirty="0"/>
              <a:t>, </a:t>
            </a:r>
            <a:r>
              <a:rPr lang="en-US" sz="4000" u="sng" dirty="0"/>
              <a:t>meaningless</a:t>
            </a:r>
            <a:r>
              <a:rPr lang="en-US" sz="4000" dirty="0"/>
              <a:t>, everything in </a:t>
            </a:r>
            <a:r>
              <a:rPr lang="en-US" sz="4000" u="sng" dirty="0"/>
              <a:t>meaningless</a:t>
            </a:r>
            <a:r>
              <a:rPr lang="en-US" sz="4000" dirty="0"/>
              <a:t>.</a:t>
            </a:r>
          </a:p>
        </p:txBody>
      </p:sp>
      <p:sp>
        <p:nvSpPr>
          <p:cNvPr id="4" name="Text Placeholder 3">
            <a:extLst>
              <a:ext uri="{FF2B5EF4-FFF2-40B4-BE49-F238E27FC236}">
                <a16:creationId xmlns:a16="http://schemas.microsoft.com/office/drawing/2014/main" id="{32650AB9-AEC2-E506-9DE1-6D071932D8DE}"/>
              </a:ext>
            </a:extLst>
          </p:cNvPr>
          <p:cNvSpPr>
            <a:spLocks noGrp="1"/>
          </p:cNvSpPr>
          <p:nvPr>
            <p:ph type="body" sz="quarter" idx="10"/>
          </p:nvPr>
        </p:nvSpPr>
        <p:spPr/>
        <p:txBody>
          <a:bodyPr/>
          <a:lstStyle/>
          <a:p>
            <a:endParaRPr lang="en-US"/>
          </a:p>
        </p:txBody>
      </p:sp>
      <p:sp>
        <p:nvSpPr>
          <p:cNvPr id="2" name="Rounded Rectangle 6">
            <a:extLst>
              <a:ext uri="{FF2B5EF4-FFF2-40B4-BE49-F238E27FC236}">
                <a16:creationId xmlns:a16="http://schemas.microsoft.com/office/drawing/2014/main" id="{B5ABB38C-9253-F973-EFC1-78A138D63193}"/>
              </a:ext>
            </a:extLst>
          </p:cNvPr>
          <p:cNvSpPr/>
          <p:nvPr/>
        </p:nvSpPr>
        <p:spPr bwMode="auto">
          <a:xfrm>
            <a:off x="1193800" y="1562100"/>
            <a:ext cx="3574299"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a:t>
            </a:r>
            <a:r>
              <a:rPr lang="en-US" i="1" dirty="0">
                <a:solidFill>
                  <a:schemeClr val="bg1"/>
                </a:solidFill>
                <a:latin typeface="Calibri Light" panose="020F0302020204030204" pitchFamily="34" charset="0"/>
                <a:cs typeface="Calibri Light" panose="020F0302020204030204" pitchFamily="34" charset="0"/>
              </a:rPr>
              <a:t>hebel”</a:t>
            </a:r>
            <a:r>
              <a:rPr lang="en-US" dirty="0">
                <a:solidFill>
                  <a:schemeClr val="bg1"/>
                </a:solidFill>
                <a:latin typeface="Calibri Light" panose="020F0302020204030204" pitchFamily="34" charset="0"/>
                <a:cs typeface="Calibri Light" panose="020F0302020204030204" pitchFamily="34" charset="0"/>
              </a:rPr>
              <a:t> - vapor</a:t>
            </a:r>
          </a:p>
        </p:txBody>
      </p:sp>
      <p:sp>
        <p:nvSpPr>
          <p:cNvPr id="6" name="Rounded Rectangle 6">
            <a:extLst>
              <a:ext uri="{FF2B5EF4-FFF2-40B4-BE49-F238E27FC236}">
                <a16:creationId xmlns:a16="http://schemas.microsoft.com/office/drawing/2014/main" id="{44438C61-B605-6528-EE48-75BD7E3ED083}"/>
              </a:ext>
            </a:extLst>
          </p:cNvPr>
          <p:cNvSpPr/>
          <p:nvPr/>
        </p:nvSpPr>
        <p:spPr bwMode="auto">
          <a:xfrm>
            <a:off x="1193799" y="2335433"/>
            <a:ext cx="3574299"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Fleeting, lack of permanence</a:t>
            </a:r>
          </a:p>
        </p:txBody>
      </p:sp>
      <p:sp>
        <p:nvSpPr>
          <p:cNvPr id="8" name="Rounded Rectangle 6">
            <a:extLst>
              <a:ext uri="{FF2B5EF4-FFF2-40B4-BE49-F238E27FC236}">
                <a16:creationId xmlns:a16="http://schemas.microsoft.com/office/drawing/2014/main" id="{BA16C870-4AC6-F245-7CE5-10A6D47CB22D}"/>
              </a:ext>
            </a:extLst>
          </p:cNvPr>
          <p:cNvSpPr/>
          <p:nvPr/>
        </p:nvSpPr>
        <p:spPr bwMode="auto">
          <a:xfrm>
            <a:off x="1193798" y="3662764"/>
            <a:ext cx="3574299"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Here one minute, gone the next</a:t>
            </a:r>
          </a:p>
        </p:txBody>
      </p:sp>
    </p:spTree>
    <p:extLst>
      <p:ext uri="{BB962C8B-B14F-4D97-AF65-F5344CB8AC3E}">
        <p14:creationId xmlns:p14="http://schemas.microsoft.com/office/powerpoint/2010/main" val="398487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8073-D951-54FB-0054-67112FC6EC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DD4A97-77F0-6124-AECE-223B56172A32}"/>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2AB36A42-3495-D9A9-8A26-E26DADBAECA4}"/>
              </a:ext>
            </a:extLst>
          </p:cNvPr>
          <p:cNvSpPr>
            <a:spLocks noGrp="1"/>
          </p:cNvSpPr>
          <p:nvPr>
            <p:ph idx="1"/>
          </p:nvPr>
        </p:nvSpPr>
        <p:spPr/>
        <p:txBody>
          <a:bodyPr/>
          <a:lstStyle/>
          <a:p>
            <a:r>
              <a:rPr lang="en-US" sz="4000" dirty="0"/>
              <a:t>3 What advantage [gain] does man have for all his toil at which he toils under the sun?</a:t>
            </a:r>
            <a:endParaRPr lang="en-US" sz="4400" dirty="0"/>
          </a:p>
        </p:txBody>
      </p:sp>
      <p:sp>
        <p:nvSpPr>
          <p:cNvPr id="4" name="Text Placeholder 3">
            <a:extLst>
              <a:ext uri="{FF2B5EF4-FFF2-40B4-BE49-F238E27FC236}">
                <a16:creationId xmlns:a16="http://schemas.microsoft.com/office/drawing/2014/main" id="{1157B9BA-BA73-959E-956A-7B786CC71CD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8674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DC011-A042-83FB-6E78-EC097B7A5E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BA1BB3-AEB6-5259-8298-65FDDE0CA1CF}"/>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C1C7D79A-36D5-25AC-9A33-132F6B13312A}"/>
              </a:ext>
            </a:extLst>
          </p:cNvPr>
          <p:cNvSpPr>
            <a:spLocks noGrp="1"/>
          </p:cNvSpPr>
          <p:nvPr>
            <p:ph idx="1"/>
          </p:nvPr>
        </p:nvSpPr>
        <p:spPr/>
        <p:txBody>
          <a:bodyPr/>
          <a:lstStyle/>
          <a:p>
            <a:r>
              <a:rPr lang="en-US" sz="4000" dirty="0"/>
              <a:t>3 What </a:t>
            </a:r>
            <a:r>
              <a:rPr lang="en-US" sz="4000" u="sng" dirty="0"/>
              <a:t>advantage [gain]</a:t>
            </a:r>
            <a:r>
              <a:rPr lang="en-US" sz="4000" dirty="0"/>
              <a:t> does man have for all his toil at which he toils under the sun?</a:t>
            </a:r>
            <a:endParaRPr lang="en-US" sz="4400" dirty="0"/>
          </a:p>
        </p:txBody>
      </p:sp>
      <p:sp>
        <p:nvSpPr>
          <p:cNvPr id="4" name="Text Placeholder 3">
            <a:extLst>
              <a:ext uri="{FF2B5EF4-FFF2-40B4-BE49-F238E27FC236}">
                <a16:creationId xmlns:a16="http://schemas.microsoft.com/office/drawing/2014/main" id="{BFF22FAC-3291-1C36-8EA4-0D590B9D3831}"/>
              </a:ext>
            </a:extLst>
          </p:cNvPr>
          <p:cNvSpPr>
            <a:spLocks noGrp="1"/>
          </p:cNvSpPr>
          <p:nvPr>
            <p:ph type="body" sz="quarter" idx="10"/>
          </p:nvPr>
        </p:nvSpPr>
        <p:spPr/>
        <p:txBody>
          <a:bodyPr/>
          <a:lstStyle/>
          <a:p>
            <a:endParaRPr lang="en-US" dirty="0"/>
          </a:p>
        </p:txBody>
      </p:sp>
      <p:sp>
        <p:nvSpPr>
          <p:cNvPr id="8" name="Rounded Rectangle 6">
            <a:extLst>
              <a:ext uri="{FF2B5EF4-FFF2-40B4-BE49-F238E27FC236}">
                <a16:creationId xmlns:a16="http://schemas.microsoft.com/office/drawing/2014/main" id="{8745ADE6-7B8F-8627-82FE-A2C9E2079185}"/>
              </a:ext>
            </a:extLst>
          </p:cNvPr>
          <p:cNvSpPr/>
          <p:nvPr/>
        </p:nvSpPr>
        <p:spPr bwMode="auto">
          <a:xfrm>
            <a:off x="431800" y="1790700"/>
            <a:ext cx="60198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a:t>
            </a:r>
            <a:r>
              <a:rPr lang="en-US" i="1" dirty="0">
                <a:solidFill>
                  <a:schemeClr val="bg1"/>
                </a:solidFill>
                <a:latin typeface="Calibri Light" panose="020F0302020204030204" pitchFamily="34" charset="0"/>
                <a:cs typeface="Calibri Light" panose="020F0302020204030204" pitchFamily="34" charset="0"/>
              </a:rPr>
              <a:t>yitron”</a:t>
            </a:r>
            <a:r>
              <a:rPr lang="en-US" dirty="0">
                <a:solidFill>
                  <a:schemeClr val="bg1"/>
                </a:solidFill>
                <a:latin typeface="Calibri Light" panose="020F0302020204030204" pitchFamily="34" charset="0"/>
                <a:cs typeface="Calibri Light" panose="020F0302020204030204" pitchFamily="34" charset="0"/>
              </a:rPr>
              <a:t> – surplus</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What is success in this life?</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My previous job</a:t>
            </a:r>
          </a:p>
        </p:txBody>
      </p:sp>
    </p:spTree>
    <p:extLst>
      <p:ext uri="{BB962C8B-B14F-4D97-AF65-F5344CB8AC3E}">
        <p14:creationId xmlns:p14="http://schemas.microsoft.com/office/powerpoint/2010/main" val="1299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850B-65FA-B374-116B-97F04C9E26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849B71-69B0-C54F-8C30-590814B1123B}"/>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EE9B8E65-1DC2-9E7E-9DBC-9A5E311AACC1}"/>
              </a:ext>
            </a:extLst>
          </p:cNvPr>
          <p:cNvSpPr>
            <a:spLocks noGrp="1"/>
          </p:cNvSpPr>
          <p:nvPr>
            <p:ph idx="1"/>
          </p:nvPr>
        </p:nvSpPr>
        <p:spPr/>
        <p:txBody>
          <a:bodyPr/>
          <a:lstStyle/>
          <a:p>
            <a:r>
              <a:rPr lang="en-US" sz="4000" dirty="0"/>
              <a:t>3 What </a:t>
            </a:r>
            <a:r>
              <a:rPr lang="en-US" sz="4000" u="sng" dirty="0"/>
              <a:t>advantage [gain]</a:t>
            </a:r>
            <a:r>
              <a:rPr lang="en-US" sz="4000" dirty="0"/>
              <a:t> does man have for all his toil at which he toils under the sun?</a:t>
            </a:r>
            <a:endParaRPr lang="en-US" sz="4400" dirty="0"/>
          </a:p>
        </p:txBody>
      </p:sp>
      <p:sp>
        <p:nvSpPr>
          <p:cNvPr id="4" name="Text Placeholder 3">
            <a:extLst>
              <a:ext uri="{FF2B5EF4-FFF2-40B4-BE49-F238E27FC236}">
                <a16:creationId xmlns:a16="http://schemas.microsoft.com/office/drawing/2014/main" id="{745F2E96-2D4A-4E9E-B028-DB583803C16B}"/>
              </a:ext>
            </a:extLst>
          </p:cNvPr>
          <p:cNvSpPr>
            <a:spLocks noGrp="1"/>
          </p:cNvSpPr>
          <p:nvPr>
            <p:ph type="body" sz="quarter" idx="10"/>
          </p:nvPr>
        </p:nvSpPr>
        <p:spPr/>
        <p:txBody>
          <a:bodyPr/>
          <a:lstStyle/>
          <a:p>
            <a:endParaRPr lang="en-US" dirty="0"/>
          </a:p>
        </p:txBody>
      </p:sp>
      <p:sp>
        <p:nvSpPr>
          <p:cNvPr id="8" name="Rounded Rectangle 6">
            <a:extLst>
              <a:ext uri="{FF2B5EF4-FFF2-40B4-BE49-F238E27FC236}">
                <a16:creationId xmlns:a16="http://schemas.microsoft.com/office/drawing/2014/main" id="{89F31F2E-9CA0-C2E3-5BB6-660B5E305593}"/>
              </a:ext>
            </a:extLst>
          </p:cNvPr>
          <p:cNvSpPr/>
          <p:nvPr/>
        </p:nvSpPr>
        <p:spPr bwMode="auto">
          <a:xfrm>
            <a:off x="431800" y="1790700"/>
            <a:ext cx="60198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a:t>
            </a:r>
            <a:r>
              <a:rPr lang="en-US" i="1" dirty="0">
                <a:solidFill>
                  <a:schemeClr val="bg1"/>
                </a:solidFill>
                <a:latin typeface="Calibri Light" panose="020F0302020204030204" pitchFamily="34" charset="0"/>
                <a:cs typeface="Calibri Light" panose="020F0302020204030204" pitchFamily="34" charset="0"/>
              </a:rPr>
              <a:t>yitron”</a:t>
            </a:r>
            <a:r>
              <a:rPr lang="en-US" dirty="0">
                <a:solidFill>
                  <a:schemeClr val="bg1"/>
                </a:solidFill>
                <a:latin typeface="Calibri Light" panose="020F0302020204030204" pitchFamily="34" charset="0"/>
                <a:cs typeface="Calibri Light" panose="020F0302020204030204" pitchFamily="34" charset="0"/>
              </a:rPr>
              <a:t> – surplus</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What is success in this life?</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My previous job</a:t>
            </a:r>
          </a:p>
        </p:txBody>
      </p:sp>
      <p:sp>
        <p:nvSpPr>
          <p:cNvPr id="2" name="Rounded Rectangle 6">
            <a:extLst>
              <a:ext uri="{FF2B5EF4-FFF2-40B4-BE49-F238E27FC236}">
                <a16:creationId xmlns:a16="http://schemas.microsoft.com/office/drawing/2014/main" id="{02621A66-25AA-3060-5819-DECD584F6BDE}"/>
              </a:ext>
            </a:extLst>
          </p:cNvPr>
          <p:cNvSpPr/>
          <p:nvPr/>
        </p:nvSpPr>
        <p:spPr bwMode="auto">
          <a:xfrm>
            <a:off x="584200" y="1943100"/>
            <a:ext cx="6019800" cy="17543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2 Key Dates:</a:t>
            </a:r>
          </a:p>
          <a:p>
            <a:pPr marL="571500" indent="-571500">
              <a:lnSpc>
                <a:spcPct val="90000"/>
              </a:lnSpc>
              <a:buFontTx/>
              <a:buChar char="-"/>
            </a:pPr>
            <a:r>
              <a:rPr lang="en-US" dirty="0">
                <a:solidFill>
                  <a:schemeClr val="bg1"/>
                </a:solidFill>
                <a:latin typeface="Calibri Light" panose="020F0302020204030204" pitchFamily="34" charset="0"/>
                <a:cs typeface="Calibri Light" panose="020F0302020204030204" pitchFamily="34" charset="0"/>
              </a:rPr>
              <a:t>9/12/2001</a:t>
            </a:r>
          </a:p>
          <a:p>
            <a:pPr marL="571500" indent="-571500">
              <a:lnSpc>
                <a:spcPct val="90000"/>
              </a:lnSpc>
              <a:buFontTx/>
              <a:buChar char="-"/>
            </a:pPr>
            <a:r>
              <a:rPr lang="en-US" dirty="0">
                <a:solidFill>
                  <a:schemeClr val="bg1"/>
                </a:solidFill>
                <a:latin typeface="Calibri Light" panose="020F0302020204030204" pitchFamily="34" charset="0"/>
                <a:cs typeface="Calibri Light" panose="020F0302020204030204" pitchFamily="34" charset="0"/>
              </a:rPr>
              <a:t>1/02/2008</a:t>
            </a:r>
          </a:p>
        </p:txBody>
      </p:sp>
      <p:cxnSp>
        <p:nvCxnSpPr>
          <p:cNvPr id="9" name="Straight Arrow Connector 8">
            <a:extLst>
              <a:ext uri="{FF2B5EF4-FFF2-40B4-BE49-F238E27FC236}">
                <a16:creationId xmlns:a16="http://schemas.microsoft.com/office/drawing/2014/main" id="{FA4564E3-0619-1F55-7858-B7553937F10E}"/>
              </a:ext>
            </a:extLst>
          </p:cNvPr>
          <p:cNvCxnSpPr/>
          <p:nvPr/>
        </p:nvCxnSpPr>
        <p:spPr bwMode="auto">
          <a:xfrm flipV="1">
            <a:off x="5613400" y="3086100"/>
            <a:ext cx="838200" cy="129540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8600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407C-81E9-72A1-F014-1FF977775E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EC1CC2-3A55-3E40-6E1E-5C3A8BF9F226}"/>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F376322A-FF97-2155-0C7C-914D90D494EF}"/>
              </a:ext>
            </a:extLst>
          </p:cNvPr>
          <p:cNvSpPr>
            <a:spLocks noGrp="1"/>
          </p:cNvSpPr>
          <p:nvPr>
            <p:ph idx="1"/>
          </p:nvPr>
        </p:nvSpPr>
        <p:spPr/>
        <p:txBody>
          <a:bodyPr/>
          <a:lstStyle/>
          <a:p>
            <a:r>
              <a:rPr lang="en-US" sz="4000" dirty="0"/>
              <a:t>3 What </a:t>
            </a:r>
            <a:r>
              <a:rPr lang="en-US" sz="4000" u="sng" dirty="0"/>
              <a:t>advantage [gain]</a:t>
            </a:r>
            <a:r>
              <a:rPr lang="en-US" sz="4000" dirty="0"/>
              <a:t> does man have for all his toil at which he toils under the sun?</a:t>
            </a:r>
            <a:endParaRPr lang="en-US" sz="4400" dirty="0"/>
          </a:p>
        </p:txBody>
      </p:sp>
      <p:sp>
        <p:nvSpPr>
          <p:cNvPr id="4" name="Text Placeholder 3">
            <a:extLst>
              <a:ext uri="{FF2B5EF4-FFF2-40B4-BE49-F238E27FC236}">
                <a16:creationId xmlns:a16="http://schemas.microsoft.com/office/drawing/2014/main" id="{1902E2AE-B1AA-630E-C1F5-5607DBAF0A3F}"/>
              </a:ext>
            </a:extLst>
          </p:cNvPr>
          <p:cNvSpPr>
            <a:spLocks noGrp="1"/>
          </p:cNvSpPr>
          <p:nvPr>
            <p:ph type="body" sz="quarter" idx="10"/>
          </p:nvPr>
        </p:nvSpPr>
        <p:spPr/>
        <p:txBody>
          <a:bodyPr/>
          <a:lstStyle/>
          <a:p>
            <a:endParaRPr lang="en-US" dirty="0"/>
          </a:p>
        </p:txBody>
      </p:sp>
      <p:sp>
        <p:nvSpPr>
          <p:cNvPr id="8" name="Rounded Rectangle 6">
            <a:extLst>
              <a:ext uri="{FF2B5EF4-FFF2-40B4-BE49-F238E27FC236}">
                <a16:creationId xmlns:a16="http://schemas.microsoft.com/office/drawing/2014/main" id="{F0FBFABB-FC54-86E8-F5B1-3F8B6EF30303}"/>
              </a:ext>
            </a:extLst>
          </p:cNvPr>
          <p:cNvSpPr/>
          <p:nvPr/>
        </p:nvSpPr>
        <p:spPr bwMode="auto">
          <a:xfrm>
            <a:off x="431800" y="1790700"/>
            <a:ext cx="6019800"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a:t>
            </a:r>
            <a:r>
              <a:rPr lang="en-US" i="1" dirty="0">
                <a:solidFill>
                  <a:schemeClr val="bg1"/>
                </a:solidFill>
                <a:latin typeface="Calibri Light" panose="020F0302020204030204" pitchFamily="34" charset="0"/>
                <a:cs typeface="Calibri Light" panose="020F0302020204030204" pitchFamily="34" charset="0"/>
              </a:rPr>
              <a:t>yitron”</a:t>
            </a:r>
            <a:r>
              <a:rPr lang="en-US" dirty="0">
                <a:solidFill>
                  <a:schemeClr val="bg1"/>
                </a:solidFill>
                <a:latin typeface="Calibri Light" panose="020F0302020204030204" pitchFamily="34" charset="0"/>
                <a:cs typeface="Calibri Light" panose="020F0302020204030204" pitchFamily="34" charset="0"/>
              </a:rPr>
              <a:t> – surplus</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What is success in this life?</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My previous job</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My job now</a:t>
            </a:r>
          </a:p>
        </p:txBody>
      </p:sp>
    </p:spTree>
    <p:extLst>
      <p:ext uri="{BB962C8B-B14F-4D97-AF65-F5344CB8AC3E}">
        <p14:creationId xmlns:p14="http://schemas.microsoft.com/office/powerpoint/2010/main" val="4259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4400" dirty="0"/>
              <a:t>I am going to die.</a:t>
            </a:r>
          </a:p>
          <a:p>
            <a:r>
              <a:rPr lang="en-US" sz="4400" dirty="0"/>
              <a:t>You are going to die.</a:t>
            </a:r>
          </a:p>
        </p:txBody>
      </p:sp>
      <p:sp>
        <p:nvSpPr>
          <p:cNvPr id="5" name="Oval 4">
            <a:extLst>
              <a:ext uri="{FF2B5EF4-FFF2-40B4-BE49-F238E27FC236}">
                <a16:creationId xmlns:a16="http://schemas.microsoft.com/office/drawing/2014/main" id="{E75D0A60-F8E3-47D2-177B-58A7F9A9128B}"/>
              </a:ext>
            </a:extLst>
          </p:cNvPr>
          <p:cNvSpPr/>
          <p:nvPr/>
        </p:nvSpPr>
        <p:spPr bwMode="auto">
          <a:xfrm>
            <a:off x="127000" y="4914900"/>
            <a:ext cx="2667000" cy="533400"/>
          </a:xfrm>
          <a:prstGeom prst="ellipse">
            <a:avLst/>
          </a:prstGeom>
          <a:noFill/>
          <a:ln w="53975" cap="flat" cmpd="sng" algn="ctr">
            <a:solidFill>
              <a:srgbClr val="FF0000"/>
            </a:solidFill>
            <a:prstDash val="solid"/>
            <a:round/>
            <a:headEnd type="none" w="med" len="med"/>
            <a:tailEnd type="none" w="med" len="med"/>
          </a:ln>
          <a:effectLst/>
        </p:spPr>
        <p:txBody>
          <a:bodyPr rtlCol="0" anchor="ctr"/>
          <a:lstStyle/>
          <a:p>
            <a:pPr algn="ctr"/>
            <a:endParaRPr lang="en-US" dirty="0"/>
          </a:p>
        </p:txBody>
      </p:sp>
    </p:spTree>
    <p:extLst>
      <p:ext uri="{BB962C8B-B14F-4D97-AF65-F5344CB8AC3E}">
        <p14:creationId xmlns:p14="http://schemas.microsoft.com/office/powerpoint/2010/main" val="1356558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B622-1727-56CF-9193-70BEFF6926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025676-F4A0-6979-EC48-542CD24B16E7}"/>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8FC9C923-97DA-348F-A881-FFC9BEF202B8}"/>
              </a:ext>
            </a:extLst>
          </p:cNvPr>
          <p:cNvSpPr>
            <a:spLocks noGrp="1"/>
          </p:cNvSpPr>
          <p:nvPr>
            <p:ph idx="1"/>
          </p:nvPr>
        </p:nvSpPr>
        <p:spPr/>
        <p:txBody>
          <a:bodyPr/>
          <a:lstStyle/>
          <a:p>
            <a:r>
              <a:rPr lang="en-US" sz="4000" dirty="0"/>
              <a:t>8 Everything is wearisome beyond description.</a:t>
            </a:r>
          </a:p>
        </p:txBody>
      </p:sp>
      <p:sp>
        <p:nvSpPr>
          <p:cNvPr id="4" name="Text Placeholder 3">
            <a:extLst>
              <a:ext uri="{FF2B5EF4-FFF2-40B4-BE49-F238E27FC236}">
                <a16:creationId xmlns:a16="http://schemas.microsoft.com/office/drawing/2014/main" id="{171DFB34-C785-796B-E2A8-C2A3900E0C0A}"/>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6495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870B0-FC7E-79B6-E067-0F3774F9464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7685389-0529-F178-0E94-CA3673B6B2E9}"/>
              </a:ext>
            </a:extLst>
          </p:cNvPr>
          <p:cNvSpPr>
            <a:spLocks noGrp="1"/>
          </p:cNvSpPr>
          <p:nvPr>
            <p:ph type="body" sz="half" idx="2"/>
          </p:nvPr>
        </p:nvSpPr>
        <p:spPr/>
        <p:txBody>
          <a:bodyPr/>
          <a:lstStyle/>
          <a:p>
            <a:r>
              <a:rPr lang="en-US" sz="4000" dirty="0">
                <a:latin typeface="Calibri Light" panose="020F0302020204030204" pitchFamily="34" charset="0"/>
              </a:rPr>
              <a:t>Being a Christian doesn’t stop this being true. </a:t>
            </a:r>
          </a:p>
          <a:p>
            <a:r>
              <a:rPr lang="en-US" sz="4000" dirty="0">
                <a:latin typeface="Calibri Light" panose="020F0302020204030204" pitchFamily="34" charset="0"/>
              </a:rPr>
              <a:t>Rather, it should make us the first to stop pretending it isn’t true.</a:t>
            </a:r>
          </a:p>
        </p:txBody>
      </p:sp>
      <p:sp>
        <p:nvSpPr>
          <p:cNvPr id="2" name="Rounded Rectangle 6">
            <a:extLst>
              <a:ext uri="{FF2B5EF4-FFF2-40B4-BE49-F238E27FC236}">
                <a16:creationId xmlns:a16="http://schemas.microsoft.com/office/drawing/2014/main" id="{8694352E-63B7-C07B-FC15-3BD85AB64C5B}"/>
              </a:ext>
            </a:extLst>
          </p:cNvPr>
          <p:cNvSpPr/>
          <p:nvPr/>
        </p:nvSpPr>
        <p:spPr bwMode="auto">
          <a:xfrm>
            <a:off x="1193798" y="3662764"/>
            <a:ext cx="4114802" cy="6463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Pretend = distract</a:t>
            </a:r>
          </a:p>
        </p:txBody>
      </p:sp>
      <p:sp>
        <p:nvSpPr>
          <p:cNvPr id="3" name="TextBox 2">
            <a:extLst>
              <a:ext uri="{FF2B5EF4-FFF2-40B4-BE49-F238E27FC236}">
                <a16:creationId xmlns:a16="http://schemas.microsoft.com/office/drawing/2014/main" id="{5C241E43-0911-4412-5E53-662CBF205D80}"/>
              </a:ext>
            </a:extLst>
          </p:cNvPr>
          <p:cNvSpPr txBox="1"/>
          <p:nvPr/>
        </p:nvSpPr>
        <p:spPr>
          <a:xfrm>
            <a:off x="5800165" y="4309095"/>
            <a:ext cx="4343400" cy="1077218"/>
          </a:xfrm>
          <a:prstGeom prst="rect">
            <a:avLst/>
          </a:prstGeom>
          <a:noFill/>
        </p:spPr>
        <p:txBody>
          <a:bodyPr wrap="square" rtlCol="0">
            <a:spAutoFit/>
          </a:bodyPr>
          <a:lstStyle/>
          <a:p>
            <a:r>
              <a:rPr lang="en-US" sz="3200"/>
              <a:t>Living Life Backwards by David Gibson</a:t>
            </a:r>
            <a:endParaRPr lang="en-US" sz="3200" dirty="0"/>
          </a:p>
        </p:txBody>
      </p:sp>
    </p:spTree>
    <p:extLst>
      <p:ext uri="{BB962C8B-B14F-4D97-AF65-F5344CB8AC3E}">
        <p14:creationId xmlns:p14="http://schemas.microsoft.com/office/powerpoint/2010/main" val="33782943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27953-DFC0-E9FF-D2D3-AE44B995A2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480DEA-DFC4-8220-84EF-DEA3C03D9E60}"/>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2B2ECDDF-F47D-623C-6ED7-C198263C1860}"/>
              </a:ext>
            </a:extLst>
          </p:cNvPr>
          <p:cNvSpPr>
            <a:spLocks noGrp="1"/>
          </p:cNvSpPr>
          <p:nvPr>
            <p:ph idx="1"/>
          </p:nvPr>
        </p:nvSpPr>
        <p:spPr/>
        <p:txBody>
          <a:bodyPr/>
          <a:lstStyle/>
          <a:p>
            <a:r>
              <a:rPr lang="en-US" sz="4000" dirty="0"/>
              <a:t>16 I said to myself, “Look, I have increased in wisdom more than anyone who has ruled over Jerusalem before me; </a:t>
            </a:r>
          </a:p>
          <a:p>
            <a:r>
              <a:rPr lang="en-US" sz="4000" dirty="0"/>
              <a:t>I have experienced much of wisdom and knowledge.”</a:t>
            </a:r>
          </a:p>
        </p:txBody>
      </p:sp>
      <p:sp>
        <p:nvSpPr>
          <p:cNvPr id="4" name="Text Placeholder 3">
            <a:extLst>
              <a:ext uri="{FF2B5EF4-FFF2-40B4-BE49-F238E27FC236}">
                <a16:creationId xmlns:a16="http://schemas.microsoft.com/office/drawing/2014/main" id="{F5F4A9D4-6948-F99A-8CB0-FBE1C50C5B07}"/>
              </a:ext>
            </a:extLst>
          </p:cNvPr>
          <p:cNvSpPr>
            <a:spLocks noGrp="1"/>
          </p:cNvSpPr>
          <p:nvPr>
            <p:ph type="body" sz="quarter" idx="10"/>
          </p:nvPr>
        </p:nvSpPr>
        <p:spPr/>
        <p:txBody>
          <a:bodyPr/>
          <a:lstStyle/>
          <a:p>
            <a:r>
              <a:rPr lang="en-US" dirty="0"/>
              <a:t>Distraction # 1 - Learning</a:t>
            </a:r>
          </a:p>
        </p:txBody>
      </p:sp>
      <p:sp>
        <p:nvSpPr>
          <p:cNvPr id="3" name="Rounded Rectangle 6">
            <a:extLst>
              <a:ext uri="{FF2B5EF4-FFF2-40B4-BE49-F238E27FC236}">
                <a16:creationId xmlns:a16="http://schemas.microsoft.com/office/drawing/2014/main" id="{33A19798-10E7-8734-E836-4E4EDCEF0D4F}"/>
              </a:ext>
            </a:extLst>
          </p:cNvPr>
          <p:cNvSpPr/>
          <p:nvPr/>
        </p:nvSpPr>
        <p:spPr bwMode="auto">
          <a:xfrm>
            <a:off x="1193797" y="3662764"/>
            <a:ext cx="8796867" cy="12003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1970: 500,000-1,000,000 books published</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2024: 2.4 million books published</a:t>
            </a:r>
          </a:p>
        </p:txBody>
      </p:sp>
    </p:spTree>
    <p:extLst>
      <p:ext uri="{BB962C8B-B14F-4D97-AF65-F5344CB8AC3E}">
        <p14:creationId xmlns:p14="http://schemas.microsoft.com/office/powerpoint/2010/main" val="137760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96DEA-97B9-B0A0-9162-4FD4D99186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740702-21C0-25C1-7B3B-1C7527F6470E}"/>
              </a:ext>
            </a:extLst>
          </p:cNvPr>
          <p:cNvSpPr>
            <a:spLocks noGrp="1"/>
          </p:cNvSpPr>
          <p:nvPr>
            <p:ph type="title"/>
          </p:nvPr>
        </p:nvSpPr>
        <p:spPr/>
        <p:txBody>
          <a:bodyPr/>
          <a:lstStyle/>
          <a:p>
            <a:r>
              <a:rPr lang="en-US" dirty="0"/>
              <a:t>Ecclesiastes 1</a:t>
            </a:r>
          </a:p>
        </p:txBody>
      </p:sp>
      <p:sp>
        <p:nvSpPr>
          <p:cNvPr id="7" name="Content Placeholder 6">
            <a:extLst>
              <a:ext uri="{FF2B5EF4-FFF2-40B4-BE49-F238E27FC236}">
                <a16:creationId xmlns:a16="http://schemas.microsoft.com/office/drawing/2014/main" id="{576EBB96-60A3-A595-A929-7D624EA560D3}"/>
              </a:ext>
            </a:extLst>
          </p:cNvPr>
          <p:cNvSpPr>
            <a:spLocks noGrp="1"/>
          </p:cNvSpPr>
          <p:nvPr>
            <p:ph idx="1"/>
          </p:nvPr>
        </p:nvSpPr>
        <p:spPr/>
        <p:txBody>
          <a:bodyPr/>
          <a:lstStyle/>
          <a:p>
            <a:r>
              <a:rPr lang="en-US" sz="4000" dirty="0"/>
              <a:t>17b but I learned that this, too, is a chasing after the wind. </a:t>
            </a:r>
          </a:p>
          <a:p>
            <a:r>
              <a:rPr lang="en-US" sz="4000" dirty="0"/>
              <a:t>18 For with much wisdom comes much sorrow; the more knowledge, the more grief.</a:t>
            </a:r>
          </a:p>
        </p:txBody>
      </p:sp>
      <p:sp>
        <p:nvSpPr>
          <p:cNvPr id="4" name="Text Placeholder 3">
            <a:extLst>
              <a:ext uri="{FF2B5EF4-FFF2-40B4-BE49-F238E27FC236}">
                <a16:creationId xmlns:a16="http://schemas.microsoft.com/office/drawing/2014/main" id="{EF111107-4053-AFD2-3467-319B35B187C6}"/>
              </a:ext>
            </a:extLst>
          </p:cNvPr>
          <p:cNvSpPr>
            <a:spLocks noGrp="1"/>
          </p:cNvSpPr>
          <p:nvPr>
            <p:ph type="body" sz="quarter" idx="10"/>
          </p:nvPr>
        </p:nvSpPr>
        <p:spPr/>
        <p:txBody>
          <a:bodyPr/>
          <a:lstStyle/>
          <a:p>
            <a:r>
              <a:rPr lang="en-US" dirty="0"/>
              <a:t>Distraction # 1 - Learning</a:t>
            </a:r>
          </a:p>
        </p:txBody>
      </p:sp>
    </p:spTree>
    <p:extLst>
      <p:ext uri="{BB962C8B-B14F-4D97-AF65-F5344CB8AC3E}">
        <p14:creationId xmlns:p14="http://schemas.microsoft.com/office/powerpoint/2010/main" val="355731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2E889-C3EE-9AC1-CB94-1DDED00D3D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D5660D-32F1-37DD-C7CC-20A353EF84D8}"/>
              </a:ext>
            </a:extLst>
          </p:cNvPr>
          <p:cNvSpPr>
            <a:spLocks noGrp="1"/>
          </p:cNvSpPr>
          <p:nvPr>
            <p:ph type="title"/>
          </p:nvPr>
        </p:nvSpPr>
        <p:spPr/>
        <p:txBody>
          <a:bodyPr/>
          <a:lstStyle/>
          <a:p>
            <a:r>
              <a:rPr lang="en-US" dirty="0"/>
              <a:t>Ecclesiastes 2</a:t>
            </a:r>
          </a:p>
        </p:txBody>
      </p:sp>
      <p:sp>
        <p:nvSpPr>
          <p:cNvPr id="7" name="Content Placeholder 6">
            <a:extLst>
              <a:ext uri="{FF2B5EF4-FFF2-40B4-BE49-F238E27FC236}">
                <a16:creationId xmlns:a16="http://schemas.microsoft.com/office/drawing/2014/main" id="{FEA0466A-C1F2-7741-2078-E3299EC721E7}"/>
              </a:ext>
            </a:extLst>
          </p:cNvPr>
          <p:cNvSpPr>
            <a:spLocks noGrp="1"/>
          </p:cNvSpPr>
          <p:nvPr>
            <p:ph idx="1"/>
          </p:nvPr>
        </p:nvSpPr>
        <p:spPr/>
        <p:txBody>
          <a:bodyPr/>
          <a:lstStyle/>
          <a:p>
            <a:r>
              <a:rPr lang="en-US" sz="4000" dirty="0"/>
              <a:t>1 I said to myself, “Come now, I will test you with pleasure to find out what is good.”</a:t>
            </a:r>
          </a:p>
          <a:p>
            <a:r>
              <a:rPr lang="en-US" sz="4000" dirty="0"/>
              <a:t>3 I tried cheering myself with wine, and embracing folly.</a:t>
            </a:r>
          </a:p>
        </p:txBody>
      </p:sp>
      <p:sp>
        <p:nvSpPr>
          <p:cNvPr id="4" name="Text Placeholder 3">
            <a:extLst>
              <a:ext uri="{FF2B5EF4-FFF2-40B4-BE49-F238E27FC236}">
                <a16:creationId xmlns:a16="http://schemas.microsoft.com/office/drawing/2014/main" id="{C0FA0AF3-C24F-7F82-8142-DED7650E2389}"/>
              </a:ext>
            </a:extLst>
          </p:cNvPr>
          <p:cNvSpPr>
            <a:spLocks noGrp="1"/>
          </p:cNvSpPr>
          <p:nvPr>
            <p:ph type="body" sz="quarter" idx="10"/>
          </p:nvPr>
        </p:nvSpPr>
        <p:spPr/>
        <p:txBody>
          <a:bodyPr/>
          <a:lstStyle/>
          <a:p>
            <a:r>
              <a:rPr lang="en-US" dirty="0"/>
              <a:t>Distraction # 2 – The High Life</a:t>
            </a:r>
          </a:p>
        </p:txBody>
      </p:sp>
    </p:spTree>
    <p:extLst>
      <p:ext uri="{BB962C8B-B14F-4D97-AF65-F5344CB8AC3E}">
        <p14:creationId xmlns:p14="http://schemas.microsoft.com/office/powerpoint/2010/main" val="426136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86E5-CF93-8EEA-DE1C-174F95D8A26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B7BE5F5-D701-C37D-AFE1-3AE970006C8A}"/>
              </a:ext>
            </a:extLst>
          </p:cNvPr>
          <p:cNvSpPr>
            <a:spLocks noGrp="1"/>
          </p:cNvSpPr>
          <p:nvPr>
            <p:ph type="body" sz="half" idx="2"/>
          </p:nvPr>
        </p:nvSpPr>
        <p:spPr/>
        <p:txBody>
          <a:bodyPr/>
          <a:lstStyle/>
          <a:p>
            <a:r>
              <a:rPr lang="en-US" sz="4000" dirty="0">
                <a:latin typeface="Calibri Light" panose="020F0302020204030204" pitchFamily="34" charset="0"/>
              </a:rPr>
              <a:t>Have you ever read the autobiography of a comedian? </a:t>
            </a:r>
          </a:p>
          <a:p>
            <a:r>
              <a:rPr lang="en-US" sz="4000" dirty="0">
                <a:latin typeface="Calibri Light" panose="020F0302020204030204" pitchFamily="34" charset="0"/>
              </a:rPr>
              <a:t>They are so often among the loneliest and saddest people in the world.</a:t>
            </a:r>
            <a:endParaRPr lang="en-US" sz="4400" dirty="0">
              <a:latin typeface="Calibri Light" panose="020F0302020204030204" pitchFamily="34" charset="0"/>
            </a:endParaRPr>
          </a:p>
        </p:txBody>
      </p:sp>
      <p:sp>
        <p:nvSpPr>
          <p:cNvPr id="2" name="TextBox 1">
            <a:extLst>
              <a:ext uri="{FF2B5EF4-FFF2-40B4-BE49-F238E27FC236}">
                <a16:creationId xmlns:a16="http://schemas.microsoft.com/office/drawing/2014/main" id="{2FD95A29-FA70-2E4D-ED58-9B307083C2C4}"/>
              </a:ext>
            </a:extLst>
          </p:cNvPr>
          <p:cNvSpPr txBox="1"/>
          <p:nvPr/>
        </p:nvSpPr>
        <p:spPr>
          <a:xfrm>
            <a:off x="5842000" y="4305300"/>
            <a:ext cx="4572000" cy="1077218"/>
          </a:xfrm>
          <a:prstGeom prst="rect">
            <a:avLst/>
          </a:prstGeom>
          <a:noFill/>
        </p:spPr>
        <p:txBody>
          <a:bodyPr wrap="square" rtlCol="0">
            <a:spAutoFit/>
          </a:bodyPr>
          <a:lstStyle/>
          <a:p>
            <a:r>
              <a:rPr lang="en-US" sz="3200" dirty="0"/>
              <a:t>Living Life Backwards by David Gibson</a:t>
            </a:r>
          </a:p>
        </p:txBody>
      </p:sp>
    </p:spTree>
    <p:extLst>
      <p:ext uri="{BB962C8B-B14F-4D97-AF65-F5344CB8AC3E}">
        <p14:creationId xmlns:p14="http://schemas.microsoft.com/office/powerpoint/2010/main" val="22437466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EA9AD5-A72A-44C5-A351-158BC312B05A}"/>
              </a:ext>
            </a:extLst>
          </p:cNvPr>
          <p:cNvSpPr>
            <a:spLocks noGrp="1"/>
          </p:cNvSpPr>
          <p:nvPr>
            <p:ph idx="1"/>
          </p:nvPr>
        </p:nvSpPr>
        <p:spPr>
          <a:xfrm>
            <a:off x="50800" y="34471"/>
            <a:ext cx="5638800" cy="4635500"/>
          </a:xfrm>
        </p:spPr>
        <p:txBody>
          <a:bodyPr/>
          <a:lstStyle/>
          <a:p>
            <a:r>
              <a:rPr lang="en-US" dirty="0"/>
              <a:t>“I had bought into the not-uncommon notion that when I taste success, when I get ‘over there,’ then I’ll be happy.</a:t>
            </a:r>
          </a:p>
          <a:p>
            <a:r>
              <a:rPr lang="en-US" dirty="0"/>
              <a:t>But the strangest thing happened: As the show got more successful, I got more depressed.”</a:t>
            </a:r>
          </a:p>
        </p:txBody>
      </p:sp>
      <p:sp>
        <p:nvSpPr>
          <p:cNvPr id="7" name="Content Placeholder 4">
            <a:extLst>
              <a:ext uri="{FF2B5EF4-FFF2-40B4-BE49-F238E27FC236}">
                <a16:creationId xmlns:a16="http://schemas.microsoft.com/office/drawing/2014/main" id="{BE6CBF5B-E744-4FD1-8B5A-D83DE1B51147}"/>
              </a:ext>
            </a:extLst>
          </p:cNvPr>
          <p:cNvSpPr txBox="1">
            <a:spLocks/>
          </p:cNvSpPr>
          <p:nvPr/>
        </p:nvSpPr>
        <p:spPr bwMode="auto">
          <a:xfrm>
            <a:off x="5892800" y="3191328"/>
            <a:ext cx="4292600" cy="1478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Calibri Light" panose="020F0302020204030204" pitchFamily="34" charset="0"/>
                <a:ea typeface="ＭＳ Ｐゴシック" charset="-128"/>
                <a:cs typeface="Calibri Light" panose="020F0302020204030204" pitchFamily="34" charset="0"/>
              </a:defRPr>
            </a:lvl1pPr>
            <a:lvl2pPr marL="742950" indent="-285750" algn="l" rtl="0" eaLnBrk="0" fontAlgn="base" hangingPunct="0">
              <a:lnSpc>
                <a:spcPct val="95000"/>
              </a:lnSpc>
              <a:spcBef>
                <a:spcPct val="20000"/>
              </a:spcBef>
              <a:spcAft>
                <a:spcPct val="0"/>
              </a:spcAft>
              <a:buChar char="–"/>
              <a:defRPr sz="3200">
                <a:solidFill>
                  <a:schemeClr val="bg1"/>
                </a:solidFill>
                <a:latin typeface="Calibri Light" panose="020F0302020204030204" pitchFamily="34" charset="0"/>
                <a:ea typeface="ＭＳ Ｐゴシック" charset="-128"/>
                <a:cs typeface="Calibri Light" panose="020F0302020204030204" pitchFamily="34" charset="0"/>
              </a:defRPr>
            </a:lvl2pPr>
            <a:lvl3pPr marL="1143000" indent="-228600" algn="l" rtl="0" eaLnBrk="0" fontAlgn="base" hangingPunct="0">
              <a:lnSpc>
                <a:spcPct val="95000"/>
              </a:lnSpc>
              <a:spcBef>
                <a:spcPct val="20000"/>
              </a:spcBef>
              <a:spcAft>
                <a:spcPct val="0"/>
              </a:spcAft>
              <a:buChar char="•"/>
              <a:defRPr sz="2800">
                <a:solidFill>
                  <a:schemeClr val="bg1"/>
                </a:solidFill>
                <a:latin typeface="Calibri Light" panose="020F0302020204030204" pitchFamily="34" charset="0"/>
                <a:ea typeface="ＭＳ Ｐゴシック" charset="-128"/>
                <a:cs typeface="Calibri Light" panose="020F0302020204030204" pitchFamily="34" charset="0"/>
              </a:defRPr>
            </a:lvl3pPr>
            <a:lvl4pPr marL="16002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4pPr>
            <a:lvl5pPr marL="20574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kern="0" dirty="0"/>
              <a:t>Josh Radnor </a:t>
            </a:r>
          </a:p>
          <a:p>
            <a:r>
              <a:rPr lang="en-US" sz="2400" kern="0" dirty="0"/>
              <a:t>(actor, How I Met Your Mother)</a:t>
            </a:r>
          </a:p>
          <a:p>
            <a:r>
              <a:rPr lang="en-US" sz="2400" kern="0" dirty="0"/>
              <a:t>Josh Radnor, </a:t>
            </a:r>
            <a:r>
              <a:rPr lang="en-US" sz="2400" kern="0" dirty="0" err="1"/>
              <a:t>INKtalk</a:t>
            </a:r>
            <a:r>
              <a:rPr lang="en-US" sz="2400" kern="0" dirty="0"/>
              <a:t> (October, 2015).</a:t>
            </a:r>
          </a:p>
        </p:txBody>
      </p:sp>
    </p:spTree>
    <p:extLst>
      <p:ext uri="{BB962C8B-B14F-4D97-AF65-F5344CB8AC3E}">
        <p14:creationId xmlns:p14="http://schemas.microsoft.com/office/powerpoint/2010/main" val="156874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EA9AD5-A72A-44C5-A351-158BC312B05A}"/>
              </a:ext>
            </a:extLst>
          </p:cNvPr>
          <p:cNvSpPr>
            <a:spLocks noGrp="1"/>
          </p:cNvSpPr>
          <p:nvPr>
            <p:ph idx="1"/>
          </p:nvPr>
        </p:nvSpPr>
        <p:spPr>
          <a:xfrm>
            <a:off x="50800" y="34471"/>
            <a:ext cx="5638800" cy="4635500"/>
          </a:xfrm>
        </p:spPr>
        <p:txBody>
          <a:bodyPr/>
          <a:lstStyle/>
          <a:p>
            <a:r>
              <a:rPr lang="en-US" dirty="0"/>
              <a:t>“As a ‘Beatle,’ we made it, </a:t>
            </a:r>
          </a:p>
          <a:p>
            <a:r>
              <a:rPr lang="en-US" dirty="0"/>
              <a:t>and there was nothing to do.</a:t>
            </a:r>
          </a:p>
          <a:p>
            <a:r>
              <a:rPr lang="en-US" dirty="0"/>
              <a:t>We had money. </a:t>
            </a:r>
            <a:br>
              <a:rPr lang="en-US" dirty="0"/>
            </a:br>
            <a:r>
              <a:rPr lang="en-US" dirty="0"/>
              <a:t>We had fame. </a:t>
            </a:r>
          </a:p>
          <a:p>
            <a:r>
              <a:rPr lang="en-US" dirty="0"/>
              <a:t>And there was no joy.” </a:t>
            </a:r>
          </a:p>
        </p:txBody>
      </p:sp>
      <p:sp>
        <p:nvSpPr>
          <p:cNvPr id="7" name="Content Placeholder 4">
            <a:extLst>
              <a:ext uri="{FF2B5EF4-FFF2-40B4-BE49-F238E27FC236}">
                <a16:creationId xmlns:a16="http://schemas.microsoft.com/office/drawing/2014/main" id="{BE6CBF5B-E744-4FD1-8B5A-D83DE1B51147}"/>
              </a:ext>
            </a:extLst>
          </p:cNvPr>
          <p:cNvSpPr txBox="1">
            <a:spLocks/>
          </p:cNvSpPr>
          <p:nvPr/>
        </p:nvSpPr>
        <p:spPr bwMode="auto">
          <a:xfrm>
            <a:off x="5918200" y="4152900"/>
            <a:ext cx="4191000" cy="1478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Calibri Light" panose="020F0302020204030204" pitchFamily="34" charset="0"/>
                <a:ea typeface="ＭＳ Ｐゴシック" charset="-128"/>
                <a:cs typeface="Calibri Light" panose="020F0302020204030204" pitchFamily="34" charset="0"/>
              </a:defRPr>
            </a:lvl1pPr>
            <a:lvl2pPr marL="742950" indent="-285750" algn="l" rtl="0" eaLnBrk="0" fontAlgn="base" hangingPunct="0">
              <a:lnSpc>
                <a:spcPct val="95000"/>
              </a:lnSpc>
              <a:spcBef>
                <a:spcPct val="20000"/>
              </a:spcBef>
              <a:spcAft>
                <a:spcPct val="0"/>
              </a:spcAft>
              <a:buChar char="–"/>
              <a:defRPr sz="3200">
                <a:solidFill>
                  <a:schemeClr val="bg1"/>
                </a:solidFill>
                <a:latin typeface="Calibri Light" panose="020F0302020204030204" pitchFamily="34" charset="0"/>
                <a:ea typeface="ＭＳ Ｐゴシック" charset="-128"/>
                <a:cs typeface="Calibri Light" panose="020F0302020204030204" pitchFamily="34" charset="0"/>
              </a:defRPr>
            </a:lvl2pPr>
            <a:lvl3pPr marL="1143000" indent="-228600" algn="l" rtl="0" eaLnBrk="0" fontAlgn="base" hangingPunct="0">
              <a:lnSpc>
                <a:spcPct val="95000"/>
              </a:lnSpc>
              <a:spcBef>
                <a:spcPct val="20000"/>
              </a:spcBef>
              <a:spcAft>
                <a:spcPct val="0"/>
              </a:spcAft>
              <a:buChar char="•"/>
              <a:defRPr sz="2800">
                <a:solidFill>
                  <a:schemeClr val="bg1"/>
                </a:solidFill>
                <a:latin typeface="Calibri Light" panose="020F0302020204030204" pitchFamily="34" charset="0"/>
                <a:ea typeface="ＭＳ Ｐゴシック" charset="-128"/>
                <a:cs typeface="Calibri Light" panose="020F0302020204030204" pitchFamily="34" charset="0"/>
              </a:defRPr>
            </a:lvl3pPr>
            <a:lvl4pPr marL="16002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4pPr>
            <a:lvl5pPr marL="2057400" indent="-228600" algn="l" rtl="0" eaLnBrk="0" fontAlgn="base" hangingPunct="0">
              <a:lnSpc>
                <a:spcPct val="95000"/>
              </a:lnSpc>
              <a:spcBef>
                <a:spcPct val="20000"/>
              </a:spcBef>
              <a:spcAft>
                <a:spcPct val="0"/>
              </a:spcAft>
              <a:buChar char="»"/>
              <a:defRPr sz="2400">
                <a:solidFill>
                  <a:schemeClr val="bg1"/>
                </a:solidFill>
                <a:latin typeface="Calibri Light" panose="020F0302020204030204" pitchFamily="34" charset="0"/>
                <a:ea typeface="ＭＳ Ｐゴシック" charset="-128"/>
                <a:cs typeface="Calibri Light" panose="020F0302020204030204"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kern="0" dirty="0"/>
              <a:t>John Lennon</a:t>
            </a:r>
          </a:p>
          <a:p>
            <a:r>
              <a:rPr lang="en-US" sz="2400" kern="0" dirty="0"/>
              <a:t>interview (www.youtube.com/</a:t>
            </a:r>
            <a:br>
              <a:rPr lang="en-US" sz="2400" kern="0" dirty="0"/>
            </a:br>
            <a:r>
              <a:rPr lang="en-US" sz="2400" kern="0" dirty="0" err="1"/>
              <a:t>watch?v</a:t>
            </a:r>
            <a:r>
              <a:rPr lang="en-US" sz="2400" kern="0" dirty="0"/>
              <a:t>=Yd9m4corSLw).</a:t>
            </a:r>
          </a:p>
        </p:txBody>
      </p:sp>
    </p:spTree>
    <p:extLst>
      <p:ext uri="{BB962C8B-B14F-4D97-AF65-F5344CB8AC3E}">
        <p14:creationId xmlns:p14="http://schemas.microsoft.com/office/powerpoint/2010/main" val="222949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D213-94DF-9DEE-2912-54E0E0CAE4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7F1E3B-3721-C07E-206C-8CED6E731B48}"/>
              </a:ext>
            </a:extLst>
          </p:cNvPr>
          <p:cNvSpPr>
            <a:spLocks noGrp="1"/>
          </p:cNvSpPr>
          <p:nvPr>
            <p:ph type="title"/>
          </p:nvPr>
        </p:nvSpPr>
        <p:spPr/>
        <p:txBody>
          <a:bodyPr/>
          <a:lstStyle/>
          <a:p>
            <a:r>
              <a:rPr lang="en-US" dirty="0"/>
              <a:t>Ecclesiastes 2</a:t>
            </a:r>
          </a:p>
        </p:txBody>
      </p:sp>
      <p:sp>
        <p:nvSpPr>
          <p:cNvPr id="7" name="Content Placeholder 6">
            <a:extLst>
              <a:ext uri="{FF2B5EF4-FFF2-40B4-BE49-F238E27FC236}">
                <a16:creationId xmlns:a16="http://schemas.microsoft.com/office/drawing/2014/main" id="{77CAA2CC-2670-675A-6743-849AA4B63C5A}"/>
              </a:ext>
            </a:extLst>
          </p:cNvPr>
          <p:cNvSpPr>
            <a:spLocks noGrp="1"/>
          </p:cNvSpPr>
          <p:nvPr>
            <p:ph idx="1"/>
          </p:nvPr>
        </p:nvSpPr>
        <p:spPr/>
        <p:txBody>
          <a:bodyPr/>
          <a:lstStyle/>
          <a:p>
            <a:r>
              <a:rPr lang="en-US" sz="4000" dirty="0"/>
              <a:t>4 I undertook great projects: I built houses for myself and planted vineyards.</a:t>
            </a:r>
          </a:p>
          <a:p>
            <a:r>
              <a:rPr lang="en-US" sz="4000" dirty="0"/>
              <a:t>8 I amassed silver and gold for myself</a:t>
            </a:r>
          </a:p>
          <a:p>
            <a:r>
              <a:rPr lang="en-US" sz="4000" dirty="0"/>
              <a:t>10 I denied myself nothing my eyes desired</a:t>
            </a:r>
          </a:p>
        </p:txBody>
      </p:sp>
      <p:sp>
        <p:nvSpPr>
          <p:cNvPr id="4" name="Text Placeholder 3">
            <a:extLst>
              <a:ext uri="{FF2B5EF4-FFF2-40B4-BE49-F238E27FC236}">
                <a16:creationId xmlns:a16="http://schemas.microsoft.com/office/drawing/2014/main" id="{DD414934-8739-DD0F-3044-60CF5E9608C2}"/>
              </a:ext>
            </a:extLst>
          </p:cNvPr>
          <p:cNvSpPr>
            <a:spLocks noGrp="1"/>
          </p:cNvSpPr>
          <p:nvPr>
            <p:ph type="body" sz="quarter" idx="10"/>
          </p:nvPr>
        </p:nvSpPr>
        <p:spPr/>
        <p:txBody>
          <a:bodyPr/>
          <a:lstStyle/>
          <a:p>
            <a:r>
              <a:rPr lang="en-US" dirty="0"/>
              <a:t>Distraction # 3 - Wealth</a:t>
            </a:r>
          </a:p>
        </p:txBody>
      </p:sp>
    </p:spTree>
    <p:extLst>
      <p:ext uri="{BB962C8B-B14F-4D97-AF65-F5344CB8AC3E}">
        <p14:creationId xmlns:p14="http://schemas.microsoft.com/office/powerpoint/2010/main" val="109133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747848-5E88-F8D7-4342-537DE1BB3262}"/>
              </a:ext>
            </a:extLst>
          </p:cNvPr>
          <p:cNvSpPr>
            <a:spLocks noGrp="1"/>
          </p:cNvSpPr>
          <p:nvPr>
            <p:ph type="body" sz="half" idx="2"/>
          </p:nvPr>
        </p:nvSpPr>
        <p:spPr>
          <a:xfrm>
            <a:off x="169334" y="79377"/>
            <a:ext cx="6587065" cy="5521324"/>
          </a:xfrm>
        </p:spPr>
        <p:txBody>
          <a:bodyPr/>
          <a:lstStyle/>
          <a:p>
            <a:r>
              <a:rPr lang="en-US" sz="4000" dirty="0">
                <a:latin typeface="Calibri Light" panose="020F0302020204030204" pitchFamily="34" charset="0"/>
              </a:rPr>
              <a:t>What stands out across the studies is a simple fact: people who strongly value the pursuit of wealth and possessions </a:t>
            </a:r>
          </a:p>
          <a:p>
            <a:r>
              <a:rPr lang="en-US" sz="4000" dirty="0">
                <a:latin typeface="Calibri Light" panose="020F0302020204030204" pitchFamily="34" charset="0"/>
              </a:rPr>
              <a:t>report lower psychological well-being than those who are less concerned with such aims.</a:t>
            </a:r>
          </a:p>
        </p:txBody>
      </p:sp>
      <p:sp>
        <p:nvSpPr>
          <p:cNvPr id="8" name="Rounded Rectangle 6">
            <a:extLst>
              <a:ext uri="{FF2B5EF4-FFF2-40B4-BE49-F238E27FC236}">
                <a16:creationId xmlns:a16="http://schemas.microsoft.com/office/drawing/2014/main" id="{CB047ECD-50F2-D1D2-D02D-6D99FC807BD0}"/>
              </a:ext>
            </a:extLst>
          </p:cNvPr>
          <p:cNvSpPr/>
          <p:nvPr/>
        </p:nvSpPr>
        <p:spPr bwMode="auto">
          <a:xfrm>
            <a:off x="2489200" y="4762500"/>
            <a:ext cx="5596467"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itchFamily="34" charset="-128"/>
                <a:cs typeface="Calibri Light" panose="020F0302020204030204" pitchFamily="34" charset="0"/>
              </a:rPr>
              <a:t>Anxiety and depression</a:t>
            </a:r>
          </a:p>
        </p:txBody>
      </p:sp>
      <p:sp>
        <p:nvSpPr>
          <p:cNvPr id="2" name="TextBox 1">
            <a:extLst>
              <a:ext uri="{FF2B5EF4-FFF2-40B4-BE49-F238E27FC236}">
                <a16:creationId xmlns:a16="http://schemas.microsoft.com/office/drawing/2014/main" id="{C9D19BB0-BA46-8D99-57CF-A45A57CBB260}"/>
              </a:ext>
            </a:extLst>
          </p:cNvPr>
          <p:cNvSpPr txBox="1"/>
          <p:nvPr/>
        </p:nvSpPr>
        <p:spPr>
          <a:xfrm>
            <a:off x="6333066" y="266700"/>
            <a:ext cx="3657600" cy="707886"/>
          </a:xfrm>
          <a:prstGeom prst="rect">
            <a:avLst/>
          </a:prstGeom>
          <a:noFill/>
        </p:spPr>
        <p:txBody>
          <a:bodyPr wrap="square" rtlCol="0">
            <a:spAutoFit/>
          </a:bodyPr>
          <a:lstStyle/>
          <a:p>
            <a:r>
              <a:rPr lang="en-US" sz="2000" dirty="0"/>
              <a:t>The High Price of Materialism by Tim Kasser</a:t>
            </a:r>
          </a:p>
        </p:txBody>
      </p:sp>
    </p:spTree>
    <p:extLst>
      <p:ext uri="{BB962C8B-B14F-4D97-AF65-F5344CB8AC3E}">
        <p14:creationId xmlns:p14="http://schemas.microsoft.com/office/powerpoint/2010/main" val="384153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F703-CF48-6ED5-E83E-32828E412FF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24E1DA8-23F9-9BA1-CA3F-C521A5422538}"/>
              </a:ext>
            </a:extLst>
          </p:cNvPr>
          <p:cNvSpPr>
            <a:spLocks noGrp="1"/>
          </p:cNvSpPr>
          <p:nvPr>
            <p:ph idx="1"/>
          </p:nvPr>
        </p:nvSpPr>
        <p:spPr/>
        <p:txBody>
          <a:bodyPr/>
          <a:lstStyle/>
          <a:p>
            <a:r>
              <a:rPr lang="en-US" sz="4400" dirty="0"/>
              <a:t>I am going to die.</a:t>
            </a:r>
          </a:p>
          <a:p>
            <a:r>
              <a:rPr lang="en-US" sz="4400" dirty="0"/>
              <a:t>You are going to die.</a:t>
            </a:r>
          </a:p>
        </p:txBody>
      </p:sp>
      <p:sp>
        <p:nvSpPr>
          <p:cNvPr id="5" name="Rounded Rectangle 6">
            <a:extLst>
              <a:ext uri="{FF2B5EF4-FFF2-40B4-BE49-F238E27FC236}">
                <a16:creationId xmlns:a16="http://schemas.microsoft.com/office/drawing/2014/main" id="{7E71864A-FE54-317E-0833-856A15992270}"/>
              </a:ext>
            </a:extLst>
          </p:cNvPr>
          <p:cNvSpPr/>
          <p:nvPr/>
        </p:nvSpPr>
        <p:spPr bwMode="auto">
          <a:xfrm>
            <a:off x="584200" y="4076700"/>
            <a:ext cx="89916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“Life is ashes and rust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Til we all turn to dust in the end” </a:t>
            </a:r>
            <a:r>
              <a:rPr lang="en-US" sz="2400" dirty="0">
                <a:solidFill>
                  <a:schemeClr val="bg1"/>
                </a:solidFill>
                <a:latin typeface="Calibri Light" panose="020F0302020204030204" pitchFamily="34" charset="0"/>
                <a:cs typeface="Calibri Light" panose="020F0302020204030204" pitchFamily="34" charset="0"/>
              </a:rPr>
              <a:t>(Zucker &amp; Cutler)</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706646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522C9-E51C-6AC8-84CA-C222B237EA4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12A7378-12D6-CCD0-379A-AABA25CD2336}"/>
              </a:ext>
            </a:extLst>
          </p:cNvPr>
          <p:cNvSpPr>
            <a:spLocks noGrp="1"/>
          </p:cNvSpPr>
          <p:nvPr>
            <p:ph type="body" sz="half" idx="2"/>
          </p:nvPr>
        </p:nvSpPr>
        <p:spPr>
          <a:xfrm>
            <a:off x="169334" y="79377"/>
            <a:ext cx="6587065" cy="5521324"/>
          </a:xfrm>
        </p:spPr>
        <p:txBody>
          <a:bodyPr/>
          <a:lstStyle/>
          <a:p>
            <a:r>
              <a:rPr lang="en-US" sz="4000" dirty="0">
                <a:latin typeface="Calibri Light" panose="020F0302020204030204" pitchFamily="34" charset="0"/>
              </a:rPr>
              <a:t>People with a strong materialistic orientation reported less satisfaction with their lives overall, </a:t>
            </a:r>
          </a:p>
          <a:p>
            <a:r>
              <a:rPr lang="en-US" sz="4000" dirty="0">
                <a:latin typeface="Calibri Light" panose="020F0302020204030204" pitchFamily="34" charset="0"/>
              </a:rPr>
              <a:t>with their family, their income, and their relationships with friends, </a:t>
            </a:r>
          </a:p>
          <a:p>
            <a:r>
              <a:rPr lang="en-US" sz="4000" dirty="0">
                <a:latin typeface="Calibri Light" panose="020F0302020204030204" pitchFamily="34" charset="0"/>
              </a:rPr>
              <a:t>as well as how much fun they have.</a:t>
            </a:r>
            <a:endParaRPr lang="en-US" sz="4800" dirty="0">
              <a:latin typeface="Calibri Light" panose="020F0302020204030204" pitchFamily="34" charset="0"/>
            </a:endParaRPr>
          </a:p>
        </p:txBody>
      </p:sp>
    </p:spTree>
    <p:extLst>
      <p:ext uri="{BB962C8B-B14F-4D97-AF65-F5344CB8AC3E}">
        <p14:creationId xmlns:p14="http://schemas.microsoft.com/office/powerpoint/2010/main" val="35684267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0CBD-F3D6-7EBD-328C-393D03AEB6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C6205D4-8CDC-CDF6-C6F8-E9F404B1EC91}"/>
              </a:ext>
            </a:extLst>
          </p:cNvPr>
          <p:cNvSpPr>
            <a:spLocks noGrp="1"/>
          </p:cNvSpPr>
          <p:nvPr>
            <p:ph type="title"/>
          </p:nvPr>
        </p:nvSpPr>
        <p:spPr/>
        <p:txBody>
          <a:bodyPr/>
          <a:lstStyle/>
          <a:p>
            <a:r>
              <a:rPr lang="en-US" dirty="0"/>
              <a:t>Ecclesiastes 2</a:t>
            </a:r>
          </a:p>
        </p:txBody>
      </p:sp>
      <p:sp>
        <p:nvSpPr>
          <p:cNvPr id="7" name="Content Placeholder 6">
            <a:extLst>
              <a:ext uri="{FF2B5EF4-FFF2-40B4-BE49-F238E27FC236}">
                <a16:creationId xmlns:a16="http://schemas.microsoft.com/office/drawing/2014/main" id="{6D3AE252-EE13-05AD-5A98-200D8C36748A}"/>
              </a:ext>
            </a:extLst>
          </p:cNvPr>
          <p:cNvSpPr>
            <a:spLocks noGrp="1"/>
          </p:cNvSpPr>
          <p:nvPr>
            <p:ph idx="1"/>
          </p:nvPr>
        </p:nvSpPr>
        <p:spPr/>
        <p:txBody>
          <a:bodyPr/>
          <a:lstStyle/>
          <a:p>
            <a:r>
              <a:rPr lang="en-US" sz="4000" dirty="0"/>
              <a:t>4 I undertook great projects: I built houses for myself and planted vineyards.</a:t>
            </a:r>
          </a:p>
          <a:p>
            <a:r>
              <a:rPr lang="en-US" sz="4000" dirty="0"/>
              <a:t>8 I amassed silver and gold for myself</a:t>
            </a:r>
          </a:p>
          <a:p>
            <a:r>
              <a:rPr lang="en-US" sz="4000" dirty="0"/>
              <a:t>10 I denied myself nothing my eyes desired</a:t>
            </a:r>
          </a:p>
        </p:txBody>
      </p:sp>
      <p:sp>
        <p:nvSpPr>
          <p:cNvPr id="4" name="Text Placeholder 3">
            <a:extLst>
              <a:ext uri="{FF2B5EF4-FFF2-40B4-BE49-F238E27FC236}">
                <a16:creationId xmlns:a16="http://schemas.microsoft.com/office/drawing/2014/main" id="{72F786DB-3EF7-9CC6-2FDB-C2D1F6160132}"/>
              </a:ext>
            </a:extLst>
          </p:cNvPr>
          <p:cNvSpPr>
            <a:spLocks noGrp="1"/>
          </p:cNvSpPr>
          <p:nvPr>
            <p:ph type="body" sz="quarter" idx="10"/>
          </p:nvPr>
        </p:nvSpPr>
        <p:spPr/>
        <p:txBody>
          <a:bodyPr/>
          <a:lstStyle/>
          <a:p>
            <a:r>
              <a:rPr lang="en-US" dirty="0"/>
              <a:t>Distraction # 3 - Wealth</a:t>
            </a:r>
          </a:p>
        </p:txBody>
      </p:sp>
      <p:sp>
        <p:nvSpPr>
          <p:cNvPr id="2" name="Rounded Rectangle 6">
            <a:extLst>
              <a:ext uri="{FF2B5EF4-FFF2-40B4-BE49-F238E27FC236}">
                <a16:creationId xmlns:a16="http://schemas.microsoft.com/office/drawing/2014/main" id="{4CE3E11E-D0C6-1920-526B-10E353D16BFB}"/>
              </a:ext>
            </a:extLst>
          </p:cNvPr>
          <p:cNvSpPr/>
          <p:nvPr/>
        </p:nvSpPr>
        <p:spPr bwMode="auto">
          <a:xfrm>
            <a:off x="127000" y="2628900"/>
            <a:ext cx="9821333" cy="255454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11 Yet when I surveyed all that my hands had done and what I had toiled to achieve, </a:t>
            </a:r>
          </a:p>
          <a:p>
            <a:r>
              <a:rPr lang="en-US" dirty="0">
                <a:latin typeface="Calibri Light" panose="020F0302020204030204" pitchFamily="34" charset="0"/>
                <a:cs typeface="Calibri Light" panose="020F0302020204030204" pitchFamily="34" charset="0"/>
              </a:rPr>
              <a:t>everything was meaningless…nothing was gained under the sun.</a:t>
            </a:r>
          </a:p>
        </p:txBody>
      </p:sp>
    </p:spTree>
    <p:extLst>
      <p:ext uri="{BB962C8B-B14F-4D97-AF65-F5344CB8AC3E}">
        <p14:creationId xmlns:p14="http://schemas.microsoft.com/office/powerpoint/2010/main" val="276861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3AAE-0E49-7621-8E5C-2D283327DBE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D72973-5AC1-10B7-C37C-E9F60618247E}"/>
              </a:ext>
            </a:extLst>
          </p:cNvPr>
          <p:cNvSpPr>
            <a:spLocks noGrp="1"/>
          </p:cNvSpPr>
          <p:nvPr>
            <p:ph idx="1"/>
          </p:nvPr>
        </p:nvSpPr>
        <p:spPr/>
        <p:txBody>
          <a:bodyPr/>
          <a:lstStyle/>
          <a:p>
            <a:r>
              <a:rPr lang="en-US" sz="4000" dirty="0"/>
              <a:t>Now what??</a:t>
            </a:r>
          </a:p>
          <a:p>
            <a:r>
              <a:rPr lang="en-US" sz="4000" dirty="0"/>
              <a:t>We can avoid Solomon’s mistakes! That’s why he wrote the book</a:t>
            </a:r>
          </a:p>
        </p:txBody>
      </p:sp>
      <p:sp>
        <p:nvSpPr>
          <p:cNvPr id="6" name="Text Placeholder 5">
            <a:extLst>
              <a:ext uri="{FF2B5EF4-FFF2-40B4-BE49-F238E27FC236}">
                <a16:creationId xmlns:a16="http://schemas.microsoft.com/office/drawing/2014/main" id="{0130FEF0-4EB3-2557-6DFD-2196C39540CA}"/>
              </a:ext>
            </a:extLst>
          </p:cNvPr>
          <p:cNvSpPr>
            <a:spLocks noGrp="1"/>
          </p:cNvSpPr>
          <p:nvPr>
            <p:ph type="body" sz="quarter" idx="10"/>
          </p:nvPr>
        </p:nvSpPr>
        <p:spPr/>
        <p:txBody>
          <a:bodyPr/>
          <a:lstStyle/>
          <a:p>
            <a:endParaRPr lang="en-US"/>
          </a:p>
        </p:txBody>
      </p:sp>
      <p:sp>
        <p:nvSpPr>
          <p:cNvPr id="9" name="Title 8">
            <a:extLst>
              <a:ext uri="{FF2B5EF4-FFF2-40B4-BE49-F238E27FC236}">
                <a16:creationId xmlns:a16="http://schemas.microsoft.com/office/drawing/2014/main" id="{7E070431-3353-5A37-720B-41E7BD2E88E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7657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16E9D-C7E4-1E87-E0B0-F685C8C4630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93D0C50-D8C8-4426-93F5-AD7B28A34789}"/>
              </a:ext>
            </a:extLst>
          </p:cNvPr>
          <p:cNvSpPr>
            <a:spLocks noGrp="1"/>
          </p:cNvSpPr>
          <p:nvPr>
            <p:ph idx="1"/>
          </p:nvPr>
        </p:nvSpPr>
        <p:spPr/>
        <p:txBody>
          <a:bodyPr/>
          <a:lstStyle/>
          <a:p>
            <a:r>
              <a:rPr lang="en-US" sz="4000" dirty="0"/>
              <a:t>Now what??</a:t>
            </a:r>
          </a:p>
          <a:p>
            <a:r>
              <a:rPr lang="en-US" sz="4000" dirty="0"/>
              <a:t>We can avoid Solomon’s mistakes! That’s why he wrote the book</a:t>
            </a:r>
          </a:p>
          <a:p>
            <a:r>
              <a:rPr lang="en-US" sz="4000" dirty="0"/>
              <a:t>“I had it all, and it almost destroyed me.”</a:t>
            </a:r>
          </a:p>
        </p:txBody>
      </p:sp>
      <p:sp>
        <p:nvSpPr>
          <p:cNvPr id="6" name="Text Placeholder 5">
            <a:extLst>
              <a:ext uri="{FF2B5EF4-FFF2-40B4-BE49-F238E27FC236}">
                <a16:creationId xmlns:a16="http://schemas.microsoft.com/office/drawing/2014/main" id="{5467D032-2E09-0088-A493-8C80482F0940}"/>
              </a:ext>
            </a:extLst>
          </p:cNvPr>
          <p:cNvSpPr>
            <a:spLocks noGrp="1"/>
          </p:cNvSpPr>
          <p:nvPr>
            <p:ph type="body" sz="quarter" idx="10"/>
          </p:nvPr>
        </p:nvSpPr>
        <p:spPr/>
        <p:txBody>
          <a:bodyPr/>
          <a:lstStyle/>
          <a:p>
            <a:endParaRPr lang="en-US"/>
          </a:p>
        </p:txBody>
      </p:sp>
      <p:sp>
        <p:nvSpPr>
          <p:cNvPr id="9" name="Title 8">
            <a:extLst>
              <a:ext uri="{FF2B5EF4-FFF2-40B4-BE49-F238E27FC236}">
                <a16:creationId xmlns:a16="http://schemas.microsoft.com/office/drawing/2014/main" id="{4AFB831F-06FE-D5F7-3067-7755523B8AC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037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C83FE-C2D7-F9ED-1EBB-667D04B1D65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27FC894-9530-1517-C802-5B301D184987}"/>
              </a:ext>
            </a:extLst>
          </p:cNvPr>
          <p:cNvSpPr>
            <a:spLocks noGrp="1"/>
          </p:cNvSpPr>
          <p:nvPr>
            <p:ph idx="1"/>
          </p:nvPr>
        </p:nvSpPr>
        <p:spPr/>
        <p:txBody>
          <a:bodyPr/>
          <a:lstStyle/>
          <a:p>
            <a:r>
              <a:rPr lang="en-US" sz="4000" dirty="0"/>
              <a:t>24 A person can do nothing better than to eat and drink and find satisfaction in their own toil. This too, I see, is from the hand of God</a:t>
            </a:r>
          </a:p>
          <a:p>
            <a:r>
              <a:rPr lang="en-US" dirty="0"/>
              <a:t>25 </a:t>
            </a:r>
            <a:r>
              <a:rPr lang="en-US" sz="4000" dirty="0"/>
              <a:t>for without him, who can eat or find enjoyment?</a:t>
            </a:r>
            <a:endParaRPr lang="en-US" dirty="0"/>
          </a:p>
        </p:txBody>
      </p:sp>
      <p:sp>
        <p:nvSpPr>
          <p:cNvPr id="6" name="Text Placeholder 5">
            <a:extLst>
              <a:ext uri="{FF2B5EF4-FFF2-40B4-BE49-F238E27FC236}">
                <a16:creationId xmlns:a16="http://schemas.microsoft.com/office/drawing/2014/main" id="{F5C282DB-179D-7EB4-B24B-4E1E0EC10FBA}"/>
              </a:ext>
            </a:extLst>
          </p:cNvPr>
          <p:cNvSpPr>
            <a:spLocks noGrp="1"/>
          </p:cNvSpPr>
          <p:nvPr>
            <p:ph type="body" sz="quarter" idx="10"/>
          </p:nvPr>
        </p:nvSpPr>
        <p:spPr/>
        <p:txBody>
          <a:bodyPr/>
          <a:lstStyle/>
          <a:p>
            <a:r>
              <a:rPr lang="en-US" dirty="0"/>
              <a:t>1. Happiness comes from God</a:t>
            </a:r>
          </a:p>
        </p:txBody>
      </p:sp>
      <p:sp>
        <p:nvSpPr>
          <p:cNvPr id="9" name="Title 8">
            <a:extLst>
              <a:ext uri="{FF2B5EF4-FFF2-40B4-BE49-F238E27FC236}">
                <a16:creationId xmlns:a16="http://schemas.microsoft.com/office/drawing/2014/main" id="{688B596E-8BF4-09BE-D37C-2331C4397C45}"/>
              </a:ext>
            </a:extLst>
          </p:cNvPr>
          <p:cNvSpPr>
            <a:spLocks noGrp="1"/>
          </p:cNvSpPr>
          <p:nvPr>
            <p:ph type="title"/>
          </p:nvPr>
        </p:nvSpPr>
        <p:spPr/>
        <p:txBody>
          <a:bodyPr/>
          <a:lstStyle/>
          <a:p>
            <a:r>
              <a:rPr lang="en-US" dirty="0"/>
              <a:t>Ecclesiastes 2</a:t>
            </a:r>
          </a:p>
        </p:txBody>
      </p:sp>
      <p:sp>
        <p:nvSpPr>
          <p:cNvPr id="2" name="Rounded Rectangle 6">
            <a:extLst>
              <a:ext uri="{FF2B5EF4-FFF2-40B4-BE49-F238E27FC236}">
                <a16:creationId xmlns:a16="http://schemas.microsoft.com/office/drawing/2014/main" id="{762FE753-6DF4-0A49-6DE4-944633A374D8}"/>
              </a:ext>
            </a:extLst>
          </p:cNvPr>
          <p:cNvSpPr/>
          <p:nvPr/>
        </p:nvSpPr>
        <p:spPr bwMode="auto">
          <a:xfrm>
            <a:off x="169333" y="3238500"/>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Instead of turning to work or wine for happiness, turn to God for happiness</a:t>
            </a:r>
          </a:p>
        </p:txBody>
      </p:sp>
    </p:spTree>
    <p:extLst>
      <p:ext uri="{BB962C8B-B14F-4D97-AF65-F5344CB8AC3E}">
        <p14:creationId xmlns:p14="http://schemas.microsoft.com/office/powerpoint/2010/main" val="19197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146F1-3706-7CCD-07BC-77DC7F2A19E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799ADDC-1C5B-3A9E-774D-F38C6DF72E9A}"/>
              </a:ext>
            </a:extLst>
          </p:cNvPr>
          <p:cNvSpPr>
            <a:spLocks noGrp="1"/>
          </p:cNvSpPr>
          <p:nvPr>
            <p:ph type="body" sz="half" idx="2"/>
          </p:nvPr>
        </p:nvSpPr>
        <p:spPr/>
        <p:txBody>
          <a:bodyPr/>
          <a:lstStyle/>
          <a:p>
            <a:r>
              <a:rPr lang="en-US" sz="4000" dirty="0">
                <a:latin typeface="Calibri Light" panose="020F0302020204030204" pitchFamily="34" charset="0"/>
              </a:rPr>
              <a:t>The world that God created is full of many rich gifts, but the power to enjoy them does not lie in the gifts themselves…</a:t>
            </a:r>
          </a:p>
          <a:p>
            <a:r>
              <a:rPr lang="en-US" sz="4000" dirty="0">
                <a:latin typeface="Calibri Light" panose="020F0302020204030204" pitchFamily="34" charset="0"/>
              </a:rPr>
              <a:t>Satisfaction, so to speak, is sold separately…</a:t>
            </a:r>
          </a:p>
        </p:txBody>
      </p:sp>
      <p:sp>
        <p:nvSpPr>
          <p:cNvPr id="2" name="TextBox 1">
            <a:extLst>
              <a:ext uri="{FF2B5EF4-FFF2-40B4-BE49-F238E27FC236}">
                <a16:creationId xmlns:a16="http://schemas.microsoft.com/office/drawing/2014/main" id="{DD110D3B-207B-026C-6B45-84A8FAC2721E}"/>
              </a:ext>
            </a:extLst>
          </p:cNvPr>
          <p:cNvSpPr txBox="1"/>
          <p:nvPr/>
        </p:nvSpPr>
        <p:spPr>
          <a:xfrm>
            <a:off x="5461000" y="4457700"/>
            <a:ext cx="4953000" cy="954107"/>
          </a:xfrm>
          <a:prstGeom prst="rect">
            <a:avLst/>
          </a:prstGeom>
          <a:noFill/>
        </p:spPr>
        <p:txBody>
          <a:bodyPr wrap="square" rtlCol="0">
            <a:spAutoFit/>
          </a:bodyPr>
          <a:lstStyle/>
          <a:p>
            <a:r>
              <a:rPr lang="en-US" sz="2800" dirty="0"/>
              <a:t>Why Everything Matters by Philip G. Ryken</a:t>
            </a:r>
          </a:p>
        </p:txBody>
      </p:sp>
    </p:spTree>
    <p:extLst>
      <p:ext uri="{BB962C8B-B14F-4D97-AF65-F5344CB8AC3E}">
        <p14:creationId xmlns:p14="http://schemas.microsoft.com/office/powerpoint/2010/main" val="30272746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37D9-E20D-DBC8-B304-70D31A6AEA01}"/>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52F98C-08C7-A2B4-112B-E31368B9006E}"/>
              </a:ext>
            </a:extLst>
          </p:cNvPr>
          <p:cNvSpPr>
            <a:spLocks noGrp="1"/>
          </p:cNvSpPr>
          <p:nvPr>
            <p:ph idx="1"/>
          </p:nvPr>
        </p:nvSpPr>
        <p:spPr/>
        <p:txBody>
          <a:bodyPr/>
          <a:lstStyle/>
          <a:p>
            <a:r>
              <a:rPr lang="en-US" sz="4000" dirty="0"/>
              <a:t>1:3 – What does a man gain for all his toil</a:t>
            </a:r>
          </a:p>
        </p:txBody>
      </p:sp>
      <p:sp>
        <p:nvSpPr>
          <p:cNvPr id="6" name="Text Placeholder 5">
            <a:extLst>
              <a:ext uri="{FF2B5EF4-FFF2-40B4-BE49-F238E27FC236}">
                <a16:creationId xmlns:a16="http://schemas.microsoft.com/office/drawing/2014/main" id="{758E7920-B849-6398-38C2-9F4BEF6CE5D2}"/>
              </a:ext>
            </a:extLst>
          </p:cNvPr>
          <p:cNvSpPr>
            <a:spLocks noGrp="1"/>
          </p:cNvSpPr>
          <p:nvPr>
            <p:ph type="body" sz="quarter" idx="10"/>
          </p:nvPr>
        </p:nvSpPr>
        <p:spPr/>
        <p:txBody>
          <a:bodyPr/>
          <a:lstStyle/>
          <a:p>
            <a:r>
              <a:rPr lang="en-US" dirty="0"/>
              <a:t>1. Happiness comes from God</a:t>
            </a:r>
          </a:p>
        </p:txBody>
      </p:sp>
      <p:sp>
        <p:nvSpPr>
          <p:cNvPr id="2" name="Rounded Rectangle 6">
            <a:extLst>
              <a:ext uri="{FF2B5EF4-FFF2-40B4-BE49-F238E27FC236}">
                <a16:creationId xmlns:a16="http://schemas.microsoft.com/office/drawing/2014/main" id="{B25C67D2-86F8-B610-C2D7-284E1C360EC4}"/>
              </a:ext>
            </a:extLst>
          </p:cNvPr>
          <p:cNvSpPr/>
          <p:nvPr/>
        </p:nvSpPr>
        <p:spPr bwMode="auto">
          <a:xfrm>
            <a:off x="169333" y="1638300"/>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Matthew 25:23 – “Well done, good and faithful servant…enter into the joy of your Master!”</a:t>
            </a:r>
          </a:p>
        </p:txBody>
      </p:sp>
      <p:sp>
        <p:nvSpPr>
          <p:cNvPr id="4" name="Title 3">
            <a:extLst>
              <a:ext uri="{FF2B5EF4-FFF2-40B4-BE49-F238E27FC236}">
                <a16:creationId xmlns:a16="http://schemas.microsoft.com/office/drawing/2014/main" id="{F0C01085-A476-9A6B-60CA-8273237E7F0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4207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9977-1214-6FD5-99D1-76A7E17C632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D070D44-F5CA-32BB-CBCC-C4098AEF8EAA}"/>
              </a:ext>
            </a:extLst>
          </p:cNvPr>
          <p:cNvSpPr>
            <a:spLocks noGrp="1"/>
          </p:cNvSpPr>
          <p:nvPr>
            <p:ph idx="1"/>
          </p:nvPr>
        </p:nvSpPr>
        <p:spPr/>
        <p:txBody>
          <a:bodyPr/>
          <a:lstStyle/>
          <a:p>
            <a:r>
              <a:rPr lang="en-US" sz="4000" dirty="0"/>
              <a:t>1:3 – What does a man gain for all his toil</a:t>
            </a:r>
          </a:p>
          <a:p>
            <a:r>
              <a:rPr lang="en-US" sz="4000" dirty="0"/>
              <a:t>At which he toils </a:t>
            </a:r>
            <a:r>
              <a:rPr lang="en-US" sz="4000" u="sng" dirty="0"/>
              <a:t>under the sun?</a:t>
            </a:r>
            <a:endParaRPr lang="en-US" sz="4400" u="sng" dirty="0"/>
          </a:p>
        </p:txBody>
      </p:sp>
      <p:sp>
        <p:nvSpPr>
          <p:cNvPr id="6" name="Text Placeholder 5">
            <a:extLst>
              <a:ext uri="{FF2B5EF4-FFF2-40B4-BE49-F238E27FC236}">
                <a16:creationId xmlns:a16="http://schemas.microsoft.com/office/drawing/2014/main" id="{563F5135-1CBB-3C44-F116-DA7782394BA4}"/>
              </a:ext>
            </a:extLst>
          </p:cNvPr>
          <p:cNvSpPr>
            <a:spLocks noGrp="1"/>
          </p:cNvSpPr>
          <p:nvPr>
            <p:ph type="body" sz="quarter" idx="10"/>
          </p:nvPr>
        </p:nvSpPr>
        <p:spPr/>
        <p:txBody>
          <a:bodyPr/>
          <a:lstStyle/>
          <a:p>
            <a:r>
              <a:rPr lang="en-US" dirty="0"/>
              <a:t>1. Happiness comes from God</a:t>
            </a:r>
          </a:p>
        </p:txBody>
      </p:sp>
      <p:sp>
        <p:nvSpPr>
          <p:cNvPr id="2" name="Rounded Rectangle 6">
            <a:extLst>
              <a:ext uri="{FF2B5EF4-FFF2-40B4-BE49-F238E27FC236}">
                <a16:creationId xmlns:a16="http://schemas.microsoft.com/office/drawing/2014/main" id="{30BCA29B-B3C8-AFD1-25C9-F0D07F628677}"/>
              </a:ext>
            </a:extLst>
          </p:cNvPr>
          <p:cNvSpPr/>
          <p:nvPr/>
        </p:nvSpPr>
        <p:spPr bwMode="auto">
          <a:xfrm>
            <a:off x="169333" y="1638300"/>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Philippians 1:21 – For to me, to live is Christ and to die is gain.</a:t>
            </a:r>
          </a:p>
        </p:txBody>
      </p:sp>
      <p:sp>
        <p:nvSpPr>
          <p:cNvPr id="4" name="Title 3">
            <a:extLst>
              <a:ext uri="{FF2B5EF4-FFF2-40B4-BE49-F238E27FC236}">
                <a16:creationId xmlns:a16="http://schemas.microsoft.com/office/drawing/2014/main" id="{011E1AEB-5938-DFCE-2966-71783249024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8645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C2CD-5B22-A0CC-04CB-E04DD6CFB61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E9E1305-0A68-01C8-0F42-D0D97ECE9723}"/>
              </a:ext>
            </a:extLst>
          </p:cNvPr>
          <p:cNvSpPr>
            <a:spLocks noGrp="1"/>
          </p:cNvSpPr>
          <p:nvPr>
            <p:ph idx="1"/>
          </p:nvPr>
        </p:nvSpPr>
        <p:spPr/>
        <p:txBody>
          <a:bodyPr/>
          <a:lstStyle/>
          <a:p>
            <a:r>
              <a:rPr lang="en-US" sz="4000" dirty="0"/>
              <a:t>1:3 – What does a man gain for all his toil</a:t>
            </a:r>
          </a:p>
          <a:p>
            <a:r>
              <a:rPr lang="en-US" sz="4000" dirty="0"/>
              <a:t>At which he toils </a:t>
            </a:r>
            <a:r>
              <a:rPr lang="en-US" sz="4000" u="sng" dirty="0"/>
              <a:t>under the sun?</a:t>
            </a:r>
            <a:endParaRPr lang="en-US" sz="4400" u="sng" dirty="0"/>
          </a:p>
        </p:txBody>
      </p:sp>
      <p:sp>
        <p:nvSpPr>
          <p:cNvPr id="6" name="Text Placeholder 5">
            <a:extLst>
              <a:ext uri="{FF2B5EF4-FFF2-40B4-BE49-F238E27FC236}">
                <a16:creationId xmlns:a16="http://schemas.microsoft.com/office/drawing/2014/main" id="{3BAC32D7-5424-A337-DE8C-1DC107F0FB74}"/>
              </a:ext>
            </a:extLst>
          </p:cNvPr>
          <p:cNvSpPr>
            <a:spLocks noGrp="1"/>
          </p:cNvSpPr>
          <p:nvPr>
            <p:ph type="body" sz="quarter" idx="10"/>
          </p:nvPr>
        </p:nvSpPr>
        <p:spPr/>
        <p:txBody>
          <a:bodyPr/>
          <a:lstStyle/>
          <a:p>
            <a:r>
              <a:rPr lang="en-US" dirty="0"/>
              <a:t>2. Meaning comes from God</a:t>
            </a:r>
          </a:p>
        </p:txBody>
      </p:sp>
      <p:sp>
        <p:nvSpPr>
          <p:cNvPr id="2" name="Rounded Rectangle 6">
            <a:extLst>
              <a:ext uri="{FF2B5EF4-FFF2-40B4-BE49-F238E27FC236}">
                <a16:creationId xmlns:a16="http://schemas.microsoft.com/office/drawing/2014/main" id="{FC867F53-972E-495C-715F-67D9704B142F}"/>
              </a:ext>
            </a:extLst>
          </p:cNvPr>
          <p:cNvSpPr/>
          <p:nvPr/>
        </p:nvSpPr>
        <p:spPr bwMode="auto">
          <a:xfrm>
            <a:off x="169333" y="1638300"/>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Philippians 1:21 – For to me, to live is Christ and to die is gain.</a:t>
            </a:r>
          </a:p>
        </p:txBody>
      </p:sp>
      <p:sp>
        <p:nvSpPr>
          <p:cNvPr id="4" name="Title 3">
            <a:extLst>
              <a:ext uri="{FF2B5EF4-FFF2-40B4-BE49-F238E27FC236}">
                <a16:creationId xmlns:a16="http://schemas.microsoft.com/office/drawing/2014/main" id="{7E73D7BA-22A7-6BD8-5BAC-5A6FFF45F3C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6646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ADB2-2777-A4FF-C156-C4EB941AFEC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9CC1367-3955-2E38-308F-86E568DF7FDE}"/>
              </a:ext>
            </a:extLst>
          </p:cNvPr>
          <p:cNvSpPr>
            <a:spLocks noGrp="1"/>
          </p:cNvSpPr>
          <p:nvPr>
            <p:ph type="body" sz="half" idx="2"/>
          </p:nvPr>
        </p:nvSpPr>
        <p:spPr/>
        <p:txBody>
          <a:bodyPr/>
          <a:lstStyle/>
          <a:p>
            <a:r>
              <a:rPr lang="en-US" sz="4000" dirty="0">
                <a:latin typeface="Calibri Light" panose="020F0302020204030204" pitchFamily="34" charset="0"/>
              </a:rPr>
              <a:t>The Preacher began and ended his spiritual quest by asking, “Is that all there is?”</a:t>
            </a:r>
          </a:p>
          <a:p>
            <a:r>
              <a:rPr lang="en-US" sz="4000" dirty="0">
                <a:latin typeface="Calibri Light" panose="020F0302020204030204" pitchFamily="34" charset="0"/>
              </a:rPr>
              <a:t>If there is no God, and therefore no final judgment, then it is hard to see how anything we do really matters.</a:t>
            </a:r>
          </a:p>
        </p:txBody>
      </p:sp>
      <p:sp>
        <p:nvSpPr>
          <p:cNvPr id="2" name="TextBox 1">
            <a:extLst>
              <a:ext uri="{FF2B5EF4-FFF2-40B4-BE49-F238E27FC236}">
                <a16:creationId xmlns:a16="http://schemas.microsoft.com/office/drawing/2014/main" id="{1AA7A227-1BAA-1681-A72B-96FECCF22CDE}"/>
              </a:ext>
            </a:extLst>
          </p:cNvPr>
          <p:cNvSpPr txBox="1"/>
          <p:nvPr/>
        </p:nvSpPr>
        <p:spPr>
          <a:xfrm>
            <a:off x="5537200" y="4533900"/>
            <a:ext cx="4953000" cy="954107"/>
          </a:xfrm>
          <a:prstGeom prst="rect">
            <a:avLst/>
          </a:prstGeom>
          <a:noFill/>
        </p:spPr>
        <p:txBody>
          <a:bodyPr wrap="square" rtlCol="0">
            <a:spAutoFit/>
          </a:bodyPr>
          <a:lstStyle/>
          <a:p>
            <a:r>
              <a:rPr lang="en-US" sz="2800" dirty="0"/>
              <a:t>Why Everything Matters by Philip G. Ryken</a:t>
            </a:r>
          </a:p>
        </p:txBody>
      </p:sp>
    </p:spTree>
    <p:extLst>
      <p:ext uri="{BB962C8B-B14F-4D97-AF65-F5344CB8AC3E}">
        <p14:creationId xmlns:p14="http://schemas.microsoft.com/office/powerpoint/2010/main" val="19027133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18AAB-4ACC-AE9A-FE0C-2A5A021E307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5BB334-F505-30FF-A249-9986400168E0}"/>
              </a:ext>
            </a:extLst>
          </p:cNvPr>
          <p:cNvSpPr>
            <a:spLocks noGrp="1"/>
          </p:cNvSpPr>
          <p:nvPr>
            <p:ph idx="1"/>
          </p:nvPr>
        </p:nvSpPr>
        <p:spPr/>
        <p:txBody>
          <a:bodyPr/>
          <a:lstStyle/>
          <a:p>
            <a:r>
              <a:rPr lang="en-US" sz="4400" dirty="0"/>
              <a:t>I am going to die.</a:t>
            </a:r>
          </a:p>
          <a:p>
            <a:r>
              <a:rPr lang="en-US" sz="4400" dirty="0"/>
              <a:t>You are going to die.</a:t>
            </a:r>
          </a:p>
        </p:txBody>
      </p:sp>
      <p:sp>
        <p:nvSpPr>
          <p:cNvPr id="3" name="Rounded Rectangle 6">
            <a:extLst>
              <a:ext uri="{FF2B5EF4-FFF2-40B4-BE49-F238E27FC236}">
                <a16:creationId xmlns:a16="http://schemas.microsoft.com/office/drawing/2014/main" id="{F3CC065E-6B5D-E582-7468-49EE528BF7A9}"/>
              </a:ext>
            </a:extLst>
          </p:cNvPr>
          <p:cNvSpPr/>
          <p:nvPr/>
        </p:nvSpPr>
        <p:spPr bwMode="auto">
          <a:xfrm>
            <a:off x="57901" y="1945213"/>
            <a:ext cx="4682066"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If this sounds morbid…</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Avoiding this fact is what leads to many of the problems in our lives</a:t>
            </a:r>
          </a:p>
        </p:txBody>
      </p:sp>
    </p:spTree>
    <p:extLst>
      <p:ext uri="{BB962C8B-B14F-4D97-AF65-F5344CB8AC3E}">
        <p14:creationId xmlns:p14="http://schemas.microsoft.com/office/powerpoint/2010/main" val="1326327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459B7-776D-5410-7302-28982BB43C2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ADB0F64-8E7E-02FD-4E0A-14A1074C2906}"/>
              </a:ext>
            </a:extLst>
          </p:cNvPr>
          <p:cNvSpPr>
            <a:spLocks noGrp="1"/>
          </p:cNvSpPr>
          <p:nvPr>
            <p:ph type="body" sz="half" idx="2"/>
          </p:nvPr>
        </p:nvSpPr>
        <p:spPr/>
        <p:txBody>
          <a:bodyPr/>
          <a:lstStyle/>
          <a:p>
            <a:r>
              <a:rPr lang="en-US" sz="4000" dirty="0">
                <a:latin typeface="Calibri Light" panose="020F0302020204030204" pitchFamily="34" charset="0"/>
              </a:rPr>
              <a:t>But if there is a God who will judge the world, then </a:t>
            </a:r>
            <a:r>
              <a:rPr lang="en-US" sz="4000" i="1" dirty="0">
                <a:latin typeface="Calibri Light" panose="020F0302020204030204" pitchFamily="34" charset="0"/>
              </a:rPr>
              <a:t>everything</a:t>
            </a:r>
            <a:r>
              <a:rPr lang="en-US" sz="4000" dirty="0">
                <a:latin typeface="Calibri Light" panose="020F0302020204030204" pitchFamily="34" charset="0"/>
              </a:rPr>
              <a:t> matters…</a:t>
            </a:r>
          </a:p>
          <a:p>
            <a:r>
              <a:rPr lang="en-US" sz="4000" dirty="0">
                <a:latin typeface="Calibri Light" panose="020F0302020204030204" pitchFamily="34" charset="0"/>
              </a:rPr>
              <a:t>It will matter how we used our time…</a:t>
            </a:r>
          </a:p>
          <a:p>
            <a:r>
              <a:rPr lang="en-US" sz="4000" dirty="0">
                <a:latin typeface="Calibri Light" panose="020F0302020204030204" pitchFamily="34" charset="0"/>
              </a:rPr>
              <a:t>It will matter what we did with our money…</a:t>
            </a:r>
          </a:p>
          <a:p>
            <a:r>
              <a:rPr lang="en-US" sz="4000" dirty="0">
                <a:latin typeface="Calibri Light" panose="020F0302020204030204" pitchFamily="34" charset="0"/>
              </a:rPr>
              <a:t>What we did for a two-year-old will matter…</a:t>
            </a:r>
          </a:p>
        </p:txBody>
      </p:sp>
      <p:sp>
        <p:nvSpPr>
          <p:cNvPr id="2" name="TextBox 1">
            <a:extLst>
              <a:ext uri="{FF2B5EF4-FFF2-40B4-BE49-F238E27FC236}">
                <a16:creationId xmlns:a16="http://schemas.microsoft.com/office/drawing/2014/main" id="{2625E55D-1F27-A468-FCF2-4CE91EEC1687}"/>
              </a:ext>
            </a:extLst>
          </p:cNvPr>
          <p:cNvSpPr txBox="1"/>
          <p:nvPr/>
        </p:nvSpPr>
        <p:spPr>
          <a:xfrm>
            <a:off x="5537200" y="4533900"/>
            <a:ext cx="4953000" cy="954107"/>
          </a:xfrm>
          <a:prstGeom prst="rect">
            <a:avLst/>
          </a:prstGeom>
          <a:noFill/>
        </p:spPr>
        <p:txBody>
          <a:bodyPr wrap="square" rtlCol="0">
            <a:spAutoFit/>
          </a:bodyPr>
          <a:lstStyle/>
          <a:p>
            <a:r>
              <a:rPr lang="en-US" sz="2800" dirty="0"/>
              <a:t>Why Everything Matters by Philip G. Ryken</a:t>
            </a:r>
          </a:p>
        </p:txBody>
      </p:sp>
    </p:spTree>
    <p:extLst>
      <p:ext uri="{BB962C8B-B14F-4D97-AF65-F5344CB8AC3E}">
        <p14:creationId xmlns:p14="http://schemas.microsoft.com/office/powerpoint/2010/main" val="18824035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D7D7-567D-D14A-7C2D-3C4A4092404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26944D-0348-5C54-96A2-0E45DB099380}"/>
              </a:ext>
            </a:extLst>
          </p:cNvPr>
          <p:cNvSpPr>
            <a:spLocks noGrp="1"/>
          </p:cNvSpPr>
          <p:nvPr>
            <p:ph type="body" sz="half" idx="2"/>
          </p:nvPr>
        </p:nvSpPr>
        <p:spPr/>
        <p:txBody>
          <a:bodyPr/>
          <a:lstStyle/>
          <a:p>
            <a:r>
              <a:rPr lang="en-US" sz="4000" dirty="0">
                <a:latin typeface="Calibri Light" panose="020F0302020204030204" pitchFamily="34" charset="0"/>
              </a:rPr>
              <a:t>The household task and the homework assignment will matter.</a:t>
            </a:r>
          </a:p>
          <a:p>
            <a:r>
              <a:rPr lang="en-US" sz="4000" dirty="0">
                <a:latin typeface="Calibri Light" panose="020F0302020204030204" pitchFamily="34" charset="0"/>
              </a:rPr>
              <a:t>The cup of water, the tear of compassion, the word of testimony – all of it will matter.</a:t>
            </a:r>
          </a:p>
        </p:txBody>
      </p:sp>
      <p:sp>
        <p:nvSpPr>
          <p:cNvPr id="2" name="TextBox 1">
            <a:extLst>
              <a:ext uri="{FF2B5EF4-FFF2-40B4-BE49-F238E27FC236}">
                <a16:creationId xmlns:a16="http://schemas.microsoft.com/office/drawing/2014/main" id="{E3CCC94C-394E-BD9F-57C6-FC9592CCA4D4}"/>
              </a:ext>
            </a:extLst>
          </p:cNvPr>
          <p:cNvSpPr txBox="1"/>
          <p:nvPr/>
        </p:nvSpPr>
        <p:spPr>
          <a:xfrm>
            <a:off x="5537200" y="4533900"/>
            <a:ext cx="4953000" cy="954107"/>
          </a:xfrm>
          <a:prstGeom prst="rect">
            <a:avLst/>
          </a:prstGeom>
          <a:noFill/>
        </p:spPr>
        <p:txBody>
          <a:bodyPr wrap="square" rtlCol="0">
            <a:spAutoFit/>
          </a:bodyPr>
          <a:lstStyle/>
          <a:p>
            <a:r>
              <a:rPr lang="en-US" sz="2800" dirty="0"/>
              <a:t>Why Everything Matters by Philip G. Ryken</a:t>
            </a:r>
          </a:p>
        </p:txBody>
      </p:sp>
    </p:spTree>
    <p:extLst>
      <p:ext uri="{BB962C8B-B14F-4D97-AF65-F5344CB8AC3E}">
        <p14:creationId xmlns:p14="http://schemas.microsoft.com/office/powerpoint/2010/main" val="39610427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0E53-67C6-54DF-2358-D7E2777AB15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0C65355-B327-E542-57F6-CF9C021ABE36}"/>
              </a:ext>
            </a:extLst>
          </p:cNvPr>
          <p:cNvSpPr>
            <a:spLocks noGrp="1"/>
          </p:cNvSpPr>
          <p:nvPr>
            <p:ph type="body" sz="half" idx="2"/>
          </p:nvPr>
        </p:nvSpPr>
        <p:spPr/>
        <p:txBody>
          <a:bodyPr/>
          <a:lstStyle/>
          <a:p>
            <a:r>
              <a:rPr lang="en-US" sz="4000" dirty="0">
                <a:latin typeface="Calibri Light" panose="020F0302020204030204" pitchFamily="34" charset="0"/>
              </a:rPr>
              <a:t>The final message of Ecclesiastes is not that nothing matters, therefore,</a:t>
            </a:r>
          </a:p>
          <a:p>
            <a:r>
              <a:rPr lang="en-US" sz="4000" dirty="0">
                <a:latin typeface="Calibri Light" panose="020F0302020204030204" pitchFamily="34" charset="0"/>
              </a:rPr>
              <a:t>but that </a:t>
            </a:r>
            <a:r>
              <a:rPr lang="en-US" sz="4000" i="1" dirty="0">
                <a:latin typeface="Calibri Light" panose="020F0302020204030204" pitchFamily="34" charset="0"/>
              </a:rPr>
              <a:t>everything</a:t>
            </a:r>
            <a:r>
              <a:rPr lang="en-US" sz="4000" dirty="0">
                <a:latin typeface="Calibri Light" panose="020F0302020204030204" pitchFamily="34" charset="0"/>
              </a:rPr>
              <a:t> does…</a:t>
            </a:r>
          </a:p>
          <a:p>
            <a:r>
              <a:rPr lang="en-US" sz="4000" dirty="0">
                <a:latin typeface="Calibri Light" panose="020F0302020204030204" pitchFamily="34" charset="0"/>
              </a:rPr>
              <a:t>The things we do </a:t>
            </a:r>
            <a:r>
              <a:rPr lang="en-US" sz="4000" i="1" dirty="0">
                <a:latin typeface="Calibri Light" panose="020F0302020204030204" pitchFamily="34" charset="0"/>
              </a:rPr>
              <a:t>today</a:t>
            </a:r>
            <a:r>
              <a:rPr lang="en-US" sz="4000" dirty="0">
                <a:latin typeface="Calibri Light" panose="020F0302020204030204" pitchFamily="34" charset="0"/>
              </a:rPr>
              <a:t> will all be seen in the light of the final judgment.</a:t>
            </a:r>
          </a:p>
        </p:txBody>
      </p:sp>
      <p:sp>
        <p:nvSpPr>
          <p:cNvPr id="2" name="TextBox 1">
            <a:extLst>
              <a:ext uri="{FF2B5EF4-FFF2-40B4-BE49-F238E27FC236}">
                <a16:creationId xmlns:a16="http://schemas.microsoft.com/office/drawing/2014/main" id="{A5872DA8-BFAF-3BAE-9C59-8A58DA63FEB8}"/>
              </a:ext>
            </a:extLst>
          </p:cNvPr>
          <p:cNvSpPr txBox="1"/>
          <p:nvPr/>
        </p:nvSpPr>
        <p:spPr>
          <a:xfrm>
            <a:off x="5537200" y="4533900"/>
            <a:ext cx="4953000" cy="954107"/>
          </a:xfrm>
          <a:prstGeom prst="rect">
            <a:avLst/>
          </a:prstGeom>
          <a:noFill/>
        </p:spPr>
        <p:txBody>
          <a:bodyPr wrap="square" rtlCol="0">
            <a:spAutoFit/>
          </a:bodyPr>
          <a:lstStyle/>
          <a:p>
            <a:r>
              <a:rPr lang="en-US" sz="2800" dirty="0"/>
              <a:t>Why Everything Matters by Philip G. Ryken</a:t>
            </a:r>
          </a:p>
        </p:txBody>
      </p:sp>
    </p:spTree>
    <p:extLst>
      <p:ext uri="{BB962C8B-B14F-4D97-AF65-F5344CB8AC3E}">
        <p14:creationId xmlns:p14="http://schemas.microsoft.com/office/powerpoint/2010/main" val="29753551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3DBC3-3810-AA0E-74D8-CC6CFBCF81E8}"/>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F945789-36DE-20DE-F076-3486B3B96C97}"/>
              </a:ext>
            </a:extLst>
          </p:cNvPr>
          <p:cNvSpPr>
            <a:spLocks noGrp="1"/>
          </p:cNvSpPr>
          <p:nvPr>
            <p:ph idx="1"/>
          </p:nvPr>
        </p:nvSpPr>
        <p:spPr/>
        <p:txBody>
          <a:bodyPr/>
          <a:lstStyle/>
          <a:p>
            <a:r>
              <a:rPr lang="en-US" sz="4000" dirty="0"/>
              <a:t>1:3 – What does a man gain for all his toil</a:t>
            </a:r>
          </a:p>
          <a:p>
            <a:r>
              <a:rPr lang="en-US" sz="4000" dirty="0"/>
              <a:t>At which he toils </a:t>
            </a:r>
            <a:r>
              <a:rPr lang="en-US" sz="4000" u="sng" dirty="0"/>
              <a:t>under the sun?</a:t>
            </a:r>
            <a:endParaRPr lang="en-US" sz="4400" u="sng" dirty="0"/>
          </a:p>
        </p:txBody>
      </p:sp>
      <p:sp>
        <p:nvSpPr>
          <p:cNvPr id="6" name="Text Placeholder 5">
            <a:extLst>
              <a:ext uri="{FF2B5EF4-FFF2-40B4-BE49-F238E27FC236}">
                <a16:creationId xmlns:a16="http://schemas.microsoft.com/office/drawing/2014/main" id="{C16F4362-D1E2-D9BD-6C6D-5F8F956DADD2}"/>
              </a:ext>
            </a:extLst>
          </p:cNvPr>
          <p:cNvSpPr>
            <a:spLocks noGrp="1"/>
          </p:cNvSpPr>
          <p:nvPr>
            <p:ph type="body" sz="quarter" idx="10"/>
          </p:nvPr>
        </p:nvSpPr>
        <p:spPr/>
        <p:txBody>
          <a:bodyPr/>
          <a:lstStyle/>
          <a:p>
            <a:r>
              <a:rPr lang="en-US" dirty="0"/>
              <a:t>2. Meaning comes from God</a:t>
            </a:r>
          </a:p>
        </p:txBody>
      </p:sp>
      <p:sp>
        <p:nvSpPr>
          <p:cNvPr id="2" name="Rounded Rectangle 6">
            <a:extLst>
              <a:ext uri="{FF2B5EF4-FFF2-40B4-BE49-F238E27FC236}">
                <a16:creationId xmlns:a16="http://schemas.microsoft.com/office/drawing/2014/main" id="{D2D39BEC-648C-BABA-2D5E-CD3F5191E67C}"/>
              </a:ext>
            </a:extLst>
          </p:cNvPr>
          <p:cNvSpPr/>
          <p:nvPr/>
        </p:nvSpPr>
        <p:spPr bwMode="auto">
          <a:xfrm>
            <a:off x="169333" y="1638300"/>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Philippians 1:21 – For to me, to live is Christ and to die is gain.</a:t>
            </a:r>
          </a:p>
        </p:txBody>
      </p:sp>
      <p:sp>
        <p:nvSpPr>
          <p:cNvPr id="4" name="Title 3">
            <a:extLst>
              <a:ext uri="{FF2B5EF4-FFF2-40B4-BE49-F238E27FC236}">
                <a16:creationId xmlns:a16="http://schemas.microsoft.com/office/drawing/2014/main" id="{E0AD31B2-C8C8-DBC4-FD09-EC745428B2E8}"/>
              </a:ext>
            </a:extLst>
          </p:cNvPr>
          <p:cNvSpPr>
            <a:spLocks noGrp="1"/>
          </p:cNvSpPr>
          <p:nvPr>
            <p:ph type="title"/>
          </p:nvPr>
        </p:nvSpPr>
        <p:spPr/>
        <p:txBody>
          <a:bodyPr/>
          <a:lstStyle/>
          <a:p>
            <a:endParaRPr lang="en-US"/>
          </a:p>
        </p:txBody>
      </p:sp>
      <p:sp>
        <p:nvSpPr>
          <p:cNvPr id="3" name="Rounded Rectangle 6">
            <a:extLst>
              <a:ext uri="{FF2B5EF4-FFF2-40B4-BE49-F238E27FC236}">
                <a16:creationId xmlns:a16="http://schemas.microsoft.com/office/drawing/2014/main" id="{E13B78BD-80B8-1A68-C523-2FE7C8F5024D}"/>
              </a:ext>
            </a:extLst>
          </p:cNvPr>
          <p:cNvSpPr/>
          <p:nvPr/>
        </p:nvSpPr>
        <p:spPr bwMode="auto">
          <a:xfrm>
            <a:off x="3970867" y="2486145"/>
            <a:ext cx="6019800" cy="23083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a:t>
            </a:r>
            <a:r>
              <a:rPr lang="en-US" i="1" dirty="0">
                <a:solidFill>
                  <a:schemeClr val="bg1"/>
                </a:solidFill>
                <a:latin typeface="Calibri Light" panose="020F0302020204030204" pitchFamily="34" charset="0"/>
                <a:cs typeface="Calibri Light" panose="020F0302020204030204" pitchFamily="34" charset="0"/>
              </a:rPr>
              <a:t>yitron”</a:t>
            </a:r>
            <a:r>
              <a:rPr lang="en-US" dirty="0">
                <a:solidFill>
                  <a:schemeClr val="bg1"/>
                </a:solidFill>
                <a:latin typeface="Calibri Light" panose="020F0302020204030204" pitchFamily="34" charset="0"/>
                <a:cs typeface="Calibri Light" panose="020F0302020204030204" pitchFamily="34" charset="0"/>
              </a:rPr>
              <a:t> – surplus</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What is success in this life?</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My previous job</a:t>
            </a:r>
          </a:p>
          <a:p>
            <a:pPr marL="174625" indent="-174625">
              <a:lnSpc>
                <a:spcPct val="90000"/>
              </a:lnSpc>
            </a:pPr>
            <a:r>
              <a:rPr lang="en-US" dirty="0">
                <a:solidFill>
                  <a:schemeClr val="bg1"/>
                </a:solidFill>
                <a:latin typeface="Calibri Light" panose="020F0302020204030204" pitchFamily="34" charset="0"/>
                <a:cs typeface="Calibri Light" panose="020F0302020204030204" pitchFamily="34" charset="0"/>
              </a:rPr>
              <a:t>My job now</a:t>
            </a:r>
          </a:p>
        </p:txBody>
      </p:sp>
    </p:spTree>
    <p:extLst>
      <p:ext uri="{BB962C8B-B14F-4D97-AF65-F5344CB8AC3E}">
        <p14:creationId xmlns:p14="http://schemas.microsoft.com/office/powerpoint/2010/main" val="104343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B11F4-4FC8-20E1-A768-D5B885802956}"/>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7A063FF-1619-E93E-8388-8F56A09274CE}"/>
              </a:ext>
            </a:extLst>
          </p:cNvPr>
          <p:cNvSpPr>
            <a:spLocks noGrp="1"/>
          </p:cNvSpPr>
          <p:nvPr>
            <p:ph idx="1"/>
          </p:nvPr>
        </p:nvSpPr>
        <p:spPr/>
        <p:txBody>
          <a:bodyPr/>
          <a:lstStyle/>
          <a:p>
            <a:r>
              <a:rPr lang="en-US" sz="4000" dirty="0"/>
              <a:t>11 He has made everything beautiful in its time. He has also set eternity in the human heart…</a:t>
            </a:r>
          </a:p>
          <a:p>
            <a:r>
              <a:rPr lang="en-US" sz="4000" dirty="0"/>
              <a:t>12 I know that there is nothing better for people than to be happy and to do good while they live.</a:t>
            </a:r>
          </a:p>
        </p:txBody>
      </p:sp>
      <p:sp>
        <p:nvSpPr>
          <p:cNvPr id="6" name="Text Placeholder 5">
            <a:extLst>
              <a:ext uri="{FF2B5EF4-FFF2-40B4-BE49-F238E27FC236}">
                <a16:creationId xmlns:a16="http://schemas.microsoft.com/office/drawing/2014/main" id="{FA730806-6CEA-6F06-6886-0EC719F9F666}"/>
              </a:ext>
            </a:extLst>
          </p:cNvPr>
          <p:cNvSpPr>
            <a:spLocks noGrp="1"/>
          </p:cNvSpPr>
          <p:nvPr>
            <p:ph type="body" sz="quarter" idx="10"/>
          </p:nvPr>
        </p:nvSpPr>
        <p:spPr/>
        <p:txBody>
          <a:bodyPr/>
          <a:lstStyle/>
          <a:p>
            <a:r>
              <a:rPr lang="en-US" dirty="0"/>
              <a:t>3. Learn Contentment</a:t>
            </a:r>
          </a:p>
        </p:txBody>
      </p:sp>
      <p:sp>
        <p:nvSpPr>
          <p:cNvPr id="9" name="Title 8">
            <a:extLst>
              <a:ext uri="{FF2B5EF4-FFF2-40B4-BE49-F238E27FC236}">
                <a16:creationId xmlns:a16="http://schemas.microsoft.com/office/drawing/2014/main" id="{52E72152-06F1-7A23-F142-E55DC9697466}"/>
              </a:ext>
            </a:extLst>
          </p:cNvPr>
          <p:cNvSpPr>
            <a:spLocks noGrp="1"/>
          </p:cNvSpPr>
          <p:nvPr>
            <p:ph type="title"/>
          </p:nvPr>
        </p:nvSpPr>
        <p:spPr/>
        <p:txBody>
          <a:bodyPr/>
          <a:lstStyle/>
          <a:p>
            <a:r>
              <a:rPr lang="en-US" dirty="0"/>
              <a:t>Ecclesiastes 3</a:t>
            </a:r>
          </a:p>
        </p:txBody>
      </p:sp>
    </p:spTree>
    <p:extLst>
      <p:ext uri="{BB962C8B-B14F-4D97-AF65-F5344CB8AC3E}">
        <p14:creationId xmlns:p14="http://schemas.microsoft.com/office/powerpoint/2010/main" val="291315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DF737-671C-467E-5288-DDA91393002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7BD43FD-0F45-D8DB-3B1D-AA244C2B174E}"/>
              </a:ext>
            </a:extLst>
          </p:cNvPr>
          <p:cNvSpPr>
            <a:spLocks noGrp="1"/>
          </p:cNvSpPr>
          <p:nvPr>
            <p:ph type="body" sz="half" idx="2"/>
          </p:nvPr>
        </p:nvSpPr>
        <p:spPr/>
        <p:txBody>
          <a:bodyPr/>
          <a:lstStyle/>
          <a:p>
            <a:r>
              <a:rPr lang="en-US" sz="4000" dirty="0">
                <a:latin typeface="Calibri Light" panose="020F0302020204030204" pitchFamily="34" charset="0"/>
              </a:rPr>
              <a:t>If we find ourselves with a desire that nothing in this world can satisfy, </a:t>
            </a:r>
          </a:p>
          <a:p>
            <a:r>
              <a:rPr lang="en-US" sz="4000" dirty="0">
                <a:latin typeface="Calibri Light" panose="020F0302020204030204" pitchFamily="34" charset="0"/>
              </a:rPr>
              <a:t>the most probable explanation is that we were made for another world.</a:t>
            </a:r>
          </a:p>
        </p:txBody>
      </p:sp>
      <p:sp>
        <p:nvSpPr>
          <p:cNvPr id="2" name="TextBox 1">
            <a:extLst>
              <a:ext uri="{FF2B5EF4-FFF2-40B4-BE49-F238E27FC236}">
                <a16:creationId xmlns:a16="http://schemas.microsoft.com/office/drawing/2014/main" id="{230C165C-DE9C-E993-1E02-A9B7AD4917A1}"/>
              </a:ext>
            </a:extLst>
          </p:cNvPr>
          <p:cNvSpPr txBox="1"/>
          <p:nvPr/>
        </p:nvSpPr>
        <p:spPr>
          <a:xfrm>
            <a:off x="4927600" y="4914900"/>
            <a:ext cx="5562600" cy="523220"/>
          </a:xfrm>
          <a:prstGeom prst="rect">
            <a:avLst/>
          </a:prstGeom>
          <a:noFill/>
        </p:spPr>
        <p:txBody>
          <a:bodyPr wrap="square" rtlCol="0">
            <a:spAutoFit/>
          </a:bodyPr>
          <a:lstStyle/>
          <a:p>
            <a:r>
              <a:rPr lang="en-US" sz="2800" dirty="0"/>
              <a:t>Mere Christianity by C.S. Lewis</a:t>
            </a:r>
          </a:p>
        </p:txBody>
      </p:sp>
    </p:spTree>
    <p:extLst>
      <p:ext uri="{BB962C8B-B14F-4D97-AF65-F5344CB8AC3E}">
        <p14:creationId xmlns:p14="http://schemas.microsoft.com/office/powerpoint/2010/main" val="10240636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FB8B-80D6-1DCD-F139-F9C6A337877C}"/>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6C4272-6E49-D146-BA42-09D49EF835AD}"/>
              </a:ext>
            </a:extLst>
          </p:cNvPr>
          <p:cNvSpPr>
            <a:spLocks noGrp="1"/>
          </p:cNvSpPr>
          <p:nvPr>
            <p:ph idx="1"/>
          </p:nvPr>
        </p:nvSpPr>
        <p:spPr/>
        <p:txBody>
          <a:bodyPr/>
          <a:lstStyle/>
          <a:p>
            <a:r>
              <a:rPr lang="en-US" sz="4000" dirty="0"/>
              <a:t>11 He has made everything beautiful in its time. He has also set eternity in the human heart…</a:t>
            </a:r>
          </a:p>
          <a:p>
            <a:r>
              <a:rPr lang="en-US" sz="4000" dirty="0"/>
              <a:t>12 I know that there is nothing better for people than to be happy and to do good while they live.</a:t>
            </a:r>
          </a:p>
        </p:txBody>
      </p:sp>
      <p:sp>
        <p:nvSpPr>
          <p:cNvPr id="6" name="Text Placeholder 5">
            <a:extLst>
              <a:ext uri="{FF2B5EF4-FFF2-40B4-BE49-F238E27FC236}">
                <a16:creationId xmlns:a16="http://schemas.microsoft.com/office/drawing/2014/main" id="{9679C817-3F27-1DE3-B6A7-D22EBF2D0058}"/>
              </a:ext>
            </a:extLst>
          </p:cNvPr>
          <p:cNvSpPr>
            <a:spLocks noGrp="1"/>
          </p:cNvSpPr>
          <p:nvPr>
            <p:ph type="body" sz="quarter" idx="10"/>
          </p:nvPr>
        </p:nvSpPr>
        <p:spPr/>
        <p:txBody>
          <a:bodyPr/>
          <a:lstStyle/>
          <a:p>
            <a:r>
              <a:rPr lang="en-US" dirty="0"/>
              <a:t>3. Learn Contentment</a:t>
            </a:r>
          </a:p>
        </p:txBody>
      </p:sp>
      <p:sp>
        <p:nvSpPr>
          <p:cNvPr id="9" name="Title 8">
            <a:extLst>
              <a:ext uri="{FF2B5EF4-FFF2-40B4-BE49-F238E27FC236}">
                <a16:creationId xmlns:a16="http://schemas.microsoft.com/office/drawing/2014/main" id="{DDCB1E77-0698-73B7-180F-E291895B1FED}"/>
              </a:ext>
            </a:extLst>
          </p:cNvPr>
          <p:cNvSpPr>
            <a:spLocks noGrp="1"/>
          </p:cNvSpPr>
          <p:nvPr>
            <p:ph type="title"/>
          </p:nvPr>
        </p:nvSpPr>
        <p:spPr/>
        <p:txBody>
          <a:bodyPr/>
          <a:lstStyle/>
          <a:p>
            <a:r>
              <a:rPr lang="en-US" dirty="0"/>
              <a:t>Ecclesiastes 3</a:t>
            </a:r>
          </a:p>
        </p:txBody>
      </p:sp>
      <p:sp>
        <p:nvSpPr>
          <p:cNvPr id="2" name="Rounded Rectangle 6">
            <a:extLst>
              <a:ext uri="{FF2B5EF4-FFF2-40B4-BE49-F238E27FC236}">
                <a16:creationId xmlns:a16="http://schemas.microsoft.com/office/drawing/2014/main" id="{4013E4D4-6732-D11E-5586-4D71F077BF64}"/>
              </a:ext>
            </a:extLst>
          </p:cNvPr>
          <p:cNvSpPr/>
          <p:nvPr/>
        </p:nvSpPr>
        <p:spPr bwMode="auto">
          <a:xfrm>
            <a:off x="127000" y="3695700"/>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The irony: you best enjoy the gifts you know won’t truly satisfy</a:t>
            </a:r>
          </a:p>
        </p:txBody>
      </p:sp>
    </p:spTree>
    <p:extLst>
      <p:ext uri="{BB962C8B-B14F-4D97-AF65-F5344CB8AC3E}">
        <p14:creationId xmlns:p14="http://schemas.microsoft.com/office/powerpoint/2010/main" val="211746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E0579-B70D-6324-E5B3-36F6F41D363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5E3ADC0-3F50-C388-1EA0-77795B3AE0FD}"/>
              </a:ext>
            </a:extLst>
          </p:cNvPr>
          <p:cNvSpPr>
            <a:spLocks noGrp="1"/>
          </p:cNvSpPr>
          <p:nvPr>
            <p:ph type="body" sz="half" idx="2"/>
          </p:nvPr>
        </p:nvSpPr>
        <p:spPr/>
        <p:txBody>
          <a:bodyPr/>
          <a:lstStyle/>
          <a:p>
            <a:r>
              <a:rPr lang="en-US" sz="4000" dirty="0">
                <a:latin typeface="Calibri Light" panose="020F0302020204030204" pitchFamily="34" charset="0"/>
              </a:rPr>
              <a:t>People normally think that…our possessions need to be raised to the level of our desires.</a:t>
            </a:r>
          </a:p>
          <a:p>
            <a:r>
              <a:rPr lang="en-US" sz="4000" dirty="0">
                <a:latin typeface="Calibri Light" panose="020F0302020204030204" pitchFamily="34" charset="0"/>
              </a:rPr>
              <a:t>But the Christian has another way to contentment:</a:t>
            </a:r>
          </a:p>
          <a:p>
            <a:r>
              <a:rPr lang="en-US" sz="4000" dirty="0">
                <a:latin typeface="Calibri Light" panose="020F0302020204030204" pitchFamily="34" charset="0"/>
              </a:rPr>
              <a:t>He can bring his desires down to his possessions.</a:t>
            </a:r>
            <a:endParaRPr lang="en-US" sz="4400" dirty="0">
              <a:latin typeface="Calibri Light" panose="020F0302020204030204" pitchFamily="34" charset="0"/>
            </a:endParaRPr>
          </a:p>
        </p:txBody>
      </p:sp>
      <p:sp>
        <p:nvSpPr>
          <p:cNvPr id="3" name="TextBox 2">
            <a:extLst>
              <a:ext uri="{FF2B5EF4-FFF2-40B4-BE49-F238E27FC236}">
                <a16:creationId xmlns:a16="http://schemas.microsoft.com/office/drawing/2014/main" id="{695CD408-19BE-F1ED-113F-14BD3B51A57F}"/>
              </a:ext>
            </a:extLst>
          </p:cNvPr>
          <p:cNvSpPr txBox="1"/>
          <p:nvPr/>
        </p:nvSpPr>
        <p:spPr>
          <a:xfrm>
            <a:off x="5842000" y="4305300"/>
            <a:ext cx="4572000" cy="1077218"/>
          </a:xfrm>
          <a:prstGeom prst="rect">
            <a:avLst/>
          </a:prstGeom>
          <a:noFill/>
        </p:spPr>
        <p:txBody>
          <a:bodyPr wrap="square" rtlCol="0">
            <a:spAutoFit/>
          </a:bodyPr>
          <a:lstStyle/>
          <a:p>
            <a:r>
              <a:rPr lang="en-US" sz="3200" dirty="0"/>
              <a:t>Living Life Backwards by David Gibson</a:t>
            </a:r>
          </a:p>
        </p:txBody>
      </p:sp>
    </p:spTree>
    <p:extLst>
      <p:ext uri="{BB962C8B-B14F-4D97-AF65-F5344CB8AC3E}">
        <p14:creationId xmlns:p14="http://schemas.microsoft.com/office/powerpoint/2010/main" val="42857458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80049-650E-DEF1-EE63-BA2007C7B99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E689E7-B8CE-C0E3-D075-F136378C0A58}"/>
              </a:ext>
            </a:extLst>
          </p:cNvPr>
          <p:cNvSpPr>
            <a:spLocks noGrp="1"/>
          </p:cNvSpPr>
          <p:nvPr>
            <p:ph idx="1"/>
          </p:nvPr>
        </p:nvSpPr>
        <p:spPr/>
        <p:txBody>
          <a:bodyPr/>
          <a:lstStyle/>
          <a:p>
            <a:r>
              <a:rPr lang="en-US" sz="4000" dirty="0"/>
              <a:t>11 He has made everything beautiful in its time. He has also set eternity in the human heart…</a:t>
            </a:r>
          </a:p>
          <a:p>
            <a:r>
              <a:rPr lang="en-US" sz="4000" dirty="0"/>
              <a:t>12 I know that there is nothing better for people than to be happy and to do good while they live.</a:t>
            </a:r>
          </a:p>
        </p:txBody>
      </p:sp>
      <p:sp>
        <p:nvSpPr>
          <p:cNvPr id="6" name="Text Placeholder 5">
            <a:extLst>
              <a:ext uri="{FF2B5EF4-FFF2-40B4-BE49-F238E27FC236}">
                <a16:creationId xmlns:a16="http://schemas.microsoft.com/office/drawing/2014/main" id="{FE1EAC15-1176-7FFA-8EB2-64E7F59BB25A}"/>
              </a:ext>
            </a:extLst>
          </p:cNvPr>
          <p:cNvSpPr>
            <a:spLocks noGrp="1"/>
          </p:cNvSpPr>
          <p:nvPr>
            <p:ph type="body" sz="quarter" idx="10"/>
          </p:nvPr>
        </p:nvSpPr>
        <p:spPr/>
        <p:txBody>
          <a:bodyPr/>
          <a:lstStyle/>
          <a:p>
            <a:r>
              <a:rPr lang="en-US" dirty="0"/>
              <a:t>3. Learn Contentment</a:t>
            </a:r>
          </a:p>
        </p:txBody>
      </p:sp>
      <p:sp>
        <p:nvSpPr>
          <p:cNvPr id="9" name="Title 8">
            <a:extLst>
              <a:ext uri="{FF2B5EF4-FFF2-40B4-BE49-F238E27FC236}">
                <a16:creationId xmlns:a16="http://schemas.microsoft.com/office/drawing/2014/main" id="{02405E81-36E9-71AB-3E87-3BAA99373350}"/>
              </a:ext>
            </a:extLst>
          </p:cNvPr>
          <p:cNvSpPr>
            <a:spLocks noGrp="1"/>
          </p:cNvSpPr>
          <p:nvPr>
            <p:ph type="title"/>
          </p:nvPr>
        </p:nvSpPr>
        <p:spPr/>
        <p:txBody>
          <a:bodyPr/>
          <a:lstStyle/>
          <a:p>
            <a:r>
              <a:rPr lang="en-US" dirty="0"/>
              <a:t>Ecclesiastes 3</a:t>
            </a:r>
          </a:p>
        </p:txBody>
      </p:sp>
      <p:sp>
        <p:nvSpPr>
          <p:cNvPr id="2" name="Rounded Rectangle 6">
            <a:extLst>
              <a:ext uri="{FF2B5EF4-FFF2-40B4-BE49-F238E27FC236}">
                <a16:creationId xmlns:a16="http://schemas.microsoft.com/office/drawing/2014/main" id="{7DD17295-75F9-85A3-3928-479A360ACE00}"/>
              </a:ext>
            </a:extLst>
          </p:cNvPr>
          <p:cNvSpPr/>
          <p:nvPr/>
        </p:nvSpPr>
        <p:spPr bwMode="auto">
          <a:xfrm>
            <a:off x="127000" y="3695700"/>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Philippians 4:11 – I have learned to be content in whatever circumstances I am in.</a:t>
            </a:r>
          </a:p>
        </p:txBody>
      </p:sp>
    </p:spTree>
    <p:extLst>
      <p:ext uri="{BB962C8B-B14F-4D97-AF65-F5344CB8AC3E}">
        <p14:creationId xmlns:p14="http://schemas.microsoft.com/office/powerpoint/2010/main" val="260037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7407-C01C-7A33-0C78-DF0A8BAC16C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1746F49-7F45-0024-10C0-43CBA0B3BD97}"/>
              </a:ext>
            </a:extLst>
          </p:cNvPr>
          <p:cNvSpPr>
            <a:spLocks noGrp="1"/>
          </p:cNvSpPr>
          <p:nvPr>
            <p:ph idx="1"/>
          </p:nvPr>
        </p:nvSpPr>
        <p:spPr/>
        <p:txBody>
          <a:bodyPr/>
          <a:lstStyle/>
          <a:p>
            <a:r>
              <a:rPr lang="en-US" sz="4000" dirty="0"/>
              <a:t>9 Two are better than one, because they have a good return for their labor: </a:t>
            </a:r>
            <a:endParaRPr lang="en-US" dirty="0"/>
          </a:p>
          <a:p>
            <a:r>
              <a:rPr lang="en-US" dirty="0"/>
              <a:t>10 </a:t>
            </a:r>
            <a:r>
              <a:rPr lang="en-US" sz="4000" dirty="0"/>
              <a:t>If either of them falls down, one can help the other up. But pity anyone who falls and has no one to help them up…</a:t>
            </a:r>
          </a:p>
          <a:p>
            <a:r>
              <a:rPr lang="en-US" sz="4000" dirty="0"/>
              <a:t>12 A cord of three strands is not easily broken. </a:t>
            </a:r>
          </a:p>
          <a:p>
            <a:endParaRPr lang="en-US" dirty="0"/>
          </a:p>
        </p:txBody>
      </p:sp>
      <p:sp>
        <p:nvSpPr>
          <p:cNvPr id="6" name="Text Placeholder 5">
            <a:extLst>
              <a:ext uri="{FF2B5EF4-FFF2-40B4-BE49-F238E27FC236}">
                <a16:creationId xmlns:a16="http://schemas.microsoft.com/office/drawing/2014/main" id="{73853906-55B6-17CC-BEAF-4BC5A6874F58}"/>
              </a:ext>
            </a:extLst>
          </p:cNvPr>
          <p:cNvSpPr>
            <a:spLocks noGrp="1"/>
          </p:cNvSpPr>
          <p:nvPr>
            <p:ph type="body" sz="quarter" idx="10"/>
          </p:nvPr>
        </p:nvSpPr>
        <p:spPr/>
        <p:txBody>
          <a:bodyPr/>
          <a:lstStyle/>
          <a:p>
            <a:r>
              <a:rPr lang="en-US" dirty="0"/>
              <a:t>4. Live not for “I” but for “We”</a:t>
            </a:r>
          </a:p>
        </p:txBody>
      </p:sp>
      <p:sp>
        <p:nvSpPr>
          <p:cNvPr id="9" name="Title 8">
            <a:extLst>
              <a:ext uri="{FF2B5EF4-FFF2-40B4-BE49-F238E27FC236}">
                <a16:creationId xmlns:a16="http://schemas.microsoft.com/office/drawing/2014/main" id="{908BDF0A-8719-B7C4-0BDB-FB4809B0243B}"/>
              </a:ext>
            </a:extLst>
          </p:cNvPr>
          <p:cNvSpPr>
            <a:spLocks noGrp="1"/>
          </p:cNvSpPr>
          <p:nvPr>
            <p:ph type="title"/>
          </p:nvPr>
        </p:nvSpPr>
        <p:spPr/>
        <p:txBody>
          <a:bodyPr/>
          <a:lstStyle/>
          <a:p>
            <a:r>
              <a:rPr lang="en-US" dirty="0"/>
              <a:t>Ecclesiastes 4</a:t>
            </a:r>
          </a:p>
        </p:txBody>
      </p:sp>
    </p:spTree>
    <p:extLst>
      <p:ext uri="{BB962C8B-B14F-4D97-AF65-F5344CB8AC3E}">
        <p14:creationId xmlns:p14="http://schemas.microsoft.com/office/powerpoint/2010/main" val="389361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987D-BD37-0A83-F698-1B5B73C3DA8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FAC8D3C-D7F8-57A3-C497-4472B8774E3D}"/>
              </a:ext>
            </a:extLst>
          </p:cNvPr>
          <p:cNvSpPr>
            <a:spLocks noGrp="1"/>
          </p:cNvSpPr>
          <p:nvPr>
            <p:ph idx="1"/>
          </p:nvPr>
        </p:nvSpPr>
        <p:spPr/>
        <p:txBody>
          <a:bodyPr/>
          <a:lstStyle/>
          <a:p>
            <a:r>
              <a:rPr lang="en-US" sz="4000" dirty="0"/>
              <a:t>Ecclesiastes</a:t>
            </a:r>
          </a:p>
          <a:p>
            <a:pPr marL="742950" indent="-742950">
              <a:buAutoNum type="arabicPeriod"/>
            </a:pPr>
            <a:r>
              <a:rPr lang="en-US" sz="4000" dirty="0"/>
              <a:t>Hard to understand</a:t>
            </a:r>
          </a:p>
        </p:txBody>
      </p:sp>
    </p:spTree>
    <p:extLst>
      <p:ext uri="{BB962C8B-B14F-4D97-AF65-F5344CB8AC3E}">
        <p14:creationId xmlns:p14="http://schemas.microsoft.com/office/powerpoint/2010/main" val="8199241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A4B35-D802-213D-696C-8494B02292C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26DC416-79AF-C9E1-2F2C-7381320D2027}"/>
              </a:ext>
            </a:extLst>
          </p:cNvPr>
          <p:cNvSpPr>
            <a:spLocks noGrp="1"/>
          </p:cNvSpPr>
          <p:nvPr>
            <p:ph type="body" sz="half" idx="2"/>
          </p:nvPr>
        </p:nvSpPr>
        <p:spPr/>
        <p:txBody>
          <a:bodyPr/>
          <a:lstStyle/>
          <a:p>
            <a:r>
              <a:rPr lang="en-US" dirty="0">
                <a:latin typeface="Calibri Light" panose="020F0302020204030204" pitchFamily="34" charset="0"/>
              </a:rPr>
              <a:t>We, not me. </a:t>
            </a:r>
          </a:p>
          <a:p>
            <a:r>
              <a:rPr lang="en-US" dirty="0">
                <a:latin typeface="Calibri Light" panose="020F0302020204030204" pitchFamily="34" charset="0"/>
              </a:rPr>
              <a:t>If you can live in this world in such a way that the person beside you – your friend, your spouse, your children… the people God has put in your path – are your waking concern and your dominant focus, </a:t>
            </a:r>
          </a:p>
          <a:p>
            <a:r>
              <a:rPr lang="en-US" dirty="0">
                <a:latin typeface="Calibri Light" panose="020F0302020204030204" pitchFamily="34" charset="0"/>
              </a:rPr>
              <a:t>then you will find happiness.</a:t>
            </a:r>
            <a:endParaRPr lang="en-US" sz="4400" dirty="0">
              <a:latin typeface="Calibri Light" panose="020F0302020204030204" pitchFamily="34" charset="0"/>
            </a:endParaRPr>
          </a:p>
        </p:txBody>
      </p:sp>
      <p:sp>
        <p:nvSpPr>
          <p:cNvPr id="2" name="TextBox 1">
            <a:extLst>
              <a:ext uri="{FF2B5EF4-FFF2-40B4-BE49-F238E27FC236}">
                <a16:creationId xmlns:a16="http://schemas.microsoft.com/office/drawing/2014/main" id="{D3AAE6E5-A7CC-EBC2-3F98-CC3A870E4466}"/>
              </a:ext>
            </a:extLst>
          </p:cNvPr>
          <p:cNvSpPr txBox="1"/>
          <p:nvPr/>
        </p:nvSpPr>
        <p:spPr>
          <a:xfrm>
            <a:off x="5842000" y="4305300"/>
            <a:ext cx="4572000" cy="1077218"/>
          </a:xfrm>
          <a:prstGeom prst="rect">
            <a:avLst/>
          </a:prstGeom>
          <a:noFill/>
        </p:spPr>
        <p:txBody>
          <a:bodyPr wrap="square" rtlCol="0">
            <a:spAutoFit/>
          </a:bodyPr>
          <a:lstStyle/>
          <a:p>
            <a:r>
              <a:rPr lang="en-US" sz="3200" dirty="0"/>
              <a:t>Living Life Backwards by David Gibson</a:t>
            </a:r>
          </a:p>
        </p:txBody>
      </p:sp>
    </p:spTree>
    <p:extLst>
      <p:ext uri="{BB962C8B-B14F-4D97-AF65-F5344CB8AC3E}">
        <p14:creationId xmlns:p14="http://schemas.microsoft.com/office/powerpoint/2010/main" val="3349898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B321C-99EC-F577-53DE-257F0F9537D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0F0B30-84CE-C5DC-A1C6-DF559EDC1EB0}"/>
              </a:ext>
            </a:extLst>
          </p:cNvPr>
          <p:cNvSpPr>
            <a:spLocks noGrp="1"/>
          </p:cNvSpPr>
          <p:nvPr>
            <p:ph idx="1"/>
          </p:nvPr>
        </p:nvSpPr>
        <p:spPr/>
        <p:txBody>
          <a:bodyPr/>
          <a:lstStyle/>
          <a:p>
            <a:r>
              <a:rPr lang="en-US" sz="4000" dirty="0"/>
              <a:t>9 Enjoy life with your wife, whom you love, all the days of this meaningless life that God has given you under the sun—all your meaningless days.</a:t>
            </a:r>
          </a:p>
        </p:txBody>
      </p:sp>
      <p:sp>
        <p:nvSpPr>
          <p:cNvPr id="6" name="Text Placeholder 5">
            <a:extLst>
              <a:ext uri="{FF2B5EF4-FFF2-40B4-BE49-F238E27FC236}">
                <a16:creationId xmlns:a16="http://schemas.microsoft.com/office/drawing/2014/main" id="{1B1B3BA3-EBE5-C526-0010-D172A82482DF}"/>
              </a:ext>
            </a:extLst>
          </p:cNvPr>
          <p:cNvSpPr>
            <a:spLocks noGrp="1"/>
          </p:cNvSpPr>
          <p:nvPr>
            <p:ph type="body" sz="quarter" idx="10"/>
          </p:nvPr>
        </p:nvSpPr>
        <p:spPr/>
        <p:txBody>
          <a:bodyPr/>
          <a:lstStyle/>
          <a:p>
            <a:r>
              <a:rPr lang="en-US" dirty="0"/>
              <a:t>4. Live not for “I” but for “We”</a:t>
            </a:r>
          </a:p>
        </p:txBody>
      </p:sp>
      <p:sp>
        <p:nvSpPr>
          <p:cNvPr id="9" name="Title 8">
            <a:extLst>
              <a:ext uri="{FF2B5EF4-FFF2-40B4-BE49-F238E27FC236}">
                <a16:creationId xmlns:a16="http://schemas.microsoft.com/office/drawing/2014/main" id="{5AF79C17-1463-B98C-7136-B29C33B540E6}"/>
              </a:ext>
            </a:extLst>
          </p:cNvPr>
          <p:cNvSpPr>
            <a:spLocks noGrp="1"/>
          </p:cNvSpPr>
          <p:nvPr>
            <p:ph type="title"/>
          </p:nvPr>
        </p:nvSpPr>
        <p:spPr/>
        <p:txBody>
          <a:bodyPr/>
          <a:lstStyle/>
          <a:p>
            <a:r>
              <a:rPr lang="en-US" dirty="0"/>
              <a:t>Ecclesiastes 9</a:t>
            </a:r>
          </a:p>
        </p:txBody>
      </p:sp>
      <p:sp>
        <p:nvSpPr>
          <p:cNvPr id="2" name="Rounded Rectangle 6">
            <a:extLst>
              <a:ext uri="{FF2B5EF4-FFF2-40B4-BE49-F238E27FC236}">
                <a16:creationId xmlns:a16="http://schemas.microsoft.com/office/drawing/2014/main" id="{A6F0DCE6-56A5-6D0C-D23B-A927F6A03F29}"/>
              </a:ext>
            </a:extLst>
          </p:cNvPr>
          <p:cNvSpPr/>
          <p:nvPr/>
        </p:nvSpPr>
        <p:spPr bwMode="auto">
          <a:xfrm>
            <a:off x="127000" y="2628900"/>
            <a:ext cx="9821333" cy="1938992"/>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I don’t matter to most people</a:t>
            </a:r>
          </a:p>
          <a:p>
            <a:r>
              <a:rPr lang="en-US" dirty="0">
                <a:latin typeface="Calibri Light" panose="020F0302020204030204" pitchFamily="34" charset="0"/>
                <a:cs typeface="Calibri Light" panose="020F0302020204030204" pitchFamily="34" charset="0"/>
              </a:rPr>
              <a:t>But I matter a lot to some people, and they matter a lot to me</a:t>
            </a:r>
          </a:p>
        </p:txBody>
      </p:sp>
    </p:spTree>
    <p:extLst>
      <p:ext uri="{BB962C8B-B14F-4D97-AF65-F5344CB8AC3E}">
        <p14:creationId xmlns:p14="http://schemas.microsoft.com/office/powerpoint/2010/main" val="19712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48E36-65E2-66A0-8719-26B5E2D4A7B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511E52-9A77-0217-078A-ABF1009D684F}"/>
              </a:ext>
            </a:extLst>
          </p:cNvPr>
          <p:cNvSpPr>
            <a:spLocks noGrp="1"/>
          </p:cNvSpPr>
          <p:nvPr>
            <p:ph idx="1"/>
          </p:nvPr>
        </p:nvSpPr>
        <p:spPr/>
        <p:txBody>
          <a:bodyPr/>
          <a:lstStyle/>
          <a:p>
            <a:r>
              <a:rPr lang="en-US" sz="4000" dirty="0"/>
              <a:t>Using Ecclesiastes with struggling friends</a:t>
            </a:r>
          </a:p>
          <a:p>
            <a:pPr marL="571500" indent="-571500">
              <a:buFontTx/>
              <a:buChar char="-"/>
            </a:pPr>
            <a:r>
              <a:rPr lang="en-US" sz="4000" dirty="0"/>
              <a:t>There are verses in here that express the same things they feel</a:t>
            </a:r>
          </a:p>
          <a:p>
            <a:pPr marL="571500" indent="-571500">
              <a:buFontTx/>
              <a:buChar char="-"/>
            </a:pPr>
            <a:endParaRPr lang="en-US" sz="4000" dirty="0"/>
          </a:p>
          <a:p>
            <a:endParaRPr lang="en-US" sz="4000" dirty="0"/>
          </a:p>
          <a:p>
            <a:endParaRPr lang="en-US" sz="4000" dirty="0"/>
          </a:p>
          <a:p>
            <a:endParaRPr lang="en-US" sz="4000" dirty="0"/>
          </a:p>
        </p:txBody>
      </p:sp>
      <p:sp>
        <p:nvSpPr>
          <p:cNvPr id="2" name="Rounded Rectangle 6">
            <a:extLst>
              <a:ext uri="{FF2B5EF4-FFF2-40B4-BE49-F238E27FC236}">
                <a16:creationId xmlns:a16="http://schemas.microsoft.com/office/drawing/2014/main" id="{1864D551-F15B-199C-D7AF-01286474E1DE}"/>
              </a:ext>
            </a:extLst>
          </p:cNvPr>
          <p:cNvSpPr/>
          <p:nvPr/>
        </p:nvSpPr>
        <p:spPr bwMode="auto">
          <a:xfrm>
            <a:off x="135467" y="2127290"/>
            <a:ext cx="9821333" cy="301621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800" dirty="0" err="1">
                <a:latin typeface="Calibri Light" panose="020F0302020204030204" pitchFamily="34" charset="0"/>
                <a:cs typeface="Calibri Light" panose="020F0302020204030204" pitchFamily="34" charset="0"/>
              </a:rPr>
              <a:t>Ecc</a:t>
            </a:r>
            <a:r>
              <a:rPr lang="en-US" sz="3800" dirty="0">
                <a:latin typeface="Calibri Light" panose="020F0302020204030204" pitchFamily="34" charset="0"/>
                <a:cs typeface="Calibri Light" panose="020F0302020204030204" pitchFamily="34" charset="0"/>
              </a:rPr>
              <a:t> 4:1 - Then I looked again at all the acts of oppression which were being done under the sun. And behold I saw the tears of the oppressed and that they had no one to comfort them; and on the side of their oppressors was power</a:t>
            </a:r>
          </a:p>
        </p:txBody>
      </p:sp>
    </p:spTree>
    <p:extLst>
      <p:ext uri="{BB962C8B-B14F-4D97-AF65-F5344CB8AC3E}">
        <p14:creationId xmlns:p14="http://schemas.microsoft.com/office/powerpoint/2010/main" val="17289307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F96AA-EF67-F6C6-9A17-94D73B89DF4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DE27B23-A116-5557-F312-4DA29B5F2332}"/>
              </a:ext>
            </a:extLst>
          </p:cNvPr>
          <p:cNvSpPr>
            <a:spLocks noGrp="1"/>
          </p:cNvSpPr>
          <p:nvPr>
            <p:ph idx="1"/>
          </p:nvPr>
        </p:nvSpPr>
        <p:spPr/>
        <p:txBody>
          <a:bodyPr/>
          <a:lstStyle/>
          <a:p>
            <a:r>
              <a:rPr lang="en-US" sz="4000" dirty="0"/>
              <a:t>Using Ecclesiastes with struggling friends</a:t>
            </a:r>
          </a:p>
          <a:p>
            <a:pPr marL="571500" indent="-571500">
              <a:buFontTx/>
              <a:buChar char="-"/>
            </a:pPr>
            <a:r>
              <a:rPr lang="en-US" sz="4000" dirty="0"/>
              <a:t>There are verses in here that express the same things they feel</a:t>
            </a:r>
          </a:p>
          <a:p>
            <a:pPr marL="971550" lvl="1" indent="-571500">
              <a:buFontTx/>
              <a:buChar char="-"/>
            </a:pPr>
            <a:r>
              <a:rPr lang="en-US" sz="3600" dirty="0"/>
              <a:t>It could open them up to biblical revelation</a:t>
            </a:r>
          </a:p>
          <a:p>
            <a:pPr marL="571500" indent="-571500">
              <a:buFontTx/>
              <a:buChar char="-"/>
            </a:pPr>
            <a:endParaRPr lang="en-US" sz="4000" dirty="0"/>
          </a:p>
          <a:p>
            <a:endParaRPr lang="en-US" sz="4000" dirty="0"/>
          </a:p>
          <a:p>
            <a:endParaRPr lang="en-US" sz="4000" dirty="0"/>
          </a:p>
          <a:p>
            <a:endParaRPr lang="en-US" sz="4000" dirty="0"/>
          </a:p>
        </p:txBody>
      </p:sp>
    </p:spTree>
    <p:extLst>
      <p:ext uri="{BB962C8B-B14F-4D97-AF65-F5344CB8AC3E}">
        <p14:creationId xmlns:p14="http://schemas.microsoft.com/office/powerpoint/2010/main" val="4017822749"/>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14E1-4E24-4FFC-320C-15CDFDD669C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BB81D60-E34D-B9A7-BFB0-2986F2B1C5BD}"/>
              </a:ext>
            </a:extLst>
          </p:cNvPr>
          <p:cNvSpPr>
            <a:spLocks noGrp="1"/>
          </p:cNvSpPr>
          <p:nvPr>
            <p:ph idx="1"/>
          </p:nvPr>
        </p:nvSpPr>
        <p:spPr/>
        <p:txBody>
          <a:bodyPr/>
          <a:lstStyle/>
          <a:p>
            <a:r>
              <a:rPr lang="en-US" sz="4000" dirty="0"/>
              <a:t>Using Ecclesiastes with struggling friends</a:t>
            </a:r>
          </a:p>
          <a:p>
            <a:pPr marL="571500" indent="-571500">
              <a:buFontTx/>
              <a:buChar char="-"/>
            </a:pPr>
            <a:r>
              <a:rPr lang="en-US" sz="4000" dirty="0"/>
              <a:t>There are verses in here that express the same things they feel</a:t>
            </a:r>
          </a:p>
          <a:p>
            <a:pPr marL="571500" indent="-571500">
              <a:buFontTx/>
              <a:buChar char="-"/>
            </a:pPr>
            <a:r>
              <a:rPr lang="en-US" sz="4000" dirty="0"/>
              <a:t>This book helps us resist the easy answers</a:t>
            </a:r>
          </a:p>
          <a:p>
            <a:endParaRPr lang="en-US" sz="4000" dirty="0"/>
          </a:p>
          <a:p>
            <a:endParaRPr lang="en-US" sz="4000" dirty="0"/>
          </a:p>
          <a:p>
            <a:endParaRPr lang="en-US" sz="4000" dirty="0"/>
          </a:p>
        </p:txBody>
      </p:sp>
    </p:spTree>
    <p:extLst>
      <p:ext uri="{BB962C8B-B14F-4D97-AF65-F5344CB8AC3E}">
        <p14:creationId xmlns:p14="http://schemas.microsoft.com/office/powerpoint/2010/main" val="4273653489"/>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CC60-08A2-2D23-D972-58E13A33D78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6A1F477-DFEE-3311-B22F-FA2951305082}"/>
              </a:ext>
            </a:extLst>
          </p:cNvPr>
          <p:cNvSpPr>
            <a:spLocks noGrp="1"/>
          </p:cNvSpPr>
          <p:nvPr>
            <p:ph type="body" sz="half" idx="2"/>
          </p:nvPr>
        </p:nvSpPr>
        <p:spPr/>
        <p:txBody>
          <a:bodyPr/>
          <a:lstStyle/>
          <a:p>
            <a:r>
              <a:rPr lang="en-US" sz="4000" dirty="0">
                <a:latin typeface="Calibri Light" panose="020F0302020204030204" pitchFamily="34" charset="0"/>
              </a:rPr>
              <a:t>Sometimes there are no answers.</a:t>
            </a:r>
          </a:p>
          <a:p>
            <a:r>
              <a:rPr lang="en-US" sz="4000" dirty="0">
                <a:latin typeface="Calibri Light" panose="020F0302020204030204" pitchFamily="34" charset="0"/>
              </a:rPr>
              <a:t>You cannot always give help to the person who comes to see you in floods of tears.</a:t>
            </a:r>
          </a:p>
          <a:p>
            <a:r>
              <a:rPr lang="en-US" sz="4000" dirty="0">
                <a:latin typeface="Calibri Light" panose="020F0302020204030204" pitchFamily="34" charset="0"/>
              </a:rPr>
              <a:t>You can’t fix everything.</a:t>
            </a:r>
          </a:p>
        </p:txBody>
      </p:sp>
      <p:sp>
        <p:nvSpPr>
          <p:cNvPr id="2" name="TextBox 1">
            <a:extLst>
              <a:ext uri="{FF2B5EF4-FFF2-40B4-BE49-F238E27FC236}">
                <a16:creationId xmlns:a16="http://schemas.microsoft.com/office/drawing/2014/main" id="{A216A67D-8AFE-3BC5-FAAE-64E8DF3DBE2E}"/>
              </a:ext>
            </a:extLst>
          </p:cNvPr>
          <p:cNvSpPr txBox="1"/>
          <p:nvPr/>
        </p:nvSpPr>
        <p:spPr>
          <a:xfrm>
            <a:off x="5842000" y="4305300"/>
            <a:ext cx="4572000" cy="1077218"/>
          </a:xfrm>
          <a:prstGeom prst="rect">
            <a:avLst/>
          </a:prstGeom>
          <a:noFill/>
        </p:spPr>
        <p:txBody>
          <a:bodyPr wrap="square" rtlCol="0">
            <a:spAutoFit/>
          </a:bodyPr>
          <a:lstStyle/>
          <a:p>
            <a:r>
              <a:rPr lang="en-US" sz="3200" dirty="0"/>
              <a:t>Living Life Backwards by David Gibson</a:t>
            </a:r>
          </a:p>
        </p:txBody>
      </p:sp>
    </p:spTree>
    <p:extLst>
      <p:ext uri="{BB962C8B-B14F-4D97-AF65-F5344CB8AC3E}">
        <p14:creationId xmlns:p14="http://schemas.microsoft.com/office/powerpoint/2010/main" val="7389410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19C2-B3CD-55CD-CA4C-8F4B4B22784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321B69E-DC2C-930E-54A3-E4B1442286B8}"/>
              </a:ext>
            </a:extLst>
          </p:cNvPr>
          <p:cNvSpPr>
            <a:spLocks noGrp="1"/>
          </p:cNvSpPr>
          <p:nvPr>
            <p:ph idx="1"/>
          </p:nvPr>
        </p:nvSpPr>
        <p:spPr/>
        <p:txBody>
          <a:bodyPr/>
          <a:lstStyle/>
          <a:p>
            <a:r>
              <a:rPr lang="en-US" sz="4000" dirty="0"/>
              <a:t>Using Ecclesiastes with struggling friends</a:t>
            </a:r>
          </a:p>
          <a:p>
            <a:pPr marL="571500" indent="-571500">
              <a:buFontTx/>
              <a:buChar char="-"/>
            </a:pPr>
            <a:r>
              <a:rPr lang="en-US" sz="4000" dirty="0"/>
              <a:t>There are verses in here that express the same things they feel</a:t>
            </a:r>
          </a:p>
          <a:p>
            <a:pPr marL="571500" indent="-571500">
              <a:buFontTx/>
              <a:buChar char="-"/>
            </a:pPr>
            <a:r>
              <a:rPr lang="en-US" sz="4000" dirty="0"/>
              <a:t>This book helps us resist the easy answers</a:t>
            </a:r>
          </a:p>
          <a:p>
            <a:pPr marL="971550" lvl="1" indent="-571500">
              <a:buFontTx/>
              <a:buChar char="-"/>
            </a:pPr>
            <a:r>
              <a:rPr lang="en-US" sz="3600" dirty="0"/>
              <a:t>Clarity of perspective leads to wise responses &amp; questions for people who are hurting</a:t>
            </a:r>
          </a:p>
          <a:p>
            <a:pPr marL="571500" indent="-571500">
              <a:buFontTx/>
              <a:buChar char="-"/>
            </a:pPr>
            <a:r>
              <a:rPr lang="en-US" sz="4000" dirty="0"/>
              <a:t>It reminds us of the true struggles of life apart from God </a:t>
            </a:r>
            <a:r>
              <a:rPr lang="en-US" sz="2800" dirty="0"/>
              <a:t>(</a:t>
            </a:r>
            <a:r>
              <a:rPr lang="en-US" sz="2800" dirty="0" err="1"/>
              <a:t>cf</a:t>
            </a:r>
            <a:r>
              <a:rPr lang="en-US" sz="2800" dirty="0"/>
              <a:t> Mark 7:17-23 vs 24-30)</a:t>
            </a:r>
            <a:endParaRPr lang="en-US" sz="4000" dirty="0"/>
          </a:p>
          <a:p>
            <a:endParaRPr lang="en-US" sz="4000" dirty="0"/>
          </a:p>
          <a:p>
            <a:endParaRPr lang="en-US" sz="4000" dirty="0"/>
          </a:p>
          <a:p>
            <a:endParaRPr lang="en-US" sz="4000" dirty="0"/>
          </a:p>
        </p:txBody>
      </p:sp>
    </p:spTree>
    <p:extLst>
      <p:ext uri="{BB962C8B-B14F-4D97-AF65-F5344CB8AC3E}">
        <p14:creationId xmlns:p14="http://schemas.microsoft.com/office/powerpoint/2010/main" val="19602419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r>
              <a:rPr lang="en-US" sz="4000" u="sng" dirty="0"/>
              <a:t>CONCLUSIONS</a:t>
            </a:r>
          </a:p>
          <a:p>
            <a:r>
              <a:rPr lang="en-US" sz="4000" dirty="0"/>
              <a:t>You are going to die.</a:t>
            </a:r>
          </a:p>
          <a:p>
            <a:r>
              <a:rPr lang="en-US" sz="4000" dirty="0"/>
              <a:t>You are closer to death now than when we started</a:t>
            </a:r>
          </a:p>
          <a:p>
            <a:endParaRPr lang="en-US" sz="4000" dirty="0"/>
          </a:p>
          <a:p>
            <a:endParaRPr lang="en-US" sz="4000" dirty="0"/>
          </a:p>
          <a:p>
            <a:r>
              <a:rPr lang="en-US" sz="4000" dirty="0"/>
              <a:t>How will you live?</a:t>
            </a:r>
          </a:p>
          <a:p>
            <a:endParaRPr lang="en-US" sz="4000" dirty="0"/>
          </a:p>
        </p:txBody>
      </p:sp>
      <p:sp>
        <p:nvSpPr>
          <p:cNvPr id="2" name="Rounded Rectangle 6">
            <a:extLst>
              <a:ext uri="{FF2B5EF4-FFF2-40B4-BE49-F238E27FC236}">
                <a16:creationId xmlns:a16="http://schemas.microsoft.com/office/drawing/2014/main" id="{4B0BF804-DADC-A0E4-2055-FE8B41343474}"/>
              </a:ext>
            </a:extLst>
          </p:cNvPr>
          <p:cNvSpPr/>
          <p:nvPr/>
        </p:nvSpPr>
        <p:spPr bwMode="auto">
          <a:xfrm>
            <a:off x="127000" y="2753261"/>
            <a:ext cx="9821333" cy="132343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dirty="0">
                <a:latin typeface="Calibri Light" panose="020F0302020204030204" pitchFamily="34" charset="0"/>
                <a:cs typeface="Calibri Light" panose="020F0302020204030204" pitchFamily="34" charset="0"/>
              </a:rPr>
              <a:t>Romans 13:11 – For now salvation is nearer to us than when we believed.</a:t>
            </a:r>
          </a:p>
        </p:txBody>
      </p:sp>
    </p:spTree>
    <p:extLst>
      <p:ext uri="{BB962C8B-B14F-4D97-AF65-F5344CB8AC3E}">
        <p14:creationId xmlns:p14="http://schemas.microsoft.com/office/powerpoint/2010/main" val="23230516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left)">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a:xfrm>
            <a:off x="169335" y="1333500"/>
            <a:ext cx="9821333" cy="4191000"/>
          </a:xfrm>
        </p:spPr>
        <p:txBody>
          <a:bodyPr/>
          <a:lstStyle/>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Questions?</a:t>
            </a:r>
          </a:p>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Comments?</a:t>
            </a:r>
          </a:p>
          <a:p>
            <a:pPr algn="r" eaLnBrk="1" hangingPunct="1"/>
            <a:r>
              <a:rPr lang="en-US" dirty="0">
                <a:latin typeface="Calibri Light" panose="020F0302020204030204" pitchFamily="34" charset="0"/>
                <a:ea typeface="ＭＳ Ｐゴシック" pitchFamily="34" charset="-128"/>
                <a:cs typeface="Calibri Light" panose="020F0302020204030204" pitchFamily="34" charset="0"/>
              </a:rPr>
              <a:t>Experiences?</a:t>
            </a:r>
          </a:p>
          <a:p>
            <a:pPr eaLnBrk="1" hangingPunct="1"/>
            <a:endParaRPr lang="en-US" sz="2800" dirty="0">
              <a:latin typeface="Calibri Light" panose="020F0302020204030204" pitchFamily="34" charset="0"/>
              <a:ea typeface="ＭＳ Ｐゴシック" pitchFamily="34" charset="-128"/>
              <a:cs typeface="Calibri Light" panose="020F0302020204030204" pitchFamily="34" charset="0"/>
            </a:endParaRPr>
          </a:p>
          <a:p>
            <a:pPr eaLnBrk="1" hangingPunct="1"/>
            <a:endParaRPr lang="en-US" sz="34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endParaRPr lang="en-US" sz="28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r>
              <a:rPr lang="en-US" sz="2400" dirty="0">
                <a:latin typeface="Calibri Light" panose="020F0302020204030204" pitchFamily="34" charset="0"/>
                <a:ea typeface="ＭＳ Ｐゴシック" pitchFamily="34" charset="-128"/>
                <a:cs typeface="Calibri Light" panose="020F0302020204030204" pitchFamily="34" charset="0"/>
                <a:hlinkClick r:id="rId3"/>
              </a:rPr>
              <a:t>risleyc@dwellcc.org</a:t>
            </a:r>
            <a:endParaRPr lang="en-US" sz="2400" dirty="0">
              <a:latin typeface="Calibri Light" panose="020F0302020204030204" pitchFamily="34" charset="0"/>
              <a:ea typeface="ＭＳ Ｐゴシック" pitchFamily="34" charset="-128"/>
              <a:cs typeface="Calibri Light" panose="020F0302020204030204" pitchFamily="34" charset="0"/>
            </a:endParaRPr>
          </a:p>
          <a:p>
            <a:pPr algn="r" eaLnBrk="1" hangingPunct="1">
              <a:lnSpc>
                <a:spcPct val="90000"/>
              </a:lnSpc>
            </a:pPr>
            <a:r>
              <a:rPr lang="en-US" sz="2400" dirty="0">
                <a:latin typeface="Calibri Light" panose="020F0302020204030204" pitchFamily="34" charset="0"/>
                <a:ea typeface="ＭＳ Ｐゴシック" pitchFamily="34" charset="-128"/>
                <a:cs typeface="Calibri Light" panose="020F0302020204030204" pitchFamily="34" charset="0"/>
              </a:rPr>
              <a:t>Dwellcc.org/teachings</a:t>
            </a:r>
          </a:p>
          <a:p>
            <a:pPr algn="r" eaLnBrk="1" hangingPunct="1">
              <a:lnSpc>
                <a:spcPct val="90000"/>
              </a:lnSpc>
            </a:pPr>
            <a:endParaRPr lang="en-US" sz="2400" dirty="0">
              <a:latin typeface="Calibri Light" panose="020F0302020204030204" pitchFamily="34" charset="0"/>
              <a:ea typeface="ＭＳ Ｐゴシック" pitchFamily="34" charset="-128"/>
              <a:cs typeface="Calibri Light" panose="020F0302020204030204" pitchFamily="34" charset="0"/>
            </a:endParaRPr>
          </a:p>
        </p:txBody>
      </p:sp>
      <p:sp>
        <p:nvSpPr>
          <p:cNvPr id="63491" name="Rectangle 8"/>
          <p:cNvSpPr>
            <a:spLocks noGrp="1" noChangeArrowheads="1"/>
          </p:cNvSpPr>
          <p:nvPr>
            <p:ph type="title"/>
          </p:nvPr>
        </p:nvSpPr>
        <p:spPr>
          <a:xfrm>
            <a:off x="169335" y="406400"/>
            <a:ext cx="9821333" cy="698500"/>
          </a:xfrm>
        </p:spPr>
        <p:txBody>
          <a:bodyPr/>
          <a:lstStyle/>
          <a:p>
            <a:pPr eaLnBrk="1" hangingPunct="1"/>
            <a:r>
              <a:rPr lang="en-US" dirty="0">
                <a:ea typeface="ＭＳ Ｐゴシック" pitchFamily="34" charset="-128"/>
              </a:rPr>
              <a:t>The Upside Down Wisdom of Ecclesiastes</a:t>
            </a:r>
          </a:p>
        </p:txBody>
      </p:sp>
      <p:sp>
        <p:nvSpPr>
          <p:cNvPr id="3" name="Rounded Rectangle 6">
            <a:extLst>
              <a:ext uri="{FF2B5EF4-FFF2-40B4-BE49-F238E27FC236}">
                <a16:creationId xmlns:a16="http://schemas.microsoft.com/office/drawing/2014/main" id="{F77A4924-F074-CC1E-312B-EB0E4FE7C6F6}"/>
              </a:ext>
            </a:extLst>
          </p:cNvPr>
          <p:cNvSpPr/>
          <p:nvPr/>
        </p:nvSpPr>
        <p:spPr bwMode="auto">
          <a:xfrm>
            <a:off x="132771" y="3673614"/>
            <a:ext cx="8001000" cy="70788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i="1" dirty="0">
                <a:latin typeface="Calibri Light" panose="020F0302020204030204" pitchFamily="34" charset="0"/>
                <a:cs typeface="Calibri Light" panose="020F0302020204030204" pitchFamily="34" charset="0"/>
              </a:rPr>
              <a:t>Living Life Backward</a:t>
            </a:r>
            <a:r>
              <a:rPr lang="en-US" dirty="0">
                <a:latin typeface="Calibri Light" panose="020F0302020204030204" pitchFamily="34" charset="0"/>
                <a:cs typeface="Calibri Light" panose="020F0302020204030204" pitchFamily="34" charset="0"/>
              </a:rPr>
              <a:t> by David Gibson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6" end="6"/>
                                            </p:txEl>
                                          </p:spTgt>
                                        </p:tgtEl>
                                        <p:attrNameLst>
                                          <p:attrName>style.visibility</p:attrName>
                                        </p:attrNameLst>
                                      </p:cBhvr>
                                      <p:to>
                                        <p:strVal val="visible"/>
                                      </p:to>
                                    </p:set>
                                    <p:animEffect transition="in" filter="wipe(left)">
                                      <p:cBhvr>
                                        <p:cTn id="19" dur="500"/>
                                        <p:tgtEl>
                                          <p:spTgt spid="883715">
                                            <p:txEl>
                                              <p:pRg st="6" end="6"/>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3715">
                                            <p:txEl>
                                              <p:pRg st="7" end="7"/>
                                            </p:txEl>
                                          </p:spTgt>
                                        </p:tgtEl>
                                        <p:attrNameLst>
                                          <p:attrName>style.visibility</p:attrName>
                                        </p:attrNameLst>
                                      </p:cBhvr>
                                      <p:to>
                                        <p:strVal val="visible"/>
                                      </p:to>
                                    </p:set>
                                    <p:animEffect transition="in" filter="wipe(left)">
                                      <p:cBhvr>
                                        <p:cTn id="23" dur="500"/>
                                        <p:tgtEl>
                                          <p:spTgt spid="88371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03AF5-94FF-8CA7-59FA-A080BB1F1CC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BC388D95-AD2A-D8B9-9805-2FDECF0D7EC9}"/>
              </a:ext>
            </a:extLst>
          </p:cNvPr>
          <p:cNvSpPr>
            <a:spLocks noGrp="1"/>
          </p:cNvSpPr>
          <p:nvPr>
            <p:ph type="body" sz="half" idx="2"/>
          </p:nvPr>
        </p:nvSpPr>
        <p:spPr/>
        <p:txBody>
          <a:bodyPr/>
          <a:lstStyle/>
          <a:p>
            <a:r>
              <a:rPr lang="en-US" sz="4000" dirty="0">
                <a:latin typeface="+mn-lt"/>
                <a:cs typeface="Aparajita" panose="02020603050405020304" pitchFamily="18" charset="0"/>
              </a:rPr>
              <a:t>No book of the Bible has been so maligned, and so misunderstood, as the Old Testament book of Ecclesiastes. </a:t>
            </a:r>
          </a:p>
        </p:txBody>
      </p:sp>
      <p:sp>
        <p:nvSpPr>
          <p:cNvPr id="2" name="TextBox 1">
            <a:extLst>
              <a:ext uri="{FF2B5EF4-FFF2-40B4-BE49-F238E27FC236}">
                <a16:creationId xmlns:a16="http://schemas.microsoft.com/office/drawing/2014/main" id="{E318C0A8-EB0E-E075-31E4-58689325CA40}"/>
              </a:ext>
            </a:extLst>
          </p:cNvPr>
          <p:cNvSpPr txBox="1"/>
          <p:nvPr/>
        </p:nvSpPr>
        <p:spPr>
          <a:xfrm>
            <a:off x="355600" y="4305300"/>
            <a:ext cx="7010400" cy="584775"/>
          </a:xfrm>
          <a:prstGeom prst="rect">
            <a:avLst/>
          </a:prstGeom>
          <a:noFill/>
        </p:spPr>
        <p:txBody>
          <a:bodyPr wrap="square" rtlCol="0">
            <a:spAutoFit/>
          </a:bodyPr>
          <a:lstStyle/>
          <a:p>
            <a:r>
              <a:rPr lang="en-US" sz="3200" dirty="0">
                <a:latin typeface="+mn-lt"/>
              </a:rPr>
              <a:t>Coping with Change by Walter Kaiser</a:t>
            </a:r>
          </a:p>
        </p:txBody>
      </p:sp>
    </p:spTree>
    <p:extLst>
      <p:ext uri="{BB962C8B-B14F-4D97-AF65-F5344CB8AC3E}">
        <p14:creationId xmlns:p14="http://schemas.microsoft.com/office/powerpoint/2010/main" val="22890483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0A12B-7092-A6A8-9892-4037402FBC0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0AE7C9E-5B52-8729-12A1-EBD8E01B6677}"/>
              </a:ext>
            </a:extLst>
          </p:cNvPr>
          <p:cNvSpPr>
            <a:spLocks noGrp="1"/>
          </p:cNvSpPr>
          <p:nvPr>
            <p:ph type="body" sz="half" idx="2"/>
          </p:nvPr>
        </p:nvSpPr>
        <p:spPr/>
        <p:txBody>
          <a:bodyPr/>
          <a:lstStyle/>
          <a:p>
            <a:r>
              <a:rPr lang="en-US" sz="4000" dirty="0">
                <a:latin typeface="+mn-lt"/>
              </a:rPr>
              <a:t>The most frequent assessment of the book is summed up in such negative terms as </a:t>
            </a:r>
          </a:p>
          <a:p>
            <a:r>
              <a:rPr lang="en-US" sz="4000" dirty="0">
                <a:latin typeface="+mn-lt"/>
              </a:rPr>
              <a:t>nihilistic, pessimistic, fatalistic, skeptical, cynical, materialistic, experimental, and the like.</a:t>
            </a:r>
          </a:p>
        </p:txBody>
      </p:sp>
    </p:spTree>
    <p:extLst>
      <p:ext uri="{BB962C8B-B14F-4D97-AF65-F5344CB8AC3E}">
        <p14:creationId xmlns:p14="http://schemas.microsoft.com/office/powerpoint/2010/main" val="9445916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403B-5949-2D35-FA80-BF782209C06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2AB2D2-3586-1B5B-5CC3-F950EF55E602}"/>
              </a:ext>
            </a:extLst>
          </p:cNvPr>
          <p:cNvSpPr>
            <a:spLocks noGrp="1"/>
          </p:cNvSpPr>
          <p:nvPr>
            <p:ph idx="1"/>
          </p:nvPr>
        </p:nvSpPr>
        <p:spPr/>
        <p:txBody>
          <a:bodyPr/>
          <a:lstStyle/>
          <a:p>
            <a:r>
              <a:rPr lang="en-US" sz="4000" dirty="0"/>
              <a:t>Ecclesiastes</a:t>
            </a:r>
          </a:p>
          <a:p>
            <a:pPr marL="742950" indent="-742950">
              <a:buAutoNum type="arabicPeriod"/>
            </a:pPr>
            <a:r>
              <a:rPr lang="en-US" sz="4000" dirty="0"/>
              <a:t>Hard to understand</a:t>
            </a:r>
          </a:p>
          <a:p>
            <a:pPr marL="742950" indent="-742950">
              <a:buAutoNum type="arabicPeriod"/>
            </a:pPr>
            <a:r>
              <a:rPr lang="en-US" sz="4000" dirty="0"/>
              <a:t>Written by Solomon (</a:t>
            </a:r>
            <a:r>
              <a:rPr lang="en-US" sz="4000" dirty="0" err="1"/>
              <a:t>Ecc</a:t>
            </a:r>
            <a:r>
              <a:rPr lang="en-US" sz="4000" dirty="0"/>
              <a:t> 1:1 – “son of David, king in Jerusalem)</a:t>
            </a:r>
          </a:p>
          <a:p>
            <a:pPr marL="742950" indent="-742950">
              <a:buAutoNum type="arabicPeriod"/>
            </a:pPr>
            <a:r>
              <a:rPr lang="en-US" sz="4000" dirty="0"/>
              <a:t>Part of the “Wisdom trio” along with Proverbs and Job</a:t>
            </a:r>
          </a:p>
          <a:p>
            <a:pPr marL="742950" indent="-742950">
              <a:buAutoNum type="arabicPeriod"/>
            </a:pPr>
            <a:endParaRPr lang="en-US" sz="4000" dirty="0"/>
          </a:p>
        </p:txBody>
      </p:sp>
    </p:spTree>
    <p:extLst>
      <p:ext uri="{BB962C8B-B14F-4D97-AF65-F5344CB8AC3E}">
        <p14:creationId xmlns:p14="http://schemas.microsoft.com/office/powerpoint/2010/main" val="36837834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5EBD4-850A-161A-7ACA-2197A37842A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A8624B-940D-3CD0-765F-79B1D310228F}"/>
              </a:ext>
            </a:extLst>
          </p:cNvPr>
          <p:cNvSpPr>
            <a:spLocks noGrp="1"/>
          </p:cNvSpPr>
          <p:nvPr>
            <p:ph idx="1"/>
          </p:nvPr>
        </p:nvSpPr>
        <p:spPr/>
        <p:txBody>
          <a:bodyPr/>
          <a:lstStyle/>
          <a:p>
            <a:r>
              <a:rPr lang="en-US" sz="4000" dirty="0"/>
              <a:t>Ecclesiastes</a:t>
            </a:r>
          </a:p>
          <a:p>
            <a:pPr marL="0" indent="0"/>
            <a:r>
              <a:rPr lang="en-US" sz="4000" dirty="0"/>
              <a:t>Purpose:</a:t>
            </a:r>
          </a:p>
          <a:p>
            <a:pPr marL="0" indent="0"/>
            <a:endParaRPr lang="en-US" sz="4000" dirty="0"/>
          </a:p>
        </p:txBody>
      </p:sp>
    </p:spTree>
    <p:extLst>
      <p:ext uri="{BB962C8B-B14F-4D97-AF65-F5344CB8AC3E}">
        <p14:creationId xmlns:p14="http://schemas.microsoft.com/office/powerpoint/2010/main" val="3821518951"/>
      </p:ext>
    </p:extLst>
  </p:cSld>
  <p:clrMapOvr>
    <a:masterClrMapping/>
  </p:clrMapOvr>
  <p:transition spd="slow">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B411078A3266478BDFC203695D94A0" ma:contentTypeVersion="11" ma:contentTypeDescription="Create a new document." ma:contentTypeScope="" ma:versionID="c954f83dbe856ce52b90fcd6ac70fc55">
  <xsd:schema xmlns:xsd="http://www.w3.org/2001/XMLSchema" xmlns:xs="http://www.w3.org/2001/XMLSchema" xmlns:p="http://schemas.microsoft.com/office/2006/metadata/properties" xmlns:ns3="78586045-5128-416c-8a24-f3c362be9c05" targetNamespace="http://schemas.microsoft.com/office/2006/metadata/properties" ma:root="true" ma:fieldsID="37f947ba7741d2cfe73768764ffe01fc" ns3:_="">
    <xsd:import namespace="78586045-5128-416c-8a24-f3c362be9c0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86045-5128-416c-8a24-f3c362be9c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A7AF98-86F0-46C5-A858-16BAA6C8D2FB}">
  <ds:schemaRefs>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78586045-5128-416c-8a24-f3c362be9c05"/>
    <ds:schemaRef ds:uri="http://www.w3.org/XML/1998/namespace"/>
    <ds:schemaRef ds:uri="http://purl.org/dc/dcmitype/"/>
  </ds:schemaRefs>
</ds:datastoreItem>
</file>

<file path=customXml/itemProps2.xml><?xml version="1.0" encoding="utf-8"?>
<ds:datastoreItem xmlns:ds="http://schemas.openxmlformats.org/officeDocument/2006/customXml" ds:itemID="{10D1E1E9-9286-483F-AEBF-DDE069AEF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86045-5128-416c-8a24-f3c362be9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F7AD3C-5781-4568-92D3-91835D4FDE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Foundry</Template>
  <TotalTime>0</TotalTime>
  <Words>2324</Words>
  <Application>Microsoft Office PowerPoint</Application>
  <PresentationFormat>Custom</PresentationFormat>
  <Paragraphs>285</Paragraphs>
  <Slides>58</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ＭＳ Ｐゴシック</vt:lpstr>
      <vt:lpstr>Arial</vt:lpstr>
      <vt:lpstr>Calibri Light</vt:lpstr>
      <vt:lpstr>Georgia</vt:lpstr>
      <vt:lpstr>Papyrus</vt:lpstr>
      <vt:lpstr>Times New Roman</vt:lpstr>
      <vt:lpstr>Default Design</vt:lpstr>
      <vt:lpstr>1_Default Design</vt:lpstr>
      <vt:lpstr>The Upside Down Wisdom of Ecclesiastes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Ecclesiastes 1</vt:lpstr>
      <vt:lpstr>Ecclesiastes 1</vt:lpstr>
      <vt:lpstr>Ecclesiastes 1</vt:lpstr>
      <vt:lpstr>Ecclesiastes 1</vt:lpstr>
      <vt:lpstr>Ecclesiastes 1</vt:lpstr>
      <vt:lpstr>Ecclesiastes 1</vt:lpstr>
      <vt:lpstr>Ecclesiastes 1</vt:lpstr>
      <vt:lpstr>Ecclesiastes 1</vt:lpstr>
      <vt:lpstr>PowerPoint Presentation</vt:lpstr>
      <vt:lpstr>Ecclesiastes 1</vt:lpstr>
      <vt:lpstr>Ecclesiastes 1</vt:lpstr>
      <vt:lpstr>Ecclesiastes 2</vt:lpstr>
      <vt:lpstr>PowerPoint Presentation</vt:lpstr>
      <vt:lpstr>PowerPoint Presentation</vt:lpstr>
      <vt:lpstr>PowerPoint Presentation</vt:lpstr>
      <vt:lpstr>Ecclesiastes 2</vt:lpstr>
      <vt:lpstr>PowerPoint Presentation</vt:lpstr>
      <vt:lpstr>PowerPoint Presentation</vt:lpstr>
      <vt:lpstr>Ecclesiastes 2</vt:lpstr>
      <vt:lpstr>PowerPoint Presentation</vt:lpstr>
      <vt:lpstr>PowerPoint Presentation</vt:lpstr>
      <vt:lpstr>Ecclesiastes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Ecclesiastes 3</vt:lpstr>
      <vt:lpstr>PowerPoint Presentation</vt:lpstr>
      <vt:lpstr>Ecclesiastes 3</vt:lpstr>
      <vt:lpstr>PowerPoint Presentation</vt:lpstr>
      <vt:lpstr>Ecclesiastes 3</vt:lpstr>
      <vt:lpstr>Ecclesiastes 4</vt:lpstr>
      <vt:lpstr>PowerPoint Presentation</vt:lpstr>
      <vt:lpstr>Ecclesiastes 9</vt:lpstr>
      <vt:lpstr>PowerPoint Presentation</vt:lpstr>
      <vt:lpstr>PowerPoint Presentation</vt:lpstr>
      <vt:lpstr>PowerPoint Presentation</vt:lpstr>
      <vt:lpstr>PowerPoint Presentation</vt:lpstr>
      <vt:lpstr>PowerPoint Presentation</vt:lpstr>
      <vt:lpstr>PowerPoint Presentation</vt:lpstr>
      <vt:lpstr>The Upside Down Wisdom of Ecclesiastes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2025-07-21T05:40:34Z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0x01010003B411078A3266478BDFC203695D94A0</vt:lpwstr>
  </property>
</Properties>
</file>