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7"/>
  </p:notesMasterIdLst>
  <p:sldIdLst>
    <p:sldId id="1273" r:id="rId2"/>
    <p:sldId id="7322" r:id="rId3"/>
    <p:sldId id="7432" r:id="rId4"/>
    <p:sldId id="7433" r:id="rId5"/>
    <p:sldId id="7434" r:id="rId6"/>
    <p:sldId id="7435" r:id="rId7"/>
    <p:sldId id="7436" r:id="rId8"/>
    <p:sldId id="7438" r:id="rId9"/>
    <p:sldId id="7439" r:id="rId10"/>
    <p:sldId id="7437" r:id="rId11"/>
    <p:sldId id="7441" r:id="rId12"/>
    <p:sldId id="7442" r:id="rId13"/>
    <p:sldId id="7443" r:id="rId14"/>
    <p:sldId id="7440" r:id="rId15"/>
    <p:sldId id="7444" r:id="rId16"/>
    <p:sldId id="7462" r:id="rId17"/>
    <p:sldId id="7405" r:id="rId18"/>
    <p:sldId id="7445" r:id="rId19"/>
    <p:sldId id="7446" r:id="rId20"/>
    <p:sldId id="7447" r:id="rId21"/>
    <p:sldId id="7448" r:id="rId22"/>
    <p:sldId id="7449" r:id="rId23"/>
    <p:sldId id="7450" r:id="rId24"/>
    <p:sldId id="7463" r:id="rId25"/>
    <p:sldId id="7398" r:id="rId26"/>
  </p:sldIdLst>
  <p:sldSz cx="10160000" cy="5715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320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5400"/>
    <a:srgbClr val="B85C00"/>
    <a:srgbClr val="C06000"/>
    <a:srgbClr val="005AB4"/>
    <a:srgbClr val="4D4D4D"/>
    <a:srgbClr val="595959"/>
    <a:srgbClr val="000064"/>
    <a:srgbClr val="640000"/>
    <a:srgbClr val="006400"/>
    <a:srgbClr val="007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1F9F9E4-3A5E-48E0-9BDD-F62F90D22326}" v="2326" dt="2025-07-10T16:45:04.697"/>
    <p1510:client id="{F4723F5B-4BF8-4EE0-B4A4-482F33963256}" v="29" dt="2025-07-10T19:13:10.19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7095" autoAdjust="0"/>
    <p:restoredTop sz="82880" autoAdjust="0"/>
  </p:normalViewPr>
  <p:slideViewPr>
    <p:cSldViewPr>
      <p:cViewPr varScale="1">
        <p:scale>
          <a:sx n="72" d="100"/>
          <a:sy n="72" d="100"/>
        </p:scale>
        <p:origin x="68" y="276"/>
      </p:cViewPr>
      <p:guideLst>
        <p:guide orient="horz" pos="1800"/>
        <p:guide pos="3200"/>
      </p:guideLst>
    </p:cSldViewPr>
  </p:slideViewPr>
  <p:outlineViewPr>
    <p:cViewPr>
      <p:scale>
        <a:sx n="33" d="100"/>
        <a:sy n="33" d="100"/>
      </p:scale>
      <p:origin x="48" y="3216"/>
    </p:cViewPr>
  </p:outlineViewPr>
  <p:notesTextViewPr>
    <p:cViewPr>
      <p:scale>
        <a:sx n="80" d="100"/>
        <a:sy n="8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2850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C804B121-C697-45FA-8785-47E93EACA35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AB94BAA-DF7B-4B17-9FE3-C4A1D4F7BEEE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8553B9-DA1D-28F1-800B-167FCC71D3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>
            <a:extLst>
              <a:ext uri="{FF2B5EF4-FFF2-40B4-BE49-F238E27FC236}">
                <a16:creationId xmlns:a16="http://schemas.microsoft.com/office/drawing/2014/main" id="{AFAA165C-B54F-D3E6-10FA-C75636BCA66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>
            <a:extLst>
              <a:ext uri="{FF2B5EF4-FFF2-40B4-BE49-F238E27FC236}">
                <a16:creationId xmlns:a16="http://schemas.microsoft.com/office/drawing/2014/main" id="{281DBBD2-6170-CBD3-AB2E-513A1EA3F6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F6F8C29C-C139-283F-83AA-96C6348BE8E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10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501408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1418C1-A7D5-C91D-1E81-649838AF92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>
            <a:extLst>
              <a:ext uri="{FF2B5EF4-FFF2-40B4-BE49-F238E27FC236}">
                <a16:creationId xmlns:a16="http://schemas.microsoft.com/office/drawing/2014/main" id="{DDD68081-6DFE-47FE-8AAA-EC18E80A918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>
            <a:extLst>
              <a:ext uri="{FF2B5EF4-FFF2-40B4-BE49-F238E27FC236}">
                <a16:creationId xmlns:a16="http://schemas.microsoft.com/office/drawing/2014/main" id="{B5FAAB15-66F0-98A1-ACA1-8DD0E32A28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BB0737D6-90AB-9989-97F6-0ED44B8EBD5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11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47984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026F67-4DE4-087F-50D5-B390563C5F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>
            <a:extLst>
              <a:ext uri="{FF2B5EF4-FFF2-40B4-BE49-F238E27FC236}">
                <a16:creationId xmlns:a16="http://schemas.microsoft.com/office/drawing/2014/main" id="{72C2E688-7DF2-7341-8358-B96AF32880F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>
            <a:extLst>
              <a:ext uri="{FF2B5EF4-FFF2-40B4-BE49-F238E27FC236}">
                <a16:creationId xmlns:a16="http://schemas.microsoft.com/office/drawing/2014/main" id="{EB5E64B8-7935-EDB5-E73E-B54526EFE6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D9AB0F74-252D-A78D-EC90-57742AA063E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12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089305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90E4B4-BC3E-3063-E834-43E2EFF4D0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>
            <a:extLst>
              <a:ext uri="{FF2B5EF4-FFF2-40B4-BE49-F238E27FC236}">
                <a16:creationId xmlns:a16="http://schemas.microsoft.com/office/drawing/2014/main" id="{6350AF55-C61F-3F0C-5DEC-5481594F92A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>
            <a:extLst>
              <a:ext uri="{FF2B5EF4-FFF2-40B4-BE49-F238E27FC236}">
                <a16:creationId xmlns:a16="http://schemas.microsoft.com/office/drawing/2014/main" id="{F53377EE-C684-6EA5-9D3B-7AC5956755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9E9D006C-C6A7-1A16-5E3D-BBEA2C38C2F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13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219847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86840A-A994-1DEF-A337-DEE86FF2AD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>
            <a:extLst>
              <a:ext uri="{FF2B5EF4-FFF2-40B4-BE49-F238E27FC236}">
                <a16:creationId xmlns:a16="http://schemas.microsoft.com/office/drawing/2014/main" id="{F3632B40-5BCC-1311-2CFF-322ED890826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>
            <a:extLst>
              <a:ext uri="{FF2B5EF4-FFF2-40B4-BE49-F238E27FC236}">
                <a16:creationId xmlns:a16="http://schemas.microsoft.com/office/drawing/2014/main" id="{326C38CC-6FA0-F6DE-11B0-640441C9E4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06BE246B-3651-C0BA-9FAE-058643BFC82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14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51092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28D3C2-99C6-AF62-D36A-81858AE68B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>
            <a:extLst>
              <a:ext uri="{FF2B5EF4-FFF2-40B4-BE49-F238E27FC236}">
                <a16:creationId xmlns:a16="http://schemas.microsoft.com/office/drawing/2014/main" id="{DE3DC9D7-0434-4D2F-402D-E36FAC5CDD0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>
            <a:extLst>
              <a:ext uri="{FF2B5EF4-FFF2-40B4-BE49-F238E27FC236}">
                <a16:creationId xmlns:a16="http://schemas.microsoft.com/office/drawing/2014/main" id="{5491B2DF-19A8-A323-47CA-ADAB6462B9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E12965B2-B3F6-DB48-2FF7-FD23B03AB14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15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094164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7647F9-A987-F743-ADBB-5F692BE53A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>
            <a:extLst>
              <a:ext uri="{FF2B5EF4-FFF2-40B4-BE49-F238E27FC236}">
                <a16:creationId xmlns:a16="http://schemas.microsoft.com/office/drawing/2014/main" id="{210E0546-A240-66A4-C7B7-6FF03F155D8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>
            <a:extLst>
              <a:ext uri="{FF2B5EF4-FFF2-40B4-BE49-F238E27FC236}">
                <a16:creationId xmlns:a16="http://schemas.microsoft.com/office/drawing/2014/main" id="{893007FA-006A-B828-24DA-000F3C7F9D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FEABBE5D-2EF0-5C19-3455-1E87782401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16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821954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17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A4679E-7AC0-4DFA-566A-2118F551A5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>
            <a:extLst>
              <a:ext uri="{FF2B5EF4-FFF2-40B4-BE49-F238E27FC236}">
                <a16:creationId xmlns:a16="http://schemas.microsoft.com/office/drawing/2014/main" id="{53EF02B4-6BBC-D2A9-3636-3613BA5D042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>
            <a:extLst>
              <a:ext uri="{FF2B5EF4-FFF2-40B4-BE49-F238E27FC236}">
                <a16:creationId xmlns:a16="http://schemas.microsoft.com/office/drawing/2014/main" id="{3FE99589-3D7C-D487-2B69-D1FC1211EB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B1331439-62FD-504F-7D45-956A257B831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18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35456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00EF16-8F9D-CC0F-5438-56936E302B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>
            <a:extLst>
              <a:ext uri="{FF2B5EF4-FFF2-40B4-BE49-F238E27FC236}">
                <a16:creationId xmlns:a16="http://schemas.microsoft.com/office/drawing/2014/main" id="{9C37A962-E9CF-B8D6-E1A6-9D535FE858B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>
            <a:extLst>
              <a:ext uri="{FF2B5EF4-FFF2-40B4-BE49-F238E27FC236}">
                <a16:creationId xmlns:a16="http://schemas.microsoft.com/office/drawing/2014/main" id="{492716AA-1FB5-B33D-1CDC-7517E5384A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62CF8976-98CC-F2EE-AFBA-142720AC672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19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052032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2A711F-E40F-327F-9DEB-FB81ED7CD8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>
            <a:extLst>
              <a:ext uri="{FF2B5EF4-FFF2-40B4-BE49-F238E27FC236}">
                <a16:creationId xmlns:a16="http://schemas.microsoft.com/office/drawing/2014/main" id="{A3151BF3-B4DB-D29C-98E8-A716FF417D1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>
            <a:extLst>
              <a:ext uri="{FF2B5EF4-FFF2-40B4-BE49-F238E27FC236}">
                <a16:creationId xmlns:a16="http://schemas.microsoft.com/office/drawing/2014/main" id="{76AEF6A9-2DE9-6ADF-A5D7-49BFDF6491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7408494C-7D0D-9A51-C339-96DBCAB9930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20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0841467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F3A894-D10E-F172-2664-894878A7E8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>
            <a:extLst>
              <a:ext uri="{FF2B5EF4-FFF2-40B4-BE49-F238E27FC236}">
                <a16:creationId xmlns:a16="http://schemas.microsoft.com/office/drawing/2014/main" id="{126FF7BF-8CEA-4729-D072-C005F1C3A58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>
            <a:extLst>
              <a:ext uri="{FF2B5EF4-FFF2-40B4-BE49-F238E27FC236}">
                <a16:creationId xmlns:a16="http://schemas.microsoft.com/office/drawing/2014/main" id="{9AC56EA4-6CA5-78C3-E3D2-BC9C7101F1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6D3737D3-9BFD-FC3C-51EA-B2540634EBE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21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6899922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EFE412-1A24-F15E-015C-0C4B1C4595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>
            <a:extLst>
              <a:ext uri="{FF2B5EF4-FFF2-40B4-BE49-F238E27FC236}">
                <a16:creationId xmlns:a16="http://schemas.microsoft.com/office/drawing/2014/main" id="{AB35557A-BE31-B578-F2AC-5FD1AE16082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>
            <a:extLst>
              <a:ext uri="{FF2B5EF4-FFF2-40B4-BE49-F238E27FC236}">
                <a16:creationId xmlns:a16="http://schemas.microsoft.com/office/drawing/2014/main" id="{E2F780AB-9BC2-EF2C-D4EB-D96E2C6230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2B128685-E5C8-21D0-767B-32D5BFBCDE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22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0487532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C4A48A-DB4C-CA82-21FA-84C27DA422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>
            <a:extLst>
              <a:ext uri="{FF2B5EF4-FFF2-40B4-BE49-F238E27FC236}">
                <a16:creationId xmlns:a16="http://schemas.microsoft.com/office/drawing/2014/main" id="{568A6214-5D78-0099-942C-59B242E6069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>
            <a:extLst>
              <a:ext uri="{FF2B5EF4-FFF2-40B4-BE49-F238E27FC236}">
                <a16:creationId xmlns:a16="http://schemas.microsoft.com/office/drawing/2014/main" id="{424E3552-84E5-071E-4C32-3D366E8AA7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1988EDED-C860-A6E9-E393-67E6431C50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23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8869225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E1FB01-903D-4282-306B-B0DDE554E3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>
            <a:extLst>
              <a:ext uri="{FF2B5EF4-FFF2-40B4-BE49-F238E27FC236}">
                <a16:creationId xmlns:a16="http://schemas.microsoft.com/office/drawing/2014/main" id="{41835CA1-B885-93E8-B593-EBCAA3FC149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>
            <a:extLst>
              <a:ext uri="{FF2B5EF4-FFF2-40B4-BE49-F238E27FC236}">
                <a16:creationId xmlns:a16="http://schemas.microsoft.com/office/drawing/2014/main" id="{F122E804-ACCD-B4BC-2CFD-A90D8EB769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977DD03C-3AB5-B889-C9A0-0969F15D7E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24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4712451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25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EF8380-5CE7-9361-E01B-D7E34BE82C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>
            <a:extLst>
              <a:ext uri="{FF2B5EF4-FFF2-40B4-BE49-F238E27FC236}">
                <a16:creationId xmlns:a16="http://schemas.microsoft.com/office/drawing/2014/main" id="{F5067E69-677D-DC1D-DD7C-C0714C3FF5C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>
            <a:extLst>
              <a:ext uri="{FF2B5EF4-FFF2-40B4-BE49-F238E27FC236}">
                <a16:creationId xmlns:a16="http://schemas.microsoft.com/office/drawing/2014/main" id="{F0A1B564-4785-B6D2-F024-2F02063964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A5BA0D0F-777C-7955-FA2B-88DD45FA40D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143610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8553B9-DA1D-28F1-800B-167FCC71D3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>
            <a:extLst>
              <a:ext uri="{FF2B5EF4-FFF2-40B4-BE49-F238E27FC236}">
                <a16:creationId xmlns:a16="http://schemas.microsoft.com/office/drawing/2014/main" id="{AFAA165C-B54F-D3E6-10FA-C75636BCA66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>
            <a:extLst>
              <a:ext uri="{FF2B5EF4-FFF2-40B4-BE49-F238E27FC236}">
                <a16:creationId xmlns:a16="http://schemas.microsoft.com/office/drawing/2014/main" id="{281DBBD2-6170-CBD3-AB2E-513A1EA3F6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F6F8C29C-C139-283F-83AA-96C6348BE8E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4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330323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FD17BD-3585-8FA6-C6E6-0ABF1B32D6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>
            <a:extLst>
              <a:ext uri="{FF2B5EF4-FFF2-40B4-BE49-F238E27FC236}">
                <a16:creationId xmlns:a16="http://schemas.microsoft.com/office/drawing/2014/main" id="{7920EE0A-8639-1FCE-66CB-FEB2E1E1FC5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>
            <a:extLst>
              <a:ext uri="{FF2B5EF4-FFF2-40B4-BE49-F238E27FC236}">
                <a16:creationId xmlns:a16="http://schemas.microsoft.com/office/drawing/2014/main" id="{9932E784-B3C0-2383-A475-273C8648B0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17CDCE23-AA3E-7BDE-01E7-6F3462304B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5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955577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1FBBB0-8DA0-677C-671B-C36A9DE78F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>
            <a:extLst>
              <a:ext uri="{FF2B5EF4-FFF2-40B4-BE49-F238E27FC236}">
                <a16:creationId xmlns:a16="http://schemas.microsoft.com/office/drawing/2014/main" id="{3EC46D90-BD15-5103-7082-788A2ABD114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>
            <a:extLst>
              <a:ext uri="{FF2B5EF4-FFF2-40B4-BE49-F238E27FC236}">
                <a16:creationId xmlns:a16="http://schemas.microsoft.com/office/drawing/2014/main" id="{C1A787A1-11CA-82A6-E77C-020AB3E64B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FD2042B0-2B75-CAF6-055D-B322713057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6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735501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61DE18-6385-E103-78C3-3F51002493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>
            <a:extLst>
              <a:ext uri="{FF2B5EF4-FFF2-40B4-BE49-F238E27FC236}">
                <a16:creationId xmlns:a16="http://schemas.microsoft.com/office/drawing/2014/main" id="{4AA77E14-249F-435F-782F-09C694721E4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>
            <a:extLst>
              <a:ext uri="{FF2B5EF4-FFF2-40B4-BE49-F238E27FC236}">
                <a16:creationId xmlns:a16="http://schemas.microsoft.com/office/drawing/2014/main" id="{E4D0BA23-CE8D-4051-3D58-B527721B72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30EF3E9B-93A3-8B74-B58D-1D31E5C7BD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7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876851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D9E7C6-6225-B254-89FB-D3BE4D9877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>
            <a:extLst>
              <a:ext uri="{FF2B5EF4-FFF2-40B4-BE49-F238E27FC236}">
                <a16:creationId xmlns:a16="http://schemas.microsoft.com/office/drawing/2014/main" id="{C499F28F-5035-1014-511C-8A9869B7542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>
            <a:extLst>
              <a:ext uri="{FF2B5EF4-FFF2-40B4-BE49-F238E27FC236}">
                <a16:creationId xmlns:a16="http://schemas.microsoft.com/office/drawing/2014/main" id="{717CA9F1-E610-4769-01C5-96B2BD73F8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D85FA5B7-4E3E-D3F8-54B4-378E8A4693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8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040316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CFF584-DAFE-4572-DE7A-A14859BFA5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>
            <a:extLst>
              <a:ext uri="{FF2B5EF4-FFF2-40B4-BE49-F238E27FC236}">
                <a16:creationId xmlns:a16="http://schemas.microsoft.com/office/drawing/2014/main" id="{FE51B552-C9AC-2B3E-535D-F9FEF8556E6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>
            <a:extLst>
              <a:ext uri="{FF2B5EF4-FFF2-40B4-BE49-F238E27FC236}">
                <a16:creationId xmlns:a16="http://schemas.microsoft.com/office/drawing/2014/main" id="{521BB685-604F-1564-6BDC-47FE5E9A1A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E2121BF3-C22D-BDBF-9278-AC1F5BEB910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9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462021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46667" y="1775356"/>
            <a:ext cx="8465457" cy="1225021"/>
          </a:xfrm>
        </p:spPr>
        <p:txBody>
          <a:bodyPr/>
          <a:lstStyle>
            <a:lvl1pPr>
              <a:defRPr sz="66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31335" y="3238500"/>
            <a:ext cx="8297333" cy="1460500"/>
          </a:xfrm>
        </p:spPr>
        <p:txBody>
          <a:bodyPr/>
          <a:lstStyle>
            <a:lvl1pPr marL="0" indent="0" algn="ctr">
              <a:buNone/>
              <a:defRPr sz="2400" i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Subtitle</a:t>
            </a:r>
          </a:p>
        </p:txBody>
      </p:sp>
      <p:pic>
        <p:nvPicPr>
          <p:cNvPr id="1028" name="Picture 4" descr="Image result for airplane mode icon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2450" y="4999264"/>
            <a:ext cx="666750" cy="666750"/>
          </a:xfrm>
          <a:prstGeom prst="rect">
            <a:avLst/>
          </a:prstGeom>
          <a:solidFill>
            <a:schemeClr val="bg2">
              <a:alpha val="82000"/>
            </a:schemeClr>
          </a:solidFill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with Top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" y="63500"/>
            <a:ext cx="9990667" cy="698500"/>
          </a:xfrm>
        </p:spPr>
        <p:txBody>
          <a:bodyPr/>
          <a:lstStyle>
            <a:lvl1pPr>
              <a:defRPr sz="4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with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" y="4921250"/>
            <a:ext cx="9990667" cy="698500"/>
          </a:xfrm>
        </p:spPr>
        <p:txBody>
          <a:bodyPr/>
          <a:lstStyle>
            <a:lvl1pPr>
              <a:defRPr sz="4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34298" y="190500"/>
            <a:ext cx="9906000" cy="46355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with Top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" y="127000"/>
            <a:ext cx="9990667" cy="698500"/>
          </a:xfrm>
        </p:spPr>
        <p:txBody>
          <a:bodyPr/>
          <a:lstStyle>
            <a:lvl1pPr>
              <a:defRPr sz="4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34298" y="952500"/>
            <a:ext cx="9906000" cy="46355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3200" y="889000"/>
            <a:ext cx="4800600" cy="4635500"/>
          </a:xfrm>
        </p:spPr>
        <p:txBody>
          <a:bodyPr/>
          <a:lstStyle>
            <a:lvl1pPr>
              <a:defRPr sz="2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6200" y="889000"/>
            <a:ext cx="4834467" cy="4635500"/>
          </a:xfrm>
        </p:spPr>
        <p:txBody>
          <a:bodyPr/>
          <a:lstStyle>
            <a:lvl1pPr>
              <a:defRPr sz="2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702" y="114300"/>
            <a:ext cx="9905344" cy="952500"/>
          </a:xfrm>
        </p:spPr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702" y="1279261"/>
            <a:ext cx="4870098" cy="533136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3702" y="1812396"/>
            <a:ext cx="4870098" cy="3788304"/>
          </a:xfrm>
        </p:spPr>
        <p:txBody>
          <a:bodyPr/>
          <a:lstStyle>
            <a:lvl1pPr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56201" y="1279261"/>
            <a:ext cx="4882848" cy="533136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56201" y="1812396"/>
            <a:ext cx="4882848" cy="3788304"/>
          </a:xfrm>
        </p:spPr>
        <p:txBody>
          <a:bodyPr/>
          <a:lstStyle>
            <a:lvl1pPr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ble Verse Text Without Sub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 userDrawn="1"/>
        </p:nvSpPr>
        <p:spPr bwMode="auto">
          <a:xfrm>
            <a:off x="1354667" y="4953000"/>
            <a:ext cx="86360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endParaRPr lang="en-US" sz="4800" kern="0" dirty="0">
              <a:solidFill>
                <a:schemeClr val="bg1"/>
              </a:solidFill>
              <a:latin typeface="Calibri Light" panose="020F0302020204030204" pitchFamily="34" charset="0"/>
              <a:ea typeface="MS PGothic" pitchFamily="34" charset="-128"/>
              <a:cs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51600" y="5088030"/>
            <a:ext cx="3539067" cy="535531"/>
          </a:xfrm>
        </p:spPr>
        <p:txBody>
          <a:bodyPr anchor="b" anchorCtr="0">
            <a:noAutofit/>
          </a:bodyPr>
          <a:lstStyle>
            <a:lvl1pPr algn="r">
              <a:lnSpc>
                <a:spcPct val="80000"/>
              </a:lnSpc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Chapter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69334" y="114300"/>
            <a:ext cx="9821333" cy="48387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Verses go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ble Verse Text With Sub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51600" y="5080002"/>
            <a:ext cx="3539067" cy="544286"/>
          </a:xfrm>
        </p:spPr>
        <p:txBody>
          <a:bodyPr wrap="square" anchor="b" anchorCtr="0">
            <a:noAutofit/>
          </a:bodyPr>
          <a:lstStyle>
            <a:lvl1pPr algn="r">
              <a:lnSpc>
                <a:spcPct val="80000"/>
              </a:lnSpc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Chapter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69334" y="114300"/>
            <a:ext cx="9821333" cy="48387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Verses go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69335" y="5080002"/>
            <a:ext cx="7425265" cy="544286"/>
          </a:xfrm>
        </p:spPr>
        <p:txBody>
          <a:bodyPr anchor="b" anchorCtr="0"/>
          <a:lstStyle>
            <a:lvl1pPr algn="l">
              <a:defRPr sz="36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dirty="0" err="1"/>
              <a:t>Subpoint</a:t>
            </a:r>
            <a:r>
              <a:rPr lang="en-US" dirty="0"/>
              <a:t> goes here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creen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46799" y="5143500"/>
            <a:ext cx="3865034" cy="482314"/>
          </a:xfrm>
        </p:spPr>
        <p:txBody>
          <a:bodyPr anchor="t"/>
          <a:lstStyle>
            <a:lvl1pPr algn="ctr">
              <a:defRPr sz="1800" b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Author (if necessary), Bibliographic Info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146800" y="79376"/>
            <a:ext cx="3865033" cy="5064124"/>
          </a:xfrm>
        </p:spPr>
        <p:txBody>
          <a:bodyPr/>
          <a:lstStyle>
            <a:lvl1pPr marL="0" indent="0" algn="ctr">
              <a:buNone/>
              <a:defRPr sz="28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Picture of source being quoted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69335" y="79377"/>
            <a:ext cx="5901265" cy="5521324"/>
          </a:xfrm>
        </p:spPr>
        <p:txBody>
          <a:bodyPr/>
          <a:lstStyle>
            <a:lvl1pPr marL="228600" indent="-228600">
              <a:lnSpc>
                <a:spcPct val="90000"/>
              </a:lnSpc>
              <a:buNone/>
              <a:defRPr sz="3600" baseline="0">
                <a:latin typeface="Georgia" panose="02040502050405020303" pitchFamily="18" charset="0"/>
                <a:cs typeface="Calibri Light" panose="020F03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Quote goes here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ble Verse Text - Papyr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Image result for papyrus scroll background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694" r="8418"/>
          <a:stretch/>
        </p:blipFill>
        <p:spPr bwMode="auto">
          <a:xfrm>
            <a:off x="26308" y="-21772"/>
            <a:ext cx="10109200" cy="575310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 userDrawn="1"/>
        </p:nvSpPr>
        <p:spPr bwMode="auto">
          <a:xfrm>
            <a:off x="1354667" y="4953000"/>
            <a:ext cx="86360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endParaRPr lang="en-US" sz="4800" kern="0" dirty="0">
              <a:solidFill>
                <a:schemeClr val="bg1"/>
              </a:solidFill>
              <a:latin typeface="+mj-lt"/>
              <a:ea typeface="MS PGothic" pitchFamily="34" charset="-128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51600" y="5077870"/>
            <a:ext cx="3539067" cy="535531"/>
          </a:xfrm>
        </p:spPr>
        <p:txBody>
          <a:bodyPr anchor="b" anchorCtr="0">
            <a:noAutofit/>
          </a:bodyPr>
          <a:lstStyle>
            <a:lvl1pPr algn="r">
              <a:lnSpc>
                <a:spcPct val="80000"/>
              </a:lnSpc>
              <a:defRPr sz="2000" b="1" i="1" baseline="0">
                <a:solidFill>
                  <a:schemeClr val="tx1"/>
                </a:solidFill>
                <a:latin typeface="Papyrus" panose="03070502060502030205" pitchFamily="66" charset="0"/>
              </a:defRPr>
            </a:lvl1pPr>
          </a:lstStyle>
          <a:p>
            <a:r>
              <a:rPr lang="en-US" dirty="0"/>
              <a:t>Chapter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7000" y="190500"/>
            <a:ext cx="9906000" cy="4762500"/>
          </a:xfrm>
        </p:spPr>
        <p:txBody>
          <a:bodyPr/>
          <a:lstStyle>
            <a:lvl1pPr>
              <a:buNone/>
              <a:defRPr b="1">
                <a:solidFill>
                  <a:schemeClr val="tx1"/>
                </a:solidFill>
                <a:latin typeface="Papyrus" panose="03070502060502030205" pitchFamily="66" charset="0"/>
              </a:defRPr>
            </a:lvl1pPr>
            <a:lvl2pPr>
              <a:defRPr b="1">
                <a:solidFill>
                  <a:schemeClr val="tx1"/>
                </a:solidFill>
                <a:latin typeface="Papyrus" panose="03070502060502030205" pitchFamily="66" charset="0"/>
              </a:defRPr>
            </a:lvl2pPr>
            <a:lvl3pPr>
              <a:defRPr b="1">
                <a:solidFill>
                  <a:schemeClr val="tx1"/>
                </a:solidFill>
                <a:latin typeface="Papyrus" panose="03070502060502030205" pitchFamily="66" charset="0"/>
              </a:defRPr>
            </a:lvl3pPr>
            <a:lvl4pPr>
              <a:defRPr b="1">
                <a:solidFill>
                  <a:schemeClr val="tx1"/>
                </a:solidFill>
                <a:latin typeface="Papyrus" panose="03070502060502030205" pitchFamily="66" charset="0"/>
              </a:defRPr>
            </a:lvl4pPr>
            <a:lvl5pPr>
              <a:defRPr b="1">
                <a:solidFill>
                  <a:schemeClr val="tx1"/>
                </a:solidFill>
                <a:latin typeface="Papyrus" panose="03070502060502030205" pitchFamily="66" charset="0"/>
              </a:defRPr>
            </a:lvl5pPr>
          </a:lstStyle>
          <a:p>
            <a:pPr lvl="0"/>
            <a:r>
              <a:rPr lang="en-US" dirty="0"/>
              <a:t>Verses go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14906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334" y="127000"/>
            <a:ext cx="9821333" cy="698500"/>
          </a:xfrm>
        </p:spPr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334" y="889000"/>
            <a:ext cx="9821333" cy="46355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 userDrawn="1"/>
        </p:nvSpPr>
        <p:spPr bwMode="auto">
          <a:xfrm>
            <a:off x="1354667" y="4953000"/>
            <a:ext cx="86360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endParaRPr lang="en-US" sz="4800" kern="0" dirty="0">
              <a:solidFill>
                <a:schemeClr val="bg1"/>
              </a:solidFill>
              <a:latin typeface="Calibri Light" panose="020F0302020204030204" pitchFamily="34" charset="0"/>
              <a:ea typeface="MS PGothic" pitchFamily="34" charset="-128"/>
              <a:cs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334" y="127000"/>
            <a:ext cx="9821333" cy="698500"/>
          </a:xfrm>
        </p:spPr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334" y="889000"/>
            <a:ext cx="9821333" cy="40640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69334" y="5048250"/>
            <a:ext cx="9821333" cy="508000"/>
          </a:xfrm>
        </p:spPr>
        <p:txBody>
          <a:bodyPr anchor="ctr" anchorCtr="0"/>
          <a:lstStyle>
            <a:lvl1pPr algn="r">
              <a:spcBef>
                <a:spcPts val="0"/>
              </a:spcBef>
              <a:defRPr sz="40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5pPr>
              <a:defRPr/>
            </a:lvl5pPr>
          </a:lstStyle>
          <a:p>
            <a:pPr lvl="0"/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" y="4921250"/>
            <a:ext cx="9990667" cy="698500"/>
          </a:xfrm>
        </p:spPr>
        <p:txBody>
          <a:bodyPr/>
          <a:lstStyle>
            <a:lvl1pPr>
              <a:defRPr sz="4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9334" y="127000"/>
            <a:ext cx="9821333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9334" y="889000"/>
            <a:ext cx="9821333" cy="463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49" r:id="rId1"/>
    <p:sldLayoutId id="2147484868" r:id="rId2"/>
    <p:sldLayoutId id="2147484867" r:id="rId3"/>
    <p:sldLayoutId id="2147484861" r:id="rId4"/>
    <p:sldLayoutId id="2147484869" r:id="rId5"/>
    <p:sldLayoutId id="2147484850" r:id="rId6"/>
    <p:sldLayoutId id="2147484860" r:id="rId7"/>
    <p:sldLayoutId id="2147484862" r:id="rId8"/>
    <p:sldLayoutId id="2147484863" r:id="rId9"/>
    <p:sldLayoutId id="2147484865" r:id="rId10"/>
    <p:sldLayoutId id="2147484864" r:id="rId11"/>
    <p:sldLayoutId id="2147484866" r:id="rId12"/>
    <p:sldLayoutId id="2147484852" r:id="rId13"/>
    <p:sldLayoutId id="2147484853" r:id="rId14"/>
    <p:sldLayoutId id="2147484854" r:id="rId15"/>
    <p:sldLayoutId id="2147484855" r:id="rId1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Calibri Light" panose="020F0302020204030204" pitchFamily="34" charset="0"/>
          <a:ea typeface="ＭＳ Ｐゴシック" charset="-128"/>
          <a:cs typeface="Calibri Light" panose="020F03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defRPr sz="3600">
          <a:solidFill>
            <a:schemeClr val="bg1"/>
          </a:solidFill>
          <a:latin typeface="Calibri Light" panose="020F0302020204030204" pitchFamily="34" charset="0"/>
          <a:ea typeface="ＭＳ Ｐゴシック" charset="-128"/>
          <a:cs typeface="Calibri Light" panose="020F0302020204030204" pitchFamily="34" charset="0"/>
        </a:defRPr>
      </a:lvl1pPr>
      <a:lvl2pPr marL="742950" indent="-28575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–"/>
        <a:defRPr sz="3200">
          <a:solidFill>
            <a:schemeClr val="bg1"/>
          </a:solidFill>
          <a:latin typeface="Calibri Light" panose="020F0302020204030204" pitchFamily="34" charset="0"/>
          <a:ea typeface="ＭＳ Ｐゴシック" charset="-128"/>
          <a:cs typeface="Calibri Light" panose="020F0302020204030204" pitchFamily="34" charset="0"/>
        </a:defRPr>
      </a:lvl2pPr>
      <a:lvl3pPr marL="1143000" indent="-22860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•"/>
        <a:defRPr sz="2800">
          <a:solidFill>
            <a:schemeClr val="bg1"/>
          </a:solidFill>
          <a:latin typeface="Calibri Light" panose="020F0302020204030204" pitchFamily="34" charset="0"/>
          <a:ea typeface="ＭＳ Ｐゴシック" charset="-128"/>
          <a:cs typeface="Calibri Light" panose="020F0302020204030204" pitchFamily="34" charset="0"/>
        </a:defRPr>
      </a:lvl3pPr>
      <a:lvl4pPr marL="1600200" indent="-22860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Calibri Light" panose="020F0302020204030204" pitchFamily="34" charset="0"/>
          <a:ea typeface="ＭＳ Ｐゴシック" charset="-128"/>
          <a:cs typeface="Calibri Light" panose="020F0302020204030204" pitchFamily="34" charset="0"/>
        </a:defRPr>
      </a:lvl4pPr>
      <a:lvl5pPr marL="2057400" indent="-22860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Calibri Light" panose="020F0302020204030204" pitchFamily="34" charset="0"/>
          <a:ea typeface="ＭＳ Ｐゴシック" charset="-128"/>
          <a:cs typeface="Calibri Light" panose="020F030202020403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5A0F466-5FAC-3583-AA3E-275E1D7B39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791" y="1775356"/>
            <a:ext cx="9907210" cy="1225021"/>
          </a:xfrm>
        </p:spPr>
        <p:txBody>
          <a:bodyPr/>
          <a:lstStyle/>
          <a:p>
            <a:r>
              <a:rPr lang="en-US" sz="4800" dirty="0"/>
              <a:t>Helping Others Think for Themselves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A7BF289A-9498-4F8B-ABF1-E68CBA1722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31335" y="3619500"/>
            <a:ext cx="8297333" cy="1079500"/>
          </a:xfrm>
        </p:spPr>
        <p:txBody>
          <a:bodyPr/>
          <a:lstStyle/>
          <a:p>
            <a:r>
              <a:rPr lang="en-US" dirty="0"/>
              <a:t>An Introduction To Coaching</a:t>
            </a:r>
          </a:p>
          <a:p>
            <a:r>
              <a:rPr lang="en-US" dirty="0"/>
              <a:t>XSI 2025</a:t>
            </a: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E47920-2680-B1BF-D431-9B9B562D3F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614C89B-A081-4EA1-F683-10C4C1EE6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Power of Questions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FBFBC80-BEEF-F0F9-903F-BBC1EAE206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God:</a:t>
            </a:r>
          </a:p>
          <a:p>
            <a:r>
              <a:rPr lang="en-US" i="1" dirty="0"/>
              <a:t>(Genesis 3)</a:t>
            </a:r>
          </a:p>
          <a:p>
            <a:pPr marL="571500" indent="-571500">
              <a:buFontTx/>
              <a:buChar char="-"/>
            </a:pPr>
            <a:r>
              <a:rPr lang="en-US" i="1" dirty="0"/>
              <a:t>Where are you?</a:t>
            </a:r>
          </a:p>
          <a:p>
            <a:pPr marL="571500" indent="-571500">
              <a:buFontTx/>
              <a:buChar char="-"/>
            </a:pPr>
            <a:r>
              <a:rPr lang="en-US" i="1" dirty="0"/>
              <a:t>Who told you that you were naked?</a:t>
            </a:r>
          </a:p>
          <a:p>
            <a:pPr marL="571500" indent="-571500">
              <a:buFontTx/>
              <a:buChar char="-"/>
            </a:pPr>
            <a:r>
              <a:rPr lang="en-US" i="1" dirty="0"/>
              <a:t>Have you eaten… ?</a:t>
            </a:r>
          </a:p>
          <a:p>
            <a:pPr marL="571500" indent="-571500">
              <a:buFontTx/>
              <a:buChar char="-"/>
            </a:pPr>
            <a:r>
              <a:rPr lang="en-US" i="1" dirty="0"/>
              <a:t>What is this you have done?</a:t>
            </a:r>
          </a:p>
        </p:txBody>
      </p:sp>
    </p:spTree>
    <p:extLst>
      <p:ext uri="{BB962C8B-B14F-4D97-AF65-F5344CB8AC3E}">
        <p14:creationId xmlns:p14="http://schemas.microsoft.com/office/powerpoint/2010/main" val="1597611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3F8A27-E10C-BD52-503F-03E3F01E25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63BCBC7-7E5D-84C1-2535-127F2C835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Power of Questions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2CAEBB8-D356-75A4-393B-CD27F025E8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God:</a:t>
            </a:r>
          </a:p>
          <a:p>
            <a:r>
              <a:rPr lang="en-US" i="1" dirty="0"/>
              <a:t>(Genesis 4)</a:t>
            </a:r>
          </a:p>
          <a:p>
            <a:pPr marL="571500" indent="-571500">
              <a:buFontTx/>
              <a:buChar char="-"/>
            </a:pPr>
            <a:r>
              <a:rPr lang="en-US" i="1" dirty="0"/>
              <a:t>Why are you angry?</a:t>
            </a:r>
          </a:p>
          <a:p>
            <a:pPr marL="571500" indent="-571500">
              <a:buFontTx/>
              <a:buChar char="-"/>
            </a:pPr>
            <a:r>
              <a:rPr lang="en-US" i="1" dirty="0"/>
              <a:t>Why is your face downcast? </a:t>
            </a:r>
            <a:br>
              <a:rPr lang="en-US" i="1" dirty="0"/>
            </a:br>
            <a:r>
              <a:rPr lang="en-US" i="1" dirty="0"/>
              <a:t>[followed by a brief warning]</a:t>
            </a:r>
          </a:p>
          <a:p>
            <a:pPr marL="571500" indent="-571500">
              <a:buFontTx/>
              <a:buChar char="-"/>
            </a:pPr>
            <a:r>
              <a:rPr lang="en-US" i="1" dirty="0"/>
              <a:t>Where is your brother Abel?</a:t>
            </a:r>
          </a:p>
          <a:p>
            <a:pPr marL="571500" indent="-571500">
              <a:buFontTx/>
              <a:buChar char="-"/>
            </a:pPr>
            <a:r>
              <a:rPr lang="en-US" i="1" dirty="0"/>
              <a:t>What have you done?</a:t>
            </a:r>
          </a:p>
          <a:p>
            <a:pPr marL="571500" indent="-571500">
              <a:buFontTx/>
              <a:buChar char="-"/>
            </a:pP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91029970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353281-DE4B-4CD1-2705-53C9346064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E7F36AC-1061-57EC-2861-CC6B893D81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Power of Questions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02546FC-68B7-E514-2497-45A1C77D3F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Jesus:</a:t>
            </a:r>
          </a:p>
          <a:p>
            <a:r>
              <a:rPr lang="en-US" i="1" dirty="0"/>
              <a:t>…listening to them and asking questions </a:t>
            </a:r>
            <a:r>
              <a:rPr lang="en-US" sz="2000" i="1" dirty="0"/>
              <a:t>(Luke 2:46)</a:t>
            </a:r>
            <a:endParaRPr lang="en-US" sz="1800" i="1" dirty="0"/>
          </a:p>
          <a:p>
            <a:r>
              <a:rPr lang="en-US" i="1" dirty="0"/>
              <a:t>“Why were you searching for me?” he asked. </a:t>
            </a:r>
          </a:p>
          <a:p>
            <a:r>
              <a:rPr lang="en-US" i="1" dirty="0"/>
              <a:t>“Didn’t you know I had to be in my Father’s house?” </a:t>
            </a:r>
            <a:r>
              <a:rPr lang="en-US" sz="2000" i="1" dirty="0"/>
              <a:t>(Luke 2:49)</a:t>
            </a:r>
            <a:endParaRPr lang="en-US" i="1" dirty="0"/>
          </a:p>
          <a:p>
            <a:r>
              <a:rPr lang="en-US" i="1" dirty="0"/>
              <a:t>Turning around, Jesus saw them following and asked, “What do you want?” </a:t>
            </a:r>
            <a:r>
              <a:rPr lang="en-US" sz="2000" i="1" dirty="0"/>
              <a:t>(John 1:37)</a:t>
            </a:r>
          </a:p>
          <a:p>
            <a:r>
              <a:rPr lang="en-US" i="1" dirty="0"/>
              <a:t>Jesus asks over 150 questions in the gospels </a:t>
            </a:r>
            <a:br>
              <a:rPr lang="en-US" i="1" dirty="0"/>
            </a:br>
            <a:r>
              <a:rPr lang="en-US" sz="1800" i="1" dirty="0"/>
              <a:t>Jane Creswell, Christ-Centered Coaching. (Chalice Press, 2006), 35.</a:t>
            </a:r>
          </a:p>
        </p:txBody>
      </p:sp>
    </p:spTree>
    <p:extLst>
      <p:ext uri="{BB962C8B-B14F-4D97-AF65-F5344CB8AC3E}">
        <p14:creationId xmlns:p14="http://schemas.microsoft.com/office/powerpoint/2010/main" val="381321868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70B205-974D-84D6-8F7F-D696A37552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8E07554-D719-8DA0-B12B-174FDD0AC4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Power of Questions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D09BDED-AEE5-3DFD-05AA-BB1FFA79CB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Jesus:</a:t>
            </a:r>
          </a:p>
          <a:p>
            <a:r>
              <a:rPr lang="en-US" i="1" dirty="0"/>
              <a:t>When the Spirit of truth comes, </a:t>
            </a:r>
            <a:br>
              <a:rPr lang="en-US" i="1" dirty="0"/>
            </a:br>
            <a:r>
              <a:rPr lang="en-US" i="1" dirty="0"/>
              <a:t>he will guide you into all truth. </a:t>
            </a:r>
            <a:r>
              <a:rPr lang="en-US" sz="2000" i="1" dirty="0"/>
              <a:t>(John 16:13)</a:t>
            </a:r>
            <a:endParaRPr lang="en-US" i="1" dirty="0"/>
          </a:p>
          <a:p>
            <a:endParaRPr lang="en-US" i="1" dirty="0"/>
          </a:p>
          <a:p>
            <a:r>
              <a:rPr lang="en-US" dirty="0"/>
              <a:t>There is a huge need for spiritual authority, teaching, directive leadership, admonition.</a:t>
            </a:r>
          </a:p>
          <a:p>
            <a:r>
              <a:rPr lang="en-US" dirty="0"/>
              <a:t>But what if the coaching paradigm was another tool in our toolkit? </a:t>
            </a:r>
            <a:r>
              <a:rPr lang="en-US" sz="2800" i="1" dirty="0"/>
              <a:t>(parenting, leading, discipling, friendship)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68765657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AAC107-FC2D-8591-10C5-F37A8A5EBF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56CB16A-CA84-C4DB-E709-BADC60857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" y="4819650"/>
            <a:ext cx="9990667" cy="698500"/>
          </a:xfrm>
        </p:spPr>
        <p:txBody>
          <a:bodyPr/>
          <a:lstStyle/>
          <a:p>
            <a:r>
              <a:rPr lang="en-US" dirty="0"/>
              <a:t>Executive Coaching: Principles</a:t>
            </a:r>
            <a:br>
              <a:rPr lang="en-US" dirty="0"/>
            </a:br>
            <a:r>
              <a:rPr lang="en-US" sz="1600" i="1" dirty="0"/>
              <a:t>(Tony Stoltzfus, Leadership Coaching, p. 8-29)</a:t>
            </a:r>
            <a:endParaRPr lang="en-US" i="1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5632DE2-BEAE-DA6A-74A2-E86D465785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client sets the agenda</a:t>
            </a:r>
          </a:p>
          <a:p>
            <a:r>
              <a:rPr lang="en-US" dirty="0"/>
              <a:t>Coaching is a support structure for change</a:t>
            </a:r>
          </a:p>
          <a:p>
            <a:r>
              <a:rPr lang="en-US" dirty="0"/>
              <a:t>People can solve their own problems</a:t>
            </a:r>
          </a:p>
          <a:p>
            <a:r>
              <a:rPr lang="en-US" dirty="0"/>
              <a:t>Coaching works through influence, not authority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3761467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8D9ED3-7DE4-6733-3ECE-64EA6041FE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11791B6-7A44-AC6E-C74F-7EB16EC6C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" y="4819650"/>
            <a:ext cx="9990667" cy="698500"/>
          </a:xfrm>
        </p:spPr>
        <p:txBody>
          <a:bodyPr/>
          <a:lstStyle/>
          <a:p>
            <a:r>
              <a:rPr lang="en-US" dirty="0"/>
              <a:t>Executive Coaching: Principles</a:t>
            </a:r>
            <a:br>
              <a:rPr lang="en-US" dirty="0"/>
            </a:br>
            <a:r>
              <a:rPr lang="en-US" sz="1600" i="1" dirty="0"/>
              <a:t>(Keith Webb, The COACH Model, p. 15)</a:t>
            </a:r>
            <a:endParaRPr lang="en-US" i="1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E2CA7FD-80AD-9014-7F29-E19614858E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Coaches don’t talk, they listen.</a:t>
            </a:r>
          </a:p>
          <a:p>
            <a:r>
              <a:rPr lang="en-US" dirty="0"/>
              <a:t>Coaches don’t give information, they ask questions.</a:t>
            </a:r>
          </a:p>
          <a:p>
            <a:r>
              <a:rPr lang="en-US" dirty="0"/>
              <a:t>Offer ideas vs. generate ideas from </a:t>
            </a:r>
            <a:r>
              <a:rPr lang="en-US" dirty="0" err="1"/>
              <a:t>coachees</a:t>
            </a:r>
            <a:r>
              <a:rPr lang="en-US" dirty="0"/>
              <a:t>.</a:t>
            </a:r>
          </a:p>
          <a:p>
            <a:r>
              <a:rPr lang="en-US" dirty="0"/>
              <a:t>Share experiences vs. tap into </a:t>
            </a:r>
            <a:r>
              <a:rPr lang="en-US" dirty="0" err="1"/>
              <a:t>coachee’s</a:t>
            </a:r>
            <a:r>
              <a:rPr lang="en-US" dirty="0"/>
              <a:t> experience.</a:t>
            </a:r>
          </a:p>
          <a:p>
            <a:r>
              <a:rPr lang="en-US" dirty="0"/>
              <a:t>Present solutions vs. expand </a:t>
            </a:r>
            <a:r>
              <a:rPr lang="en-US" dirty="0" err="1"/>
              <a:t>coachee’s</a:t>
            </a:r>
            <a:r>
              <a:rPr lang="en-US" dirty="0"/>
              <a:t> thinking.</a:t>
            </a:r>
          </a:p>
          <a:p>
            <a:r>
              <a:rPr lang="en-US" dirty="0"/>
              <a:t>Coaches don’t give recommendations, </a:t>
            </a:r>
            <a:br>
              <a:rPr lang="en-US" dirty="0"/>
            </a:br>
            <a:r>
              <a:rPr lang="en-US" dirty="0"/>
              <a:t>they empower </a:t>
            </a:r>
            <a:r>
              <a:rPr lang="en-US" dirty="0" err="1"/>
              <a:t>coachees</a:t>
            </a:r>
            <a:r>
              <a:rPr lang="en-US" dirty="0"/>
              <a:t> to choose.</a:t>
            </a:r>
          </a:p>
        </p:txBody>
      </p:sp>
    </p:spTree>
    <p:extLst>
      <p:ext uri="{BB962C8B-B14F-4D97-AF65-F5344CB8AC3E}">
        <p14:creationId xmlns:p14="http://schemas.microsoft.com/office/powerpoint/2010/main" val="2024217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741334-3705-ED7E-B321-1B00E83CC5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EA97B0E-C8A3-0011-B7C5-72F268F0B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" y="4819650"/>
            <a:ext cx="9990667" cy="698500"/>
          </a:xfrm>
        </p:spPr>
        <p:txBody>
          <a:bodyPr/>
          <a:lstStyle/>
          <a:p>
            <a:r>
              <a:rPr lang="en-US" dirty="0"/>
              <a:t>Executive Coaching</a:t>
            </a:r>
            <a:endParaRPr lang="en-US" i="1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F1B2E98-5D11-CA86-4C19-2F9D5538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 can’t teach you these skills in a one-hour session.</a:t>
            </a:r>
          </a:p>
          <a:p>
            <a:r>
              <a:rPr lang="en-US" dirty="0"/>
              <a:t>My goals:</a:t>
            </a:r>
          </a:p>
          <a:p>
            <a:pPr marL="571500" indent="-571500">
              <a:buFontTx/>
              <a:buChar char="-"/>
            </a:pPr>
            <a:r>
              <a:rPr lang="en-US" dirty="0"/>
              <a:t>That you know this exists</a:t>
            </a:r>
          </a:p>
          <a:p>
            <a:pPr marL="571500" indent="-571500">
              <a:buFontTx/>
              <a:buChar char="-"/>
            </a:pPr>
            <a:r>
              <a:rPr lang="en-US" dirty="0"/>
              <a:t>Whet your appetite</a:t>
            </a:r>
          </a:p>
          <a:p>
            <a:pPr marL="571500" indent="-571500">
              <a:buFontTx/>
              <a:buChar char="-"/>
            </a:pPr>
            <a:r>
              <a:rPr lang="en-US" dirty="0"/>
              <a:t>Look at two examples</a:t>
            </a:r>
          </a:p>
        </p:txBody>
      </p:sp>
    </p:spTree>
    <p:extLst>
      <p:ext uri="{BB962C8B-B14F-4D97-AF65-F5344CB8AC3E}">
        <p14:creationId xmlns:p14="http://schemas.microsoft.com/office/powerpoint/2010/main" val="747904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A82CB6-9AA6-22B0-E36B-E0F3C22EDE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" y="4823460"/>
            <a:ext cx="9990667" cy="698500"/>
          </a:xfrm>
        </p:spPr>
        <p:txBody>
          <a:bodyPr/>
          <a:lstStyle/>
          <a:p>
            <a:r>
              <a:rPr lang="en-US" dirty="0"/>
              <a:t>Coaching Example #1</a:t>
            </a:r>
            <a:br>
              <a:rPr lang="en-US" dirty="0"/>
            </a:br>
            <a:r>
              <a:rPr lang="en-US" sz="1600" i="1" dirty="0"/>
              <a:t>(Keith Webb, The COACH Model, p. 24-26)</a:t>
            </a:r>
            <a:endParaRPr lang="en-US" sz="2000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2D2D1E-13B1-55C0-3319-2986E48F15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Situation:</a:t>
            </a:r>
          </a:p>
          <a:p>
            <a:r>
              <a:rPr lang="en-US" dirty="0"/>
              <a:t>A missionary, Nick, has been working for 7 years in the Czech Republic</a:t>
            </a:r>
          </a:p>
          <a:p>
            <a:r>
              <a:rPr lang="en-US" dirty="0"/>
              <a:t>He asks a coach for help restoring his relationship with his Czech ministry partner, Jiri.</a:t>
            </a:r>
          </a:p>
          <a:p>
            <a:r>
              <a:rPr lang="en-US" dirty="0"/>
              <a:t>Their first year of ministry went well but year two brought increasing tension.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481526-919F-F3B6-4D5C-BDD3B15FED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ED502-ACF6-07EF-0D5A-FAC74F920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" y="4823460"/>
            <a:ext cx="9990667" cy="698500"/>
          </a:xfrm>
        </p:spPr>
        <p:txBody>
          <a:bodyPr/>
          <a:lstStyle/>
          <a:p>
            <a:r>
              <a:rPr lang="en-US" dirty="0"/>
              <a:t>Coaching Example #1</a:t>
            </a:r>
            <a:br>
              <a:rPr lang="en-US" dirty="0"/>
            </a:br>
            <a:r>
              <a:rPr lang="en-US" sz="1600" i="1" dirty="0"/>
              <a:t>(Keith Webb, The COACH Model, p. 24-26)</a:t>
            </a:r>
            <a:endParaRPr lang="en-US" sz="2000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E1950D-FF42-BDBF-B831-3C9389B394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ministry was not growing as they hoped.</a:t>
            </a:r>
          </a:p>
          <a:p>
            <a:r>
              <a:rPr lang="en-US" dirty="0"/>
              <a:t>Jiri was ignoring Nick’s input, making autonomous decisions and withdrawing into sermon prep</a:t>
            </a:r>
          </a:p>
          <a:p>
            <a:r>
              <a:rPr lang="en-US" dirty="0"/>
              <a:t>Nick had repeatedly tried addressing the tensions, apologizing and gently giving Jiri feedback.</a:t>
            </a:r>
          </a:p>
          <a:p>
            <a:r>
              <a:rPr lang="en-US" dirty="0"/>
              <a:t>Jiri suggested that if Nick didn’t like how things were going, he should consider moving back to Prague.</a:t>
            </a:r>
          </a:p>
        </p:txBody>
      </p:sp>
    </p:spTree>
    <p:extLst>
      <p:ext uri="{BB962C8B-B14F-4D97-AF65-F5344CB8AC3E}">
        <p14:creationId xmlns:p14="http://schemas.microsoft.com/office/powerpoint/2010/main" val="124540451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00BD28-31EC-17C8-0AA0-EA76D54225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E0526B-CCE2-5E61-5C23-11F1CB2B5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" y="4823460"/>
            <a:ext cx="9990667" cy="698500"/>
          </a:xfrm>
        </p:spPr>
        <p:txBody>
          <a:bodyPr/>
          <a:lstStyle/>
          <a:p>
            <a:r>
              <a:rPr lang="en-US" dirty="0"/>
              <a:t>Coaching Example #1</a:t>
            </a:r>
            <a:br>
              <a:rPr lang="en-US" dirty="0"/>
            </a:br>
            <a:r>
              <a:rPr lang="en-US" sz="1600" i="1" dirty="0"/>
              <a:t>(Keith Webb, The COACH Model, p. 24-26)</a:t>
            </a:r>
            <a:endParaRPr lang="en-US" sz="2000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98D528-BEAC-7F05-1230-9F41AC3A25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Having heard about Nick’s efforts to resolve the conflict, the coach asked a question that he himself did not know the answer to.</a:t>
            </a:r>
          </a:p>
          <a:p>
            <a:r>
              <a:rPr lang="en-US" dirty="0"/>
              <a:t>He asked, “How do Czech’s resolve conflict?”</a:t>
            </a:r>
          </a:p>
          <a:p>
            <a:r>
              <a:rPr lang="en-US" dirty="0"/>
              <a:t>Nick started to answer, and then thought for a moment, “I’m not sure, actually.”</a:t>
            </a:r>
          </a:p>
          <a:p>
            <a:r>
              <a:rPr lang="en-US" dirty="0"/>
              <a:t>“Would that be something worth finding out?” </a:t>
            </a:r>
            <a:br>
              <a:rPr lang="en-US" dirty="0"/>
            </a:br>
            <a:r>
              <a:rPr lang="en-US" dirty="0"/>
              <a:t>his coach asked.</a:t>
            </a:r>
          </a:p>
        </p:txBody>
      </p:sp>
    </p:spTree>
    <p:extLst>
      <p:ext uri="{BB962C8B-B14F-4D97-AF65-F5344CB8AC3E}">
        <p14:creationId xmlns:p14="http://schemas.microsoft.com/office/powerpoint/2010/main" val="189984503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3240329-27FF-FB80-8055-0C89094D6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would you handle this?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DAB0B8F-87B9-BDDD-3AAF-65E7F3070D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Daniel: I’m having some problems and I’m wondering if you can help.</a:t>
            </a:r>
          </a:p>
          <a:p>
            <a:r>
              <a:rPr lang="en-US" dirty="0"/>
              <a:t>Me: Sure, Daniel. What sorts of problems are you experiencing?</a:t>
            </a:r>
          </a:p>
          <a:p>
            <a:r>
              <a:rPr lang="en-US" dirty="0"/>
              <a:t>Daniel: I find it hard to be patient when I’m talking with my dad. I start out ok, but the more we talk, the more I tune him out and just stop listening.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F8C04B-1FBD-CACB-FD1A-8874F545E4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EFB425-0EEF-03E3-1491-2DD8890119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" y="4823460"/>
            <a:ext cx="9990667" cy="698500"/>
          </a:xfrm>
        </p:spPr>
        <p:txBody>
          <a:bodyPr/>
          <a:lstStyle/>
          <a:p>
            <a:r>
              <a:rPr lang="en-US" dirty="0"/>
              <a:t>Coaching Example #1</a:t>
            </a:r>
            <a:br>
              <a:rPr lang="en-US" dirty="0"/>
            </a:br>
            <a:r>
              <a:rPr lang="en-US" sz="1600" i="1" dirty="0"/>
              <a:t>(Keith Webb, The COACH Model, p. 24-26)</a:t>
            </a:r>
            <a:endParaRPr lang="en-US" sz="2000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40278F-2FB5-6B36-2F73-6FCE803575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“Sure, but I have no idea how.” Nick responded.</a:t>
            </a:r>
          </a:p>
          <a:p>
            <a:r>
              <a:rPr lang="en-US" dirty="0"/>
              <a:t>The coach asked, </a:t>
            </a:r>
            <a:br>
              <a:rPr lang="en-US" dirty="0"/>
            </a:br>
            <a:r>
              <a:rPr lang="en-US" dirty="0"/>
              <a:t>“Where could you find that information?”</a:t>
            </a:r>
          </a:p>
          <a:p>
            <a:r>
              <a:rPr lang="en-US" dirty="0"/>
              <a:t>“I’ve got a couple books on Czech culture, but I don’t think there’s much there on conflict resolution.”</a:t>
            </a:r>
          </a:p>
          <a:p>
            <a:r>
              <a:rPr lang="en-US" dirty="0"/>
              <a:t>“How else could you find out?”</a:t>
            </a:r>
          </a:p>
        </p:txBody>
      </p:sp>
    </p:spTree>
    <p:extLst>
      <p:ext uri="{BB962C8B-B14F-4D97-AF65-F5344CB8AC3E}">
        <p14:creationId xmlns:p14="http://schemas.microsoft.com/office/powerpoint/2010/main" val="71724169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346AFA-4121-97BE-3052-90F0AE97D4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35B54-9D61-066E-1883-9732BFB784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" y="4823460"/>
            <a:ext cx="9990667" cy="698500"/>
          </a:xfrm>
        </p:spPr>
        <p:txBody>
          <a:bodyPr/>
          <a:lstStyle/>
          <a:p>
            <a:r>
              <a:rPr lang="en-US" dirty="0"/>
              <a:t>Coaching Example #1</a:t>
            </a:r>
            <a:br>
              <a:rPr lang="en-US" dirty="0"/>
            </a:br>
            <a:r>
              <a:rPr lang="en-US" sz="1600" i="1" dirty="0"/>
              <a:t>(Keith Webb, The COACH Model, p. 24-26)</a:t>
            </a:r>
            <a:endParaRPr lang="en-US" sz="2000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01C43D-6571-BCFC-E9BD-3994D959E9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 thought for a moment, “I suppose I could talk with Pastor Horsky. He’s got to be 70 years old and is the Czech version of Billy Graham.</a:t>
            </a:r>
          </a:p>
          <a:p>
            <a:r>
              <a:rPr lang="en-US" dirty="0"/>
              <a:t>I interviewed him for a research project I did two years ago…</a:t>
            </a:r>
          </a:p>
          <a:p>
            <a:r>
              <a:rPr lang="en-US" dirty="0"/>
              <a:t>“Excellent. Who else might be helpful?”</a:t>
            </a:r>
          </a:p>
          <a:p>
            <a:r>
              <a:rPr lang="en-US" dirty="0"/>
              <a:t>“Our mission’s field director has been here since the fall of communism. I could call him.”</a:t>
            </a:r>
          </a:p>
        </p:txBody>
      </p:sp>
    </p:spTree>
    <p:extLst>
      <p:ext uri="{BB962C8B-B14F-4D97-AF65-F5344CB8AC3E}">
        <p14:creationId xmlns:p14="http://schemas.microsoft.com/office/powerpoint/2010/main" val="157871107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EDC4C5-5647-0160-3282-644754774B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690DF-0673-C2A5-6197-BD6A94DC7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" y="4823460"/>
            <a:ext cx="9990667" cy="698500"/>
          </a:xfrm>
        </p:spPr>
        <p:txBody>
          <a:bodyPr/>
          <a:lstStyle/>
          <a:p>
            <a:r>
              <a:rPr lang="en-US" dirty="0"/>
              <a:t>Coaching Example #1</a:t>
            </a:r>
            <a:br>
              <a:rPr lang="en-US" dirty="0"/>
            </a:br>
            <a:r>
              <a:rPr lang="en-US" sz="1600" i="1" dirty="0"/>
              <a:t>(Keith Webb, The COACH Model, p. 24-26)</a:t>
            </a:r>
            <a:endParaRPr lang="en-US" sz="2000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29BD90-DAF9-18A6-5C9F-40C65B364B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“Alright. Anyone else?”</a:t>
            </a:r>
          </a:p>
          <a:p>
            <a:r>
              <a:rPr lang="en-US" dirty="0"/>
              <a:t>“I know a sociology professor from the University. He attended English classes here at the church last year. I could meet him for coffee.”</a:t>
            </a:r>
          </a:p>
          <a:p>
            <a:r>
              <a:rPr lang="en-US" dirty="0"/>
              <a:t>With that, Nick had his plan for researching Czech conflict resolution.</a:t>
            </a:r>
          </a:p>
        </p:txBody>
      </p:sp>
    </p:spTree>
    <p:extLst>
      <p:ext uri="{BB962C8B-B14F-4D97-AF65-F5344CB8AC3E}">
        <p14:creationId xmlns:p14="http://schemas.microsoft.com/office/powerpoint/2010/main" val="111367530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6F3EF9-327B-D560-BE43-F517EF5DB0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C5697-43E4-9C94-3913-9C7FF021C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" y="4823460"/>
            <a:ext cx="9990667" cy="698500"/>
          </a:xfrm>
        </p:spPr>
        <p:txBody>
          <a:bodyPr/>
          <a:lstStyle/>
          <a:p>
            <a:r>
              <a:rPr lang="en-US" dirty="0"/>
              <a:t>Coaching Example #1</a:t>
            </a:r>
            <a:br>
              <a:rPr lang="en-US" dirty="0"/>
            </a:br>
            <a:r>
              <a:rPr lang="en-US" sz="1600" i="1" dirty="0"/>
              <a:t>(Keith Webb, The COACH Model, p. 24-26)</a:t>
            </a:r>
            <a:endParaRPr lang="en-US" sz="2000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751D73-D104-E747-D59D-E228687C7E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Two weeks later, Nick came back with a three-page summary of not only how Czechs resolve conflict, but also how leader-subordinate relationships function in Czech culture.</a:t>
            </a:r>
          </a:p>
          <a:p>
            <a:r>
              <a:rPr lang="en-US" dirty="0"/>
              <a:t>Nick realized that his approaches to resolving the conflict had actually made things worse…</a:t>
            </a:r>
          </a:p>
          <a:p>
            <a:r>
              <a:rPr lang="en-US" dirty="0"/>
              <a:t>Armed with his learning on Czech conflict resolution, Nick patiently applied these new concepts…</a:t>
            </a:r>
          </a:p>
        </p:txBody>
      </p:sp>
    </p:spTree>
    <p:extLst>
      <p:ext uri="{BB962C8B-B14F-4D97-AF65-F5344CB8AC3E}">
        <p14:creationId xmlns:p14="http://schemas.microsoft.com/office/powerpoint/2010/main" val="103196420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BE1BD4-CE25-190B-0161-7C3815CF4D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0A4CA-B8DA-B392-E25A-A77F18832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" y="4823460"/>
            <a:ext cx="9990667" cy="698500"/>
          </a:xfrm>
        </p:spPr>
        <p:txBody>
          <a:bodyPr/>
          <a:lstStyle/>
          <a:p>
            <a:r>
              <a:rPr lang="en-US" dirty="0"/>
              <a:t>Coaching Example #2</a:t>
            </a:r>
            <a:endParaRPr lang="en-US" sz="2000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75AD61-3DC4-A746-3EE0-370C6F6EB3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In-person session only</a:t>
            </a:r>
          </a:p>
        </p:txBody>
      </p:sp>
    </p:spTree>
    <p:extLst>
      <p:ext uri="{BB962C8B-B14F-4D97-AF65-F5344CB8AC3E}">
        <p14:creationId xmlns:p14="http://schemas.microsoft.com/office/powerpoint/2010/main" val="1334344128"/>
      </p:ext>
    </p:extLst>
  </p:cSld>
  <p:clrMapOvr>
    <a:masterClrMapping/>
  </p:clrMapOvr>
  <p:transition>
    <p:wipe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a typeface="ＭＳ Ｐゴシック" pitchFamily="34" charset="-128"/>
              </a:rPr>
              <a:t>Conclusions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My goal: Whet your appetite for another tool in your ministry toolkit</a:t>
            </a:r>
          </a:p>
          <a:p>
            <a:r>
              <a:rPr lang="en-US" dirty="0"/>
              <a:t>If you want to pursue further, you’ll need to practice and to read</a:t>
            </a:r>
          </a:p>
          <a:p>
            <a:r>
              <a:rPr lang="en-US" dirty="0"/>
              <a:t>What is one thing </a:t>
            </a:r>
            <a:br>
              <a:rPr lang="en-US" dirty="0"/>
            </a:br>
            <a:r>
              <a:rPr lang="en-US" dirty="0"/>
              <a:t>you want to </a:t>
            </a:r>
            <a:br>
              <a:rPr lang="en-US" dirty="0"/>
            </a:br>
            <a:r>
              <a:rPr lang="en-US" dirty="0"/>
              <a:t>remember from </a:t>
            </a:r>
            <a:br>
              <a:rPr lang="en-US" dirty="0"/>
            </a:br>
            <a:r>
              <a:rPr lang="en-US" dirty="0"/>
              <a:t>this breakout?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202B5C-172C-3C55-0F03-C1D8D46ED3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CC78DCA-88D9-0D02-E40C-2A65075F2B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“Executive Coaching”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5ECAE91-2DF3-57DF-CF61-2A972EA0E8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trike="sngStrike" dirty="0"/>
              <a:t>Sports Coaching</a:t>
            </a:r>
          </a:p>
          <a:p>
            <a:r>
              <a:rPr lang="en-US" strike="sngStrike" dirty="0"/>
              <a:t>Dwell Life Coaching</a:t>
            </a:r>
          </a:p>
          <a:p>
            <a:r>
              <a:rPr lang="en-US" strike="sngStrike" dirty="0"/>
              <a:t>Home Church Coaching</a:t>
            </a:r>
          </a:p>
          <a:p>
            <a:r>
              <a:rPr lang="en-US" strike="sngStrike" dirty="0"/>
              <a:t>Mentoring/ Discipling</a:t>
            </a:r>
          </a:p>
        </p:txBody>
      </p:sp>
      <p:sp>
        <p:nvSpPr>
          <p:cNvPr id="2" name="Rounded Rectangle 6">
            <a:extLst>
              <a:ext uri="{FF2B5EF4-FFF2-40B4-BE49-F238E27FC236}">
                <a16:creationId xmlns:a16="http://schemas.microsoft.com/office/drawing/2014/main" id="{C430896C-68A1-5CD8-D3CF-7A0D5DB60AE6}"/>
              </a:ext>
            </a:extLst>
          </p:cNvPr>
          <p:cNvSpPr/>
          <p:nvPr/>
        </p:nvSpPr>
        <p:spPr bwMode="auto">
          <a:xfrm>
            <a:off x="3616960" y="3352165"/>
            <a:ext cx="6335486" cy="1089529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Shares experiences, gives advice, teaches</a:t>
            </a:r>
          </a:p>
        </p:txBody>
      </p:sp>
    </p:spTree>
    <p:extLst>
      <p:ext uri="{BB962C8B-B14F-4D97-AF65-F5344CB8AC3E}">
        <p14:creationId xmlns:p14="http://schemas.microsoft.com/office/powerpoint/2010/main" val="1271412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E47920-2680-B1BF-D431-9B9B562D3F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614C89B-A081-4EA1-F683-10C4C1EE6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“Executive Coaching”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FBFBC80-BEEF-F0F9-903F-BBC1EAE206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trike="sngStrike" dirty="0"/>
              <a:t>Sports Coaching</a:t>
            </a:r>
          </a:p>
          <a:p>
            <a:r>
              <a:rPr lang="en-US" strike="sngStrike" dirty="0"/>
              <a:t>Dwell Life Coaching</a:t>
            </a:r>
          </a:p>
          <a:p>
            <a:r>
              <a:rPr lang="en-US" strike="sngStrike" dirty="0"/>
              <a:t>Home Church Coaching</a:t>
            </a:r>
          </a:p>
          <a:p>
            <a:r>
              <a:rPr lang="en-US" strike="sngStrike" dirty="0"/>
              <a:t>Mentoring/ Discipling</a:t>
            </a:r>
          </a:p>
          <a:p>
            <a:r>
              <a:rPr lang="en-US" strike="sngStrike" dirty="0"/>
              <a:t>Counseling</a:t>
            </a:r>
          </a:p>
        </p:txBody>
      </p:sp>
      <p:sp>
        <p:nvSpPr>
          <p:cNvPr id="2" name="Rounded Rectangle 6">
            <a:extLst>
              <a:ext uri="{FF2B5EF4-FFF2-40B4-BE49-F238E27FC236}">
                <a16:creationId xmlns:a16="http://schemas.microsoft.com/office/drawing/2014/main" id="{8C08794D-E772-5AF7-D83E-83CC3C18FC77}"/>
              </a:ext>
            </a:extLst>
          </p:cNvPr>
          <p:cNvSpPr/>
          <p:nvPr/>
        </p:nvSpPr>
        <p:spPr bwMode="auto">
          <a:xfrm>
            <a:off x="3708400" y="2781300"/>
            <a:ext cx="6183086" cy="2086725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Diagnoses the client’s emotional or psychological state,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helps them become whole, focuses on the past</a:t>
            </a:r>
          </a:p>
        </p:txBody>
      </p:sp>
    </p:spTree>
    <p:extLst>
      <p:ext uri="{BB962C8B-B14F-4D97-AF65-F5344CB8AC3E}">
        <p14:creationId xmlns:p14="http://schemas.microsoft.com/office/powerpoint/2010/main" val="361973158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9641FB-D0ED-CDF9-BD4F-14A5E78774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75E539B-D025-0395-3977-F88DD9A5E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1707" y="5143500"/>
            <a:ext cx="3320125" cy="482314"/>
          </a:xfrm>
        </p:spPr>
        <p:txBody>
          <a:bodyPr/>
          <a:lstStyle/>
          <a:p>
            <a:r>
              <a:rPr lang="en-US" sz="1100" dirty="0"/>
              <a:t>Stoltzfus, Tony, Leadership Coaching: The Disciplines, Skills and Heart of a Christian Coach.  (</a:t>
            </a:r>
            <a:r>
              <a:rPr lang="en-US" sz="1100" dirty="0" err="1"/>
              <a:t>Booksurge</a:t>
            </a:r>
            <a:r>
              <a:rPr lang="en-US" sz="1100" dirty="0"/>
              <a:t>, 2005), 24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7F64651-0040-F7E4-8DCE-9C9C12C5CA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9335" y="79377"/>
            <a:ext cx="6358465" cy="5521324"/>
          </a:xfrm>
        </p:spPr>
        <p:txBody>
          <a:bodyPr/>
          <a:lstStyle/>
          <a:p>
            <a:r>
              <a:rPr lang="en-US" dirty="0"/>
              <a:t>The “Telling” Paradigm:</a:t>
            </a:r>
          </a:p>
          <a:p>
            <a:r>
              <a:rPr lang="en-US" dirty="0"/>
              <a:t>My own knowledge and experience let me accurately discern what you need to change and how to change.</a:t>
            </a:r>
          </a:p>
          <a:p>
            <a:r>
              <a:rPr lang="en-US" dirty="0"/>
              <a:t>You need right information to make right choices.</a:t>
            </a:r>
          </a:p>
        </p:txBody>
      </p:sp>
    </p:spTree>
    <p:extLst>
      <p:ext uri="{BB962C8B-B14F-4D97-AF65-F5344CB8AC3E}">
        <p14:creationId xmlns:p14="http://schemas.microsoft.com/office/powerpoint/2010/main" val="2135701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24661F-1FC9-A8B0-2194-967C7D097C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A562349-3AB7-122C-5DA2-560263F12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1707" y="5143500"/>
            <a:ext cx="3320125" cy="482314"/>
          </a:xfrm>
        </p:spPr>
        <p:txBody>
          <a:bodyPr/>
          <a:lstStyle/>
          <a:p>
            <a:r>
              <a:rPr lang="en-US" sz="1100" dirty="0"/>
              <a:t>Stoltzfus, Tony, Leadership Coaching: The Disciplines, Skills and Heart of a Christian Coach.  (</a:t>
            </a:r>
            <a:r>
              <a:rPr lang="en-US" sz="1100" dirty="0" err="1"/>
              <a:t>Booksurge</a:t>
            </a:r>
            <a:r>
              <a:rPr lang="en-US" sz="1100" dirty="0"/>
              <a:t>, 2005), 24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C22A7B-C5DB-B675-9BC0-514234ACB5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9335" y="79377"/>
            <a:ext cx="6434665" cy="5521324"/>
          </a:xfrm>
        </p:spPr>
        <p:txBody>
          <a:bodyPr/>
          <a:lstStyle/>
          <a:p>
            <a:r>
              <a:rPr lang="en-US" dirty="0"/>
              <a:t>The “Coaching” Paradigm:</a:t>
            </a:r>
          </a:p>
          <a:p>
            <a:r>
              <a:rPr lang="en-US" dirty="0"/>
              <a:t>It’s not my job to figure out what you should do: you’re responsible for your life.</a:t>
            </a:r>
          </a:p>
          <a:p>
            <a:r>
              <a:rPr lang="en-US" dirty="0"/>
              <a:t>My value to you is in helping you draw from your own knowledge, life experience, ideas and wisdom…</a:t>
            </a:r>
          </a:p>
        </p:txBody>
      </p:sp>
    </p:spTree>
    <p:extLst>
      <p:ext uri="{BB962C8B-B14F-4D97-AF65-F5344CB8AC3E}">
        <p14:creationId xmlns:p14="http://schemas.microsoft.com/office/powerpoint/2010/main" val="377494833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A63189-85AA-774A-D87D-BEB973BFAF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132B7F8-4FE8-34A8-AA94-D68594E44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1707" y="5143500"/>
            <a:ext cx="3320125" cy="482314"/>
          </a:xfrm>
        </p:spPr>
        <p:txBody>
          <a:bodyPr/>
          <a:lstStyle/>
          <a:p>
            <a:r>
              <a:rPr lang="en-US" sz="1100" dirty="0"/>
              <a:t>Stoltzfus, Tony, Leadership Coaching: The Disciplines, Skills and Heart of a Christian Coach.  (</a:t>
            </a:r>
            <a:r>
              <a:rPr lang="en-US" sz="1100" dirty="0" err="1"/>
              <a:t>Booksurge</a:t>
            </a:r>
            <a:r>
              <a:rPr lang="en-US" sz="1100" dirty="0"/>
              <a:t>, 2005), 24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A766455-25B0-FB7E-4019-95E9A8DDB0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9335" y="79377"/>
            <a:ext cx="6434665" cy="5521324"/>
          </a:xfrm>
        </p:spPr>
        <p:txBody>
          <a:bodyPr/>
          <a:lstStyle/>
          <a:p>
            <a:r>
              <a:rPr lang="en-US" dirty="0"/>
              <a:t>The “Coaching” Paradigm:</a:t>
            </a:r>
          </a:p>
          <a:p>
            <a:r>
              <a:rPr lang="en-US" dirty="0"/>
              <a:t>Successful change is more a function of support and motivation than information.</a:t>
            </a:r>
          </a:p>
        </p:txBody>
      </p:sp>
    </p:spTree>
    <p:extLst>
      <p:ext uri="{BB962C8B-B14F-4D97-AF65-F5344CB8AC3E}">
        <p14:creationId xmlns:p14="http://schemas.microsoft.com/office/powerpoint/2010/main" val="3839827044"/>
      </p:ext>
    </p:extLst>
  </p:cSld>
  <p:clrMapOvr>
    <a:masterClrMapping/>
  </p:clrMapOvr>
  <p:transition spd="slow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1252A3-2E8C-E09B-564E-329940B5EB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5292DB8-56D4-FDC7-5801-1FA62DE90F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1707" y="5143500"/>
            <a:ext cx="3320125" cy="482314"/>
          </a:xfrm>
        </p:spPr>
        <p:txBody>
          <a:bodyPr/>
          <a:lstStyle/>
          <a:p>
            <a:r>
              <a:rPr lang="en-US" sz="1100" dirty="0"/>
              <a:t>Web, Keith, The COACH Model for Christian Leaders.  (New York: Morgan James, 2019), Chapter 1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F521A7A-0427-EA0D-3566-3024051631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9335" y="79377"/>
            <a:ext cx="6434665" cy="5521324"/>
          </a:xfrm>
        </p:spPr>
        <p:txBody>
          <a:bodyPr/>
          <a:lstStyle/>
          <a:p>
            <a:r>
              <a:rPr lang="en-US" dirty="0"/>
              <a:t>I have a serious illness…</a:t>
            </a:r>
          </a:p>
          <a:p>
            <a:r>
              <a:rPr lang="en-US" dirty="0"/>
              <a:t>It’s called know-it-all-ism…</a:t>
            </a:r>
          </a:p>
          <a:p>
            <a:r>
              <a:rPr lang="en-US" dirty="0"/>
              <a:t>The illness causes … </a:t>
            </a:r>
            <a:br>
              <a:rPr lang="en-US" dirty="0"/>
            </a:br>
            <a:r>
              <a:rPr lang="en-US" dirty="0"/>
              <a:t>the infected person </a:t>
            </a:r>
            <a:br>
              <a:rPr lang="en-US" dirty="0"/>
            </a:br>
            <a:r>
              <a:rPr lang="en-US" dirty="0"/>
              <a:t>to believe their ideas </a:t>
            </a:r>
            <a:br>
              <a:rPr lang="en-US" dirty="0"/>
            </a:br>
            <a:r>
              <a:rPr lang="en-US" dirty="0"/>
              <a:t>are better than others’ </a:t>
            </a:r>
            <a:br>
              <a:rPr lang="en-US" dirty="0"/>
            </a:br>
            <a:r>
              <a:rPr lang="en-US" dirty="0"/>
              <a:t>and that they are correct.</a:t>
            </a:r>
          </a:p>
        </p:txBody>
      </p:sp>
    </p:spTree>
    <p:extLst>
      <p:ext uri="{BB962C8B-B14F-4D97-AF65-F5344CB8AC3E}">
        <p14:creationId xmlns:p14="http://schemas.microsoft.com/office/powerpoint/2010/main" val="2058771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2DBA5C-6583-90F7-AD6F-5A6E8FB08B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6D993D1-5B06-4CB4-9C2B-B747C823FD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1707" y="5143500"/>
            <a:ext cx="3320125" cy="482314"/>
          </a:xfrm>
        </p:spPr>
        <p:txBody>
          <a:bodyPr/>
          <a:lstStyle/>
          <a:p>
            <a:r>
              <a:rPr lang="en-US" sz="1100" dirty="0"/>
              <a:t>Web, Keith, The COACH Model for Christian Leaders.  (New York: Morgan James, 2019), Chapter 1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697FF07-F50D-36F5-846C-925065B607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9335" y="79377"/>
            <a:ext cx="6434665" cy="5521324"/>
          </a:xfrm>
        </p:spPr>
        <p:txBody>
          <a:bodyPr/>
          <a:lstStyle/>
          <a:p>
            <a:r>
              <a:rPr lang="en-US" dirty="0"/>
              <a:t>Symptoms:</a:t>
            </a:r>
          </a:p>
          <a:p>
            <a:r>
              <a:rPr lang="en-US" dirty="0"/>
              <a:t>[Aggressive] Quick to speak</a:t>
            </a:r>
          </a:p>
          <a:p>
            <a:r>
              <a:rPr lang="en-US" dirty="0"/>
              <a:t>Listens until the other person takes a breath</a:t>
            </a:r>
          </a:p>
          <a:p>
            <a:r>
              <a:rPr lang="en-US" dirty="0"/>
              <a:t>Has an answer for everything</a:t>
            </a:r>
          </a:p>
          <a:p>
            <a:r>
              <a:rPr lang="en-US" dirty="0"/>
              <a:t>[Passive] Asks questions that subtly point out why the speaker is wrong</a:t>
            </a:r>
          </a:p>
          <a:p>
            <a:r>
              <a:rPr lang="en-US" dirty="0"/>
              <a:t>Internally mocks or criticizes the speaker</a:t>
            </a:r>
          </a:p>
        </p:txBody>
      </p:sp>
    </p:spTree>
    <p:extLst>
      <p:ext uri="{BB962C8B-B14F-4D97-AF65-F5344CB8AC3E}">
        <p14:creationId xmlns:p14="http://schemas.microsoft.com/office/powerpoint/2010/main" val="348858994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 rtlCol="0" anchor="ctr"/>
      <a:lstStyle>
        <a:defPPr algn="ctr">
          <a:defRPr/>
        </a:defPPr>
      </a:lstStyle>
    </a:spDef>
    <a:lnDef>
      <a:spPr bwMode="auto">
        <a:solidFill>
          <a:schemeClr val="accent1"/>
        </a:solidFill>
        <a:ln w="254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0</TotalTime>
  <Words>1399</Words>
  <Application>Microsoft Office PowerPoint</Application>
  <PresentationFormat>Custom</PresentationFormat>
  <Paragraphs>151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MS PGothic</vt:lpstr>
      <vt:lpstr>MS PGothic</vt:lpstr>
      <vt:lpstr>Arial</vt:lpstr>
      <vt:lpstr>Calibri Light</vt:lpstr>
      <vt:lpstr>Georgia</vt:lpstr>
      <vt:lpstr>Papyrus</vt:lpstr>
      <vt:lpstr>Times New Roman</vt:lpstr>
      <vt:lpstr>Default Design</vt:lpstr>
      <vt:lpstr>Helping Others Think for Themselves</vt:lpstr>
      <vt:lpstr>How would you handle this?</vt:lpstr>
      <vt:lpstr>“Executive Coaching”</vt:lpstr>
      <vt:lpstr>“Executive Coaching”</vt:lpstr>
      <vt:lpstr>Stoltzfus, Tony, Leadership Coaching: The Disciplines, Skills and Heart of a Christian Coach.  (Booksurge, 2005), 24</vt:lpstr>
      <vt:lpstr>Stoltzfus, Tony, Leadership Coaching: The Disciplines, Skills and Heart of a Christian Coach.  (Booksurge, 2005), 24</vt:lpstr>
      <vt:lpstr>Stoltzfus, Tony, Leadership Coaching: The Disciplines, Skills and Heart of a Christian Coach.  (Booksurge, 2005), 24</vt:lpstr>
      <vt:lpstr>Web, Keith, The COACH Model for Christian Leaders.  (New York: Morgan James, 2019), Chapter 1</vt:lpstr>
      <vt:lpstr>Web, Keith, The COACH Model for Christian Leaders.  (New York: Morgan James, 2019), Chapter 1</vt:lpstr>
      <vt:lpstr>The Power of Questions</vt:lpstr>
      <vt:lpstr>The Power of Questions</vt:lpstr>
      <vt:lpstr>The Power of Questions</vt:lpstr>
      <vt:lpstr>The Power of Questions</vt:lpstr>
      <vt:lpstr>Executive Coaching: Principles (Tony Stoltzfus, Leadership Coaching, p. 8-29)</vt:lpstr>
      <vt:lpstr>Executive Coaching: Principles (Keith Webb, The COACH Model, p. 15)</vt:lpstr>
      <vt:lpstr>Executive Coaching</vt:lpstr>
      <vt:lpstr>Coaching Example #1 (Keith Webb, The COACH Model, p. 24-26)</vt:lpstr>
      <vt:lpstr>Coaching Example #1 (Keith Webb, The COACH Model, p. 24-26)</vt:lpstr>
      <vt:lpstr>Coaching Example #1 (Keith Webb, The COACH Model, p. 24-26)</vt:lpstr>
      <vt:lpstr>Coaching Example #1 (Keith Webb, The COACH Model, p. 24-26)</vt:lpstr>
      <vt:lpstr>Coaching Example #1 (Keith Webb, The COACH Model, p. 24-26)</vt:lpstr>
      <vt:lpstr>Coaching Example #1 (Keith Webb, The COACH Model, p. 24-26)</vt:lpstr>
      <vt:lpstr>Coaching Example #1 (Keith Webb, The COACH Model, p. 24-26)</vt:lpstr>
      <vt:lpstr>Coaching Example #2</vt:lpstr>
      <vt:lpstr>Conclusions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2025-07-10T19:13:30Z</dcterms:created>
  <dcterms:modified xsi:type="dcterms:W3CDTF">2025-07-19T17:22:51Z</dcterms:modified>
</cp:coreProperties>
</file>