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84" r:id="rId2"/>
  </p:sldMasterIdLst>
  <p:notesMasterIdLst>
    <p:notesMasterId r:id="rId43"/>
  </p:notesMasterIdLst>
  <p:sldIdLst>
    <p:sldId id="256" r:id="rId3"/>
    <p:sldId id="257" r:id="rId4"/>
    <p:sldId id="265" r:id="rId5"/>
    <p:sldId id="267" r:id="rId6"/>
    <p:sldId id="283" r:id="rId7"/>
    <p:sldId id="277" r:id="rId8"/>
    <p:sldId id="279" r:id="rId9"/>
    <p:sldId id="281" r:id="rId10"/>
    <p:sldId id="286" r:id="rId11"/>
    <p:sldId id="269" r:id="rId12"/>
    <p:sldId id="273" r:id="rId13"/>
    <p:sldId id="274" r:id="rId14"/>
    <p:sldId id="270" r:id="rId15"/>
    <p:sldId id="289" r:id="rId16"/>
    <p:sldId id="291" r:id="rId17"/>
    <p:sldId id="297" r:id="rId18"/>
    <p:sldId id="287" r:id="rId19"/>
    <p:sldId id="271" r:id="rId20"/>
    <p:sldId id="288" r:id="rId21"/>
    <p:sldId id="310" r:id="rId22"/>
    <p:sldId id="301" r:id="rId23"/>
    <p:sldId id="311" r:id="rId24"/>
    <p:sldId id="302" r:id="rId25"/>
    <p:sldId id="315" r:id="rId26"/>
    <p:sldId id="316" r:id="rId27"/>
    <p:sldId id="317" r:id="rId28"/>
    <p:sldId id="308" r:id="rId29"/>
    <p:sldId id="303" r:id="rId30"/>
    <p:sldId id="309" r:id="rId31"/>
    <p:sldId id="304" r:id="rId32"/>
    <p:sldId id="305" r:id="rId33"/>
    <p:sldId id="306" r:id="rId34"/>
    <p:sldId id="307" r:id="rId35"/>
    <p:sldId id="313" r:id="rId36"/>
    <p:sldId id="275" r:id="rId37"/>
    <p:sldId id="300" r:id="rId38"/>
    <p:sldId id="272" r:id="rId39"/>
    <p:sldId id="276" r:id="rId40"/>
    <p:sldId id="299" r:id="rId41"/>
    <p:sldId id="268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365" autoAdjust="0"/>
    <p:restoredTop sz="75182" autoAdjust="0"/>
  </p:normalViewPr>
  <p:slideViewPr>
    <p:cSldViewPr snapToGrid="0">
      <p:cViewPr varScale="1">
        <p:scale>
          <a:sx n="54" d="100"/>
          <a:sy n="54" d="100"/>
        </p:scale>
        <p:origin x="6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6B264-5C4B-400C-A90F-2705E5EB4365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C6514-7343-45EA-9DA3-D8D8969A6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22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1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F532B-9B30-60BD-034E-8F17AD23C5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837C3C-99C3-8169-104F-02B9CADB8B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D7ADD0-8A71-38C9-D2AD-B04FECDAFB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40B609-3CCA-C128-8996-9ED2707112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2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750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69B41E-5509-BAE1-1A6E-375055713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659721-77F9-0E1C-605B-F47C7A9B2D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5F596C-FF72-30C9-826F-39C5FE56D5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FAF2E-7140-37EE-1680-4CE6DD9A1A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52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4F56D5-4003-69A0-37CB-A7EBB10DE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B7EEDE-9801-000A-4102-64D422AF92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CB96F8-DCED-9C77-E1D8-076A746E4D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89CA5-7286-05F7-7AC5-D2B0374743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56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15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88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486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29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88CE1-26A9-9664-55AD-6D3B13C93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13B6EB-838C-8922-F60E-AEDD587877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1470CF-1219-BFB0-9F15-0C99D87CE4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412C6-AFE4-2CDF-5434-EAC8FAABF2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750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5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69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41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CEC13-2925-FD8E-1AA3-07C78C820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1AD832-BB58-9C34-9A3C-368A938034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1510F6-D7A2-B128-85A9-89A67ECA76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1F106-A15D-0EB7-7E35-8F95212740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63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B17F8D-9ED3-4B9B-ABB9-FD19DCB3F1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579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21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7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BCD13-FDE2-0A03-FD02-8A734FA78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F7ED77-706C-417E-5D9B-BFD8242A45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6BABD2-A96C-1903-5849-F7EE480B1E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1EFA6-C388-A142-9254-A5E263EC72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02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6514-7343-45EA-9DA3-D8D8969A64C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0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6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4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63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51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62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06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80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81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70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70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5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881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265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80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2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2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9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1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6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6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5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7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A4E038A-1481-4602-8B62-6D89C4F0387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1C0AB9D-7865-4E35-BFA6-1ABA7A6C1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930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7F9B2-41DF-4011-A2B8-034C26C33839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13EF9-0E9B-447E-9468-32A445576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074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CAB795-8346-1018-6903-8FFD8DC2A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</p:spPr>
        <p:txBody>
          <a:bodyPr>
            <a:normAutofit/>
          </a:bodyPr>
          <a:lstStyle/>
          <a:p>
            <a:pPr algn="l"/>
            <a:r>
              <a:rPr lang="en-US" sz="6100"/>
              <a:t>Taming the Tongue in a World of Texting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E8888-1D93-C598-EAE6-E0B7F96A9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Cooper Smith </a:t>
            </a:r>
          </a:p>
          <a:p>
            <a:pPr algn="l"/>
            <a:r>
              <a:rPr lang="en-US" dirty="0"/>
              <a:t>Dwell Community Church 2025</a:t>
            </a: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82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5AFB3C-E3A5-2AF8-65A1-18236FF64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A58A0-342D-0908-F70C-98CC5E84C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 2: </a:t>
            </a:r>
            <a:r>
              <a:rPr lang="en-US" sz="3600" dirty="0">
                <a:solidFill>
                  <a:srgbClr val="FFFFFF"/>
                </a:solidFill>
              </a:rPr>
              <a:t>Studying a Topic in 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Proverbs</a:t>
            </a:r>
          </a:p>
        </p:txBody>
      </p:sp>
    </p:spTree>
    <p:extLst>
      <p:ext uri="{BB962C8B-B14F-4D97-AF65-F5344CB8AC3E}">
        <p14:creationId xmlns:p14="http://schemas.microsoft.com/office/powerpoint/2010/main" val="3278952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04942-8741-CF59-0D07-112A81A5E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4200"/>
              <a:t>Ways to Study Proverbs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3BD05-4CF9-5F5A-549A-8735E60C4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5" y="2807208"/>
            <a:ext cx="3725911" cy="3565622"/>
          </a:xfrm>
        </p:spPr>
        <p:txBody>
          <a:bodyPr anchor="t">
            <a:normAutofit/>
          </a:bodyPr>
          <a:lstStyle/>
          <a:p>
            <a:r>
              <a:rPr lang="en-US" sz="2600" dirty="0"/>
              <a:t>Study one Proverb at a time</a:t>
            </a:r>
          </a:p>
          <a:p>
            <a:r>
              <a:rPr lang="en-US" sz="2600" dirty="0"/>
              <a:t>Study one section at a time</a:t>
            </a:r>
          </a:p>
          <a:p>
            <a:r>
              <a:rPr lang="en-US" sz="2600" dirty="0"/>
              <a:t>Study words</a:t>
            </a:r>
          </a:p>
          <a:p>
            <a:r>
              <a:rPr lang="en-US" sz="2600" dirty="0"/>
              <a:t>Study topics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7693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B1F6-FD44-BC7C-9E19-5A3A64A0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Study a Topic in Proverbs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CD9A-9D58-1CAC-5891-E256A13A2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21096" cy="4351338"/>
          </a:xfrm>
        </p:spPr>
        <p:txBody>
          <a:bodyPr/>
          <a:lstStyle/>
          <a:p>
            <a:r>
              <a:rPr lang="en-US" dirty="0"/>
              <a:t>Have “Big Picture” overview of Proverbs </a:t>
            </a:r>
          </a:p>
          <a:p>
            <a:r>
              <a:rPr lang="en-US" dirty="0"/>
              <a:t>Read for relevant themes and topics</a:t>
            </a:r>
          </a:p>
          <a:p>
            <a:r>
              <a:rPr lang="en-US" dirty="0"/>
              <a:t>Compile information</a:t>
            </a:r>
          </a:p>
          <a:p>
            <a:r>
              <a:rPr lang="en-US" dirty="0"/>
              <a:t>Synthesize the information</a:t>
            </a:r>
          </a:p>
          <a:p>
            <a:r>
              <a:rPr lang="en-US" dirty="0"/>
              <a:t>Internalize the teaching</a:t>
            </a:r>
          </a:p>
          <a:p>
            <a:r>
              <a:rPr lang="en-US" dirty="0"/>
              <a:t>Live wisely before God</a:t>
            </a:r>
          </a:p>
        </p:txBody>
      </p:sp>
    </p:spTree>
    <p:extLst>
      <p:ext uri="{BB962C8B-B14F-4D97-AF65-F5344CB8AC3E}">
        <p14:creationId xmlns:p14="http://schemas.microsoft.com/office/powerpoint/2010/main" val="260839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04FA33-71EC-44DD-E5AB-5C3B62CF8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21367A-568E-5965-E1C0-7CE8167BD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 </a:t>
            </a:r>
            <a:r>
              <a:rPr lang="en-US" sz="3600" dirty="0">
                <a:solidFill>
                  <a:srgbClr val="FFFFFF"/>
                </a:solidFill>
              </a:rPr>
              <a:t>3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Proverbs and the Focus on Character</a:t>
            </a:r>
          </a:p>
        </p:txBody>
      </p:sp>
    </p:spTree>
    <p:extLst>
      <p:ext uri="{BB962C8B-B14F-4D97-AF65-F5344CB8AC3E}">
        <p14:creationId xmlns:p14="http://schemas.microsoft.com/office/powerpoint/2010/main" val="511403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E1EA9A-1576-9015-3C18-807559E35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Dangers: Moralism and Proof-texting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110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D52C92-D051-D760-8FE7-E94F86A43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16FB-0B23-B21C-200C-DA11CFE8C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Thrust of Proverbs: Character 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8CB70-125E-8321-82C8-6512411C6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123432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Proverbs 1:7 (ESV) 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fear of the </a:t>
            </a:r>
            <a:r>
              <a:rPr lang="en-US" cap="small" dirty="0">
                <a:solidFill>
                  <a:srgbClr val="FFFF00"/>
                </a:solidFill>
              </a:rPr>
              <a:t>Lord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is the beginning of knowledge; fools despise wisdom and instruction.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45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AA47A8-72D3-48B7-94CD-50A8CDD18483}"/>
              </a:ext>
            </a:extLst>
          </p:cNvPr>
          <p:cNvCxnSpPr>
            <a:cxnSpLocks/>
          </p:cNvCxnSpPr>
          <p:nvPr/>
        </p:nvCxnSpPr>
        <p:spPr>
          <a:xfrm>
            <a:off x="6055895" y="1169369"/>
            <a:ext cx="0" cy="45912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22A16CC-ACD7-4B6E-876F-DC0C3C0E4FE8}"/>
              </a:ext>
            </a:extLst>
          </p:cNvPr>
          <p:cNvSpPr txBox="1"/>
          <p:nvPr/>
        </p:nvSpPr>
        <p:spPr>
          <a:xfrm>
            <a:off x="0" y="95146"/>
            <a:ext cx="60558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Ordered Life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(Within Boundaries)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A83203-0B1D-4DB5-8945-6364B80522BC}"/>
              </a:ext>
            </a:extLst>
          </p:cNvPr>
          <p:cNvSpPr txBox="1"/>
          <p:nvPr/>
        </p:nvSpPr>
        <p:spPr>
          <a:xfrm>
            <a:off x="6055895" y="92151"/>
            <a:ext cx="61361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Disordered Life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(Outside Boundaries)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DF74897-226A-4EEB-BD69-06280ADFFF27}"/>
              </a:ext>
            </a:extLst>
          </p:cNvPr>
          <p:cNvGrpSpPr/>
          <p:nvPr/>
        </p:nvGrpSpPr>
        <p:grpSpPr>
          <a:xfrm>
            <a:off x="1136480" y="1344490"/>
            <a:ext cx="3782932" cy="5270003"/>
            <a:chOff x="764004" y="1538700"/>
            <a:chExt cx="3782932" cy="5270003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00D16F3-0285-48A8-801D-94CF8947DDF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51170" y="2000365"/>
              <a:ext cx="25067" cy="439284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33308B9-6BF8-43B6-925D-04B40D84E31F}"/>
                </a:ext>
              </a:extLst>
            </p:cNvPr>
            <p:cNvSpPr txBox="1"/>
            <p:nvPr/>
          </p:nvSpPr>
          <p:spPr>
            <a:xfrm>
              <a:off x="764004" y="1538700"/>
              <a:ext cx="3224463" cy="523220"/>
            </a:xfrm>
            <a:prstGeom prst="rect">
              <a:avLst/>
            </a:prstGeom>
            <a:ln/>
            <a:effectLst>
              <a:outerShdw blurRad="57150" dist="19050" dir="5400000" algn="ctr" rotWithShape="0">
                <a:srgbClr val="000000">
                  <a:alpha val="63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Proper Love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7EA8AF5-FE8E-43C7-809E-32987A1DE465}"/>
                </a:ext>
              </a:extLst>
            </p:cNvPr>
            <p:cNvSpPr txBox="1"/>
            <p:nvPr/>
          </p:nvSpPr>
          <p:spPr>
            <a:xfrm>
              <a:off x="2860508" y="2475311"/>
              <a:ext cx="1636295" cy="830997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Path of Wisdom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036E46A-364B-45C5-8670-2CF16B9782F4}"/>
                </a:ext>
              </a:extLst>
            </p:cNvPr>
            <p:cNvSpPr txBox="1"/>
            <p:nvPr/>
          </p:nvSpPr>
          <p:spPr>
            <a:xfrm>
              <a:off x="2910641" y="3745368"/>
              <a:ext cx="1636295" cy="830997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House of Wisdom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AF3A019-DB04-4308-AC18-FD6660AA117C}"/>
                </a:ext>
              </a:extLst>
            </p:cNvPr>
            <p:cNvSpPr txBox="1"/>
            <p:nvPr/>
          </p:nvSpPr>
          <p:spPr>
            <a:xfrm>
              <a:off x="2910641" y="5015425"/>
              <a:ext cx="1636295" cy="461665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Good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37B7C89-C09E-4B6B-AB22-9DCBC234CBDA}"/>
                </a:ext>
              </a:extLst>
            </p:cNvPr>
            <p:cNvSpPr txBox="1"/>
            <p:nvPr/>
          </p:nvSpPr>
          <p:spPr>
            <a:xfrm>
              <a:off x="2910641" y="5977706"/>
              <a:ext cx="1636295" cy="830997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Result: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Life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B31F85C-D244-4BEF-8D81-0CFC86343B4D}"/>
                </a:ext>
              </a:extLst>
            </p:cNvPr>
            <p:cNvCxnSpPr>
              <a:cxnSpLocks/>
              <a:stCxn id="17" idx="1"/>
            </p:cNvCxnSpPr>
            <p:nvPr/>
          </p:nvCxnSpPr>
          <p:spPr>
            <a:xfrm flipH="1">
              <a:off x="2351170" y="4160867"/>
              <a:ext cx="559471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E164B8E-AD32-4C55-93C5-35B1DCA156CD}"/>
                </a:ext>
              </a:extLst>
            </p:cNvPr>
            <p:cNvCxnSpPr>
              <a:cxnSpLocks/>
              <a:stCxn id="14" idx="1"/>
            </p:cNvCxnSpPr>
            <p:nvPr/>
          </p:nvCxnSpPr>
          <p:spPr>
            <a:xfrm flipH="1">
              <a:off x="2376236" y="2890810"/>
              <a:ext cx="484272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B248370-5BD6-4109-9AF2-40D0A7789364}"/>
                </a:ext>
              </a:extLst>
            </p:cNvPr>
            <p:cNvCxnSpPr>
              <a:cxnSpLocks/>
              <a:stCxn id="18" idx="1"/>
            </p:cNvCxnSpPr>
            <p:nvPr/>
          </p:nvCxnSpPr>
          <p:spPr>
            <a:xfrm flipH="1" flipV="1">
              <a:off x="2376235" y="5233318"/>
              <a:ext cx="534406" cy="1294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0888D23-7900-47C1-B404-7154D15AF2BF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>
              <a:off x="2351170" y="6393205"/>
              <a:ext cx="559471" cy="0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5C3F9A8-3A09-4523-BCA1-77863A3F1CD2}"/>
              </a:ext>
            </a:extLst>
          </p:cNvPr>
          <p:cNvGrpSpPr/>
          <p:nvPr/>
        </p:nvGrpSpPr>
        <p:grpSpPr>
          <a:xfrm>
            <a:off x="7229979" y="1331654"/>
            <a:ext cx="3782933" cy="5270003"/>
            <a:chOff x="7289131" y="1538700"/>
            <a:chExt cx="3782933" cy="5270003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DE72020-D173-4884-B865-2BFB97645B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76297" y="1828981"/>
              <a:ext cx="25066" cy="461039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811CB8C-30FC-49ED-B471-78572CF66159}"/>
                </a:ext>
              </a:extLst>
            </p:cNvPr>
            <p:cNvSpPr txBox="1"/>
            <p:nvPr/>
          </p:nvSpPr>
          <p:spPr>
            <a:xfrm>
              <a:off x="7289131" y="1538700"/>
              <a:ext cx="3224463" cy="5232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Misguided Love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9D9B6F7-EED2-4F48-9836-B79CD29B0582}"/>
                </a:ext>
              </a:extLst>
            </p:cNvPr>
            <p:cNvSpPr txBox="1"/>
            <p:nvPr/>
          </p:nvSpPr>
          <p:spPr>
            <a:xfrm>
              <a:off x="9385636" y="2475311"/>
              <a:ext cx="1636295" cy="83099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Path of Folly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44AB3B2-A20D-4424-BB29-4D852DD9AA15}"/>
                </a:ext>
              </a:extLst>
            </p:cNvPr>
            <p:cNvSpPr txBox="1"/>
            <p:nvPr/>
          </p:nvSpPr>
          <p:spPr>
            <a:xfrm>
              <a:off x="9435769" y="3745368"/>
              <a:ext cx="1636295" cy="83099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House of Folly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0698813-AC49-4581-97D1-48A3C3A71F2A}"/>
                </a:ext>
              </a:extLst>
            </p:cNvPr>
            <p:cNvSpPr txBox="1"/>
            <p:nvPr/>
          </p:nvSpPr>
          <p:spPr>
            <a:xfrm>
              <a:off x="9435769" y="5015425"/>
              <a:ext cx="1636295" cy="461665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Evil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0951D76-28EF-4A4B-8031-0767F06D311C}"/>
                </a:ext>
              </a:extLst>
            </p:cNvPr>
            <p:cNvSpPr txBox="1"/>
            <p:nvPr/>
          </p:nvSpPr>
          <p:spPr>
            <a:xfrm>
              <a:off x="9435769" y="5977706"/>
              <a:ext cx="1636295" cy="83099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Result: Death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FF23AB4-BC5A-4DB7-B93E-982C5615F6E4}"/>
                </a:ext>
              </a:extLst>
            </p:cNvPr>
            <p:cNvCxnSpPr>
              <a:cxnSpLocks/>
              <a:stCxn id="43" idx="1"/>
            </p:cNvCxnSpPr>
            <p:nvPr/>
          </p:nvCxnSpPr>
          <p:spPr>
            <a:xfrm flipH="1">
              <a:off x="8876299" y="4160867"/>
              <a:ext cx="55947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4213F43-738D-4392-B663-3964C3E439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01363" y="2890809"/>
              <a:ext cx="484273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E334C3C5-0C38-4D62-BBC7-8AE49E4D1CD7}"/>
                </a:ext>
              </a:extLst>
            </p:cNvPr>
            <p:cNvCxnSpPr>
              <a:cxnSpLocks/>
              <a:stCxn id="44" idx="1"/>
            </p:cNvCxnSpPr>
            <p:nvPr/>
          </p:nvCxnSpPr>
          <p:spPr>
            <a:xfrm flipH="1" flipV="1">
              <a:off x="8876297" y="5233318"/>
              <a:ext cx="559472" cy="1294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63A78B4F-E34F-4E1F-98B5-F4B3B56CBD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76297" y="6439371"/>
              <a:ext cx="559472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839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C9B8C-D59D-DC3F-BE3C-1DB498BC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Thrust of Proverbs: Character 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86FD9-D7DD-D61F-0FED-565534BC7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23432" cy="4351338"/>
          </a:xfrm>
        </p:spPr>
        <p:txBody>
          <a:bodyPr>
            <a:normAutofit/>
          </a:bodyPr>
          <a:lstStyle/>
          <a:p>
            <a:r>
              <a:rPr lang="en-US" dirty="0"/>
              <a:t>Specific proverbs are expressions of a character that “fears the Lord.”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Proverbs 10:32 (ESV) </a:t>
            </a:r>
          </a:p>
          <a:p>
            <a:pPr marL="0" indent="0">
              <a:buNone/>
            </a:pPr>
            <a:r>
              <a:rPr lang="en-US" dirty="0"/>
              <a:t>The lips of the </a:t>
            </a:r>
            <a:r>
              <a:rPr lang="en-US" dirty="0">
                <a:solidFill>
                  <a:srgbClr val="FFFF00"/>
                </a:solidFill>
              </a:rPr>
              <a:t>righteous</a:t>
            </a:r>
            <a:r>
              <a:rPr lang="en-US" dirty="0"/>
              <a:t> know what is acceptable, but the mouth of the </a:t>
            </a:r>
            <a:r>
              <a:rPr lang="en-US" dirty="0">
                <a:solidFill>
                  <a:srgbClr val="FF5050"/>
                </a:solidFill>
              </a:rPr>
              <a:t>wicked</a:t>
            </a:r>
            <a:r>
              <a:rPr lang="en-US" dirty="0"/>
              <a:t>, what is perverse.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25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958A96-C2F8-BD11-9A7B-1A515B135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863362-AF5F-F1B8-1915-A4475B531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 4: Developing a Framework</a:t>
            </a:r>
          </a:p>
        </p:txBody>
      </p:sp>
    </p:spTree>
    <p:extLst>
      <p:ext uri="{BB962C8B-B14F-4D97-AF65-F5344CB8AC3E}">
        <p14:creationId xmlns:p14="http://schemas.microsoft.com/office/powerpoint/2010/main" val="1380960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1BA19F-6012-DA71-B274-0C6729DE5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853B7-ACF0-4DF7-52A5-856932492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2872898"/>
            <a:ext cx="4819426" cy="39851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Priorities matter: What is most important?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500" dirty="0"/>
              <a:t>Proverbs 3:13–14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baseline="30000" dirty="0"/>
              <a:t>13</a:t>
            </a:r>
            <a:r>
              <a:rPr lang="en-US" sz="2500" dirty="0"/>
              <a:t> Blessed is the one who finds wisdom, and the one who gets understanding, </a:t>
            </a:r>
            <a:r>
              <a:rPr lang="en-US" sz="2500" baseline="30000" dirty="0"/>
              <a:t>14</a:t>
            </a:r>
            <a:r>
              <a:rPr lang="en-US" sz="2500" dirty="0"/>
              <a:t> for the gain from her is better than gain from silver and her profit better than gold. compare with her. </a:t>
            </a:r>
          </a:p>
        </p:txBody>
      </p:sp>
    </p:spTree>
    <p:extLst>
      <p:ext uri="{BB962C8B-B14F-4D97-AF65-F5344CB8AC3E}">
        <p14:creationId xmlns:p14="http://schemas.microsoft.com/office/powerpoint/2010/main" val="149091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C048DB-BB6E-28AA-92AF-9D591488D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5400"/>
              <a:t>Blurb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E7179-B7EF-8C56-75CF-E0968DA2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Proverbs is replete with instructions concerning careful speech. We’ll examine how to apply such wisdom in the social-media age</a:t>
            </a:r>
          </a:p>
        </p:txBody>
      </p:sp>
    </p:spTree>
    <p:extLst>
      <p:ext uri="{BB962C8B-B14F-4D97-AF65-F5344CB8AC3E}">
        <p14:creationId xmlns:p14="http://schemas.microsoft.com/office/powerpoint/2010/main" val="4222130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81D8D2-92E2-A339-E086-6B5D1ADE3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70FEDD-0CB8-5228-F04C-05DF4124E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CA5FF1-BB64-D1DE-740D-386E8B02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2C8E03CC-E1D2-FF5E-BD25-D9E033CA8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76B42-4105-1324-5447-5C085D200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86346"/>
            <a:ext cx="4671622" cy="33206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500" dirty="0"/>
              <a:t>Peace matters: Am I bringing peace or inflaming tensions? </a:t>
            </a:r>
          </a:p>
          <a:p>
            <a:pPr marL="457200" indent="-457200">
              <a:buFont typeface="+mj-lt"/>
              <a:buAutoNum type="arabicPeriod" startAt="2"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Proverbs 20:3 (ESV) </a:t>
            </a:r>
          </a:p>
          <a:p>
            <a:pPr marL="0" indent="0">
              <a:buNone/>
            </a:pPr>
            <a:r>
              <a:rPr lang="en-US" sz="2500" dirty="0"/>
              <a:t>It is an honor for a man to keep aloof from strife, but every fool will be quarreling. 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/>
          </a:p>
          <a:p>
            <a:pPr marL="457200" indent="-457200">
              <a:buFont typeface="+mj-lt"/>
              <a:buAutoNum type="arabicPeriod" startAt="2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20618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4A8E55-9F47-57A7-975A-177BDC78C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128FD58-DD30-9B51-710E-1A7F8339D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9854C-C1FE-14AF-07C3-95B923B8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06052B5A-D2C8-FB36-55D1-2F715A471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514C9-0509-7DE4-C2C7-353B06F9F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670097" cy="33206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500" dirty="0"/>
              <a:t>Peace matters: Am I bringing peace or inflaming tensions? </a:t>
            </a:r>
          </a:p>
          <a:p>
            <a:pPr marL="457200" indent="-457200">
              <a:buFont typeface="+mj-lt"/>
              <a:buAutoNum type="arabicPeriod" startAt="2"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Proverbs 17:14 (NIV) </a:t>
            </a:r>
          </a:p>
          <a:p>
            <a:pPr marL="0" indent="0">
              <a:buNone/>
            </a:pPr>
            <a:r>
              <a:rPr lang="en-US" sz="2500" dirty="0"/>
              <a:t>Starting a quarrel is like breaching a dam; so drop the matter before a dispute breaks out.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06677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192F41-F052-6502-367C-3D6C34C30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26D9546-9642-0FA1-C831-D6327A977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01BF90-9AEF-6071-67E0-7C1FFE6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06048E9B-DE74-EE95-E733-F64CB6CDB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575A3-D394-6D18-FB72-8DF2C5359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8"/>
            <a:ext cx="4940449" cy="39851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dirty="0"/>
              <a:t>Peace matters: Am I bringing peace or inflaming tensions? </a:t>
            </a:r>
          </a:p>
          <a:p>
            <a:pPr marL="457200" indent="-457200">
              <a:buFont typeface="+mj-lt"/>
              <a:buAutoNum type="arabicPeriod" startAt="2"/>
            </a:pPr>
            <a:endParaRPr lang="en-US" sz="1000" dirty="0"/>
          </a:p>
          <a:p>
            <a:pPr marL="0" indent="0">
              <a:buNone/>
            </a:pPr>
            <a:r>
              <a:rPr lang="en-US" sz="2400" dirty="0"/>
              <a:t>Proverbs 15:1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A soft answer turns away wrath, but a harsh word stirs up anger. 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sz="2400" dirty="0"/>
              <a:t>Proverbs 16:24 (MSG)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Gracious speech is like clover honey— good taste to the soul, quick energy for the body.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 startAt="2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178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3D0925-0AB2-BDF0-6A85-21F4A1BA39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EF3C1C4-3795-9405-2A68-5F06C00E5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FDC28B-4564-9836-C0E2-C388AE9A0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5ABC0788-D393-D42D-CE3D-4BB74D59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02289-9B25-5ECF-1F13-07BF665B0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2872898"/>
            <a:ext cx="5405718" cy="39851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dirty="0"/>
              <a:t>Truth matters: Am I </a:t>
            </a:r>
            <a:r>
              <a:rPr lang="en-US" sz="2400" i="1" dirty="0"/>
              <a:t>telling</a:t>
            </a:r>
            <a:r>
              <a:rPr lang="en-US" sz="2400" dirty="0"/>
              <a:t> the truth?  </a:t>
            </a:r>
          </a:p>
          <a:p>
            <a:pPr marL="0" indent="0">
              <a:buNone/>
            </a:pPr>
            <a:r>
              <a:rPr lang="en-US" sz="2400" dirty="0"/>
              <a:t>Proverbs 12:22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Lying lips are an abomination to the </a:t>
            </a:r>
            <a:r>
              <a:rPr lang="en-US" sz="2400" cap="small" dirty="0"/>
              <a:t>Lord</a:t>
            </a:r>
            <a:r>
              <a:rPr lang="en-US" sz="2400" dirty="0"/>
              <a:t>, but those who act faithfully are his delight.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Am I </a:t>
            </a:r>
            <a:r>
              <a:rPr lang="en-US" sz="2400" i="1" dirty="0">
                <a:solidFill>
                  <a:schemeClr val="bg1"/>
                </a:solidFill>
              </a:rPr>
              <a:t>receiving</a:t>
            </a:r>
            <a:r>
              <a:rPr lang="en-US" sz="2400" dirty="0">
                <a:solidFill>
                  <a:schemeClr val="bg1"/>
                </a:solidFill>
              </a:rPr>
              <a:t> the truth?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Proverbs 13:7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aseline="30000" dirty="0">
                <a:solidFill>
                  <a:schemeClr val="bg1"/>
                </a:solidFill>
              </a:rPr>
              <a:t>7</a:t>
            </a:r>
            <a:r>
              <a:rPr lang="en-US" sz="2400" dirty="0">
                <a:solidFill>
                  <a:schemeClr val="bg1"/>
                </a:solidFill>
              </a:rPr>
              <a:t> One pretends to be rich, yet has nothing; another pretends to be poor, yet has great wealth. 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315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EB9A72-9DDF-14B5-1114-D2E5591A2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7E78ED3-D029-AD30-D85D-213E788538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B22B93-B094-CCCB-FB61-A8BC7BEE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4FE757-A136-9ED3-0EC7-62363A2267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9A831-EE17-AD22-34E8-5C8956D1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2872898"/>
            <a:ext cx="5405718" cy="39851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dirty="0"/>
              <a:t>Truth matters: </a:t>
            </a:r>
            <a:r>
              <a:rPr lang="en-US" sz="2400" dirty="0">
                <a:solidFill>
                  <a:schemeClr val="bg1"/>
                </a:solidFill>
              </a:rPr>
              <a:t>Am I </a:t>
            </a:r>
            <a:r>
              <a:rPr lang="en-US" sz="2400" i="1" dirty="0">
                <a:solidFill>
                  <a:schemeClr val="bg1"/>
                </a:solidFill>
              </a:rPr>
              <a:t>telling</a:t>
            </a:r>
            <a:r>
              <a:rPr lang="en-US" sz="2400" dirty="0">
                <a:solidFill>
                  <a:schemeClr val="bg1"/>
                </a:solidFill>
              </a:rPr>
              <a:t> the truth? 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Proverbs 12:22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aseline="30000" dirty="0">
                <a:solidFill>
                  <a:schemeClr val="bg1"/>
                </a:solidFill>
              </a:rPr>
              <a:t>22</a:t>
            </a:r>
            <a:r>
              <a:rPr lang="en-US" sz="2400" dirty="0">
                <a:solidFill>
                  <a:schemeClr val="bg1"/>
                </a:solidFill>
              </a:rPr>
              <a:t> Lying lips are an abomination to the </a:t>
            </a:r>
            <a:r>
              <a:rPr lang="en-US" sz="2400" cap="small" dirty="0">
                <a:solidFill>
                  <a:schemeClr val="bg1"/>
                </a:solidFill>
              </a:rPr>
              <a:t>Lord</a:t>
            </a:r>
            <a:r>
              <a:rPr lang="en-US" sz="2400" dirty="0">
                <a:solidFill>
                  <a:schemeClr val="bg1"/>
                </a:solidFill>
              </a:rPr>
              <a:t>, but those who act faithfully are his delight. </a:t>
            </a:r>
          </a:p>
          <a:p>
            <a:pPr marL="0" indent="0">
              <a:buNone/>
            </a:pPr>
            <a:r>
              <a:rPr lang="en-US" sz="2400" dirty="0"/>
              <a:t>Am I </a:t>
            </a:r>
            <a:r>
              <a:rPr lang="en-US" sz="2400" i="1" dirty="0"/>
              <a:t>receiving</a:t>
            </a:r>
            <a:r>
              <a:rPr lang="en-US" sz="2400" dirty="0"/>
              <a:t> the truth? </a:t>
            </a:r>
          </a:p>
          <a:p>
            <a:pPr marL="0" indent="0">
              <a:buNone/>
            </a:pPr>
            <a:r>
              <a:rPr lang="en-US" sz="2400" dirty="0"/>
              <a:t>Proverbs 13:7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One pretends to be rich, yet has nothing; another pretends to be poor, yet has great wealth. (cf. Prov 9)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292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F7052D-9EA6-1D62-973C-FEC728B87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1EF3DE-8F38-8B93-6BDF-C62660DAB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01C636-3B71-3CA4-997D-EDFEE049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287AF5D6-391D-0E5B-8314-59678CE9A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6EEE8-9647-D0D9-3B6C-37F111830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2872898"/>
            <a:ext cx="5405718" cy="39851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/>
              <a:t>Content matters: Do I focus on what is good?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Proverbs 17:4 (ESV)</a:t>
            </a:r>
          </a:p>
          <a:p>
            <a:pPr marL="0" indent="0">
              <a:buNone/>
            </a:pPr>
            <a:r>
              <a:rPr lang="en-US" sz="2400" dirty="0"/>
              <a:t>An evildoer listens to wicked lips, and a liar gives ear to a mischievous tongue.</a:t>
            </a:r>
          </a:p>
        </p:txBody>
      </p:sp>
    </p:spTree>
    <p:extLst>
      <p:ext uri="{BB962C8B-B14F-4D97-AF65-F5344CB8AC3E}">
        <p14:creationId xmlns:p14="http://schemas.microsoft.com/office/powerpoint/2010/main" val="150657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C72F3C-4EC5-7D97-0320-E3EC97B85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2D652-EE9D-6DE6-CAED-BB516EDDB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0B0CA-B502-4A51-0874-E34C9CF75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EFF290F2-9752-CA0F-3292-B32131AF0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37EC6-AE71-EC2B-657D-0F6DC6F9D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2872898"/>
            <a:ext cx="5405718" cy="39851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/>
              <a:t>Content matters: Do I focus on what is good?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Proverbs 13:5 (ESV)</a:t>
            </a:r>
          </a:p>
          <a:p>
            <a:pPr marL="0" indent="0">
              <a:buNone/>
            </a:pPr>
            <a:r>
              <a:rPr lang="en-US" sz="2400" dirty="0"/>
              <a:t>The righteous hates falsehood, but the wicked brings shame and disgrace.</a:t>
            </a:r>
          </a:p>
        </p:txBody>
      </p:sp>
    </p:spTree>
    <p:extLst>
      <p:ext uri="{BB962C8B-B14F-4D97-AF65-F5344CB8AC3E}">
        <p14:creationId xmlns:p14="http://schemas.microsoft.com/office/powerpoint/2010/main" val="46868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784222-15A4-EBBB-EF79-941930282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7084F6-AF4C-B4BE-BB5E-739F3566C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1A428D-515D-A93E-2BFC-AF39C2316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A949E57B-6DD1-5558-1A13-F707CB273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0D399-BA91-55B4-AFC1-76912890C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2872898"/>
            <a:ext cx="5405718" cy="39851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/>
              <a:t>Content matters: Do I focus on what is good?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Proverbs 16:24 (MSG)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Gracious speech is like clover honey— good taste to the soul, quick energy for the body. 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3423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50B758-10CA-88AA-33D4-F37D33593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8D0FE60-F956-7EA3-FF8F-5998B00BB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D54A6D-922F-289F-5ADC-B7C6B9A72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97825D37-6CC1-8528-9622-40DC6ADC7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38DE1-9637-CE25-0A46-CDDB5F78A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94" y="2872899"/>
            <a:ext cx="4935071" cy="38237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Control matters: Am I in charge of my technology?</a:t>
            </a:r>
          </a:p>
          <a:p>
            <a:pPr marL="0" indent="0">
              <a:buNone/>
            </a:pPr>
            <a:r>
              <a:rPr lang="en-US" dirty="0"/>
              <a:t>Proverbs 20:1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Wine is a mocker, strong drink a brawler, and whoever is led astray by it is not wise.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4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DE94E9-C9B6-B962-488D-908C16449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DD1D22E-5996-E45B-92B2-659F701A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8870E5-0784-C42B-8251-94D58DC1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9" y="548639"/>
            <a:ext cx="3977640" cy="5719640"/>
          </a:xfrm>
        </p:spPr>
        <p:txBody>
          <a:bodyPr anchor="t">
            <a:normAutofit/>
          </a:bodyPr>
          <a:lstStyle/>
          <a:p>
            <a:r>
              <a:rPr lang="en-US"/>
              <a:t>Compiling Relevant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CB2DA-E92C-31B7-1075-976C7CA81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3165" y="548639"/>
            <a:ext cx="8444157" cy="586130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Proverbs 23:29–35 (ESV) </a:t>
            </a:r>
          </a:p>
          <a:p>
            <a:pPr marL="0" indent="0">
              <a:buNone/>
            </a:pPr>
            <a:r>
              <a:rPr lang="en-US" baseline="30000" dirty="0">
                <a:solidFill>
                  <a:srgbClr val="FFFF00"/>
                </a:solidFill>
              </a:rPr>
              <a:t>29</a:t>
            </a:r>
            <a:r>
              <a:rPr lang="en-US" dirty="0">
                <a:solidFill>
                  <a:srgbClr val="FFFF00"/>
                </a:solidFill>
              </a:rPr>
              <a:t> Who has woe? Who has sorrow? Who has strife? Who has complaining? Who has wounds without cause? Who has redness of eyes? </a:t>
            </a:r>
            <a:r>
              <a:rPr lang="en-US" baseline="30000" dirty="0">
                <a:solidFill>
                  <a:srgbClr val="FFFF00"/>
                </a:solidFill>
              </a:rPr>
              <a:t>30</a:t>
            </a:r>
            <a:r>
              <a:rPr lang="en-US" dirty="0">
                <a:solidFill>
                  <a:srgbClr val="FFFF00"/>
                </a:solidFill>
              </a:rPr>
              <a:t> Those who tarry long over wine; those who go to try mixed wine. </a:t>
            </a:r>
            <a:r>
              <a:rPr lang="en-US" baseline="30000" dirty="0">
                <a:solidFill>
                  <a:srgbClr val="FFFF00"/>
                </a:solidFill>
              </a:rPr>
              <a:t>31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Do not look at wine when it is red, when it sparkles in the cup and goes down smoothly. </a:t>
            </a:r>
            <a:r>
              <a:rPr lang="en-US" baseline="30000" dirty="0"/>
              <a:t>32</a:t>
            </a:r>
            <a:r>
              <a:rPr lang="en-US" dirty="0"/>
              <a:t> In the end it bites like a serpent and stings like an adder. </a:t>
            </a:r>
            <a:r>
              <a:rPr lang="en-US" baseline="30000" dirty="0"/>
              <a:t>33</a:t>
            </a:r>
            <a:r>
              <a:rPr lang="en-US" dirty="0"/>
              <a:t> Your eyes will see strange things, and your heart utter perverse things. </a:t>
            </a:r>
            <a:r>
              <a:rPr lang="en-US" baseline="30000" dirty="0"/>
              <a:t>34</a:t>
            </a:r>
            <a:r>
              <a:rPr lang="en-US" dirty="0"/>
              <a:t> You will be like one who lies down in the midst of the sea, like one who lies on the top of a mast. </a:t>
            </a:r>
            <a:r>
              <a:rPr lang="en-US" baseline="30000" dirty="0"/>
              <a:t>35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“They struck me,” you will say, “but I was not hurt; they beat me, but I did not feel it. When shall I awake? </a:t>
            </a:r>
            <a:r>
              <a:rPr lang="en-US" b="1" dirty="0">
                <a:solidFill>
                  <a:srgbClr val="FF0000"/>
                </a:solidFill>
              </a:rPr>
              <a:t>I must have another drink.” </a:t>
            </a:r>
          </a:p>
        </p:txBody>
      </p:sp>
    </p:spTree>
    <p:extLst>
      <p:ext uri="{BB962C8B-B14F-4D97-AF65-F5344CB8AC3E}">
        <p14:creationId xmlns:p14="http://schemas.microsoft.com/office/powerpoint/2010/main" val="243704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FF15-4424-A85E-C59A-5CA53E877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E7FE-293F-7795-C667-139FF43CB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29150" cy="4351338"/>
          </a:xfrm>
        </p:spPr>
        <p:txBody>
          <a:bodyPr/>
          <a:lstStyle/>
          <a:p>
            <a:r>
              <a:rPr lang="en-US" dirty="0"/>
              <a:t>Problems in our Online Age</a:t>
            </a:r>
          </a:p>
          <a:p>
            <a:r>
              <a:rPr lang="en-US" dirty="0"/>
              <a:t>Studying a Topic in Proverbs</a:t>
            </a:r>
          </a:p>
          <a:p>
            <a:r>
              <a:rPr lang="en-US" dirty="0"/>
              <a:t>Proverbs and the Focus on Character</a:t>
            </a:r>
          </a:p>
          <a:p>
            <a:r>
              <a:rPr lang="en-US" dirty="0"/>
              <a:t>Developing a Framework</a:t>
            </a:r>
          </a:p>
          <a:p>
            <a:r>
              <a:rPr lang="en-US" dirty="0"/>
              <a:t>Practices for Today</a:t>
            </a:r>
          </a:p>
        </p:txBody>
      </p:sp>
    </p:spTree>
    <p:extLst>
      <p:ext uri="{BB962C8B-B14F-4D97-AF65-F5344CB8AC3E}">
        <p14:creationId xmlns:p14="http://schemas.microsoft.com/office/powerpoint/2010/main" val="5542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E5DD85-B500-CB15-83F3-112DE0B49E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F72A3C9-75F3-3B9F-D3F6-E038FC38F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09660F-7C38-48CC-8244-0D8D4A56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643DBB1C-1A82-4CC5-5C75-44E6E1208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7C999-83CF-F7ED-69A0-E7602C483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792532" cy="396681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sz="2500" dirty="0"/>
              <a:t>Diligence matters: Am I being appropriately productive? </a:t>
            </a:r>
          </a:p>
          <a:p>
            <a:pPr marL="0" indent="0">
              <a:buNone/>
            </a:pPr>
            <a:r>
              <a:rPr lang="en-US" sz="2500" dirty="0"/>
              <a:t>Proverbs 10:4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/>
              <a:t>A slack hand causes poverty, but the hand of the diligent makes rich. </a:t>
            </a:r>
          </a:p>
          <a:p>
            <a:pPr marL="0" indent="0">
              <a:buNone/>
            </a:pPr>
            <a:r>
              <a:rPr lang="en-US" sz="2500" dirty="0"/>
              <a:t>Proverbs 19:24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/>
              <a:t>The sluggard buries his hand in the dish and will not even bring it back to his mouth. 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9886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0B9329-B6CC-AAB6-15EC-5919FCE9B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9B78C71-B70E-9F67-553E-15B2F8294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0E2F62-4295-2C3C-EE49-F8E8AF3F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D5ADF5A-0FBA-D909-B45C-398EEFB4B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B087A-7D2B-1EEC-115A-A4BB81D8A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500" dirty="0"/>
              <a:t>Embodiment matters: Am I interacting in real life? </a:t>
            </a:r>
          </a:p>
          <a:p>
            <a:pPr marL="457200" indent="-457200">
              <a:buFont typeface="+mj-lt"/>
              <a:buAutoNum type="arabicPeriod" startAt="7"/>
            </a:pPr>
            <a:endParaRPr lang="en-US" sz="1200" dirty="0"/>
          </a:p>
          <a:p>
            <a:pPr marL="0" indent="0">
              <a:buNone/>
            </a:pPr>
            <a:r>
              <a:rPr lang="en-US" sz="2500" dirty="0"/>
              <a:t>Proverbs 27:10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/>
              <a:t>Do not forsake your friend and your father’s friend, and do not go to your brother’s house in the day of your calamity. Better is a neighbor who is near than a brother who is far away. </a:t>
            </a:r>
          </a:p>
          <a:p>
            <a:pPr marL="0" indent="0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7321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083EDD-0B7B-C4D8-63F6-C98CA4572E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210CEA-F1FE-A612-3C23-C235E3AE4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5079F5-2A59-879E-FF17-13B1F813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7C8EE571-CE35-FA25-9AD8-79A24583E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FF81D-BD5B-C065-BF27-B5CFCF41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563932" cy="332066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sz="2600" dirty="0"/>
              <a:t>Parenting matters: Am I giving/receiving instruction?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Proverbs 22:6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Train up a child in the way he should go; even when he is old he will not depart from it. </a:t>
            </a:r>
          </a:p>
        </p:txBody>
      </p:sp>
    </p:spTree>
    <p:extLst>
      <p:ext uri="{BB962C8B-B14F-4D97-AF65-F5344CB8AC3E}">
        <p14:creationId xmlns:p14="http://schemas.microsoft.com/office/powerpoint/2010/main" val="201390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88C517-6EEC-B3CC-43A6-6E3C63A3EB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4CBB3D-5140-2189-F35D-818A1BAD52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76A64C-C8BF-9D14-92BA-1A6239FC2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 dirty="0"/>
              <a:t>Compiling Relevant Threads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713AB524-D653-02FD-AD41-D25F8E269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7A3A2-EF1A-0B6F-0534-9FC786694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8"/>
            <a:ext cx="4792532" cy="398510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sz="2600" dirty="0"/>
              <a:t>Relationships matter: Am I investing in meaningful connections?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Proverbs 18:24 (ESV)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/>
              <a:t>A man of many companions may come to ruin, but there is a friend who sticks closer than a brother. 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4920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E23563-A092-A65A-B810-59D886693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0CE451-818C-E63D-258B-234B6C543D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62BA61-CD62-8A7C-EA73-0EA2BA05B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03504"/>
            <a:ext cx="4361686" cy="1527048"/>
          </a:xfrm>
        </p:spPr>
        <p:txBody>
          <a:bodyPr anchor="b">
            <a:normAutofit/>
          </a:bodyPr>
          <a:lstStyle/>
          <a:p>
            <a:r>
              <a:rPr lang="en-US"/>
              <a:t>Compiling Relevant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80755-CD74-E970-0FAA-9BA61ABC5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212848"/>
            <a:ext cx="5021671" cy="464515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en-US" sz="2500" dirty="0"/>
              <a:t>Relationships matter: Am I investing in meaningful connections? 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en-US" sz="2500" dirty="0"/>
              <a:t>Proverbs 19:4, 6 (ESV) </a:t>
            </a:r>
          </a:p>
          <a:p>
            <a:pPr marL="0" indent="0">
              <a:buNone/>
            </a:pPr>
            <a:r>
              <a:rPr lang="en-US" sz="2500" baseline="30000" dirty="0"/>
              <a:t>4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FFFF00"/>
                </a:solidFill>
              </a:rPr>
              <a:t>Wealth brings many new friends, </a:t>
            </a:r>
            <a:r>
              <a:rPr lang="en-US" sz="2500" dirty="0"/>
              <a:t>but a poor man is deserted by his friend.  </a:t>
            </a:r>
          </a:p>
          <a:p>
            <a:pPr marL="0" indent="0">
              <a:buNone/>
            </a:pPr>
            <a:r>
              <a:rPr lang="en-US" sz="2500" baseline="30000" dirty="0"/>
              <a:t>6</a:t>
            </a:r>
            <a:r>
              <a:rPr lang="en-US" sz="2500" dirty="0"/>
              <a:t> Many seek the favor of a generous man, and </a:t>
            </a:r>
            <a:r>
              <a:rPr lang="en-US" sz="2500" dirty="0">
                <a:solidFill>
                  <a:srgbClr val="FFFF00"/>
                </a:solidFill>
              </a:rPr>
              <a:t>everyone is a friend to a man who gives gifts. </a:t>
            </a:r>
          </a:p>
          <a:p>
            <a:pPr marL="0" indent="0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482206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62FA6-3613-45EA-1CC0-1CBC2941E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Together!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D16BE-A1C7-5516-3D7C-61EC4DC87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465859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Priorities matter: What is most important?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Peace matters: Am I bringing peace or inflaming tensions?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Truth matters: Am I telling and receiving the truth?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Content matters: Do I focus on what is good?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Control matters: Am I in charge of my technology?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Diligence matters: Am I being lazy?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Embodiment matters: Am I interacting in real-life?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Parenting matters: Am I receiving guidance?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Relationships matter: Am I investing in meaningful connections?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41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6BBCF9-94C5-0156-8382-E5C2A6DB7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5F94BF-D6B3-CBF1-73D8-27AA28CFA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586" y="2031420"/>
            <a:ext cx="3616913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Goal: Formation of Right Character</a:t>
            </a:r>
          </a:p>
        </p:txBody>
      </p:sp>
    </p:spTree>
    <p:extLst>
      <p:ext uri="{BB962C8B-B14F-4D97-AF65-F5344CB8AC3E}">
        <p14:creationId xmlns:p14="http://schemas.microsoft.com/office/powerpoint/2010/main" val="320731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ECD0B8-41A4-4DD1-9646-ED7709F03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2C8A0B-CA62-B308-13B0-EE57A829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 5: </a:t>
            </a:r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Practices for Today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08925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B5AF57-ABEC-04DF-BC6D-3962FFAC1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US" sz="5400"/>
              <a:t>Ideas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C5F63-A81A-83AB-7967-42C7B6744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1" y="2706624"/>
            <a:ext cx="6536429" cy="3962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Periodic fasts &gt; for what purpose?</a:t>
            </a:r>
          </a:p>
          <a:p>
            <a:r>
              <a:rPr lang="en-US" dirty="0"/>
              <a:t>Set time limits</a:t>
            </a:r>
          </a:p>
          <a:p>
            <a:r>
              <a:rPr lang="en-US" dirty="0"/>
              <a:t>Be a good speaker</a:t>
            </a:r>
          </a:p>
          <a:p>
            <a:r>
              <a:rPr lang="en-US" dirty="0"/>
              <a:t>Expect bad speakers (and recognize it)</a:t>
            </a:r>
          </a:p>
          <a:p>
            <a:r>
              <a:rPr lang="en-US" dirty="0"/>
              <a:t>Don’t delight in strife</a:t>
            </a:r>
          </a:p>
          <a:p>
            <a:r>
              <a:rPr lang="en-US" dirty="0"/>
              <a:t>Prioritize embodied relationships</a:t>
            </a:r>
          </a:p>
          <a:p>
            <a:r>
              <a:rPr lang="en-US" dirty="0"/>
              <a:t>Receive technology as (limited) gift</a:t>
            </a:r>
          </a:p>
          <a:p>
            <a:r>
              <a:rPr lang="en-US" dirty="0"/>
              <a:t>Directed, mindful engagement</a:t>
            </a:r>
          </a:p>
        </p:txBody>
      </p:sp>
    </p:spTree>
    <p:extLst>
      <p:ext uri="{BB962C8B-B14F-4D97-AF65-F5344CB8AC3E}">
        <p14:creationId xmlns:p14="http://schemas.microsoft.com/office/powerpoint/2010/main" val="367661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303C24-05C1-21CD-9DAB-2EE21197F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Questions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6AB112-B2FA-1705-1BB0-B4BF19985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600" dirty="0"/>
              <a:t>How does today’s session provide a model </a:t>
            </a:r>
            <a:r>
              <a:rPr lang="en-US" sz="2600"/>
              <a:t>for applying Proverbs?</a:t>
            </a:r>
          </a:p>
          <a:p>
            <a:r>
              <a:rPr lang="en-US" sz="2600" dirty="0"/>
              <a:t>What ideas from today seem most useful? </a:t>
            </a:r>
          </a:p>
          <a:p>
            <a:r>
              <a:rPr lang="en-US" sz="2600" dirty="0"/>
              <a:t>What themes are missing? </a:t>
            </a:r>
          </a:p>
          <a:p>
            <a:r>
              <a:rPr lang="en-US" sz="2600" dirty="0"/>
              <a:t>Additional ideas? </a:t>
            </a:r>
          </a:p>
        </p:txBody>
      </p:sp>
    </p:spTree>
    <p:extLst>
      <p:ext uri="{BB962C8B-B14F-4D97-AF65-F5344CB8AC3E}">
        <p14:creationId xmlns:p14="http://schemas.microsoft.com/office/powerpoint/2010/main" val="272268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1E34E2-C597-F0A9-1A6B-C74404D6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Part 1: Problems in Our Online Age</a:t>
            </a:r>
          </a:p>
        </p:txBody>
      </p:sp>
    </p:spTree>
    <p:extLst>
      <p:ext uri="{BB962C8B-B14F-4D97-AF65-F5344CB8AC3E}">
        <p14:creationId xmlns:p14="http://schemas.microsoft.com/office/powerpoint/2010/main" val="21249194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83B439-E7BD-FDA4-73D4-08D48877A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E024F5B-68FB-7DC9-78B2-71928EED7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2CDE3-550E-B79E-AAD2-7B7135C5B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</p:spPr>
        <p:txBody>
          <a:bodyPr>
            <a:normAutofit/>
          </a:bodyPr>
          <a:lstStyle/>
          <a:p>
            <a:pPr algn="l"/>
            <a:r>
              <a:rPr lang="en-US" sz="6100"/>
              <a:t>Taming the Tongue in a World of Texting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A20A9-BC5E-C6B3-B332-396A0877A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Cooper Smith </a:t>
            </a:r>
          </a:p>
          <a:p>
            <a:pPr algn="l"/>
            <a:r>
              <a:rPr lang="en-US" dirty="0"/>
              <a:t>Dwell Community Church 2025</a:t>
            </a: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10D481B5-8EC0-085F-3E2E-F1671BD05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6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88AD24-E8E0-5769-1EF0-99E8CE229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4 Features of Social Media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A2C74-D8B1-271C-0E5F-73FBB119A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User Profiles: personal information and interests</a:t>
            </a:r>
          </a:p>
          <a:p>
            <a:r>
              <a:rPr lang="en-US" sz="2200" dirty="0"/>
              <a:t>User-Generated Content: content to a broad audience</a:t>
            </a:r>
          </a:p>
          <a:p>
            <a:r>
              <a:rPr lang="en-US" sz="2200" dirty="0"/>
              <a:t>Networking: connecting with other users online</a:t>
            </a:r>
          </a:p>
          <a:p>
            <a:r>
              <a:rPr lang="en-US" sz="2200" dirty="0"/>
              <a:t>Interactivity: interact with each other and with content. </a:t>
            </a:r>
          </a:p>
        </p:txBody>
      </p:sp>
    </p:spTree>
    <p:extLst>
      <p:ext uri="{BB962C8B-B14F-4D97-AF65-F5344CB8AC3E}">
        <p14:creationId xmlns:p14="http://schemas.microsoft.com/office/powerpoint/2010/main" val="113110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FA2672-EDF5-30BD-C571-4992FB514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en-US" dirty="0"/>
              <a:t>Jonathan Haidt – </a:t>
            </a:r>
            <a:r>
              <a:rPr lang="en-US" i="1" dirty="0"/>
              <a:t>The Anxious Generation </a:t>
            </a:r>
            <a:r>
              <a:rPr lang="en-US" dirty="0"/>
              <a:t>(2024)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E79932-9FF1-E715-5E18-A9772A8376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“Gen Z [Born after 1995] became the first generation in history to go through puberty with a portal in their pockets that called them away from the people nearby and into an alternative universe that was exciting, addictive, unstable, and unsuitable for children and adolescents.” </a:t>
            </a:r>
          </a:p>
        </p:txBody>
      </p:sp>
    </p:spTree>
    <p:extLst>
      <p:ext uri="{BB962C8B-B14F-4D97-AF65-F5344CB8AC3E}">
        <p14:creationId xmlns:p14="http://schemas.microsoft.com/office/powerpoint/2010/main" val="1316523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8E13FB-B29D-40EF-F5AD-2084A5973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873214" cy="1956841"/>
          </a:xfrm>
        </p:spPr>
        <p:txBody>
          <a:bodyPr anchor="b">
            <a:normAutofit/>
          </a:bodyPr>
          <a:lstStyle/>
          <a:p>
            <a:r>
              <a:rPr lang="en-US" sz="5400" dirty="0"/>
              <a:t>“Great Rewiring”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0A0F6-A4E7-E321-31CA-A1D457532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2000’s – high-speed internet</a:t>
            </a:r>
          </a:p>
          <a:p>
            <a:r>
              <a:rPr lang="en-US" sz="2200" dirty="0"/>
              <a:t>2007 – first iPhone</a:t>
            </a:r>
          </a:p>
          <a:p>
            <a:r>
              <a:rPr lang="en-US" sz="2200" dirty="0"/>
              <a:t>2009 – Like (Facebook) and Retweet (Twitter) created </a:t>
            </a:r>
          </a:p>
          <a:p>
            <a:r>
              <a:rPr lang="en-US" sz="2200" dirty="0"/>
              <a:t>2010 – front-facing cameras</a:t>
            </a:r>
          </a:p>
          <a:p>
            <a:r>
              <a:rPr lang="en-US" sz="2200" dirty="0"/>
              <a:t>2012 – Facebook acquired Instagram</a:t>
            </a:r>
          </a:p>
        </p:txBody>
      </p:sp>
    </p:spTree>
    <p:extLst>
      <p:ext uri="{BB962C8B-B14F-4D97-AF65-F5344CB8AC3E}">
        <p14:creationId xmlns:p14="http://schemas.microsoft.com/office/powerpoint/2010/main" val="342801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40CE-D6FE-070F-8E71-A7F181F9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Waves – Problems start circa 2010</a:t>
            </a:r>
          </a:p>
        </p:txBody>
      </p:sp>
    </p:spTree>
    <p:extLst>
      <p:ext uri="{BB962C8B-B14F-4D97-AF65-F5344CB8AC3E}">
        <p14:creationId xmlns:p14="http://schemas.microsoft.com/office/powerpoint/2010/main" val="99426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009F66-0673-5121-77A4-F87A9EAB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Complicated Problems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629B1-2A9E-A158-E7A6-8997F19CC4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751876"/>
            <a:ext cx="4765638" cy="3890972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300" dirty="0"/>
              <a:t>“Brand management” </a:t>
            </a:r>
          </a:p>
          <a:p>
            <a:r>
              <a:rPr lang="en-US" sz="2300" dirty="0"/>
              <a:t>Lack of real-time socialization</a:t>
            </a:r>
          </a:p>
          <a:p>
            <a:r>
              <a:rPr lang="en-US" sz="2300" dirty="0"/>
              <a:t>Displacement of time (online interaction instead of “real” relationships)</a:t>
            </a:r>
          </a:p>
          <a:p>
            <a:r>
              <a:rPr lang="en-US" sz="2300" dirty="0"/>
              <a:t>Low-stakes communities</a:t>
            </a:r>
          </a:p>
          <a:p>
            <a:r>
              <a:rPr lang="en-US" sz="2300" dirty="0"/>
              <a:t>Increase in social comparison</a:t>
            </a:r>
          </a:p>
          <a:p>
            <a:r>
              <a:rPr lang="en-US" sz="2300" dirty="0"/>
              <a:t>Increase in personal dissatisfaction</a:t>
            </a:r>
          </a:p>
          <a:p>
            <a:r>
              <a:rPr lang="en-US" sz="2300" dirty="0"/>
              <a:t>Addictive patterns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27645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1538</Words>
  <Application>Microsoft Office PowerPoint</Application>
  <PresentationFormat>Widescreen</PresentationFormat>
  <Paragraphs>214</Paragraphs>
  <Slides>40</Slides>
  <Notes>19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Aptos</vt:lpstr>
      <vt:lpstr>Aptos Display</vt:lpstr>
      <vt:lpstr>Arial</vt:lpstr>
      <vt:lpstr>Calibri</vt:lpstr>
      <vt:lpstr>Calibri Light</vt:lpstr>
      <vt:lpstr>Neue Haas Grotesk Text Pro</vt:lpstr>
      <vt:lpstr>Office Theme</vt:lpstr>
      <vt:lpstr>2_Office Theme</vt:lpstr>
      <vt:lpstr>Taming the Tongue in a World of Texting</vt:lpstr>
      <vt:lpstr>Blurb</vt:lpstr>
      <vt:lpstr>Road Map</vt:lpstr>
      <vt:lpstr>Part 1: Problems in Our Online Age</vt:lpstr>
      <vt:lpstr>4 Features of Social Media</vt:lpstr>
      <vt:lpstr>Jonathan Haidt – The Anxious Generation (2024)</vt:lpstr>
      <vt:lpstr>“Great Rewiring”</vt:lpstr>
      <vt:lpstr>Two Waves – Problems start circa 2010</vt:lpstr>
      <vt:lpstr>Complicated Problems</vt:lpstr>
      <vt:lpstr>Part 2: Studying a Topic in Proverbs</vt:lpstr>
      <vt:lpstr>Ways to Study Proverbs</vt:lpstr>
      <vt:lpstr>How to Study a Topic in Proverbs</vt:lpstr>
      <vt:lpstr>Part 3: Proverbs and the Focus on Character</vt:lpstr>
      <vt:lpstr>Dangers: Moralism and Proof-texting</vt:lpstr>
      <vt:lpstr>Thrust of Proverbs: Character Counts</vt:lpstr>
      <vt:lpstr>PowerPoint Presentation</vt:lpstr>
      <vt:lpstr>Thrust of Proverbs: Character Counts</vt:lpstr>
      <vt:lpstr>Part 4: Developing a Framework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Compiling Relevant Threads</vt:lpstr>
      <vt:lpstr>All Together!</vt:lpstr>
      <vt:lpstr>Goal: Formation of Right Character</vt:lpstr>
      <vt:lpstr>Part 5: Practices for Today</vt:lpstr>
      <vt:lpstr>Ideas</vt:lpstr>
      <vt:lpstr>Questions</vt:lpstr>
      <vt:lpstr>Taming the Tongue in a World of Texting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2025-07-20T19:41:45Z</dcterms:created>
  <dcterms:modified xsi:type="dcterms:W3CDTF">2025-07-20T19:41:54Z</dcterms:modified>
</cp:coreProperties>
</file>