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4"/>
  </p:notesMasterIdLst>
  <p:sldIdLst>
    <p:sldId id="256" r:id="rId2"/>
    <p:sldId id="485" r:id="rId3"/>
    <p:sldId id="603" r:id="rId4"/>
    <p:sldId id="668" r:id="rId5"/>
    <p:sldId id="698" r:id="rId6"/>
    <p:sldId id="669" r:id="rId7"/>
    <p:sldId id="677" r:id="rId8"/>
    <p:sldId id="678" r:id="rId9"/>
    <p:sldId id="679" r:id="rId10"/>
    <p:sldId id="680" r:id="rId11"/>
    <p:sldId id="681" r:id="rId12"/>
    <p:sldId id="682" r:id="rId13"/>
    <p:sldId id="683" r:id="rId14"/>
    <p:sldId id="670" r:id="rId15"/>
    <p:sldId id="684" r:id="rId16"/>
    <p:sldId id="671" r:id="rId17"/>
    <p:sldId id="686" r:id="rId18"/>
    <p:sldId id="672" r:id="rId19"/>
    <p:sldId id="673" r:id="rId20"/>
    <p:sldId id="674" r:id="rId21"/>
    <p:sldId id="687" r:id="rId22"/>
    <p:sldId id="688" r:id="rId23"/>
    <p:sldId id="690" r:id="rId24"/>
    <p:sldId id="675" r:id="rId25"/>
    <p:sldId id="693" r:id="rId26"/>
    <p:sldId id="694" r:id="rId27"/>
    <p:sldId id="695" r:id="rId28"/>
    <p:sldId id="692" r:id="rId29"/>
    <p:sldId id="699" r:id="rId30"/>
    <p:sldId id="676" r:id="rId31"/>
    <p:sldId id="700" r:id="rId32"/>
    <p:sldId id="418"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5528" autoAdjust="0"/>
    <p:restoredTop sz="94799" autoAdjust="0"/>
  </p:normalViewPr>
  <p:slideViewPr>
    <p:cSldViewPr snapToGrid="0">
      <p:cViewPr varScale="1">
        <p:scale>
          <a:sx n="62" d="100"/>
          <a:sy n="62" d="100"/>
        </p:scale>
        <p:origin x="44" y="4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54B745-DB36-4267-9760-C2D242931102}" type="datetimeFigureOut">
              <a:rPr lang="en-US" smtClean="0"/>
              <a:t>7/20/2025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F84B48-8E84-4D4B-B3B5-5D3D88AC881D}" type="slidenum">
              <a:rPr lang="en-US" smtClean="0"/>
              <a:t>‹#›</a:t>
            </a:fld>
            <a:endParaRPr lang="en-US"/>
          </a:p>
        </p:txBody>
      </p:sp>
    </p:spTree>
    <p:extLst>
      <p:ext uri="{BB962C8B-B14F-4D97-AF65-F5344CB8AC3E}">
        <p14:creationId xmlns:p14="http://schemas.microsoft.com/office/powerpoint/2010/main" val="3420613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a:t>
            </a:fld>
            <a:endParaRPr lang="en-US" dirty="0"/>
          </a:p>
        </p:txBody>
      </p:sp>
    </p:spTree>
    <p:extLst>
      <p:ext uri="{BB962C8B-B14F-4D97-AF65-F5344CB8AC3E}">
        <p14:creationId xmlns:p14="http://schemas.microsoft.com/office/powerpoint/2010/main" val="29220610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11</a:t>
            </a:fld>
            <a:endParaRPr lang="en-US" dirty="0"/>
          </a:p>
        </p:txBody>
      </p:sp>
    </p:spTree>
    <p:extLst>
      <p:ext uri="{BB962C8B-B14F-4D97-AF65-F5344CB8AC3E}">
        <p14:creationId xmlns:p14="http://schemas.microsoft.com/office/powerpoint/2010/main" val="33820491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12</a:t>
            </a:fld>
            <a:endParaRPr lang="en-US" dirty="0"/>
          </a:p>
        </p:txBody>
      </p:sp>
    </p:spTree>
    <p:extLst>
      <p:ext uri="{BB962C8B-B14F-4D97-AF65-F5344CB8AC3E}">
        <p14:creationId xmlns:p14="http://schemas.microsoft.com/office/powerpoint/2010/main" val="4272051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13</a:t>
            </a:fld>
            <a:endParaRPr lang="en-US" dirty="0"/>
          </a:p>
        </p:txBody>
      </p:sp>
    </p:spTree>
    <p:extLst>
      <p:ext uri="{BB962C8B-B14F-4D97-AF65-F5344CB8AC3E}">
        <p14:creationId xmlns:p14="http://schemas.microsoft.com/office/powerpoint/2010/main" val="40007540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14</a:t>
            </a:fld>
            <a:endParaRPr lang="en-US" dirty="0"/>
          </a:p>
        </p:txBody>
      </p:sp>
    </p:spTree>
    <p:extLst>
      <p:ext uri="{BB962C8B-B14F-4D97-AF65-F5344CB8AC3E}">
        <p14:creationId xmlns:p14="http://schemas.microsoft.com/office/powerpoint/2010/main" val="28760441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15</a:t>
            </a:fld>
            <a:endParaRPr lang="en-US" dirty="0"/>
          </a:p>
        </p:txBody>
      </p:sp>
    </p:spTree>
    <p:extLst>
      <p:ext uri="{BB962C8B-B14F-4D97-AF65-F5344CB8AC3E}">
        <p14:creationId xmlns:p14="http://schemas.microsoft.com/office/powerpoint/2010/main" val="16380708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16</a:t>
            </a:fld>
            <a:endParaRPr lang="en-US" dirty="0"/>
          </a:p>
        </p:txBody>
      </p:sp>
    </p:spTree>
    <p:extLst>
      <p:ext uri="{BB962C8B-B14F-4D97-AF65-F5344CB8AC3E}">
        <p14:creationId xmlns:p14="http://schemas.microsoft.com/office/powerpoint/2010/main" val="2072028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17</a:t>
            </a:fld>
            <a:endParaRPr lang="en-US" dirty="0"/>
          </a:p>
        </p:txBody>
      </p:sp>
    </p:spTree>
    <p:extLst>
      <p:ext uri="{BB962C8B-B14F-4D97-AF65-F5344CB8AC3E}">
        <p14:creationId xmlns:p14="http://schemas.microsoft.com/office/powerpoint/2010/main" val="7111204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18</a:t>
            </a:fld>
            <a:endParaRPr lang="en-US" dirty="0"/>
          </a:p>
        </p:txBody>
      </p:sp>
    </p:spTree>
    <p:extLst>
      <p:ext uri="{BB962C8B-B14F-4D97-AF65-F5344CB8AC3E}">
        <p14:creationId xmlns:p14="http://schemas.microsoft.com/office/powerpoint/2010/main" val="42255362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19</a:t>
            </a:fld>
            <a:endParaRPr lang="en-US" dirty="0"/>
          </a:p>
        </p:txBody>
      </p:sp>
    </p:spTree>
    <p:extLst>
      <p:ext uri="{BB962C8B-B14F-4D97-AF65-F5344CB8AC3E}">
        <p14:creationId xmlns:p14="http://schemas.microsoft.com/office/powerpoint/2010/main" val="14289640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20</a:t>
            </a:fld>
            <a:endParaRPr lang="en-US" dirty="0"/>
          </a:p>
        </p:txBody>
      </p:sp>
    </p:spTree>
    <p:extLst>
      <p:ext uri="{BB962C8B-B14F-4D97-AF65-F5344CB8AC3E}">
        <p14:creationId xmlns:p14="http://schemas.microsoft.com/office/powerpoint/2010/main" val="1554124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a:t>
            </a:fld>
            <a:endParaRPr lang="en-US" dirty="0"/>
          </a:p>
        </p:txBody>
      </p:sp>
    </p:spTree>
    <p:extLst>
      <p:ext uri="{BB962C8B-B14F-4D97-AF65-F5344CB8AC3E}">
        <p14:creationId xmlns:p14="http://schemas.microsoft.com/office/powerpoint/2010/main" val="7793496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21</a:t>
            </a:fld>
            <a:endParaRPr lang="en-US" dirty="0"/>
          </a:p>
        </p:txBody>
      </p:sp>
    </p:spTree>
    <p:extLst>
      <p:ext uri="{BB962C8B-B14F-4D97-AF65-F5344CB8AC3E}">
        <p14:creationId xmlns:p14="http://schemas.microsoft.com/office/powerpoint/2010/main" val="4214028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22</a:t>
            </a:fld>
            <a:endParaRPr lang="en-US" dirty="0"/>
          </a:p>
        </p:txBody>
      </p:sp>
    </p:spTree>
    <p:extLst>
      <p:ext uri="{BB962C8B-B14F-4D97-AF65-F5344CB8AC3E}">
        <p14:creationId xmlns:p14="http://schemas.microsoft.com/office/powerpoint/2010/main" val="9284218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23</a:t>
            </a:fld>
            <a:endParaRPr lang="en-US" dirty="0"/>
          </a:p>
        </p:txBody>
      </p:sp>
    </p:spTree>
    <p:extLst>
      <p:ext uri="{BB962C8B-B14F-4D97-AF65-F5344CB8AC3E}">
        <p14:creationId xmlns:p14="http://schemas.microsoft.com/office/powerpoint/2010/main" val="30085148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24</a:t>
            </a:fld>
            <a:endParaRPr lang="en-US" dirty="0"/>
          </a:p>
        </p:txBody>
      </p:sp>
    </p:spTree>
    <p:extLst>
      <p:ext uri="{BB962C8B-B14F-4D97-AF65-F5344CB8AC3E}">
        <p14:creationId xmlns:p14="http://schemas.microsoft.com/office/powerpoint/2010/main" val="6347867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25</a:t>
            </a:fld>
            <a:endParaRPr lang="en-US" dirty="0"/>
          </a:p>
        </p:txBody>
      </p:sp>
    </p:spTree>
    <p:extLst>
      <p:ext uri="{BB962C8B-B14F-4D97-AF65-F5344CB8AC3E}">
        <p14:creationId xmlns:p14="http://schemas.microsoft.com/office/powerpoint/2010/main" val="142921827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26</a:t>
            </a:fld>
            <a:endParaRPr lang="en-US" dirty="0"/>
          </a:p>
        </p:txBody>
      </p:sp>
    </p:spTree>
    <p:extLst>
      <p:ext uri="{BB962C8B-B14F-4D97-AF65-F5344CB8AC3E}">
        <p14:creationId xmlns:p14="http://schemas.microsoft.com/office/powerpoint/2010/main" val="24979589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27</a:t>
            </a:fld>
            <a:endParaRPr lang="en-US" dirty="0"/>
          </a:p>
        </p:txBody>
      </p:sp>
    </p:spTree>
    <p:extLst>
      <p:ext uri="{BB962C8B-B14F-4D97-AF65-F5344CB8AC3E}">
        <p14:creationId xmlns:p14="http://schemas.microsoft.com/office/powerpoint/2010/main" val="275988877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28</a:t>
            </a:fld>
            <a:endParaRPr lang="en-US" dirty="0"/>
          </a:p>
        </p:txBody>
      </p:sp>
    </p:spTree>
    <p:extLst>
      <p:ext uri="{BB962C8B-B14F-4D97-AF65-F5344CB8AC3E}">
        <p14:creationId xmlns:p14="http://schemas.microsoft.com/office/powerpoint/2010/main" val="48875215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29</a:t>
            </a:fld>
            <a:endParaRPr lang="en-US" dirty="0"/>
          </a:p>
        </p:txBody>
      </p:sp>
    </p:spTree>
    <p:extLst>
      <p:ext uri="{BB962C8B-B14F-4D97-AF65-F5344CB8AC3E}">
        <p14:creationId xmlns:p14="http://schemas.microsoft.com/office/powerpoint/2010/main" val="14617182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30</a:t>
            </a:fld>
            <a:endParaRPr lang="en-US" dirty="0"/>
          </a:p>
        </p:txBody>
      </p:sp>
    </p:spTree>
    <p:extLst>
      <p:ext uri="{BB962C8B-B14F-4D97-AF65-F5344CB8AC3E}">
        <p14:creationId xmlns:p14="http://schemas.microsoft.com/office/powerpoint/2010/main" val="1784178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a:t>
            </a:fld>
            <a:endParaRPr lang="en-US" dirty="0"/>
          </a:p>
        </p:txBody>
      </p:sp>
    </p:spTree>
    <p:extLst>
      <p:ext uri="{BB962C8B-B14F-4D97-AF65-F5344CB8AC3E}">
        <p14:creationId xmlns:p14="http://schemas.microsoft.com/office/powerpoint/2010/main" val="247319217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31</a:t>
            </a:fld>
            <a:endParaRPr lang="en-US" dirty="0"/>
          </a:p>
        </p:txBody>
      </p:sp>
    </p:spTree>
    <p:extLst>
      <p:ext uri="{BB962C8B-B14F-4D97-AF65-F5344CB8AC3E}">
        <p14:creationId xmlns:p14="http://schemas.microsoft.com/office/powerpoint/2010/main" val="20568932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solidFill>
                  <a:prstClr val="black"/>
                </a:solidFill>
              </a:rPr>
              <a:pPr/>
              <a:t>32</a:t>
            </a:fld>
            <a:endParaRPr lang="en-US">
              <a:solidFill>
                <a:prstClr val="black"/>
              </a:solidFill>
            </a:endParaRPr>
          </a:p>
        </p:txBody>
      </p:sp>
    </p:spTree>
    <p:extLst>
      <p:ext uri="{BB962C8B-B14F-4D97-AF65-F5344CB8AC3E}">
        <p14:creationId xmlns:p14="http://schemas.microsoft.com/office/powerpoint/2010/main" val="35635205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5</a:t>
            </a:fld>
            <a:endParaRPr lang="en-US" dirty="0"/>
          </a:p>
        </p:txBody>
      </p:sp>
    </p:spTree>
    <p:extLst>
      <p:ext uri="{BB962C8B-B14F-4D97-AF65-F5344CB8AC3E}">
        <p14:creationId xmlns:p14="http://schemas.microsoft.com/office/powerpoint/2010/main" val="39606737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6</a:t>
            </a:fld>
            <a:endParaRPr lang="en-US" dirty="0"/>
          </a:p>
        </p:txBody>
      </p:sp>
    </p:spTree>
    <p:extLst>
      <p:ext uri="{BB962C8B-B14F-4D97-AF65-F5344CB8AC3E}">
        <p14:creationId xmlns:p14="http://schemas.microsoft.com/office/powerpoint/2010/main" val="11543269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7</a:t>
            </a:fld>
            <a:endParaRPr lang="en-US" dirty="0"/>
          </a:p>
        </p:txBody>
      </p:sp>
    </p:spTree>
    <p:extLst>
      <p:ext uri="{BB962C8B-B14F-4D97-AF65-F5344CB8AC3E}">
        <p14:creationId xmlns:p14="http://schemas.microsoft.com/office/powerpoint/2010/main" val="34061362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8</a:t>
            </a:fld>
            <a:endParaRPr lang="en-US" dirty="0"/>
          </a:p>
        </p:txBody>
      </p:sp>
    </p:spTree>
    <p:extLst>
      <p:ext uri="{BB962C8B-B14F-4D97-AF65-F5344CB8AC3E}">
        <p14:creationId xmlns:p14="http://schemas.microsoft.com/office/powerpoint/2010/main" val="21268447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9</a:t>
            </a:fld>
            <a:endParaRPr lang="en-US" dirty="0"/>
          </a:p>
        </p:txBody>
      </p:sp>
    </p:spTree>
    <p:extLst>
      <p:ext uri="{BB962C8B-B14F-4D97-AF65-F5344CB8AC3E}">
        <p14:creationId xmlns:p14="http://schemas.microsoft.com/office/powerpoint/2010/main" val="23185047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10</a:t>
            </a:fld>
            <a:endParaRPr lang="en-US" dirty="0"/>
          </a:p>
        </p:txBody>
      </p:sp>
    </p:spTree>
    <p:extLst>
      <p:ext uri="{BB962C8B-B14F-4D97-AF65-F5344CB8AC3E}">
        <p14:creationId xmlns:p14="http://schemas.microsoft.com/office/powerpoint/2010/main" val="3526242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0D0EF60-D719-45E1-ACFA-A855B4414268}" type="datetimeFigureOut">
              <a:rPr lang="en-US" smtClean="0"/>
              <a:t>7/20/2025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719531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D0EF60-D719-45E1-ACFA-A855B4414268}" type="datetimeFigureOut">
              <a:rPr lang="en-US" smtClean="0"/>
              <a:t>7/20/2025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3851528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D0EF60-D719-45E1-ACFA-A855B4414268}" type="datetimeFigureOut">
              <a:rPr lang="en-US" smtClean="0"/>
              <a:t>7/20/2025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1821942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D0EF60-D719-45E1-ACFA-A855B4414268}" type="datetimeFigureOut">
              <a:rPr lang="en-US" smtClean="0"/>
              <a:t>7/20/2025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4027926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D0EF60-D719-45E1-ACFA-A855B4414268}" type="datetimeFigureOut">
              <a:rPr lang="en-US" smtClean="0"/>
              <a:t>7/20/2025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1576233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0D0EF60-D719-45E1-ACFA-A855B4414268}" type="datetimeFigureOut">
              <a:rPr lang="en-US" smtClean="0"/>
              <a:t>7/20/2025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490995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0D0EF60-D719-45E1-ACFA-A855B4414268}" type="datetimeFigureOut">
              <a:rPr lang="en-US" smtClean="0"/>
              <a:t>7/20/2025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3539263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0D0EF60-D719-45E1-ACFA-A855B4414268}" type="datetimeFigureOut">
              <a:rPr lang="en-US" smtClean="0"/>
              <a:t>7/20/2025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3177061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D0EF60-D719-45E1-ACFA-A855B4414268}" type="datetimeFigureOut">
              <a:rPr lang="en-US" smtClean="0"/>
              <a:t>7/20/2025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2040796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D0EF60-D719-45E1-ACFA-A855B4414268}" type="datetimeFigureOut">
              <a:rPr lang="en-US" smtClean="0"/>
              <a:t>7/20/2025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2050841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D0EF60-D719-45E1-ACFA-A855B4414268}" type="datetimeFigureOut">
              <a:rPr lang="en-US" smtClean="0"/>
              <a:t>7/20/2025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1898741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D0EF60-D719-45E1-ACFA-A855B4414268}" type="datetimeFigureOut">
              <a:rPr lang="en-US" smtClean="0"/>
              <a:t>7/20/2025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4DF51E-EBDD-4100-9258-BF9F87F5DCA7}" type="slidenum">
              <a:rPr lang="en-US" smtClean="0"/>
              <a:t>‹#›</a:t>
            </a:fld>
            <a:endParaRPr lang="en-US"/>
          </a:p>
        </p:txBody>
      </p:sp>
    </p:spTree>
    <p:extLst>
      <p:ext uri="{BB962C8B-B14F-4D97-AF65-F5344CB8AC3E}">
        <p14:creationId xmlns:p14="http://schemas.microsoft.com/office/powerpoint/2010/main" val="3439541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tx1"/>
          </a:solidFill>
        </p:spPr>
        <p:txBody>
          <a:bodyPr>
            <a:normAutofit fontScale="90000"/>
          </a:bodyPr>
          <a:lstStyle/>
          <a:p>
            <a:r>
              <a:rPr lang="en-US" sz="7200" b="1" dirty="0">
                <a:solidFill>
                  <a:schemeClr val="bg1"/>
                </a:solidFill>
              </a:rPr>
              <a:t>The White Western Religion Fallacy</a:t>
            </a:r>
            <a:br>
              <a:rPr lang="en-US" sz="7200" b="1" dirty="0">
                <a:solidFill>
                  <a:schemeClr val="bg1"/>
                </a:solidFill>
              </a:rPr>
            </a:br>
            <a:endParaRPr lang="en-US" sz="7200" b="1" dirty="0">
              <a:solidFill>
                <a:schemeClr val="bg1"/>
              </a:solidFill>
            </a:endParaRPr>
          </a:p>
        </p:txBody>
      </p:sp>
    </p:spTree>
    <p:extLst>
      <p:ext uri="{BB962C8B-B14F-4D97-AF65-F5344CB8AC3E}">
        <p14:creationId xmlns:p14="http://schemas.microsoft.com/office/powerpoint/2010/main" val="1530634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Counterpoints:  Biblical Data</a:t>
            </a:r>
          </a:p>
        </p:txBody>
      </p:sp>
      <p:sp>
        <p:nvSpPr>
          <p:cNvPr id="3" name="Content Placeholder 2"/>
          <p:cNvSpPr>
            <a:spLocks noGrp="1"/>
          </p:cNvSpPr>
          <p:nvPr>
            <p:ph idx="1"/>
          </p:nvPr>
        </p:nvSpPr>
        <p:spPr/>
        <p:txBody>
          <a:bodyPr>
            <a:normAutofit/>
          </a:bodyPr>
          <a:lstStyle/>
          <a:p>
            <a:r>
              <a:rPr lang="en-US" sz="3200" dirty="0">
                <a:solidFill>
                  <a:schemeClr val="bg1"/>
                </a:solidFill>
              </a:rPr>
              <a:t>Matthew 24:14 - This gospel of the kingdom shall be preached in the whole world as a testimony to all the nations, and then the end will come.</a:t>
            </a:r>
          </a:p>
          <a:p>
            <a:r>
              <a:rPr lang="en-US" sz="3200" dirty="0">
                <a:solidFill>
                  <a:schemeClr val="bg1"/>
                </a:solidFill>
              </a:rPr>
              <a:t>Matthew 28:19-20 - “All authority has been given to Me in heaven and on earth. 19 Go therefore and make disciples of all the nations, baptizing them in the name of the Father and the Son and the Holy Spirit, 20 teaching them to observe all that I commanded you; and lo, I am with you always, even to the end of the age.”</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958543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Counterpoints:  Biblical Data</a:t>
            </a:r>
          </a:p>
        </p:txBody>
      </p:sp>
      <p:sp>
        <p:nvSpPr>
          <p:cNvPr id="3" name="Content Placeholder 2"/>
          <p:cNvSpPr>
            <a:spLocks noGrp="1"/>
          </p:cNvSpPr>
          <p:nvPr>
            <p:ph idx="1"/>
          </p:nvPr>
        </p:nvSpPr>
        <p:spPr/>
        <p:txBody>
          <a:bodyPr>
            <a:normAutofit/>
          </a:bodyPr>
          <a:lstStyle/>
          <a:p>
            <a:r>
              <a:rPr lang="en-US" sz="3200" dirty="0">
                <a:solidFill>
                  <a:schemeClr val="bg1"/>
                </a:solidFill>
              </a:rPr>
              <a:t>Luke 24:47 - and that repentance for forgiveness of sins would be proclaimed in His name to all the nations, beginning from Jerusalem.</a:t>
            </a:r>
          </a:p>
          <a:p>
            <a:r>
              <a:rPr lang="en-US" sz="3200" dirty="0">
                <a:solidFill>
                  <a:schemeClr val="bg1"/>
                </a:solidFill>
              </a:rPr>
              <a:t>Revelation 7:9 - After these things I looked, and behold, a great multitude which no one could count, from every nation and all tribes and peoples and tongues, standing before the throne and before the Lamb, clothed in white robes, and palm branches were in their hands;</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246752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Counterpoints:  Biblical Data</a:t>
            </a:r>
          </a:p>
        </p:txBody>
      </p:sp>
      <p:sp>
        <p:nvSpPr>
          <p:cNvPr id="3" name="Content Placeholder 2"/>
          <p:cNvSpPr>
            <a:spLocks noGrp="1"/>
          </p:cNvSpPr>
          <p:nvPr>
            <p:ph idx="1"/>
          </p:nvPr>
        </p:nvSpPr>
        <p:spPr/>
        <p:txBody>
          <a:bodyPr>
            <a:normAutofit/>
          </a:bodyPr>
          <a:lstStyle/>
          <a:p>
            <a:r>
              <a:rPr lang="en-US" sz="3200" dirty="0">
                <a:solidFill>
                  <a:schemeClr val="bg1"/>
                </a:solidFill>
              </a:rPr>
              <a:t>1 Corinthians 12:13 For by one Spirit we were all baptized into one body, whether Jews or Greeks, whether slaves or free, and we were all made to drink of one Spirit.</a:t>
            </a:r>
          </a:p>
          <a:p>
            <a:r>
              <a:rPr lang="en-US" sz="3200" dirty="0">
                <a:solidFill>
                  <a:schemeClr val="bg1"/>
                </a:solidFill>
              </a:rPr>
              <a:t>Galatians 3:28-29  -  There is neither Jew nor Greek, there is neither slave nor free man, there is neither male nor female; for you are all one in Christ Jesus. 29 And if you belong to Christ, then you are Abraham’s descendants, heirs according to promise.</a:t>
            </a: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830285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Counterpoints:  Biblical Data</a:t>
            </a:r>
          </a:p>
        </p:txBody>
      </p:sp>
      <p:sp>
        <p:nvSpPr>
          <p:cNvPr id="3" name="Content Placeholder 2"/>
          <p:cNvSpPr>
            <a:spLocks noGrp="1"/>
          </p:cNvSpPr>
          <p:nvPr>
            <p:ph idx="1"/>
          </p:nvPr>
        </p:nvSpPr>
        <p:spPr/>
        <p:txBody>
          <a:bodyPr>
            <a:normAutofit/>
          </a:bodyPr>
          <a:lstStyle/>
          <a:p>
            <a:r>
              <a:rPr lang="en-US" sz="3200" dirty="0">
                <a:solidFill>
                  <a:schemeClr val="bg1"/>
                </a:solidFill>
              </a:rPr>
              <a:t>Ephesians 2:14 – 16 “For He Himself is our peace, who made both groups into one and broke down the barrier of the dividing wall, 15… so that in Himself He might make the two into one new man, thus establishing peace, 16 and might reconcile them both in one body to God through the cross”</a:t>
            </a: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127110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Counterpoints:  First Christians</a:t>
            </a:r>
          </a:p>
        </p:txBody>
      </p:sp>
      <p:sp>
        <p:nvSpPr>
          <p:cNvPr id="3" name="Content Placeholder 2"/>
          <p:cNvSpPr>
            <a:spLocks noGrp="1"/>
          </p:cNvSpPr>
          <p:nvPr>
            <p:ph idx="1"/>
          </p:nvPr>
        </p:nvSpPr>
        <p:spPr/>
        <p:txBody>
          <a:bodyPr>
            <a:normAutofit lnSpcReduction="10000"/>
          </a:bodyPr>
          <a:lstStyle/>
          <a:p>
            <a:r>
              <a:rPr lang="en-US" sz="3200" dirty="0">
                <a:solidFill>
                  <a:schemeClr val="bg1"/>
                </a:solidFill>
              </a:rPr>
              <a:t>Jesus was Jewish and his earliest followers were from the middle east</a:t>
            </a:r>
          </a:p>
          <a:p>
            <a:r>
              <a:rPr lang="en-US" sz="3200" dirty="0">
                <a:solidFill>
                  <a:schemeClr val="bg1"/>
                </a:solidFill>
              </a:rPr>
              <a:t>Acts 2:8-11 - And how is it that we each hear them in our own language to which we were born? 9 Parthians and Medes and Elamites, and residents of Mesopotamia, Judea and Cappadocia, Pontus and Asia, 10 Phrygia and Pamphylia, Egypt and the districts of Libya around Cyrene, and visitors from Rome, both Jews and proselytes, 11 Cretans and Arabs—we hear them in our own tongues speaking of the mighty deeds of God.</a:t>
            </a: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377516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Counterpoints:  First Christians</a:t>
            </a:r>
          </a:p>
        </p:txBody>
      </p:sp>
      <p:sp>
        <p:nvSpPr>
          <p:cNvPr id="3" name="Content Placeholder 2"/>
          <p:cNvSpPr>
            <a:spLocks noGrp="1"/>
          </p:cNvSpPr>
          <p:nvPr>
            <p:ph idx="1"/>
          </p:nvPr>
        </p:nvSpPr>
        <p:spPr/>
        <p:txBody>
          <a:bodyPr>
            <a:normAutofit/>
          </a:bodyPr>
          <a:lstStyle/>
          <a:p>
            <a:r>
              <a:rPr lang="en-US" sz="3200" dirty="0">
                <a:solidFill>
                  <a:schemeClr val="bg1"/>
                </a:solidFill>
              </a:rPr>
              <a:t>Acts 8 – Ethiopian Eunuch “south of Egypt” </a:t>
            </a:r>
          </a:p>
          <a:p>
            <a:r>
              <a:rPr lang="en-US" sz="3200" dirty="0">
                <a:solidFill>
                  <a:schemeClr val="bg1"/>
                </a:solidFill>
              </a:rPr>
              <a:t>Acts 13:1 – Simon called Niger “black” might have been African </a:t>
            </a:r>
          </a:p>
          <a:p>
            <a:r>
              <a:rPr lang="en-US" sz="3200" dirty="0">
                <a:solidFill>
                  <a:schemeClr val="bg1"/>
                </a:solidFill>
              </a:rPr>
              <a:t>Acts 18:24 – Apollos from Alexandria – Egypt </a:t>
            </a: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934995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b="1" dirty="0">
                <a:solidFill>
                  <a:schemeClr val="bg1"/>
                </a:solidFill>
              </a:rPr>
              <a:t>Counterpoints:  Early Spread of Christianity </a:t>
            </a:r>
          </a:p>
        </p:txBody>
      </p:sp>
      <p:sp>
        <p:nvSpPr>
          <p:cNvPr id="3" name="Content Placeholder 2"/>
          <p:cNvSpPr>
            <a:spLocks noGrp="1"/>
          </p:cNvSpPr>
          <p:nvPr>
            <p:ph idx="1"/>
          </p:nvPr>
        </p:nvSpPr>
        <p:spPr/>
        <p:txBody>
          <a:bodyPr>
            <a:normAutofit/>
          </a:bodyPr>
          <a:lstStyle/>
          <a:p>
            <a:r>
              <a:rPr lang="en-US" sz="3200" dirty="0">
                <a:solidFill>
                  <a:schemeClr val="bg1"/>
                </a:solidFill>
              </a:rPr>
              <a:t>Started in the Judea </a:t>
            </a:r>
          </a:p>
          <a:p>
            <a:r>
              <a:rPr lang="en-US" sz="3200" dirty="0">
                <a:solidFill>
                  <a:schemeClr val="bg1"/>
                </a:solidFill>
              </a:rPr>
              <a:t>Spread rapidly in the Middle East, North Africa and Asia before it became dominate in Europe. </a:t>
            </a:r>
          </a:p>
          <a:p>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767173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b="1" dirty="0">
                <a:solidFill>
                  <a:schemeClr val="bg1"/>
                </a:solidFill>
              </a:rPr>
              <a:t>Counterpoints:  Early Spread of Christianity </a:t>
            </a:r>
          </a:p>
        </p:txBody>
      </p:sp>
      <p:sp>
        <p:nvSpPr>
          <p:cNvPr id="3" name="Content Placeholder 2"/>
          <p:cNvSpPr>
            <a:spLocks noGrp="1"/>
          </p:cNvSpPr>
          <p:nvPr>
            <p:ph idx="1"/>
          </p:nvPr>
        </p:nvSpPr>
        <p:spPr/>
        <p:txBody>
          <a:bodyPr>
            <a:normAutofit/>
          </a:bodyPr>
          <a:lstStyle/>
          <a:p>
            <a:r>
              <a:rPr lang="en-US" sz="3200" dirty="0">
                <a:solidFill>
                  <a:schemeClr val="bg1"/>
                </a:solidFill>
              </a:rPr>
              <a:t>Started in the Judea </a:t>
            </a:r>
          </a:p>
          <a:p>
            <a:r>
              <a:rPr lang="en-US" sz="3200" dirty="0">
                <a:solidFill>
                  <a:schemeClr val="bg1"/>
                </a:solidFill>
              </a:rPr>
              <a:t>Spread rapidly in the Middle East, North Africa and Asia before it became dominate in Europe. </a:t>
            </a:r>
          </a:p>
          <a:p>
            <a:r>
              <a:rPr lang="en-US" sz="3200" dirty="0">
                <a:solidFill>
                  <a:schemeClr val="bg1"/>
                </a:solidFill>
              </a:rPr>
              <a:t>Could be argued that the rise of Islam and it’s conquests of much of the Middle East and North Africa had a large impact</a:t>
            </a:r>
          </a:p>
          <a:p>
            <a:endParaRPr lang="en-US" sz="3200" dirty="0">
              <a:solidFill>
                <a:schemeClr val="bg1"/>
              </a:solidFill>
            </a:endParaRPr>
          </a:p>
          <a:p>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9006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b="1" dirty="0">
                <a:solidFill>
                  <a:schemeClr val="bg1"/>
                </a:solidFill>
              </a:rPr>
              <a:t>Counterpoints:  Oldest expressions of Christianity </a:t>
            </a:r>
          </a:p>
        </p:txBody>
      </p:sp>
      <p:sp>
        <p:nvSpPr>
          <p:cNvPr id="3" name="Content Placeholder 2"/>
          <p:cNvSpPr>
            <a:spLocks noGrp="1"/>
          </p:cNvSpPr>
          <p:nvPr>
            <p:ph idx="1"/>
          </p:nvPr>
        </p:nvSpPr>
        <p:spPr/>
        <p:txBody>
          <a:bodyPr>
            <a:normAutofit/>
          </a:bodyPr>
          <a:lstStyle/>
          <a:p>
            <a:r>
              <a:rPr lang="en-US" sz="3200" dirty="0">
                <a:solidFill>
                  <a:schemeClr val="bg1"/>
                </a:solidFill>
              </a:rPr>
              <a:t>Coptic – Egypt with roots in the 1</a:t>
            </a:r>
            <a:r>
              <a:rPr lang="en-US" sz="3200" baseline="30000" dirty="0">
                <a:solidFill>
                  <a:schemeClr val="bg1"/>
                </a:solidFill>
              </a:rPr>
              <a:t>st</a:t>
            </a:r>
            <a:r>
              <a:rPr lang="en-US" sz="3200" dirty="0">
                <a:solidFill>
                  <a:schemeClr val="bg1"/>
                </a:solidFill>
              </a:rPr>
              <a:t> Century</a:t>
            </a:r>
          </a:p>
          <a:p>
            <a:r>
              <a:rPr lang="en-US" sz="3200" dirty="0">
                <a:solidFill>
                  <a:schemeClr val="bg1"/>
                </a:solidFill>
              </a:rPr>
              <a:t>Ethiopian – Ethiopia and Eritrea – at least back to the 330 AD</a:t>
            </a:r>
          </a:p>
          <a:p>
            <a:r>
              <a:rPr lang="en-US" sz="3200" dirty="0">
                <a:solidFill>
                  <a:schemeClr val="bg1"/>
                </a:solidFill>
              </a:rPr>
              <a:t>Syrian – Syriac roots to first century </a:t>
            </a:r>
          </a:p>
          <a:p>
            <a:r>
              <a:rPr lang="en-US" sz="3200" dirty="0">
                <a:solidFill>
                  <a:schemeClr val="bg1"/>
                </a:solidFill>
              </a:rPr>
              <a:t>Armenian – might also be back to first century </a:t>
            </a:r>
          </a:p>
          <a:p>
            <a:r>
              <a:rPr lang="en-US" sz="3200" dirty="0">
                <a:solidFill>
                  <a:schemeClr val="bg1"/>
                </a:solidFill>
              </a:rPr>
              <a:t>The “silk road” – Evidence of Persian church from 2</a:t>
            </a:r>
            <a:r>
              <a:rPr lang="en-US" sz="3200" baseline="30000" dirty="0">
                <a:solidFill>
                  <a:schemeClr val="bg1"/>
                </a:solidFill>
              </a:rPr>
              <a:t>nd</a:t>
            </a:r>
            <a:r>
              <a:rPr lang="en-US" sz="3200" dirty="0">
                <a:solidFill>
                  <a:schemeClr val="bg1"/>
                </a:solidFill>
              </a:rPr>
              <a:t> century and even in as far as India as early as the late 1</a:t>
            </a:r>
            <a:r>
              <a:rPr lang="en-US" sz="3200" baseline="30000" dirty="0">
                <a:solidFill>
                  <a:schemeClr val="bg1"/>
                </a:solidFill>
              </a:rPr>
              <a:t>st</a:t>
            </a:r>
            <a:r>
              <a:rPr lang="en-US" sz="3200" dirty="0">
                <a:solidFill>
                  <a:schemeClr val="bg1"/>
                </a:solidFill>
              </a:rPr>
              <a:t> century </a:t>
            </a: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814694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b="1" dirty="0">
                <a:solidFill>
                  <a:schemeClr val="bg1"/>
                </a:solidFill>
              </a:rPr>
              <a:t>Counterpoints:  Theological Diversity</a:t>
            </a:r>
          </a:p>
        </p:txBody>
      </p:sp>
      <p:sp>
        <p:nvSpPr>
          <p:cNvPr id="3" name="Content Placeholder 2"/>
          <p:cNvSpPr>
            <a:spLocks noGrp="1"/>
          </p:cNvSpPr>
          <p:nvPr>
            <p:ph idx="1"/>
          </p:nvPr>
        </p:nvSpPr>
        <p:spPr/>
        <p:txBody>
          <a:bodyPr>
            <a:normAutofit/>
          </a:bodyPr>
          <a:lstStyle/>
          <a:p>
            <a:r>
              <a:rPr lang="en-US" sz="3200" dirty="0">
                <a:solidFill>
                  <a:schemeClr val="bg1"/>
                </a:solidFill>
              </a:rPr>
              <a:t>Significant contributions to Christian thinking and theological development came from outside of Europe early on.</a:t>
            </a:r>
          </a:p>
          <a:p>
            <a:r>
              <a:rPr lang="en-US" sz="3200" dirty="0">
                <a:solidFill>
                  <a:schemeClr val="bg1"/>
                </a:solidFill>
              </a:rPr>
              <a:t>Important figures in church history, like Augustine and Athanasius, were from North Africa</a:t>
            </a: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550748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Introduction</a:t>
            </a:r>
          </a:p>
        </p:txBody>
      </p:sp>
      <p:sp>
        <p:nvSpPr>
          <p:cNvPr id="3" name="Content Placeholder 2"/>
          <p:cNvSpPr>
            <a:spLocks noGrp="1"/>
          </p:cNvSpPr>
          <p:nvPr>
            <p:ph idx="1"/>
          </p:nvPr>
        </p:nvSpPr>
        <p:spPr/>
        <p:txBody>
          <a:bodyPr>
            <a:normAutofit/>
          </a:bodyPr>
          <a:lstStyle/>
          <a:p>
            <a:pPr marL="0" lvl="1" indent="0" eaLnBrk="0" fontAlgn="base" hangingPunct="0">
              <a:lnSpc>
                <a:spcPct val="100000"/>
              </a:lnSpc>
              <a:spcBef>
                <a:spcPts val="0"/>
              </a:spcBef>
              <a:spcAft>
                <a:spcPct val="0"/>
              </a:spcAft>
              <a:buNone/>
            </a:pPr>
            <a:r>
              <a:rPr lang="en-US" sz="3200" dirty="0">
                <a:solidFill>
                  <a:schemeClr val="bg1"/>
                </a:solidFill>
              </a:rPr>
              <a:t>Who:  </a:t>
            </a: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r>
              <a:rPr lang="en-US" sz="3200" dirty="0">
                <a:solidFill>
                  <a:schemeClr val="bg1"/>
                </a:solidFill>
              </a:rPr>
              <a:t>What:  </a:t>
            </a:r>
            <a:r>
              <a:rPr lang="en-US" sz="2800" dirty="0">
                <a:solidFill>
                  <a:schemeClr val="bg1"/>
                </a:solidFill>
              </a:rPr>
              <a:t>It is often said that Christianity is a “White Western Religion” or “White man’s religion”.  This claim is often followed by statements about cultural imperialism, oppression, exploitation, etc.  This session will address this fallacy with data, historic context and Biblical citations that show this claim is not true</a:t>
            </a:r>
            <a:r>
              <a:rPr lang="en-US" sz="3200" dirty="0">
                <a:solidFill>
                  <a:schemeClr val="bg1"/>
                </a:solidFill>
              </a:rPr>
              <a:t>.</a:t>
            </a: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r>
              <a:rPr lang="en-US" sz="3200" dirty="0">
                <a:solidFill>
                  <a:schemeClr val="bg1"/>
                </a:solidFill>
              </a:rPr>
              <a:t>Why:  I was asked </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81440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b="1" dirty="0">
                <a:solidFill>
                  <a:schemeClr val="bg1"/>
                </a:solidFill>
              </a:rPr>
              <a:t>Counterpoints:  Roots of Racism and Cultural Superiority </a:t>
            </a:r>
          </a:p>
        </p:txBody>
      </p:sp>
      <p:sp>
        <p:nvSpPr>
          <p:cNvPr id="3" name="Content Placeholder 2"/>
          <p:cNvSpPr>
            <a:spLocks noGrp="1"/>
          </p:cNvSpPr>
          <p:nvPr>
            <p:ph idx="1"/>
          </p:nvPr>
        </p:nvSpPr>
        <p:spPr/>
        <p:txBody>
          <a:bodyPr>
            <a:normAutofit/>
          </a:bodyPr>
          <a:lstStyle/>
          <a:p>
            <a:r>
              <a:rPr lang="en-US" sz="3200" dirty="0">
                <a:solidFill>
                  <a:schemeClr val="bg1"/>
                </a:solidFill>
              </a:rPr>
              <a:t>Racism and viewing ones culture as superior have a long history </a:t>
            </a:r>
          </a:p>
          <a:p>
            <a:r>
              <a:rPr lang="en-US" sz="3200" dirty="0">
                <a:solidFill>
                  <a:schemeClr val="bg1"/>
                </a:solidFill>
              </a:rPr>
              <a:t>We have documents from Mesopotamia dating back to 2000 BC talking about owning slaves </a:t>
            </a:r>
          </a:p>
          <a:p>
            <a:r>
              <a:rPr lang="en-US" sz="3200" dirty="0">
                <a:solidFill>
                  <a:schemeClr val="bg1"/>
                </a:solidFill>
              </a:rPr>
              <a:t>Europeans likely were not the first </a:t>
            </a:r>
          </a:p>
          <a:p>
            <a:r>
              <a:rPr lang="en-US" sz="3200" dirty="0">
                <a:solidFill>
                  <a:schemeClr val="bg1"/>
                </a:solidFill>
              </a:rPr>
              <a:t>Surprisingly perhaps, the Enlightenment seems to have laid the groundwork for some of the worst expressions of slavery </a:t>
            </a:r>
          </a:p>
          <a:p>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642122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b="1" dirty="0">
                <a:solidFill>
                  <a:schemeClr val="bg1"/>
                </a:solidFill>
              </a:rPr>
              <a:t>Counterpoints:  Roots of Racism and cultural superiority </a:t>
            </a:r>
          </a:p>
        </p:txBody>
      </p:sp>
      <p:sp>
        <p:nvSpPr>
          <p:cNvPr id="3" name="Content Placeholder 2"/>
          <p:cNvSpPr>
            <a:spLocks noGrp="1"/>
          </p:cNvSpPr>
          <p:nvPr>
            <p:ph idx="1"/>
          </p:nvPr>
        </p:nvSpPr>
        <p:spPr>
          <a:xfrm>
            <a:off x="838200" y="1825624"/>
            <a:ext cx="10515600" cy="4849495"/>
          </a:xfrm>
        </p:spPr>
        <p:txBody>
          <a:bodyPr>
            <a:normAutofit fontScale="92500" lnSpcReduction="10000"/>
          </a:bodyPr>
          <a:lstStyle/>
          <a:p>
            <a:r>
              <a:rPr lang="en-US" sz="3200" dirty="0">
                <a:solidFill>
                  <a:schemeClr val="bg1"/>
                </a:solidFill>
              </a:rPr>
              <a:t>Many scholars, including African American, argue that European White Racism as it was expressed during much of history was more a result of enlightenment thinking and their own sense of cultural superiority</a:t>
            </a:r>
          </a:p>
          <a:p>
            <a:r>
              <a:rPr lang="en-US" sz="3200" dirty="0">
                <a:solidFill>
                  <a:schemeClr val="bg1"/>
                </a:solidFill>
              </a:rPr>
              <a:t>Late 1600s began this period (1700 – 1800s its heyday)</a:t>
            </a:r>
          </a:p>
          <a:p>
            <a:r>
              <a:rPr lang="en-US" sz="3200" dirty="0">
                <a:solidFill>
                  <a:schemeClr val="bg1"/>
                </a:solidFill>
              </a:rPr>
              <a:t>David Hume – Scottish philosopher (1711- 1776) “Negros” are “naturally inferior to whites”</a:t>
            </a:r>
          </a:p>
          <a:p>
            <a:r>
              <a:rPr lang="en-US" sz="3200" dirty="0">
                <a:solidFill>
                  <a:schemeClr val="bg1"/>
                </a:solidFill>
              </a:rPr>
              <a:t>Immanuel Kant – German (1724 -1804) agreed - Kant calls the 'white race' the only non-deficient race</a:t>
            </a:r>
          </a:p>
          <a:p>
            <a:r>
              <a:rPr lang="en-US" sz="3200" dirty="0">
                <a:solidFill>
                  <a:schemeClr val="bg1"/>
                </a:solidFill>
              </a:rPr>
              <a:t>Voltaire French (1694 – 1778) – argued that people of color were degenerate versions of humanity </a:t>
            </a:r>
          </a:p>
          <a:p>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111665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b="1" dirty="0">
                <a:solidFill>
                  <a:schemeClr val="bg1"/>
                </a:solidFill>
              </a:rPr>
              <a:t>Counterpoints:  Roots of Racism and cultural superiority </a:t>
            </a:r>
          </a:p>
        </p:txBody>
      </p:sp>
      <p:sp>
        <p:nvSpPr>
          <p:cNvPr id="3" name="Content Placeholder 2"/>
          <p:cNvSpPr>
            <a:spLocks noGrp="1"/>
          </p:cNvSpPr>
          <p:nvPr>
            <p:ph idx="1"/>
          </p:nvPr>
        </p:nvSpPr>
        <p:spPr>
          <a:xfrm>
            <a:off x="838200" y="1825624"/>
            <a:ext cx="10515600" cy="4849495"/>
          </a:xfrm>
        </p:spPr>
        <p:txBody>
          <a:bodyPr>
            <a:normAutofit/>
          </a:bodyPr>
          <a:lstStyle/>
          <a:p>
            <a:r>
              <a:rPr lang="en-US" sz="3200" dirty="0">
                <a:solidFill>
                  <a:schemeClr val="bg1"/>
                </a:solidFill>
              </a:rPr>
              <a:t>This was added to in the 19th century by Darwinism which laid the ground work for Social Darwinism</a:t>
            </a:r>
          </a:p>
          <a:p>
            <a:r>
              <a:rPr lang="en-US" sz="3200" dirty="0">
                <a:solidFill>
                  <a:schemeClr val="bg1"/>
                </a:solidFill>
              </a:rPr>
              <a:t>Ernest Haeckel 1899 book “The Riddle of the Universe” </a:t>
            </a:r>
          </a:p>
          <a:p>
            <a:pPr lvl="1"/>
            <a:r>
              <a:rPr lang="en-US" sz="2800" dirty="0">
                <a:solidFill>
                  <a:schemeClr val="bg1"/>
                </a:solidFill>
              </a:rPr>
              <a:t>He ranked racial groups with Europeans at the top – also hated Christianity and founded Monism </a:t>
            </a:r>
          </a:p>
          <a:p>
            <a:r>
              <a:rPr lang="en-US" sz="3200" dirty="0">
                <a:solidFill>
                  <a:schemeClr val="bg1"/>
                </a:solidFill>
              </a:rPr>
              <a:t>Julian Huxley ( grandson of Thomas Huxley ) promoted theories of innate racial inequality with black people listed as the most inferior</a:t>
            </a:r>
          </a:p>
          <a:p>
            <a:r>
              <a:rPr lang="en-US" sz="3200" dirty="0">
                <a:solidFill>
                  <a:schemeClr val="bg1"/>
                </a:solidFill>
              </a:rPr>
              <a:t>Even H. G Wells (war of the worlds) regarded the dying of people of color as beneficial to humanities chance of survival </a:t>
            </a:r>
          </a:p>
          <a:p>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32548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b="1" dirty="0">
                <a:solidFill>
                  <a:schemeClr val="bg1"/>
                </a:solidFill>
              </a:rPr>
              <a:t>Counterpoints:  Roots of Racism and cultural superiority </a:t>
            </a:r>
          </a:p>
        </p:txBody>
      </p:sp>
      <p:sp>
        <p:nvSpPr>
          <p:cNvPr id="3" name="Content Placeholder 2"/>
          <p:cNvSpPr>
            <a:spLocks noGrp="1"/>
          </p:cNvSpPr>
          <p:nvPr>
            <p:ph idx="1"/>
          </p:nvPr>
        </p:nvSpPr>
        <p:spPr>
          <a:xfrm>
            <a:off x="838200" y="1825624"/>
            <a:ext cx="10515600" cy="4849495"/>
          </a:xfrm>
        </p:spPr>
        <p:txBody>
          <a:bodyPr>
            <a:normAutofit/>
          </a:bodyPr>
          <a:lstStyle/>
          <a:p>
            <a:r>
              <a:rPr lang="en-US" sz="3200" dirty="0">
                <a:solidFill>
                  <a:schemeClr val="bg1"/>
                </a:solidFill>
              </a:rPr>
              <a:t>This was added to in the 19th century by Darwinism which laid the ground work for Social Darwinism</a:t>
            </a:r>
          </a:p>
          <a:p>
            <a:r>
              <a:rPr lang="en-US" sz="3200" dirty="0">
                <a:solidFill>
                  <a:schemeClr val="bg1"/>
                </a:solidFill>
              </a:rPr>
              <a:t>Ernest Haeckel 1899 book “The Riddle of the Universe” </a:t>
            </a:r>
          </a:p>
          <a:p>
            <a:pPr lvl="1"/>
            <a:r>
              <a:rPr lang="en-US" sz="2800" dirty="0">
                <a:solidFill>
                  <a:schemeClr val="bg1"/>
                </a:solidFill>
              </a:rPr>
              <a:t>He ranked racial groups with Europeans at the top – also hated Christianity and founded Monism </a:t>
            </a:r>
          </a:p>
          <a:p>
            <a:r>
              <a:rPr lang="en-US" sz="3200" dirty="0">
                <a:solidFill>
                  <a:schemeClr val="bg1"/>
                </a:solidFill>
              </a:rPr>
              <a:t>Julian Huxley ( grandson of Thomas Huxley ) promoted theories of innate racial inequality with black people listed as the most inferior</a:t>
            </a:r>
          </a:p>
          <a:p>
            <a:r>
              <a:rPr lang="en-US" sz="3200" dirty="0">
                <a:solidFill>
                  <a:schemeClr val="bg1"/>
                </a:solidFill>
              </a:rPr>
              <a:t>Even H. G Wells (war of the worlds) regarded the dying of people of color as beneficial to humanities chance of survival </a:t>
            </a:r>
          </a:p>
          <a:p>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a16="http://schemas.microsoft.com/office/drawing/2014/main" id="{FD4A45D2-C1A8-437C-9277-930EFDEC8349}"/>
              </a:ext>
            </a:extLst>
          </p:cNvPr>
          <p:cNvSpPr/>
          <p:nvPr/>
        </p:nvSpPr>
        <p:spPr>
          <a:xfrm>
            <a:off x="454917" y="1825624"/>
            <a:ext cx="11094720" cy="4765039"/>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It is arguable that the worst expressions of racism and oppression have their roots in Enlightenment thinking and Darwinism.</a:t>
            </a:r>
          </a:p>
          <a:p>
            <a:pPr algn="ctr"/>
            <a:endParaRPr lang="en-US" sz="3200" b="1" dirty="0"/>
          </a:p>
          <a:p>
            <a:pPr algn="ctr"/>
            <a:r>
              <a:rPr lang="en-US" sz="3200" b="1" dirty="0"/>
              <a:t>We should also know, regardless of how it has been misused, the teachings of Jesus leave no room for racism or a view of our own culture as being superior </a:t>
            </a:r>
          </a:p>
        </p:txBody>
      </p:sp>
    </p:spTree>
    <p:extLst>
      <p:ext uri="{BB962C8B-B14F-4D97-AF65-F5344CB8AC3E}">
        <p14:creationId xmlns:p14="http://schemas.microsoft.com/office/powerpoint/2010/main" val="31736448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b="1" dirty="0">
                <a:solidFill>
                  <a:schemeClr val="bg1"/>
                </a:solidFill>
              </a:rPr>
              <a:t>Counterpoints:  Christianity in the world today</a:t>
            </a:r>
          </a:p>
        </p:txBody>
      </p:sp>
      <p:sp>
        <p:nvSpPr>
          <p:cNvPr id="3" name="Content Placeholder 2"/>
          <p:cNvSpPr>
            <a:spLocks noGrp="1"/>
          </p:cNvSpPr>
          <p:nvPr>
            <p:ph idx="1"/>
          </p:nvPr>
        </p:nvSpPr>
        <p:spPr/>
        <p:txBody>
          <a:bodyPr>
            <a:normAutofit/>
          </a:bodyPr>
          <a:lstStyle/>
          <a:p>
            <a:r>
              <a:rPr lang="en-US" sz="3200" dirty="0">
                <a:solidFill>
                  <a:schemeClr val="bg1"/>
                </a:solidFill>
              </a:rPr>
              <a:t>Today most Christians do not live in “Western Nations”</a:t>
            </a:r>
          </a:p>
          <a:p>
            <a:r>
              <a:rPr lang="en-US" sz="3200" dirty="0">
                <a:solidFill>
                  <a:schemeClr val="bg1"/>
                </a:solidFill>
              </a:rPr>
              <a:t>Global population that identify as Christian – 2.2 to 2.4 Billion</a:t>
            </a:r>
          </a:p>
          <a:p>
            <a:r>
              <a:rPr lang="en-US" sz="3200" dirty="0">
                <a:solidFill>
                  <a:schemeClr val="bg1"/>
                </a:solidFill>
              </a:rPr>
              <a:t>Roughly 70% live outside of North America and Europe </a:t>
            </a:r>
          </a:p>
          <a:p>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105062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b="1" dirty="0">
                <a:solidFill>
                  <a:schemeClr val="bg1"/>
                </a:solidFill>
              </a:rPr>
              <a:t>Counterpoints:  Christianity in the world today</a:t>
            </a:r>
          </a:p>
        </p:txBody>
      </p:sp>
      <p:sp>
        <p:nvSpPr>
          <p:cNvPr id="3" name="Content Placeholder 2"/>
          <p:cNvSpPr>
            <a:spLocks noGrp="1"/>
          </p:cNvSpPr>
          <p:nvPr>
            <p:ph idx="1"/>
          </p:nvPr>
        </p:nvSpPr>
        <p:spPr/>
        <p:txBody>
          <a:bodyPr>
            <a:normAutofit/>
          </a:bodyPr>
          <a:lstStyle/>
          <a:p>
            <a:r>
              <a:rPr lang="en-US" sz="3200" dirty="0">
                <a:solidFill>
                  <a:schemeClr val="bg1"/>
                </a:solidFill>
              </a:rPr>
              <a:t>Christianity has been on the decline in the “west” for many decades now.</a:t>
            </a:r>
          </a:p>
          <a:p>
            <a:r>
              <a:rPr lang="en-US" sz="3200" dirty="0">
                <a:solidFill>
                  <a:schemeClr val="bg1"/>
                </a:solidFill>
              </a:rPr>
              <a:t>Overall the church in the USA is on the decline – </a:t>
            </a:r>
          </a:p>
          <a:p>
            <a:pPr marL="0" indent="0">
              <a:buNone/>
            </a:pPr>
            <a:r>
              <a:rPr lang="en-US" sz="3200" dirty="0">
                <a:solidFill>
                  <a:schemeClr val="bg1"/>
                </a:solidFill>
              </a:rPr>
              <a:t>- Less people going to church</a:t>
            </a:r>
          </a:p>
          <a:p>
            <a:pPr marL="0" indent="0">
              <a:buNone/>
            </a:pPr>
            <a:r>
              <a:rPr lang="en-US" sz="3200" dirty="0">
                <a:solidFill>
                  <a:schemeClr val="bg1"/>
                </a:solidFill>
              </a:rPr>
              <a:t>- Less people interested in hearing the Gospel</a:t>
            </a:r>
          </a:p>
          <a:p>
            <a:pPr marL="0" indent="0">
              <a:buNone/>
            </a:pPr>
            <a:r>
              <a:rPr lang="en-US" sz="3200" dirty="0">
                <a:solidFill>
                  <a:schemeClr val="bg1"/>
                </a:solidFill>
              </a:rPr>
              <a:t>- Less people coming to Christ</a:t>
            </a:r>
          </a:p>
          <a:p>
            <a:pPr marL="0" indent="0">
              <a:buNone/>
            </a:pPr>
            <a:r>
              <a:rPr lang="en-US" sz="3200" dirty="0">
                <a:solidFill>
                  <a:schemeClr val="bg1"/>
                </a:solidFill>
              </a:rPr>
              <a:t>- Less people sharing their faith</a:t>
            </a:r>
          </a:p>
          <a:p>
            <a:pPr marL="0" indent="0">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364841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b="1" dirty="0">
                <a:solidFill>
                  <a:schemeClr val="bg1"/>
                </a:solidFill>
              </a:rPr>
              <a:t>Counterpoints:  Christianity in the world today</a:t>
            </a:r>
          </a:p>
        </p:txBody>
      </p:sp>
      <p:sp>
        <p:nvSpPr>
          <p:cNvPr id="3" name="Content Placeholder 2"/>
          <p:cNvSpPr>
            <a:spLocks noGrp="1"/>
          </p:cNvSpPr>
          <p:nvPr>
            <p:ph idx="1"/>
          </p:nvPr>
        </p:nvSpPr>
        <p:spPr/>
        <p:txBody>
          <a:bodyPr>
            <a:normAutofit lnSpcReduction="10000"/>
          </a:bodyPr>
          <a:lstStyle/>
          <a:p>
            <a:r>
              <a:rPr lang="en-US" sz="3200" dirty="0">
                <a:solidFill>
                  <a:schemeClr val="bg1"/>
                </a:solidFill>
              </a:rPr>
              <a:t>Christianity has been on the decline in the “west” for many decades now.</a:t>
            </a:r>
          </a:p>
          <a:p>
            <a:r>
              <a:rPr lang="en-US" sz="3200" dirty="0">
                <a:solidFill>
                  <a:schemeClr val="bg1"/>
                </a:solidFill>
              </a:rPr>
              <a:t>Overall the church in the USA is on the decline – </a:t>
            </a:r>
          </a:p>
          <a:p>
            <a:pPr marL="0" indent="0">
              <a:buNone/>
            </a:pPr>
            <a:r>
              <a:rPr lang="en-US" sz="3200" dirty="0">
                <a:solidFill>
                  <a:schemeClr val="bg1"/>
                </a:solidFill>
              </a:rPr>
              <a:t>- Less people going to church</a:t>
            </a:r>
          </a:p>
          <a:p>
            <a:pPr marL="0" indent="0">
              <a:buNone/>
            </a:pPr>
            <a:r>
              <a:rPr lang="en-US" sz="3200" dirty="0">
                <a:solidFill>
                  <a:schemeClr val="bg1"/>
                </a:solidFill>
              </a:rPr>
              <a:t>- Less people interested in hearing the Gospel</a:t>
            </a:r>
          </a:p>
          <a:p>
            <a:pPr marL="0" indent="0">
              <a:buNone/>
            </a:pPr>
            <a:r>
              <a:rPr lang="en-US" sz="3200" dirty="0">
                <a:solidFill>
                  <a:schemeClr val="bg1"/>
                </a:solidFill>
              </a:rPr>
              <a:t>- Less people coming to Christ</a:t>
            </a:r>
          </a:p>
          <a:p>
            <a:pPr marL="0" indent="0">
              <a:buNone/>
            </a:pPr>
            <a:r>
              <a:rPr lang="en-US" sz="3200" dirty="0">
                <a:solidFill>
                  <a:schemeClr val="bg1"/>
                </a:solidFill>
              </a:rPr>
              <a:t>- Less people sharing their faith</a:t>
            </a:r>
          </a:p>
          <a:p>
            <a:pPr marL="0" indent="0">
              <a:buNone/>
            </a:pPr>
            <a:r>
              <a:rPr lang="en-US" sz="3200" dirty="0">
                <a:solidFill>
                  <a:schemeClr val="bg1"/>
                </a:solidFill>
              </a:rPr>
              <a:t>- Easy to start wondering if God is faithful to His word?</a:t>
            </a:r>
          </a:p>
          <a:p>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a16="http://schemas.microsoft.com/office/drawing/2014/main" id="{6322B1F5-8A9E-47CF-84F6-5A330D5E4495}"/>
              </a:ext>
            </a:extLst>
          </p:cNvPr>
          <p:cNvSpPr/>
          <p:nvPr/>
        </p:nvSpPr>
        <p:spPr>
          <a:xfrm>
            <a:off x="944880" y="2682239"/>
            <a:ext cx="8585200" cy="3494723"/>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But globally it is a very different picture</a:t>
            </a:r>
          </a:p>
          <a:p>
            <a:pPr algn="ctr"/>
            <a:endParaRPr lang="en-US" sz="3200" b="1" dirty="0"/>
          </a:p>
          <a:p>
            <a:pPr algn="ctr"/>
            <a:r>
              <a:rPr lang="en-US" sz="3200" b="1" dirty="0"/>
              <a:t>We live in the time of the greatest expansion of the Gospel in human history</a:t>
            </a:r>
          </a:p>
          <a:p>
            <a:endParaRPr lang="en-US" sz="3200" dirty="0"/>
          </a:p>
        </p:txBody>
      </p:sp>
    </p:spTree>
    <p:extLst>
      <p:ext uri="{BB962C8B-B14F-4D97-AF65-F5344CB8AC3E}">
        <p14:creationId xmlns:p14="http://schemas.microsoft.com/office/powerpoint/2010/main" val="3313049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b="1" dirty="0">
                <a:solidFill>
                  <a:schemeClr val="bg1"/>
                </a:solidFill>
              </a:rPr>
              <a:t>Counterpoints:  Christianity in the world today</a:t>
            </a:r>
          </a:p>
        </p:txBody>
      </p:sp>
      <p:sp>
        <p:nvSpPr>
          <p:cNvPr id="3" name="Content Placeholder 2"/>
          <p:cNvSpPr>
            <a:spLocks noGrp="1"/>
          </p:cNvSpPr>
          <p:nvPr>
            <p:ph idx="1"/>
          </p:nvPr>
        </p:nvSpPr>
        <p:spPr/>
        <p:txBody>
          <a:bodyPr>
            <a:normAutofit/>
          </a:bodyPr>
          <a:lstStyle/>
          <a:p>
            <a:r>
              <a:rPr lang="en-US" sz="3200" dirty="0">
                <a:solidFill>
                  <a:schemeClr val="bg1"/>
                </a:solidFill>
              </a:rPr>
              <a:t>The number of evangelicals has more than tripled in the last 50 years.</a:t>
            </a:r>
          </a:p>
          <a:p>
            <a:r>
              <a:rPr lang="en-US" sz="3200" dirty="0">
                <a:solidFill>
                  <a:schemeClr val="bg1"/>
                </a:solidFill>
              </a:rPr>
              <a:t>Hundreds of millions of people have found faith in Jesus Christ over these years.</a:t>
            </a:r>
          </a:p>
          <a:p>
            <a:r>
              <a:rPr lang="en-US" sz="3200" dirty="0">
                <a:solidFill>
                  <a:schemeClr val="bg1"/>
                </a:solidFill>
              </a:rPr>
              <a:t>Studies indicate that there were roughly 112 million in 1970 worldwide.</a:t>
            </a:r>
          </a:p>
          <a:p>
            <a:r>
              <a:rPr lang="en-US" sz="3200" dirty="0">
                <a:solidFill>
                  <a:schemeClr val="bg1"/>
                </a:solidFill>
              </a:rPr>
              <a:t>Today estimates range between 400 million and 600 million.</a:t>
            </a:r>
          </a:p>
          <a:p>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629565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b="1" dirty="0">
                <a:solidFill>
                  <a:schemeClr val="bg1"/>
                </a:solidFill>
              </a:rPr>
              <a:t>Counterpoints:  Christianity in the world today</a:t>
            </a:r>
          </a:p>
        </p:txBody>
      </p:sp>
      <p:sp>
        <p:nvSpPr>
          <p:cNvPr id="3" name="Content Placeholder 2"/>
          <p:cNvSpPr>
            <a:spLocks noGrp="1"/>
          </p:cNvSpPr>
          <p:nvPr>
            <p:ph idx="1"/>
          </p:nvPr>
        </p:nvSpPr>
        <p:spPr/>
        <p:txBody>
          <a:bodyPr>
            <a:normAutofit/>
          </a:bodyPr>
          <a:lstStyle/>
          <a:p>
            <a:r>
              <a:rPr lang="en-US" sz="3200" dirty="0">
                <a:solidFill>
                  <a:schemeClr val="bg1"/>
                </a:solidFill>
              </a:rPr>
              <a:t>Evangelicals in “western” counties – maybe +/-100 million</a:t>
            </a:r>
          </a:p>
          <a:p>
            <a:r>
              <a:rPr lang="en-US" sz="3200" dirty="0">
                <a:solidFill>
                  <a:schemeClr val="bg1"/>
                </a:solidFill>
              </a:rPr>
              <a:t>The rest of the world – 300 to 500 million</a:t>
            </a:r>
          </a:p>
          <a:p>
            <a:r>
              <a:rPr lang="en-US" sz="3200" dirty="0">
                <a:solidFill>
                  <a:schemeClr val="bg1"/>
                </a:solidFill>
              </a:rPr>
              <a:t>The Global South contains perhaps 70% of the worlds evangelicals</a:t>
            </a: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765514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b="1" dirty="0">
                <a:solidFill>
                  <a:schemeClr val="bg1"/>
                </a:solidFill>
              </a:rPr>
              <a:t>Counterpoints:  Christianity in the world today</a:t>
            </a:r>
          </a:p>
        </p:txBody>
      </p:sp>
      <p:sp>
        <p:nvSpPr>
          <p:cNvPr id="3" name="Content Placeholder 2"/>
          <p:cNvSpPr>
            <a:spLocks noGrp="1"/>
          </p:cNvSpPr>
          <p:nvPr>
            <p:ph idx="1"/>
          </p:nvPr>
        </p:nvSpPr>
        <p:spPr/>
        <p:txBody>
          <a:bodyPr>
            <a:normAutofit/>
          </a:bodyPr>
          <a:lstStyle/>
          <a:p>
            <a:r>
              <a:rPr lang="en-US" sz="3200" dirty="0">
                <a:solidFill>
                  <a:schemeClr val="bg1"/>
                </a:solidFill>
              </a:rPr>
              <a:t>Evangelicals in “western” counties – maybe +/-100 million</a:t>
            </a:r>
          </a:p>
          <a:p>
            <a:r>
              <a:rPr lang="en-US" sz="3200" dirty="0">
                <a:solidFill>
                  <a:schemeClr val="bg1"/>
                </a:solidFill>
              </a:rPr>
              <a:t>The rest of the world – 300 to 500 million</a:t>
            </a:r>
          </a:p>
          <a:p>
            <a:r>
              <a:rPr lang="en-US" sz="3200" dirty="0">
                <a:solidFill>
                  <a:schemeClr val="bg1"/>
                </a:solidFill>
              </a:rPr>
              <a:t>The Global South contains perhaps 70% of the worlds evangelicals</a:t>
            </a:r>
          </a:p>
          <a:p>
            <a:pPr lvl="0"/>
            <a:r>
              <a:rPr lang="en-US" sz="3200" dirty="0">
                <a:solidFill>
                  <a:prstClr val="white"/>
                </a:solidFill>
              </a:rPr>
              <a:t>China 100 million +</a:t>
            </a:r>
          </a:p>
          <a:p>
            <a:pPr lvl="0"/>
            <a:r>
              <a:rPr lang="en-US" sz="3200" dirty="0">
                <a:solidFill>
                  <a:prstClr val="white"/>
                </a:solidFill>
              </a:rPr>
              <a:t>Africa 168 million +</a:t>
            </a:r>
          </a:p>
          <a:p>
            <a:pPr lvl="0"/>
            <a:r>
              <a:rPr lang="en-US" sz="3200" dirty="0">
                <a:solidFill>
                  <a:prstClr val="white"/>
                </a:solidFill>
              </a:rPr>
              <a:t>Southern Americas 130 million +</a:t>
            </a: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16839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The Accusation </a:t>
            </a:r>
          </a:p>
        </p:txBody>
      </p:sp>
      <p:sp>
        <p:nvSpPr>
          <p:cNvPr id="3" name="Content Placeholder 2"/>
          <p:cNvSpPr>
            <a:spLocks noGrp="1"/>
          </p:cNvSpPr>
          <p:nvPr>
            <p:ph idx="1"/>
          </p:nvPr>
        </p:nvSpPr>
        <p:spPr/>
        <p:txBody>
          <a:bodyPr>
            <a:normAutofit fontScale="92500"/>
          </a:bodyPr>
          <a:lstStyle/>
          <a:p>
            <a:pPr marL="0" lvl="1" indent="0" eaLnBrk="0" fontAlgn="base" hangingPunct="0">
              <a:lnSpc>
                <a:spcPct val="100000"/>
              </a:lnSpc>
              <a:spcBef>
                <a:spcPts val="0"/>
              </a:spcBef>
              <a:spcAft>
                <a:spcPct val="0"/>
              </a:spcAft>
              <a:buNone/>
            </a:pPr>
            <a:r>
              <a:rPr lang="en-US" sz="3200" dirty="0">
                <a:solidFill>
                  <a:schemeClr val="bg1"/>
                </a:solidFill>
              </a:rPr>
              <a:t>Christianity is a “Western Religion” or “White Western Religion”</a:t>
            </a: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r>
              <a:rPr lang="en-US" sz="3200" dirty="0">
                <a:solidFill>
                  <a:schemeClr val="bg1"/>
                </a:solidFill>
              </a:rPr>
              <a:t>Christianity is “The White Man’s Religion” </a:t>
            </a: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r>
              <a:rPr lang="en-US" sz="3200" dirty="0">
                <a:solidFill>
                  <a:schemeClr val="bg1"/>
                </a:solidFill>
              </a:rPr>
              <a:t>Christianity has been used as an extension of western imperialism or cultural imperialism </a:t>
            </a: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r>
              <a:rPr lang="en-US" sz="3200" dirty="0">
                <a:solidFill>
                  <a:schemeClr val="bg1"/>
                </a:solidFill>
              </a:rPr>
              <a:t>Christianity has been used to keep minorities and other oppressed people down</a:t>
            </a: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098104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Summary </a:t>
            </a:r>
          </a:p>
        </p:txBody>
      </p:sp>
      <p:sp>
        <p:nvSpPr>
          <p:cNvPr id="3" name="Content Placeholder 2"/>
          <p:cNvSpPr>
            <a:spLocks noGrp="1"/>
          </p:cNvSpPr>
          <p:nvPr>
            <p:ph idx="1"/>
          </p:nvPr>
        </p:nvSpPr>
        <p:spPr/>
        <p:txBody>
          <a:bodyPr>
            <a:normAutofit/>
          </a:bodyPr>
          <a:lstStyle/>
          <a:p>
            <a:r>
              <a:rPr lang="en-US" sz="3200" dirty="0">
                <a:solidFill>
                  <a:schemeClr val="bg1"/>
                </a:solidFill>
              </a:rPr>
              <a:t>Honesty about the evils that have been done in the name of Christ is important and can create opportunities</a:t>
            </a:r>
          </a:p>
          <a:p>
            <a:r>
              <a:rPr lang="en-US" sz="3200" dirty="0">
                <a:solidFill>
                  <a:schemeClr val="bg1"/>
                </a:solidFill>
              </a:rPr>
              <a:t>The Bible clearly has a different take on human equality than what is often portrayed. </a:t>
            </a:r>
          </a:p>
          <a:p>
            <a:r>
              <a:rPr lang="en-US" sz="3200" dirty="0">
                <a:solidFill>
                  <a:schemeClr val="bg1"/>
                </a:solidFill>
              </a:rPr>
              <a:t>The history of Christianity, it’s origins and early expansion tell of story of radical inclusion and a clear multiethnic foundation </a:t>
            </a: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166839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Summary </a:t>
            </a:r>
          </a:p>
        </p:txBody>
      </p:sp>
      <p:sp>
        <p:nvSpPr>
          <p:cNvPr id="3" name="Content Placeholder 2"/>
          <p:cNvSpPr>
            <a:spLocks noGrp="1"/>
          </p:cNvSpPr>
          <p:nvPr>
            <p:ph idx="1"/>
          </p:nvPr>
        </p:nvSpPr>
        <p:spPr/>
        <p:txBody>
          <a:bodyPr>
            <a:normAutofit/>
          </a:bodyPr>
          <a:lstStyle/>
          <a:p>
            <a:r>
              <a:rPr lang="en-US" sz="3200" dirty="0">
                <a:solidFill>
                  <a:schemeClr val="bg1"/>
                </a:solidFill>
              </a:rPr>
              <a:t>Racism and views of cultural superiority (esp. in the last several hundred years) have their roots more in human philosophy than anything to do with Jesus.</a:t>
            </a:r>
          </a:p>
          <a:p>
            <a:r>
              <a:rPr lang="en-US" sz="3200" dirty="0">
                <a:solidFill>
                  <a:schemeClr val="bg1"/>
                </a:solidFill>
              </a:rPr>
              <a:t>Christianity is a truly global movement, embracing vastly different people and cultures.  The Gospel of Jesus Christ is truly thriving outside of the west.</a:t>
            </a:r>
          </a:p>
          <a:p>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650623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Questions or Comments?</a:t>
            </a:r>
          </a:p>
        </p:txBody>
      </p:sp>
      <p:sp>
        <p:nvSpPr>
          <p:cNvPr id="3" name="Content Placeholder 2"/>
          <p:cNvSpPr>
            <a:spLocks noGrp="1"/>
          </p:cNvSpPr>
          <p:nvPr>
            <p:ph idx="1"/>
          </p:nvPr>
        </p:nvSpPr>
        <p:spPr/>
        <p:txBody>
          <a:bodyPr/>
          <a:lstStyle/>
          <a:p>
            <a:pPr marL="342900" lvl="0" indent="-342900" eaLnBrk="0" fontAlgn="base" hangingPunct="0">
              <a:spcBef>
                <a:spcPct val="20000"/>
              </a:spcBef>
              <a:spcAft>
                <a:spcPct val="0"/>
              </a:spcAft>
              <a:buNone/>
            </a:pPr>
            <a:endParaRPr lang="en-US" sz="4000" b="1" dirty="0">
              <a:solidFill>
                <a:schemeClr val="bg1"/>
              </a:solidFill>
            </a:endParaRPr>
          </a:p>
        </p:txBody>
      </p:sp>
    </p:spTree>
    <p:extLst>
      <p:ext uri="{BB962C8B-B14F-4D97-AF65-F5344CB8AC3E}">
        <p14:creationId xmlns:p14="http://schemas.microsoft.com/office/powerpoint/2010/main" val="1122106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We need to be honest</a:t>
            </a:r>
          </a:p>
        </p:txBody>
      </p:sp>
      <p:sp>
        <p:nvSpPr>
          <p:cNvPr id="3" name="Content Placeholder 2"/>
          <p:cNvSpPr>
            <a:spLocks noGrp="1"/>
          </p:cNvSpPr>
          <p:nvPr>
            <p:ph idx="1"/>
          </p:nvPr>
        </p:nvSpPr>
        <p:spPr/>
        <p:txBody>
          <a:bodyPr>
            <a:normAutofit lnSpcReduction="10000"/>
          </a:bodyPr>
          <a:lstStyle/>
          <a:p>
            <a:r>
              <a:rPr lang="en-US" dirty="0">
                <a:solidFill>
                  <a:schemeClr val="bg1"/>
                </a:solidFill>
              </a:rPr>
              <a:t>For periods of History, Christianity was primarily in Europe and most of the people would have been classified as “White”.</a:t>
            </a:r>
          </a:p>
          <a:p>
            <a:r>
              <a:rPr lang="en-US" dirty="0">
                <a:solidFill>
                  <a:schemeClr val="bg1"/>
                </a:solidFill>
              </a:rPr>
              <a:t>Christianity often did spread along colonial lines. </a:t>
            </a:r>
          </a:p>
          <a:p>
            <a:r>
              <a:rPr lang="en-US" dirty="0">
                <a:solidFill>
                  <a:schemeClr val="bg1"/>
                </a:solidFill>
              </a:rPr>
              <a:t>Christianity, at various times in history and in various expressions, has been used as means to control and subjugate conquered or enslaved peoples. </a:t>
            </a:r>
          </a:p>
          <a:p>
            <a:r>
              <a:rPr lang="en-US" dirty="0">
                <a:solidFill>
                  <a:schemeClr val="bg1"/>
                </a:solidFill>
              </a:rPr>
              <a:t>Some expressions of Christianity today, like Christian Nationalism, do seem to be interested in enforcing their idea of Christianity and the cultural preferences that come with it, on the broader public.</a:t>
            </a:r>
          </a:p>
          <a:p>
            <a:r>
              <a:rPr lang="en-US" dirty="0">
                <a:solidFill>
                  <a:schemeClr val="bg1"/>
                </a:solidFill>
              </a:rPr>
              <a:t>There is more that could be said, but time is short</a:t>
            </a: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659305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We need to be honest</a:t>
            </a:r>
          </a:p>
        </p:txBody>
      </p:sp>
      <p:sp>
        <p:nvSpPr>
          <p:cNvPr id="3" name="Content Placeholder 2"/>
          <p:cNvSpPr>
            <a:spLocks noGrp="1"/>
          </p:cNvSpPr>
          <p:nvPr>
            <p:ph idx="1"/>
          </p:nvPr>
        </p:nvSpPr>
        <p:spPr/>
        <p:txBody>
          <a:bodyPr>
            <a:normAutofit lnSpcReduction="10000"/>
          </a:bodyPr>
          <a:lstStyle/>
          <a:p>
            <a:r>
              <a:rPr lang="en-US" dirty="0">
                <a:solidFill>
                  <a:schemeClr val="bg1"/>
                </a:solidFill>
              </a:rPr>
              <a:t>For periods of History, Christianity was primarily in Europe and most of the people would have been classified as “White”.</a:t>
            </a:r>
          </a:p>
          <a:p>
            <a:r>
              <a:rPr lang="en-US" dirty="0">
                <a:solidFill>
                  <a:schemeClr val="bg1"/>
                </a:solidFill>
              </a:rPr>
              <a:t>Christianity often did spread along colonial lines. </a:t>
            </a:r>
          </a:p>
          <a:p>
            <a:r>
              <a:rPr lang="en-US" dirty="0">
                <a:solidFill>
                  <a:schemeClr val="bg1"/>
                </a:solidFill>
              </a:rPr>
              <a:t>Christianity, at various times in history and in various expressions, has been used as means to control and subjugate conquered or enslaved peoples. </a:t>
            </a:r>
          </a:p>
          <a:p>
            <a:r>
              <a:rPr lang="en-US" dirty="0">
                <a:solidFill>
                  <a:schemeClr val="bg1"/>
                </a:solidFill>
              </a:rPr>
              <a:t>Some expressions of Christianity today, like Christian Nationalism, do seem to be interested in enforcing their idea of Christianity and the cultural preferences that come with it, on the broader public.</a:t>
            </a:r>
          </a:p>
          <a:p>
            <a:r>
              <a:rPr lang="en-US" dirty="0">
                <a:solidFill>
                  <a:schemeClr val="bg1"/>
                </a:solidFill>
              </a:rPr>
              <a:t>There is more that could be said, but time is short</a:t>
            </a: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a16="http://schemas.microsoft.com/office/drawing/2014/main" id="{B03A492C-AE02-4115-8D63-46C87E85CDE5}"/>
              </a:ext>
            </a:extLst>
          </p:cNvPr>
          <p:cNvSpPr/>
          <p:nvPr/>
        </p:nvSpPr>
        <p:spPr>
          <a:xfrm>
            <a:off x="0" y="1369854"/>
            <a:ext cx="8915400" cy="1861026"/>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Being able to speak to these accusations and having some information that shows you know some of the history, times, etc. can help when you begin to offer counter points. </a:t>
            </a:r>
          </a:p>
        </p:txBody>
      </p:sp>
    </p:spTree>
    <p:extLst>
      <p:ext uri="{BB962C8B-B14F-4D97-AF65-F5344CB8AC3E}">
        <p14:creationId xmlns:p14="http://schemas.microsoft.com/office/powerpoint/2010/main" val="1227695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Counterpoints:  Biblical Data</a:t>
            </a:r>
          </a:p>
        </p:txBody>
      </p:sp>
      <p:sp>
        <p:nvSpPr>
          <p:cNvPr id="3" name="Content Placeholder 2"/>
          <p:cNvSpPr>
            <a:spLocks noGrp="1"/>
          </p:cNvSpPr>
          <p:nvPr>
            <p:ph idx="1"/>
          </p:nvPr>
        </p:nvSpPr>
        <p:spPr/>
        <p:txBody>
          <a:bodyPr>
            <a:normAutofit/>
          </a:bodyPr>
          <a:lstStyle/>
          <a:p>
            <a:r>
              <a:rPr lang="en-US" sz="3200" dirty="0">
                <a:solidFill>
                  <a:schemeClr val="bg1"/>
                </a:solidFill>
              </a:rPr>
              <a:t>Christianity has its roots in Judaism </a:t>
            </a:r>
          </a:p>
          <a:p>
            <a:r>
              <a:rPr lang="en-US" sz="3200" dirty="0">
                <a:solidFill>
                  <a:schemeClr val="bg1"/>
                </a:solidFill>
              </a:rPr>
              <a:t>Earliest Christians were Jewish and Jesus was Jewish </a:t>
            </a:r>
          </a:p>
          <a:p>
            <a:r>
              <a:rPr lang="en-US" sz="3200" dirty="0">
                <a:solidFill>
                  <a:schemeClr val="bg1"/>
                </a:solidFill>
              </a:rPr>
              <a:t>Abraham was from Ur – modern Iraq (Gen. 11)</a:t>
            </a:r>
          </a:p>
          <a:p>
            <a:r>
              <a:rPr lang="en-US" sz="3200" dirty="0">
                <a:solidFill>
                  <a:schemeClr val="bg1"/>
                </a:solidFill>
              </a:rPr>
              <a:t>Canna, Egypt, back to Canna… </a:t>
            </a:r>
          </a:p>
          <a:p>
            <a:r>
              <a:rPr lang="en-US" sz="3200" dirty="0">
                <a:solidFill>
                  <a:schemeClr val="bg1"/>
                </a:solidFill>
              </a:rPr>
              <a:t>The center of Judaism was in the middle east for most of their history leading up the first century </a:t>
            </a:r>
          </a:p>
          <a:p>
            <a:r>
              <a:rPr lang="en-US" sz="3200" dirty="0">
                <a:solidFill>
                  <a:schemeClr val="bg1"/>
                </a:solidFill>
              </a:rPr>
              <a:t>Most would agree “non-European” and some would argue not “white” depending how that is defined. </a:t>
            </a: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176018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Counterpoints:  Biblical Data</a:t>
            </a:r>
          </a:p>
        </p:txBody>
      </p:sp>
      <p:sp>
        <p:nvSpPr>
          <p:cNvPr id="3" name="Content Placeholder 2"/>
          <p:cNvSpPr>
            <a:spLocks noGrp="1"/>
          </p:cNvSpPr>
          <p:nvPr>
            <p:ph idx="1"/>
          </p:nvPr>
        </p:nvSpPr>
        <p:spPr/>
        <p:txBody>
          <a:bodyPr>
            <a:normAutofit/>
          </a:bodyPr>
          <a:lstStyle/>
          <a:p>
            <a:r>
              <a:rPr lang="en-US" sz="3200" dirty="0">
                <a:solidFill>
                  <a:schemeClr val="bg1"/>
                </a:solidFill>
              </a:rPr>
              <a:t>Jewish Monotheism </a:t>
            </a:r>
          </a:p>
          <a:p>
            <a:pPr lvl="1"/>
            <a:r>
              <a:rPr lang="en-US" sz="2800" dirty="0">
                <a:solidFill>
                  <a:schemeClr val="bg1"/>
                </a:solidFill>
              </a:rPr>
              <a:t>Arguably the oldest expression of Monotheism </a:t>
            </a:r>
          </a:p>
          <a:p>
            <a:pPr lvl="1"/>
            <a:r>
              <a:rPr lang="en-US" sz="2800" dirty="0">
                <a:solidFill>
                  <a:schemeClr val="bg1"/>
                </a:solidFill>
              </a:rPr>
              <a:t>Even opponents/critics of the bible will agree 6</a:t>
            </a:r>
            <a:r>
              <a:rPr lang="en-US" sz="2800" baseline="30000" dirty="0">
                <a:solidFill>
                  <a:schemeClr val="bg1"/>
                </a:solidFill>
              </a:rPr>
              <a:t>th</a:t>
            </a:r>
            <a:r>
              <a:rPr lang="en-US" sz="2800" dirty="0">
                <a:solidFill>
                  <a:schemeClr val="bg1"/>
                </a:solidFill>
              </a:rPr>
              <a:t> century BCE</a:t>
            </a:r>
          </a:p>
          <a:p>
            <a:pPr lvl="1"/>
            <a:r>
              <a:rPr lang="en-US" sz="2800" dirty="0">
                <a:solidFill>
                  <a:schemeClr val="bg1"/>
                </a:solidFill>
              </a:rPr>
              <a:t>Truly uncommon and very different than European world views at the time (Greek, Roman, Celts, Germanic trips – Polytheistic and/or Animistic </a:t>
            </a:r>
          </a:p>
          <a:p>
            <a:pPr lvl="1"/>
            <a:r>
              <a:rPr lang="en-US" sz="2800" dirty="0">
                <a:solidFill>
                  <a:schemeClr val="bg1"/>
                </a:solidFill>
              </a:rPr>
              <a:t>Could be argued that Christianity was the vehicle through which Judaism impacted European culture</a:t>
            </a: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656255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Counterpoints:  Biblical Data</a:t>
            </a:r>
          </a:p>
        </p:txBody>
      </p:sp>
      <p:sp>
        <p:nvSpPr>
          <p:cNvPr id="3" name="Content Placeholder 2"/>
          <p:cNvSpPr>
            <a:spLocks noGrp="1"/>
          </p:cNvSpPr>
          <p:nvPr>
            <p:ph idx="1"/>
          </p:nvPr>
        </p:nvSpPr>
        <p:spPr/>
        <p:txBody>
          <a:bodyPr>
            <a:normAutofit/>
          </a:bodyPr>
          <a:lstStyle/>
          <a:p>
            <a:r>
              <a:rPr lang="en-US" sz="3200" dirty="0">
                <a:solidFill>
                  <a:schemeClr val="bg1"/>
                </a:solidFill>
              </a:rPr>
              <a:t>God’s plan of inclusion – all peoples </a:t>
            </a:r>
          </a:p>
          <a:p>
            <a:r>
              <a:rPr lang="en-US" sz="3200" dirty="0">
                <a:solidFill>
                  <a:schemeClr val="bg1"/>
                </a:solidFill>
              </a:rPr>
              <a:t>Biblical Christianity is often very different than various historic expressions </a:t>
            </a:r>
          </a:p>
          <a:p>
            <a:r>
              <a:rPr lang="en-US" sz="3200" dirty="0">
                <a:solidFill>
                  <a:schemeClr val="bg1"/>
                </a:solidFill>
              </a:rPr>
              <a:t>Gen. 12:3 “… and in you all the nations of the world will be blessed” </a:t>
            </a:r>
          </a:p>
          <a:p>
            <a:r>
              <a:rPr lang="en-US" sz="3200" dirty="0">
                <a:solidFill>
                  <a:schemeClr val="bg1"/>
                </a:solidFill>
              </a:rPr>
              <a:t>Psalm 22:27 - All the ends of the earth will remember and turn to the Lord, And all the families of the nations will worship before You.</a:t>
            </a:r>
          </a:p>
          <a:p>
            <a:pPr marL="0" lvl="1" indent="0" eaLnBrk="0" fontAlgn="base" hangingPunct="0">
              <a:lnSpc>
                <a:spcPct val="100000"/>
              </a:lnSpc>
              <a:spcBef>
                <a:spcPts val="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606698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Counterpoints:  Biblical Data</a:t>
            </a:r>
          </a:p>
        </p:txBody>
      </p:sp>
      <p:sp>
        <p:nvSpPr>
          <p:cNvPr id="3" name="Content Placeholder 2"/>
          <p:cNvSpPr>
            <a:spLocks noGrp="1"/>
          </p:cNvSpPr>
          <p:nvPr>
            <p:ph idx="1"/>
          </p:nvPr>
        </p:nvSpPr>
        <p:spPr/>
        <p:txBody>
          <a:bodyPr>
            <a:normAutofit fontScale="92500" lnSpcReduction="10000"/>
          </a:bodyPr>
          <a:lstStyle/>
          <a:p>
            <a:r>
              <a:rPr lang="en-US" sz="3200" dirty="0">
                <a:solidFill>
                  <a:schemeClr val="bg1"/>
                </a:solidFill>
              </a:rPr>
              <a:t>Isaiah 61:11 - For as the earth brings forth its sprouts, And as a garden causes the things sown in it to spring up, So the Lord God will cause righteousness and praise To spring up before all the nations</a:t>
            </a:r>
          </a:p>
          <a:p>
            <a:r>
              <a:rPr lang="en-US" sz="3200" dirty="0">
                <a:solidFill>
                  <a:schemeClr val="bg1"/>
                </a:solidFill>
              </a:rPr>
              <a:t>Isaiah 19: 23-25 - 23 In that day there will be a highway from Egypt to Assyria, and the Assyrians will come into Egypt and the Egyptians into Assyria, and the Egyptians will worship with the Assyrians. 24 In that day Israel will be the third party with Egypt and Assyria, a blessing in the midst of the earth, 25 whom the Lord of hosts has blessed, saying, “Blessed is Egypt My people, and Assyria the work of My hands, and Israel My inheritance.”</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075406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2313</Words>
  <Application>Microsoft Office PowerPoint</Application>
  <PresentationFormat>Widescreen</PresentationFormat>
  <Paragraphs>321</Paragraphs>
  <Slides>32</Slides>
  <Notes>31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Calibri</vt:lpstr>
      <vt:lpstr>Calibri Light</vt:lpstr>
      <vt:lpstr>Office Theme</vt:lpstr>
      <vt:lpstr>The White Western Religion Fallacy </vt:lpstr>
      <vt:lpstr>Introduction</vt:lpstr>
      <vt:lpstr>The Accusation </vt:lpstr>
      <vt:lpstr>We need to be honest</vt:lpstr>
      <vt:lpstr>We need to be honest</vt:lpstr>
      <vt:lpstr>Counterpoints:  Biblical Data</vt:lpstr>
      <vt:lpstr>Counterpoints:  Biblical Data</vt:lpstr>
      <vt:lpstr>Counterpoints:  Biblical Data</vt:lpstr>
      <vt:lpstr>Counterpoints:  Biblical Data</vt:lpstr>
      <vt:lpstr>Counterpoints:  Biblical Data</vt:lpstr>
      <vt:lpstr>Counterpoints:  Biblical Data</vt:lpstr>
      <vt:lpstr>Counterpoints:  Biblical Data</vt:lpstr>
      <vt:lpstr>Counterpoints:  Biblical Data</vt:lpstr>
      <vt:lpstr>Counterpoints:  First Christians</vt:lpstr>
      <vt:lpstr>Counterpoints:  First Christians</vt:lpstr>
      <vt:lpstr>Counterpoints:  Early Spread of Christianity </vt:lpstr>
      <vt:lpstr>Counterpoints:  Early Spread of Christianity </vt:lpstr>
      <vt:lpstr>Counterpoints:  Oldest expressions of Christianity </vt:lpstr>
      <vt:lpstr>Counterpoints:  Theological Diversity</vt:lpstr>
      <vt:lpstr>Counterpoints:  Roots of Racism and Cultural Superiority </vt:lpstr>
      <vt:lpstr>Counterpoints:  Roots of Racism and cultural superiority </vt:lpstr>
      <vt:lpstr>Counterpoints:  Roots of Racism and cultural superiority </vt:lpstr>
      <vt:lpstr>Counterpoints:  Roots of Racism and cultural superiority </vt:lpstr>
      <vt:lpstr>Counterpoints:  Christianity in the world today</vt:lpstr>
      <vt:lpstr>Counterpoints:  Christianity in the world today</vt:lpstr>
      <vt:lpstr>Counterpoints:  Christianity in the world today</vt:lpstr>
      <vt:lpstr>Counterpoints:  Christianity in the world today</vt:lpstr>
      <vt:lpstr>Counterpoints:  Christianity in the world today</vt:lpstr>
      <vt:lpstr>Counterpoints:  Christianity in the world today</vt:lpstr>
      <vt:lpstr>Summary </vt:lpstr>
      <vt:lpstr>Summary </vt:lpstr>
      <vt:lpstr>Questions or Comments?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2025-07-20T16:39:30Z</dcterms:created>
  <dcterms:modified xsi:type="dcterms:W3CDTF">2025-07-20T16:39:36Z</dcterms:modified>
</cp:coreProperties>
</file>