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60" r:id="rId1"/>
  </p:sldMasterIdLst>
  <p:notesMasterIdLst>
    <p:notesMasterId r:id="rId32"/>
  </p:notesMasterIdLst>
  <p:sldIdLst>
    <p:sldId id="329" r:id="rId2"/>
    <p:sldId id="330" r:id="rId3"/>
    <p:sldId id="258" r:id="rId4"/>
    <p:sldId id="259" r:id="rId5"/>
    <p:sldId id="265" r:id="rId6"/>
    <p:sldId id="266" r:id="rId7"/>
    <p:sldId id="280" r:id="rId8"/>
    <p:sldId id="281" r:id="rId9"/>
    <p:sldId id="282" r:id="rId10"/>
    <p:sldId id="283" r:id="rId11"/>
    <p:sldId id="284" r:id="rId12"/>
    <p:sldId id="289" r:id="rId13"/>
    <p:sldId id="290" r:id="rId14"/>
    <p:sldId id="291" r:id="rId15"/>
    <p:sldId id="292" r:id="rId16"/>
    <p:sldId id="293" r:id="rId17"/>
    <p:sldId id="297" r:id="rId18"/>
    <p:sldId id="298" r:id="rId19"/>
    <p:sldId id="299" r:id="rId20"/>
    <p:sldId id="300" r:id="rId21"/>
    <p:sldId id="301" r:id="rId22"/>
    <p:sldId id="307" r:id="rId23"/>
    <p:sldId id="308" r:id="rId24"/>
    <p:sldId id="309" r:id="rId25"/>
    <p:sldId id="310" r:id="rId26"/>
    <p:sldId id="311" r:id="rId27"/>
    <p:sldId id="316" r:id="rId28"/>
    <p:sldId id="317" r:id="rId29"/>
    <p:sldId id="318" r:id="rId30"/>
    <p:sldId id="328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" y="4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f51fb71b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ff51fb71b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ff51fb71b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ff51fb71b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ff51fb71be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ff51fb71be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ff51fb71be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ff51fb71be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f51fb71be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ff51fb71be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f51fb71be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ff51fb71be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ff51fb71be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ff51fb71be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ff51fb71be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ff51fb71be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ff51fb71be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ff51fb71be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ff51fb71be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ff51fb71be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ff51fb71b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ff51fb71b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f51fb71b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f51fb71be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ff51fb71b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ff51fb71b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f51fb71b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ff51fb71be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ff51fb71be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ff51fb71be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ff51fb71be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ff51fb71be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ff51fb71be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ff51fb71be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ff51fb71be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ff51fb71be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ff51fb71be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ff51fb71be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ff51fb71be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ff51fb71be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6977d0ec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6977d0ec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51d8257b6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51d8257b6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51d8257b6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e51d8257b6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ff51fb71be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ff51fb71be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ff51fb71be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ff51fb71be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ff51fb71be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ff51fb71be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ff51fb71be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ff51fb71be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f51fb71be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ff51fb71be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5A34-E7CE-4B51-9C00-98D10BE6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Great </a:t>
            </a:r>
            <a:r>
              <a:rPr lang="en-US" sz="4400" dirty="0" err="1"/>
              <a:t>Dechurching</a:t>
            </a:r>
            <a:br>
              <a:rPr lang="en-US" sz="4400" dirty="0"/>
            </a:br>
            <a:r>
              <a:rPr lang="en-US" sz="4400" dirty="0"/>
              <a:t>Session One</a:t>
            </a:r>
            <a:br>
              <a:rPr lang="en-US" sz="4400" dirty="0"/>
            </a:br>
            <a:br>
              <a:rPr lang="en-US" sz="4400" dirty="0"/>
            </a:br>
            <a:r>
              <a:rPr lang="en-US" sz="3200" dirty="0"/>
              <a:t>Jim Davis and Michael Graham</a:t>
            </a:r>
          </a:p>
        </p:txBody>
      </p:sp>
    </p:spTree>
    <p:extLst>
      <p:ext uri="{BB962C8B-B14F-4D97-AF65-F5344CB8AC3E}">
        <p14:creationId xmlns:p14="http://schemas.microsoft.com/office/powerpoint/2010/main" val="244860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7D4B-FFC8-4546-83AF-193CAC9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How We Got Here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brief history of our project</a:t>
            </a:r>
          </a:p>
        </p:txBody>
      </p:sp>
    </p:spTree>
    <p:extLst>
      <p:ext uri="{BB962C8B-B14F-4D97-AF65-F5344CB8AC3E}">
        <p14:creationId xmlns:p14="http://schemas.microsoft.com/office/powerpoint/2010/main" val="347049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6" cy="521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307600" y="478775"/>
            <a:ext cx="4726200" cy="361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4753000" y="567050"/>
            <a:ext cx="3667200" cy="2102400"/>
          </a:xfrm>
          <a:prstGeom prst="rect">
            <a:avLst/>
          </a:prstGeom>
          <a:solidFill>
            <a:srgbClr val="EBA93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2883350" y="1762650"/>
            <a:ext cx="770400" cy="770400"/>
          </a:xfrm>
          <a:prstGeom prst="rect">
            <a:avLst/>
          </a:prstGeom>
          <a:solidFill>
            <a:srgbClr val="EBA937"/>
          </a:solidFill>
          <a:ln w="9525" cap="flat" cmpd="sng">
            <a:solidFill>
              <a:srgbClr val="EBA9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58900" y="157775"/>
            <a:ext cx="4942800" cy="4605749"/>
          </a:xfrm>
          <a:prstGeom prst="rect">
            <a:avLst/>
          </a:prstGeom>
          <a:solidFill>
            <a:srgbClr val="EBA937"/>
          </a:solidFill>
          <a:ln w="9525" cap="flat" cmpd="sng">
            <a:solidFill>
              <a:srgbClr val="EBA9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5001700" y="157775"/>
            <a:ext cx="3906875" cy="4605749"/>
          </a:xfrm>
          <a:prstGeom prst="rect">
            <a:avLst/>
          </a:prstGeom>
          <a:solidFill>
            <a:srgbClr val="EBA937"/>
          </a:solidFill>
          <a:ln w="9525" cap="flat" cmpd="sng">
            <a:solidFill>
              <a:srgbClr val="EBA9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570129" y="889615"/>
            <a:ext cx="7414200" cy="4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en" sz="4800" dirty="0">
                <a:solidFill>
                  <a:schemeClr val="lt1"/>
                </a:solidFill>
              </a:rPr>
              <a:t>Old data</a:t>
            </a:r>
            <a:endParaRPr sz="4800" dirty="0">
              <a:solidFill>
                <a:schemeClr val="lt1"/>
              </a:solidFill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en" sz="4800" dirty="0">
                <a:solidFill>
                  <a:schemeClr val="lt1"/>
                </a:solidFill>
              </a:rPr>
              <a:t>Not enough data</a:t>
            </a:r>
            <a:endParaRPr sz="4800" dirty="0">
              <a:solidFill>
                <a:schemeClr val="lt1"/>
              </a:solidFill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en" sz="4800" dirty="0">
                <a:solidFill>
                  <a:schemeClr val="lt1"/>
                </a:solidFill>
              </a:rPr>
              <a:t>Data not actionable pastorally</a:t>
            </a:r>
            <a:endParaRPr sz="4800" dirty="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398" y="670051"/>
            <a:ext cx="6149198" cy="44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6"/>
          <p:cNvSpPr txBox="1"/>
          <p:nvPr/>
        </p:nvSpPr>
        <p:spPr>
          <a:xfrm>
            <a:off x="1342500" y="0"/>
            <a:ext cx="64590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FF0000"/>
                </a:solidFill>
              </a:rPr>
              <a:t>THEKELLERCENTER.ORG</a:t>
            </a:r>
            <a:endParaRPr sz="3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307600" y="478775"/>
            <a:ext cx="4726200" cy="361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4753000" y="567050"/>
            <a:ext cx="3667200" cy="2102400"/>
          </a:xfrm>
          <a:prstGeom prst="rect">
            <a:avLst/>
          </a:prstGeom>
          <a:solidFill>
            <a:srgbClr val="EBA93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2883350" y="1762650"/>
            <a:ext cx="770400" cy="770400"/>
          </a:xfrm>
          <a:prstGeom prst="rect">
            <a:avLst/>
          </a:prstGeom>
          <a:solidFill>
            <a:srgbClr val="EBA937"/>
          </a:solidFill>
          <a:ln w="9525" cap="flat" cmpd="sng">
            <a:solidFill>
              <a:srgbClr val="EBA9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43283" y="197925"/>
            <a:ext cx="7058162" cy="4807524"/>
          </a:xfrm>
          <a:prstGeom prst="rect">
            <a:avLst/>
          </a:prstGeom>
          <a:solidFill>
            <a:srgbClr val="EBA937"/>
          </a:solidFill>
          <a:ln w="9525" cap="flat" cmpd="sng">
            <a:solidFill>
              <a:srgbClr val="EBA9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4929524" y="197925"/>
            <a:ext cx="4077909" cy="4878775"/>
          </a:xfrm>
          <a:prstGeom prst="rect">
            <a:avLst/>
          </a:prstGeom>
          <a:solidFill>
            <a:srgbClr val="EBA937"/>
          </a:solidFill>
          <a:ln w="9525" cap="flat" cmpd="sng">
            <a:solidFill>
              <a:srgbClr val="EBA9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418125" y="435575"/>
            <a:ext cx="7945751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en" sz="3600" dirty="0">
                <a:solidFill>
                  <a:schemeClr val="lt1"/>
                </a:solidFill>
              </a:rPr>
              <a:t>Needed post-fracturing data</a:t>
            </a:r>
            <a:endParaRPr sz="3600" dirty="0">
              <a:solidFill>
                <a:schemeClr val="lt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en" sz="3600" dirty="0">
                <a:solidFill>
                  <a:schemeClr val="lt1"/>
                </a:solidFill>
              </a:rPr>
              <a:t>Needed post-COVID data</a:t>
            </a:r>
            <a:endParaRPr sz="3600" dirty="0">
              <a:solidFill>
                <a:schemeClr val="lt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en" sz="3600" dirty="0">
                <a:solidFill>
                  <a:schemeClr val="lt1"/>
                </a:solidFill>
              </a:rPr>
              <a:t>Needed academically credible data</a:t>
            </a:r>
            <a:endParaRPr sz="3600" dirty="0">
              <a:solidFill>
                <a:schemeClr val="lt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en" sz="3600" dirty="0">
                <a:solidFill>
                  <a:schemeClr val="lt1"/>
                </a:solidFill>
              </a:rPr>
              <a:t>Needed granular insights that were </a:t>
            </a:r>
            <a:br>
              <a:rPr lang="en" sz="3600" dirty="0">
                <a:solidFill>
                  <a:schemeClr val="lt1"/>
                </a:solidFill>
              </a:rPr>
            </a:br>
            <a:r>
              <a:rPr lang="en" sz="3600" dirty="0">
                <a:solidFill>
                  <a:schemeClr val="lt1"/>
                </a:solidFill>
              </a:rPr>
              <a:t>pastorally &amp; personally </a:t>
            </a:r>
            <a:br>
              <a:rPr lang="en" sz="3600" dirty="0">
                <a:solidFill>
                  <a:schemeClr val="lt1"/>
                </a:solidFill>
              </a:rPr>
            </a:br>
            <a:r>
              <a:rPr lang="en" sz="3600" dirty="0">
                <a:solidFill>
                  <a:schemeClr val="lt1"/>
                </a:solidFill>
              </a:rPr>
              <a:t>actionable</a:t>
            </a:r>
            <a:endParaRPr sz="3600" dirty="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94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On-screen Show (16:9)</PresentationFormat>
  <Paragraphs>10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Arial</vt:lpstr>
      <vt:lpstr>Simple Light</vt:lpstr>
      <vt:lpstr>The Great Dechurching Session One  Jim Davis and Michael Graham</vt:lpstr>
      <vt:lpstr>How We Got Here  A brief history of our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2025-07-17T21:51:26Z</dcterms:modified>
</cp:coreProperties>
</file>