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3"/>
  </p:notesMasterIdLst>
  <p:sldIdLst>
    <p:sldId id="7081" r:id="rId2"/>
    <p:sldId id="7864" r:id="rId3"/>
    <p:sldId id="8014" r:id="rId4"/>
    <p:sldId id="8015" r:id="rId5"/>
    <p:sldId id="8013" r:id="rId6"/>
    <p:sldId id="8016" r:id="rId7"/>
    <p:sldId id="8021" r:id="rId8"/>
    <p:sldId id="8020" r:id="rId9"/>
    <p:sldId id="8023" r:id="rId10"/>
    <p:sldId id="8024" r:id="rId11"/>
    <p:sldId id="8025" r:id="rId12"/>
    <p:sldId id="8022" r:id="rId13"/>
    <p:sldId id="8027" r:id="rId14"/>
    <p:sldId id="8028" r:id="rId15"/>
    <p:sldId id="8029" r:id="rId16"/>
    <p:sldId id="8030" r:id="rId17"/>
    <p:sldId id="8031" r:id="rId18"/>
    <p:sldId id="8032" r:id="rId19"/>
    <p:sldId id="8033" r:id="rId20"/>
    <p:sldId id="8035" r:id="rId21"/>
    <p:sldId id="8036" r:id="rId22"/>
    <p:sldId id="8037" r:id="rId23"/>
    <p:sldId id="8120" r:id="rId24"/>
    <p:sldId id="8119" r:id="rId25"/>
    <p:sldId id="8038" r:id="rId26"/>
    <p:sldId id="8040" r:id="rId27"/>
    <p:sldId id="8043" r:id="rId28"/>
    <p:sldId id="8042" r:id="rId29"/>
    <p:sldId id="8046" r:id="rId30"/>
    <p:sldId id="8017" r:id="rId31"/>
    <p:sldId id="8047" r:id="rId32"/>
    <p:sldId id="8048" r:id="rId33"/>
    <p:sldId id="8115" r:id="rId34"/>
    <p:sldId id="8116" r:id="rId35"/>
    <p:sldId id="8055" r:id="rId36"/>
    <p:sldId id="8123" r:id="rId37"/>
    <p:sldId id="8124" r:id="rId38"/>
    <p:sldId id="8056" r:id="rId39"/>
    <p:sldId id="8057" r:id="rId40"/>
    <p:sldId id="8058" r:id="rId41"/>
    <p:sldId id="8059" r:id="rId42"/>
    <p:sldId id="8060" r:id="rId43"/>
    <p:sldId id="8061" r:id="rId44"/>
    <p:sldId id="8062" r:id="rId45"/>
    <p:sldId id="8063" r:id="rId46"/>
    <p:sldId id="8064" r:id="rId47"/>
    <p:sldId id="8065" r:id="rId48"/>
    <p:sldId id="8134" r:id="rId49"/>
    <p:sldId id="8066" r:id="rId50"/>
    <p:sldId id="8125" r:id="rId51"/>
    <p:sldId id="8126" r:id="rId52"/>
    <p:sldId id="8130" r:id="rId53"/>
    <p:sldId id="8131" r:id="rId54"/>
    <p:sldId id="8087" r:id="rId55"/>
    <p:sldId id="8088" r:id="rId56"/>
    <p:sldId id="8089" r:id="rId57"/>
    <p:sldId id="8090" r:id="rId58"/>
    <p:sldId id="8091" r:id="rId59"/>
    <p:sldId id="8092" r:id="rId60"/>
    <p:sldId id="8093" r:id="rId61"/>
    <p:sldId id="8094" r:id="rId62"/>
    <p:sldId id="8095" r:id="rId63"/>
    <p:sldId id="8096" r:id="rId64"/>
    <p:sldId id="8097" r:id="rId65"/>
    <p:sldId id="8098" r:id="rId66"/>
    <p:sldId id="8099" r:id="rId67"/>
    <p:sldId id="8100" r:id="rId68"/>
    <p:sldId id="8101" r:id="rId69"/>
    <p:sldId id="8102" r:id="rId70"/>
    <p:sldId id="8103" r:id="rId71"/>
    <p:sldId id="8104" r:id="rId72"/>
    <p:sldId id="8105" r:id="rId73"/>
    <p:sldId id="8106" r:id="rId74"/>
    <p:sldId id="8111" r:id="rId75"/>
    <p:sldId id="8107" r:id="rId76"/>
    <p:sldId id="8118" r:id="rId77"/>
    <p:sldId id="8110" r:id="rId78"/>
    <p:sldId id="8112" r:id="rId79"/>
    <p:sldId id="8113" r:id="rId80"/>
    <p:sldId id="8114" r:id="rId81"/>
    <p:sldId id="6976" r:id="rId82"/>
    <p:sldId id="3614" r:id="rId83"/>
    <p:sldId id="6905" r:id="rId84"/>
    <p:sldId id="6977" r:id="rId85"/>
    <p:sldId id="6952" r:id="rId86"/>
    <p:sldId id="8077" r:id="rId87"/>
    <p:sldId id="8078" r:id="rId88"/>
    <p:sldId id="8081" r:id="rId89"/>
    <p:sldId id="8082" r:id="rId90"/>
    <p:sldId id="8132" r:id="rId91"/>
    <p:sldId id="8133" r:id="rId92"/>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1C"/>
    <a:srgbClr val="008000"/>
    <a:srgbClr val="DCDC92"/>
    <a:srgbClr val="F79747"/>
    <a:srgbClr val="F68B32"/>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8" autoAdjust="0"/>
    <p:restoredTop sz="93557" autoAdjust="0"/>
  </p:normalViewPr>
  <p:slideViewPr>
    <p:cSldViewPr>
      <p:cViewPr varScale="1">
        <p:scale>
          <a:sx n="63" d="100"/>
          <a:sy n="63" d="100"/>
        </p:scale>
        <p:origin x="792" y="3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 Id="rId9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095EFE32-26EE-44D9-9776-C02DD741DE27}"/>
    <pc:docChg chg="undo custSel addSld delSld modSld sldOrd">
      <pc:chgData name="FoustB" userId="036fd538-e6a0-4478-b832-b99ce6775b9a" providerId="ADAL" clId="{095EFE32-26EE-44D9-9776-C02DD741DE27}" dt="2024-10-30T16:31:36.187" v="106"/>
      <pc:docMkLst>
        <pc:docMk/>
      </pc:docMkLst>
      <pc:sldChg chg="addSp modSp mod modAnim">
        <pc:chgData name="FoustB" userId="036fd538-e6a0-4478-b832-b99ce6775b9a" providerId="ADAL" clId="{095EFE32-26EE-44D9-9776-C02DD741DE27}" dt="2024-10-29T16:27:44.628" v="22"/>
        <pc:sldMkLst>
          <pc:docMk/>
          <pc:sldMk cId="2310838955" sldId="7864"/>
        </pc:sldMkLst>
        <pc:spChg chg="mod">
          <ac:chgData name="FoustB" userId="036fd538-e6a0-4478-b832-b99ce6775b9a" providerId="ADAL" clId="{095EFE32-26EE-44D9-9776-C02DD741DE27}" dt="2024-10-29T16:27:31.006" v="21" actId="20577"/>
          <ac:spMkLst>
            <pc:docMk/>
            <pc:sldMk cId="2310838955" sldId="7864"/>
            <ac:spMk id="4" creationId="{B4D41830-2DD8-2AFE-EC89-3EE21037B429}"/>
          </ac:spMkLst>
        </pc:spChg>
        <pc:spChg chg="add mod">
          <ac:chgData name="FoustB" userId="036fd538-e6a0-4478-b832-b99ce6775b9a" providerId="ADAL" clId="{095EFE32-26EE-44D9-9776-C02DD741DE27}" dt="2024-10-29T16:27:44.628" v="22"/>
          <ac:spMkLst>
            <pc:docMk/>
            <pc:sldMk cId="2310838955" sldId="7864"/>
            <ac:spMk id="5" creationId="{264F62A5-FCE7-8EF3-FA78-4F7F6582A19B}"/>
          </ac:spMkLst>
        </pc:spChg>
      </pc:sldChg>
      <pc:sldChg chg="del">
        <pc:chgData name="FoustB" userId="036fd538-e6a0-4478-b832-b99ce6775b9a" providerId="ADAL" clId="{095EFE32-26EE-44D9-9776-C02DD741DE27}" dt="2024-10-29T16:28:23.518" v="24" actId="47"/>
        <pc:sldMkLst>
          <pc:docMk/>
          <pc:sldMk cId="3366956662" sldId="7927"/>
        </pc:sldMkLst>
      </pc:sldChg>
      <pc:sldChg chg="del">
        <pc:chgData name="FoustB" userId="036fd538-e6a0-4478-b832-b99ce6775b9a" providerId="ADAL" clId="{095EFE32-26EE-44D9-9776-C02DD741DE27}" dt="2024-10-29T16:27:51.880" v="23" actId="47"/>
        <pc:sldMkLst>
          <pc:docMk/>
          <pc:sldMk cId="32923637" sldId="8012"/>
        </pc:sldMkLst>
      </pc:sldChg>
      <pc:sldChg chg="delSp modAnim">
        <pc:chgData name="FoustB" userId="036fd538-e6a0-4478-b832-b99ce6775b9a" providerId="ADAL" clId="{095EFE32-26EE-44D9-9776-C02DD741DE27}" dt="2024-10-30T14:47:17.976" v="27" actId="478"/>
        <pc:sldMkLst>
          <pc:docMk/>
          <pc:sldMk cId="575102023" sldId="8031"/>
        </pc:sldMkLst>
        <pc:picChg chg="del">
          <ac:chgData name="FoustB" userId="036fd538-e6a0-4478-b832-b99ce6775b9a" providerId="ADAL" clId="{095EFE32-26EE-44D9-9776-C02DD741DE27}" dt="2024-10-30T14:47:17.976" v="27" actId="478"/>
          <ac:picMkLst>
            <pc:docMk/>
            <pc:sldMk cId="575102023" sldId="8031"/>
            <ac:picMk id="2050" creationId="{35AD7731-1888-3F60-728F-5571641EBD55}"/>
          </ac:picMkLst>
        </pc:picChg>
      </pc:sldChg>
      <pc:sldChg chg="addSp delSp modSp mod">
        <pc:chgData name="FoustB" userId="036fd538-e6a0-4478-b832-b99ce6775b9a" providerId="ADAL" clId="{095EFE32-26EE-44D9-9776-C02DD741DE27}" dt="2024-10-30T16:30:18.296" v="104" actId="20577"/>
        <pc:sldMkLst>
          <pc:docMk/>
          <pc:sldMk cId="652570357" sldId="8066"/>
        </pc:sldMkLst>
        <pc:spChg chg="del mod">
          <ac:chgData name="FoustB" userId="036fd538-e6a0-4478-b832-b99ce6775b9a" providerId="ADAL" clId="{095EFE32-26EE-44D9-9776-C02DD741DE27}" dt="2024-10-30T16:12:47.156" v="82" actId="478"/>
          <ac:spMkLst>
            <pc:docMk/>
            <pc:sldMk cId="652570357" sldId="8066"/>
            <ac:spMk id="6" creationId="{66F59C34-7881-8BEE-C829-53B507951412}"/>
          </ac:spMkLst>
        </pc:spChg>
        <pc:spChg chg="add mod">
          <ac:chgData name="FoustB" userId="036fd538-e6a0-4478-b832-b99ce6775b9a" providerId="ADAL" clId="{095EFE32-26EE-44D9-9776-C02DD741DE27}" dt="2024-10-30T16:30:18.296" v="104" actId="20577"/>
          <ac:spMkLst>
            <pc:docMk/>
            <pc:sldMk cId="652570357" sldId="8066"/>
            <ac:spMk id="7" creationId="{BA313308-91B1-BAE4-A081-FA89D1065AB2}"/>
          </ac:spMkLst>
        </pc:spChg>
        <pc:picChg chg="del">
          <ac:chgData name="FoustB" userId="036fd538-e6a0-4478-b832-b99ce6775b9a" providerId="ADAL" clId="{095EFE32-26EE-44D9-9776-C02DD741DE27}" dt="2024-10-30T16:11:22.999" v="30" actId="478"/>
          <ac:picMkLst>
            <pc:docMk/>
            <pc:sldMk cId="652570357" sldId="8066"/>
            <ac:picMk id="3" creationId="{36D39A18-5ED9-8C50-0ACE-259C1A1F13B9}"/>
          </ac:picMkLst>
        </pc:picChg>
      </pc:sldChg>
      <pc:sldChg chg="del">
        <pc:chgData name="FoustB" userId="036fd538-e6a0-4478-b832-b99ce6775b9a" providerId="ADAL" clId="{095EFE32-26EE-44D9-9776-C02DD741DE27}" dt="2024-10-30T16:11:49.598" v="66" actId="47"/>
        <pc:sldMkLst>
          <pc:docMk/>
          <pc:sldMk cId="3522906129" sldId="8069"/>
        </pc:sldMkLst>
      </pc:sldChg>
      <pc:sldChg chg="del">
        <pc:chgData name="FoustB" userId="036fd538-e6a0-4478-b832-b99ce6775b9a" providerId="ADAL" clId="{095EFE32-26EE-44D9-9776-C02DD741DE27}" dt="2024-10-30T16:11:50.601" v="67" actId="47"/>
        <pc:sldMkLst>
          <pc:docMk/>
          <pc:sldMk cId="2718911121" sldId="8070"/>
        </pc:sldMkLst>
      </pc:sldChg>
      <pc:sldChg chg="del">
        <pc:chgData name="FoustB" userId="036fd538-e6a0-4478-b832-b99ce6775b9a" providerId="ADAL" clId="{095EFE32-26EE-44D9-9776-C02DD741DE27}" dt="2024-10-30T16:11:51.794" v="68" actId="47"/>
        <pc:sldMkLst>
          <pc:docMk/>
          <pc:sldMk cId="1079123472" sldId="8071"/>
        </pc:sldMkLst>
      </pc:sldChg>
      <pc:sldChg chg="del">
        <pc:chgData name="FoustB" userId="036fd538-e6a0-4478-b832-b99ce6775b9a" providerId="ADAL" clId="{095EFE32-26EE-44D9-9776-C02DD741DE27}" dt="2024-10-30T16:11:53.182" v="69" actId="47"/>
        <pc:sldMkLst>
          <pc:docMk/>
          <pc:sldMk cId="3444236397" sldId="8072"/>
        </pc:sldMkLst>
      </pc:sldChg>
      <pc:sldChg chg="del">
        <pc:chgData name="FoustB" userId="036fd538-e6a0-4478-b832-b99ce6775b9a" providerId="ADAL" clId="{095EFE32-26EE-44D9-9776-C02DD741DE27}" dt="2024-10-30T16:11:56.156" v="70" actId="47"/>
        <pc:sldMkLst>
          <pc:docMk/>
          <pc:sldMk cId="763716397" sldId="8073"/>
        </pc:sldMkLst>
      </pc:sldChg>
      <pc:sldChg chg="del">
        <pc:chgData name="FoustB" userId="036fd538-e6a0-4478-b832-b99ce6775b9a" providerId="ADAL" clId="{095EFE32-26EE-44D9-9776-C02DD741DE27}" dt="2024-10-30T16:13:41.251" v="85" actId="47"/>
        <pc:sldMkLst>
          <pc:docMk/>
          <pc:sldMk cId="1912299519" sldId="8085"/>
        </pc:sldMkLst>
      </pc:sldChg>
      <pc:sldChg chg="del">
        <pc:chgData name="FoustB" userId="036fd538-e6a0-4478-b832-b99ce6775b9a" providerId="ADAL" clId="{095EFE32-26EE-44D9-9776-C02DD741DE27}" dt="2024-10-30T16:13:43.292" v="86" actId="47"/>
        <pc:sldMkLst>
          <pc:docMk/>
          <pc:sldMk cId="3480147711" sldId="8086"/>
        </pc:sldMkLst>
      </pc:sldChg>
      <pc:sldChg chg="modSp mod">
        <pc:chgData name="FoustB" userId="036fd538-e6a0-4478-b832-b99ce6775b9a" providerId="ADAL" clId="{095EFE32-26EE-44D9-9776-C02DD741DE27}" dt="2024-10-30T16:17:06.193" v="89" actId="207"/>
        <pc:sldMkLst>
          <pc:docMk/>
          <pc:sldMk cId="3679420505" sldId="8090"/>
        </pc:sldMkLst>
        <pc:spChg chg="mod">
          <ac:chgData name="FoustB" userId="036fd538-e6a0-4478-b832-b99ce6775b9a" providerId="ADAL" clId="{095EFE32-26EE-44D9-9776-C02DD741DE27}" dt="2024-10-30T16:17:06.193" v="89" actId="207"/>
          <ac:spMkLst>
            <pc:docMk/>
            <pc:sldMk cId="3679420505" sldId="8090"/>
            <ac:spMk id="7" creationId="{7F50633C-CB79-36B4-0ADA-E426B7BE1473}"/>
          </ac:spMkLst>
        </pc:spChg>
      </pc:sldChg>
      <pc:sldChg chg="addSp delSp modSp mod delAnim">
        <pc:chgData name="FoustB" userId="036fd538-e6a0-4478-b832-b99ce6775b9a" providerId="ADAL" clId="{095EFE32-26EE-44D9-9776-C02DD741DE27}" dt="2024-10-30T16:31:36.187" v="106"/>
        <pc:sldMkLst>
          <pc:docMk/>
          <pc:sldMk cId="919260533" sldId="8125"/>
        </pc:sldMkLst>
        <pc:spChg chg="add del">
          <ac:chgData name="FoustB" userId="036fd538-e6a0-4478-b832-b99ce6775b9a" providerId="ADAL" clId="{095EFE32-26EE-44D9-9776-C02DD741DE27}" dt="2024-10-30T16:12:15.344" v="74" actId="478"/>
          <ac:spMkLst>
            <pc:docMk/>
            <pc:sldMk cId="919260533" sldId="8125"/>
            <ac:spMk id="5" creationId="{BF52F3E0-8800-813D-D21E-238180687D6C}"/>
          </ac:spMkLst>
        </pc:spChg>
        <pc:spChg chg="add del mod">
          <ac:chgData name="FoustB" userId="036fd538-e6a0-4478-b832-b99ce6775b9a" providerId="ADAL" clId="{095EFE32-26EE-44D9-9776-C02DD741DE27}" dt="2024-10-30T16:31:35.820" v="105" actId="478"/>
          <ac:spMkLst>
            <pc:docMk/>
            <pc:sldMk cId="919260533" sldId="8125"/>
            <ac:spMk id="8" creationId="{129C833A-5976-623D-71A8-3EA3958C8595}"/>
          </ac:spMkLst>
        </pc:spChg>
        <pc:spChg chg="del">
          <ac:chgData name="FoustB" userId="036fd538-e6a0-4478-b832-b99ce6775b9a" providerId="ADAL" clId="{095EFE32-26EE-44D9-9776-C02DD741DE27}" dt="2024-10-30T16:12:03.590" v="71" actId="478"/>
          <ac:spMkLst>
            <pc:docMk/>
            <pc:sldMk cId="919260533" sldId="8125"/>
            <ac:spMk id="10" creationId="{BF83C80B-0223-C9D3-E97E-7E55CFF832C5}"/>
          </ac:spMkLst>
        </pc:spChg>
        <pc:spChg chg="add mod">
          <ac:chgData name="FoustB" userId="036fd538-e6a0-4478-b832-b99ce6775b9a" providerId="ADAL" clId="{095EFE32-26EE-44D9-9776-C02DD741DE27}" dt="2024-10-30T16:31:36.187" v="106"/>
          <ac:spMkLst>
            <pc:docMk/>
            <pc:sldMk cId="919260533" sldId="8125"/>
            <ac:spMk id="11" creationId="{05EFCB57-DB7A-A0EC-2612-E60185C85736}"/>
          </ac:spMkLst>
        </pc:spChg>
      </pc:sldChg>
      <pc:sldChg chg="del">
        <pc:chgData name="FoustB" userId="036fd538-e6a0-4478-b832-b99ce6775b9a" providerId="ADAL" clId="{095EFE32-26EE-44D9-9776-C02DD741DE27}" dt="2024-10-30T16:12:53.277" v="84" actId="47"/>
        <pc:sldMkLst>
          <pc:docMk/>
          <pc:sldMk cId="2289346749" sldId="8128"/>
        </pc:sldMkLst>
      </pc:sldChg>
      <pc:sldChg chg="add">
        <pc:chgData name="FoustB" userId="036fd538-e6a0-4478-b832-b99ce6775b9a" providerId="ADAL" clId="{095EFE32-26EE-44D9-9776-C02DD741DE27}" dt="2024-10-29T16:27:10.901" v="0"/>
        <pc:sldMkLst>
          <pc:docMk/>
          <pc:sldMk cId="1365613188" sldId="8132"/>
        </pc:sldMkLst>
      </pc:sldChg>
      <pc:sldChg chg="add">
        <pc:chgData name="FoustB" userId="036fd538-e6a0-4478-b832-b99ce6775b9a" providerId="ADAL" clId="{095EFE32-26EE-44D9-9776-C02DD741DE27}" dt="2024-10-29T16:27:10.901" v="0"/>
        <pc:sldMkLst>
          <pc:docMk/>
          <pc:sldMk cId="2869197727" sldId="8133"/>
        </pc:sldMkLst>
      </pc:sldChg>
      <pc:sldChg chg="add del">
        <pc:chgData name="FoustB" userId="036fd538-e6a0-4478-b832-b99ce6775b9a" providerId="ADAL" clId="{095EFE32-26EE-44D9-9776-C02DD741DE27}" dt="2024-10-29T16:28:37.767" v="26" actId="47"/>
        <pc:sldMkLst>
          <pc:docMk/>
          <pc:sldMk cId="562538449" sldId="8134"/>
        </pc:sldMkLst>
      </pc:sldChg>
      <pc:sldChg chg="modSp add mod ord">
        <pc:chgData name="FoustB" userId="036fd538-e6a0-4478-b832-b99ce6775b9a" providerId="ADAL" clId="{095EFE32-26EE-44D9-9776-C02DD741DE27}" dt="2024-10-30T16:30:07.607" v="98"/>
        <pc:sldMkLst>
          <pc:docMk/>
          <pc:sldMk cId="3600100324" sldId="8134"/>
        </pc:sldMkLst>
        <pc:spChg chg="mod">
          <ac:chgData name="FoustB" userId="036fd538-e6a0-4478-b832-b99ce6775b9a" providerId="ADAL" clId="{095EFE32-26EE-44D9-9776-C02DD741DE27}" dt="2024-10-30T16:30:02.952" v="96" actId="20577"/>
          <ac:spMkLst>
            <pc:docMk/>
            <pc:sldMk cId="3600100324" sldId="8134"/>
            <ac:spMk id="7" creationId="{941F8292-CB81-9A04-23AC-0BF89C85DF9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11/11/2024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885860-DF32-4A48-BFE0-486F6069B192}" type="slidenum">
              <a:rPr lang="en-US">
                <a:solidFill>
                  <a:srgbClr val="000000"/>
                </a:solidFill>
              </a:rPr>
              <a:pPr/>
              <a:t>89</a:t>
            </a:fld>
            <a:endParaRPr lang="en-US">
              <a:solidFill>
                <a:srgbClr val="000000"/>
              </a:solidFill>
            </a:endParaRPr>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1125344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81</a:t>
            </a:fld>
            <a:endParaRPr lang="en-US" dirty="0"/>
          </a:p>
        </p:txBody>
      </p:sp>
    </p:spTree>
    <p:extLst>
      <p:ext uri="{BB962C8B-B14F-4D97-AF65-F5344CB8AC3E}">
        <p14:creationId xmlns:p14="http://schemas.microsoft.com/office/powerpoint/2010/main" val="1955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82</a:t>
            </a:fld>
            <a:endParaRPr lang="en-US"/>
          </a:p>
        </p:txBody>
      </p:sp>
    </p:spTree>
    <p:extLst>
      <p:ext uri="{BB962C8B-B14F-4D97-AF65-F5344CB8AC3E}">
        <p14:creationId xmlns:p14="http://schemas.microsoft.com/office/powerpoint/2010/main" val="2666275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E27B46B-6C76-451D-9249-3F01F2806803}" type="slidenum">
              <a:rPr lang="en-US">
                <a:solidFill>
                  <a:srgbClr val="000000"/>
                </a:solidFill>
              </a:rPr>
              <a:pPr/>
              <a:t>83</a:t>
            </a:fld>
            <a:endParaRPr lang="en-US">
              <a:solidFill>
                <a:srgbClr val="000000"/>
              </a:solidFill>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2045584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E27B46B-6C76-451D-9249-3F01F2806803}" type="slidenum">
              <a:rPr lang="en-US">
                <a:solidFill>
                  <a:srgbClr val="000000"/>
                </a:solidFill>
              </a:rPr>
              <a:pPr/>
              <a:t>84</a:t>
            </a:fld>
            <a:endParaRPr lang="en-US">
              <a:solidFill>
                <a:srgbClr val="000000"/>
              </a:solidFill>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263360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E27B46B-6C76-451D-9249-3F01F2806803}" type="slidenum">
              <a:rPr lang="en-US">
                <a:solidFill>
                  <a:srgbClr val="000000"/>
                </a:solidFill>
              </a:rPr>
              <a:pPr/>
              <a:t>85</a:t>
            </a:fld>
            <a:endParaRPr lang="en-US">
              <a:solidFill>
                <a:srgbClr val="000000"/>
              </a:solidFill>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752583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E27B46B-6C76-451D-9249-3F01F2806803}" type="slidenum">
              <a:rPr lang="en-US">
                <a:solidFill>
                  <a:srgbClr val="000000"/>
                </a:solidFill>
              </a:rPr>
              <a:pPr/>
              <a:t>86</a:t>
            </a:fld>
            <a:endParaRPr lang="en-US">
              <a:solidFill>
                <a:srgbClr val="000000"/>
              </a:solidFill>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2004871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885860-DF32-4A48-BFE0-486F6069B192}" type="slidenum">
              <a:rPr lang="en-US">
                <a:solidFill>
                  <a:srgbClr val="000000"/>
                </a:solidFill>
              </a:rPr>
              <a:pPr/>
              <a:t>87</a:t>
            </a:fld>
            <a:endParaRPr lang="en-US">
              <a:solidFill>
                <a:srgbClr val="000000"/>
              </a:solidFill>
            </a:endParaRPr>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2024766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885860-DF32-4A48-BFE0-486F6069B192}" type="slidenum">
              <a:rPr lang="en-US">
                <a:solidFill>
                  <a:srgbClr val="000000"/>
                </a:solidFill>
              </a:rPr>
              <a:pPr/>
              <a:t>88</a:t>
            </a:fld>
            <a:endParaRPr lang="en-US">
              <a:solidFill>
                <a:srgbClr val="000000"/>
              </a:solidFill>
            </a:endParaRPr>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2925244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11/11/2024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11/11/2024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11/11/2024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11/11/2024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11/11/2024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11/11/2024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11/11/2024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11/11/2024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11/11/2024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11/11/2024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11/11/2024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11/11/2024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Praise is becoming to the upright</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a:t>
            </a:r>
            <a:r>
              <a:rPr lang="en-US" sz="3200" kern="0" dirty="0">
                <a:solidFill>
                  <a:schemeClr val="tx1"/>
                </a:solidFill>
                <a:effectLst/>
                <a:ea typeface="Times New Roman" panose="02020603050405020304" pitchFamily="18" charset="0"/>
                <a:cs typeface="Times New Roman" panose="02020603050405020304" pitchFamily="18" charset="0"/>
              </a:rPr>
              <a:t>with a shout of joy.</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ounded Rectangular Callout 11">
            <a:extLst>
              <a:ext uri="{FF2B5EF4-FFF2-40B4-BE49-F238E27FC236}">
                <a16:creationId xmlns:a16="http://schemas.microsoft.com/office/drawing/2014/main" id="{B13F69C9-AC43-07FB-D772-0FB10AFEC89C}"/>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3184101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Praise is becoming to the upright</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a:t>
            </a:r>
            <a:r>
              <a:rPr lang="en-US" sz="3200" kern="0" dirty="0">
                <a:solidFill>
                  <a:schemeClr val="tx1"/>
                </a:solidFill>
                <a:effectLst/>
                <a:ea typeface="Times New Roman" panose="02020603050405020304" pitchFamily="18" charset="0"/>
                <a:cs typeface="Times New Roman" panose="02020603050405020304" pitchFamily="18" charset="0"/>
              </a:rPr>
              <a:t>with a shout of joy.</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ounded Rectangular Callout 11">
            <a:extLst>
              <a:ext uri="{FF2B5EF4-FFF2-40B4-BE49-F238E27FC236}">
                <a16:creationId xmlns:a16="http://schemas.microsoft.com/office/drawing/2014/main" id="{B13F69C9-AC43-07FB-D772-0FB10AFEC89C}"/>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7" name="Content Placeholder 6">
            <a:extLst>
              <a:ext uri="{FF2B5EF4-FFF2-40B4-BE49-F238E27FC236}">
                <a16:creationId xmlns:a16="http://schemas.microsoft.com/office/drawing/2014/main" id="{C46BE265-2BF9-81C3-FFD6-B55790312D9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0282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4" name="Rounded Rectangular Callout 11">
            <a:extLst>
              <a:ext uri="{FF2B5EF4-FFF2-40B4-BE49-F238E27FC236}">
                <a16:creationId xmlns:a16="http://schemas.microsoft.com/office/drawing/2014/main" id="{B1568B03-9788-4097-AEF2-2A5E7D29E68F}"/>
              </a:ext>
            </a:extLst>
          </p:cNvPr>
          <p:cNvSpPr/>
          <p:nvPr/>
        </p:nvSpPr>
        <p:spPr>
          <a:xfrm>
            <a:off x="5105400" y="1207272"/>
            <a:ext cx="69342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Praise looks good on you</a:t>
            </a:r>
          </a:p>
        </p:txBody>
      </p:sp>
      <p:sp>
        <p:nvSpPr>
          <p:cNvPr id="7" name="Rectangle 6">
            <a:extLst>
              <a:ext uri="{FF2B5EF4-FFF2-40B4-BE49-F238E27FC236}">
                <a16:creationId xmlns:a16="http://schemas.microsoft.com/office/drawing/2014/main" id="{7F50633C-CB79-36B4-0ADA-E426B7BE1473}"/>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Praise is becoming to the upright</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a:t>
            </a:r>
            <a:r>
              <a:rPr lang="en-US" sz="3200" kern="0" dirty="0">
                <a:solidFill>
                  <a:schemeClr val="tx1"/>
                </a:solidFill>
                <a:effectLst/>
                <a:ea typeface="Times New Roman" panose="02020603050405020304" pitchFamily="18" charset="0"/>
                <a:cs typeface="Times New Roman" panose="02020603050405020304" pitchFamily="18" charset="0"/>
              </a:rPr>
              <a:t>with a shout of joy.</a:t>
            </a: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4361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33:4 </a:t>
            </a:r>
            <a:r>
              <a:rPr lang="en-US" sz="3200" kern="0" dirty="0">
                <a:solidFill>
                  <a:srgbClr val="000000"/>
                </a:solidFill>
                <a:effectLst/>
                <a:ea typeface="Times New Roman" panose="02020603050405020304" pitchFamily="18" charset="0"/>
                <a:cs typeface="Times New Roman" panose="02020603050405020304" pitchFamily="18" charset="0"/>
              </a:rPr>
              <a:t>For the word of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is right,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And all His work is done in faithfulness.</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6781800" y="1061628"/>
            <a:ext cx="5257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Word</a:t>
            </a:r>
          </a:p>
        </p:txBody>
      </p:sp>
    </p:spTree>
    <p:extLst>
      <p:ext uri="{BB962C8B-B14F-4D97-AF65-F5344CB8AC3E}">
        <p14:creationId xmlns:p14="http://schemas.microsoft.com/office/powerpoint/2010/main" val="105856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33:4 </a:t>
            </a:r>
            <a:r>
              <a:rPr lang="en-US" sz="3200" kern="0" dirty="0">
                <a:solidFill>
                  <a:srgbClr val="000000"/>
                </a:solidFill>
                <a:effectLst/>
                <a:ea typeface="Times New Roman" panose="02020603050405020304" pitchFamily="18" charset="0"/>
                <a:cs typeface="Times New Roman" panose="02020603050405020304" pitchFamily="18" charset="0"/>
              </a:rPr>
              <a:t>For the word of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is right,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And all His work is done in faithfulness.</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62000" y="1089837"/>
            <a:ext cx="112776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trustworthy character</a:t>
            </a:r>
          </a:p>
        </p:txBody>
      </p:sp>
    </p:spTree>
    <p:extLst>
      <p:ext uri="{BB962C8B-B14F-4D97-AF65-F5344CB8AC3E}">
        <p14:creationId xmlns:p14="http://schemas.microsoft.com/office/powerpoint/2010/main" val="321070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5 </a:t>
            </a:r>
            <a:r>
              <a:rPr lang="en-US" sz="3200" dirty="0">
                <a:solidFill>
                  <a:schemeClr val="tx1"/>
                </a:solidFill>
              </a:rPr>
              <a:t>He loves righteousness and justice;</a:t>
            </a:r>
            <a:br>
              <a:rPr lang="en-US" sz="3200" dirty="0">
                <a:solidFill>
                  <a:schemeClr val="tx1"/>
                </a:solidFill>
              </a:rPr>
            </a:br>
            <a:r>
              <a:rPr lang="en-US" sz="3200" dirty="0">
                <a:solidFill>
                  <a:schemeClr val="tx1"/>
                </a:solidFill>
              </a:rPr>
              <a:t>The earth is full of the goodness of the </a:t>
            </a:r>
            <a:r>
              <a:rPr lang="en-US" sz="3200" cap="small" dirty="0">
                <a:solidFill>
                  <a:schemeClr val="tx1"/>
                </a:solidFill>
              </a:rPr>
              <a:t>Lord</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62000" y="1089837"/>
            <a:ext cx="112776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trustworthy character</a:t>
            </a:r>
          </a:p>
        </p:txBody>
      </p:sp>
    </p:spTree>
    <p:extLst>
      <p:ext uri="{BB962C8B-B14F-4D97-AF65-F5344CB8AC3E}">
        <p14:creationId xmlns:p14="http://schemas.microsoft.com/office/powerpoint/2010/main" val="537768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5 </a:t>
            </a:r>
            <a:r>
              <a:rPr lang="en-US" sz="3200" dirty="0">
                <a:solidFill>
                  <a:schemeClr val="tx1"/>
                </a:solidFill>
              </a:rPr>
              <a:t>He loves righteousness and justice;</a:t>
            </a:r>
            <a:br>
              <a:rPr lang="en-US" sz="3200" dirty="0">
                <a:solidFill>
                  <a:schemeClr val="tx1"/>
                </a:solidFill>
              </a:rPr>
            </a:br>
            <a:r>
              <a:rPr lang="en-US" sz="3200" b="1" u="sng" dirty="0">
                <a:solidFill>
                  <a:srgbClr val="002060"/>
                </a:solidFill>
              </a:rPr>
              <a:t>The earth is full of the goodness of the </a:t>
            </a:r>
            <a:r>
              <a:rPr lang="en-US" sz="3200" b="1" u="sng" cap="small" dirty="0">
                <a:solidFill>
                  <a:srgbClr val="002060"/>
                </a:solidFill>
              </a:rPr>
              <a:t>Lord</a:t>
            </a:r>
            <a:r>
              <a:rPr lang="en-US" sz="3200" b="1" u="sng" dirty="0">
                <a:solidFill>
                  <a:srgbClr val="002060"/>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62000" y="1089837"/>
            <a:ext cx="112776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trustworthy character</a:t>
            </a:r>
          </a:p>
        </p:txBody>
      </p:sp>
    </p:spTree>
    <p:extLst>
      <p:ext uri="{BB962C8B-B14F-4D97-AF65-F5344CB8AC3E}">
        <p14:creationId xmlns:p14="http://schemas.microsoft.com/office/powerpoint/2010/main" val="465443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5 </a:t>
            </a:r>
            <a:r>
              <a:rPr lang="en-US" sz="3200" dirty="0">
                <a:solidFill>
                  <a:schemeClr val="tx1"/>
                </a:solidFill>
              </a:rPr>
              <a:t>He loves righteousness and justice;</a:t>
            </a:r>
            <a:br>
              <a:rPr lang="en-US" sz="3200" dirty="0">
                <a:solidFill>
                  <a:schemeClr val="tx1"/>
                </a:solidFill>
              </a:rPr>
            </a:br>
            <a:r>
              <a:rPr lang="en-US" sz="3200" b="1" u="sng" dirty="0">
                <a:solidFill>
                  <a:srgbClr val="002060"/>
                </a:solidFill>
              </a:rPr>
              <a:t>The earth is full of the goodness of the </a:t>
            </a:r>
            <a:r>
              <a:rPr lang="en-US" sz="3200" b="1" u="sng" cap="small" dirty="0">
                <a:solidFill>
                  <a:srgbClr val="002060"/>
                </a:solidFill>
              </a:rPr>
              <a:t>Lord</a:t>
            </a:r>
            <a:r>
              <a:rPr lang="en-US" sz="3200" b="1" u="sng" dirty="0">
                <a:solidFill>
                  <a:srgbClr val="002060"/>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
        <p:nvSpPr>
          <p:cNvPr id="4" name="Rectangle 3">
            <a:extLst>
              <a:ext uri="{FF2B5EF4-FFF2-40B4-BE49-F238E27FC236}">
                <a16:creationId xmlns:a16="http://schemas.microsoft.com/office/drawing/2014/main" id="{DDD4BE50-1955-AE62-F5CB-8C8D58927491}"/>
              </a:ext>
            </a:extLst>
          </p:cNvPr>
          <p:cNvSpPr/>
          <p:nvPr/>
        </p:nvSpPr>
        <p:spPr>
          <a:xfrm>
            <a:off x="228942" y="2274073"/>
            <a:ext cx="6438558" cy="683368"/>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Genesis 1</a:t>
            </a:r>
            <a:r>
              <a:rPr lang="en-US" sz="3200" b="1" dirty="0"/>
              <a:t> </a:t>
            </a:r>
            <a:r>
              <a:rPr lang="en-US" sz="3200" dirty="0"/>
              <a:t>And God saw that it was good</a:t>
            </a:r>
            <a:endParaRPr lang="en-US" sz="3200" dirty="0">
              <a:solidFill>
                <a:schemeClr val="tx1"/>
              </a:solidFill>
            </a:endParaRPr>
          </a:p>
        </p:txBody>
      </p:sp>
      <p:sp>
        <p:nvSpPr>
          <p:cNvPr id="8" name="Rectangle 7">
            <a:extLst>
              <a:ext uri="{FF2B5EF4-FFF2-40B4-BE49-F238E27FC236}">
                <a16:creationId xmlns:a16="http://schemas.microsoft.com/office/drawing/2014/main" id="{D8EAE769-7D6E-3312-2BF2-1588A161A0AA}"/>
              </a:ext>
            </a:extLst>
          </p:cNvPr>
          <p:cNvSpPr/>
          <p:nvPr/>
        </p:nvSpPr>
        <p:spPr>
          <a:xfrm>
            <a:off x="228600" y="3189032"/>
            <a:ext cx="6438900" cy="2131606"/>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b="1" baseline="30000" dirty="0"/>
          </a:p>
          <a:p>
            <a:r>
              <a:rPr lang="en-US" sz="3200" b="1" baseline="30000" dirty="0"/>
              <a:t>Psalm 104:24 </a:t>
            </a:r>
          </a:p>
          <a:p>
            <a:r>
              <a:rPr lang="en-US" sz="3200" dirty="0"/>
              <a:t>O </a:t>
            </a:r>
            <a:r>
              <a:rPr lang="en-US" sz="3200" cap="small" dirty="0"/>
              <a:t>Lord</a:t>
            </a:r>
            <a:r>
              <a:rPr lang="en-US" sz="3200" dirty="0"/>
              <a:t>, how many are Your works!</a:t>
            </a:r>
            <a:br>
              <a:rPr lang="en-US" sz="3200" dirty="0"/>
            </a:br>
            <a:r>
              <a:rPr lang="en-US" sz="3200" dirty="0"/>
              <a:t>In wisdom You have made them all;</a:t>
            </a:r>
            <a:br>
              <a:rPr lang="en-US" sz="3200" dirty="0"/>
            </a:br>
            <a:r>
              <a:rPr lang="en-US" sz="3200" dirty="0"/>
              <a:t>The earth is full of Your possessions. </a:t>
            </a:r>
            <a:endParaRPr lang="en-US" sz="3200" dirty="0">
              <a:solidFill>
                <a:schemeClr val="tx1"/>
              </a:solidFill>
            </a:endParaRPr>
          </a:p>
        </p:txBody>
      </p:sp>
    </p:spTree>
    <p:extLst>
      <p:ext uri="{BB962C8B-B14F-4D97-AF65-F5344CB8AC3E}">
        <p14:creationId xmlns:p14="http://schemas.microsoft.com/office/powerpoint/2010/main" val="57510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endParaRPr lang="en-US" sz="3200" b="1" dirty="0">
              <a:solidFill>
                <a:schemeClr val="tx1"/>
              </a:solidFill>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963460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b="1" u="sng" dirty="0">
                <a:solidFill>
                  <a:srgbClr val="002060"/>
                </a:solidFill>
              </a:rPr>
              <a:t>He gathers the waters of the sea together as a heap;</a:t>
            </a:r>
            <a:br>
              <a:rPr lang="en-US" sz="3200" b="1" u="sng" dirty="0">
                <a:solidFill>
                  <a:srgbClr val="002060"/>
                </a:solidFill>
              </a:rPr>
            </a:br>
            <a:r>
              <a:rPr lang="en-US" sz="3200" b="1" u="sng" dirty="0">
                <a:solidFill>
                  <a:srgbClr val="002060"/>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166646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R A Y E R</a:t>
            </a:r>
          </a:p>
        </p:txBody>
      </p:sp>
      <p:sp>
        <p:nvSpPr>
          <p:cNvPr id="5" name="Title 1">
            <a:extLst>
              <a:ext uri="{FF2B5EF4-FFF2-40B4-BE49-F238E27FC236}">
                <a16:creationId xmlns:a16="http://schemas.microsoft.com/office/drawing/2014/main" id="{264F62A5-FCE7-8EF3-FA78-4F7F6582A19B}"/>
              </a:ext>
            </a:extLst>
          </p:cNvPr>
          <p:cNvSpPr txBox="1">
            <a:spLocks/>
          </p:cNvSpPr>
          <p:nvPr/>
        </p:nvSpPr>
        <p:spPr bwMode="auto">
          <a:xfrm>
            <a:off x="6705600" y="5440362"/>
            <a:ext cx="518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Psalm 33</a:t>
            </a:r>
          </a:p>
        </p:txBody>
      </p:sp>
    </p:spTree>
    <p:extLst>
      <p:ext uri="{BB962C8B-B14F-4D97-AF65-F5344CB8AC3E}">
        <p14:creationId xmlns:p14="http://schemas.microsoft.com/office/powerpoint/2010/main" val="231083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A7FCA0E-A9B6-2ADF-97F3-85F8305F9099}"/>
              </a:ext>
            </a:extLst>
          </p:cNvPr>
          <p:cNvSpPr/>
          <p:nvPr/>
        </p:nvSpPr>
        <p:spPr>
          <a:xfrm>
            <a:off x="495300" y="685800"/>
            <a:ext cx="11201400" cy="57150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104:</a:t>
            </a:r>
            <a:r>
              <a:rPr lang="en-US" sz="3200" baseline="30000" dirty="0"/>
              <a:t>5 </a:t>
            </a:r>
            <a:r>
              <a:rPr lang="en-US" sz="3200" dirty="0"/>
              <a:t>He established the earth upon its foundations,</a:t>
            </a:r>
            <a:br>
              <a:rPr lang="en-US" sz="3200" dirty="0"/>
            </a:br>
            <a:r>
              <a:rPr lang="en-US" sz="3200" dirty="0"/>
              <a:t>So that it will not totter forever and ever.</a:t>
            </a:r>
            <a:br>
              <a:rPr lang="en-US" sz="3200" dirty="0"/>
            </a:br>
            <a:r>
              <a:rPr lang="en-US" sz="3200" b="1" baseline="30000" dirty="0"/>
              <a:t>6 </a:t>
            </a:r>
            <a:r>
              <a:rPr lang="en-US" sz="3200" dirty="0"/>
              <a:t>You covered it with the deep as with a garment;</a:t>
            </a:r>
            <a:br>
              <a:rPr lang="en-US" sz="3200" dirty="0"/>
            </a:br>
            <a:r>
              <a:rPr lang="en-US" sz="3200" dirty="0"/>
              <a:t>…</a:t>
            </a:r>
            <a:r>
              <a:rPr lang="en-US" sz="3200" b="1" baseline="30000" dirty="0"/>
              <a:t>8 </a:t>
            </a:r>
            <a:r>
              <a:rPr lang="en-US" sz="3200" dirty="0"/>
              <a:t>The mountains rose; the valleys sank down</a:t>
            </a:r>
            <a:br>
              <a:rPr lang="en-US" sz="3200" dirty="0"/>
            </a:br>
            <a:r>
              <a:rPr lang="en-US" sz="3200" dirty="0"/>
              <a:t>To the place which You established for them.</a:t>
            </a:r>
            <a:br>
              <a:rPr lang="en-US" sz="3200" dirty="0"/>
            </a:br>
            <a:r>
              <a:rPr lang="en-US" sz="3200" b="1" baseline="30000" dirty="0"/>
              <a:t>9 </a:t>
            </a:r>
            <a:r>
              <a:rPr lang="en-US" sz="3200" dirty="0"/>
              <a:t>You set a boundary that they may not pass over,</a:t>
            </a:r>
            <a:br>
              <a:rPr lang="en-US" sz="3200" dirty="0"/>
            </a:br>
            <a:r>
              <a:rPr lang="en-US" sz="3200" dirty="0"/>
              <a:t>So that they will not return to cover the earth.</a:t>
            </a:r>
          </a:p>
          <a:p>
            <a:r>
              <a:rPr lang="en-US" sz="3200" b="1" baseline="30000" dirty="0"/>
              <a:t>10</a:t>
            </a:r>
            <a:r>
              <a:rPr lang="en-US" sz="3200" b="1" dirty="0"/>
              <a:t> </a:t>
            </a:r>
            <a:r>
              <a:rPr lang="en-US" sz="3200" dirty="0"/>
              <a:t>He sends forth springs in the valleys;</a:t>
            </a:r>
            <a:br>
              <a:rPr lang="en-US" sz="3200" dirty="0"/>
            </a:br>
            <a:r>
              <a:rPr lang="en-US" sz="3200" dirty="0"/>
              <a:t>They flow between the mountains;</a:t>
            </a:r>
            <a:br>
              <a:rPr lang="en-US" sz="3200" dirty="0"/>
            </a:br>
            <a:r>
              <a:rPr lang="en-US" sz="3200" b="1" baseline="30000" dirty="0"/>
              <a:t>11 </a:t>
            </a:r>
            <a:r>
              <a:rPr lang="en-US" sz="3200" dirty="0"/>
              <a:t>They give drink to every beast of the field;</a:t>
            </a:r>
            <a:br>
              <a:rPr lang="en-US" sz="3200" dirty="0"/>
            </a:br>
            <a:r>
              <a:rPr lang="en-US" sz="3200" dirty="0"/>
              <a:t>The wild donkeys quench their thirst.</a:t>
            </a:r>
          </a:p>
        </p:txBody>
      </p:sp>
    </p:spTree>
    <p:extLst>
      <p:ext uri="{BB962C8B-B14F-4D97-AF65-F5344CB8AC3E}">
        <p14:creationId xmlns:p14="http://schemas.microsoft.com/office/powerpoint/2010/main" val="4205173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b="1" u="sng" dirty="0">
                <a:solidFill>
                  <a:srgbClr val="002060"/>
                </a:solidFill>
              </a:rPr>
              <a:t>He</a:t>
            </a:r>
            <a:r>
              <a:rPr lang="en-US" sz="3200" dirty="0">
                <a:solidFill>
                  <a:schemeClr val="tx1"/>
                </a:solidFill>
              </a:rPr>
              <a:t> gathers the waters of the sea together as a heap;</a:t>
            </a:r>
            <a:br>
              <a:rPr lang="en-US" sz="3200" dirty="0">
                <a:solidFill>
                  <a:schemeClr val="tx1"/>
                </a:solidFill>
              </a:rPr>
            </a:br>
            <a:r>
              <a:rPr lang="en-US" sz="3200" b="1" u="sng" dirty="0">
                <a:solidFill>
                  <a:srgbClr val="002060"/>
                </a:solidFill>
              </a:rPr>
              <a:t>He</a:t>
            </a:r>
            <a:r>
              <a:rPr lang="en-US" sz="3200" dirty="0">
                <a:solidFill>
                  <a:schemeClr val="tx1"/>
                </a:solidFill>
              </a:rPr>
              <a:t>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3590194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3609239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1399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9889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73406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95007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8170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b="1" u="sng" dirty="0">
                <a:solidFill>
                  <a:srgbClr val="002060"/>
                </a:solidFill>
              </a:rPr>
              <a:t>He puts the depths in storehouses</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24216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C1040AF-8B31-24E9-C0C5-19BBC20F3F6F}"/>
              </a:ext>
            </a:extLst>
          </p:cNvPr>
          <p:cNvSpPr/>
          <p:nvPr/>
        </p:nvSpPr>
        <p:spPr>
          <a:xfrm>
            <a:off x="342900" y="228600"/>
            <a:ext cx="115062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From the deepest depths to the highest heights</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FD0BCFA0-4A24-F432-5CD5-DAB12A2C20BE}"/>
              </a:ext>
            </a:extLst>
          </p:cNvPr>
          <p:cNvSpPr/>
          <p:nvPr/>
        </p:nvSpPr>
        <p:spPr>
          <a:xfrm>
            <a:off x="342900" y="3724055"/>
            <a:ext cx="6515100" cy="781491"/>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322 million cubic miles of water</a:t>
            </a:r>
            <a:endParaRPr lang="en-US" sz="3600" dirty="0">
              <a:solidFill>
                <a:schemeClr val="bg1"/>
              </a:solidFill>
            </a:endParaRPr>
          </a:p>
        </p:txBody>
      </p:sp>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6A3332CB-2E64-D2C1-8D58-3F55140D5532}"/>
              </a:ext>
            </a:extLst>
          </p:cNvPr>
          <p:cNvSpPr/>
          <p:nvPr/>
        </p:nvSpPr>
        <p:spPr>
          <a:xfrm>
            <a:off x="7307004" y="3724055"/>
            <a:ext cx="4432448" cy="781491"/>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0.02% of Earth’s mass</a:t>
            </a:r>
            <a:endParaRPr lang="en-US" sz="3600" dirty="0">
              <a:solidFill>
                <a:schemeClr val="bg1"/>
              </a:solidFill>
            </a:endParaRPr>
          </a:p>
        </p:txBody>
      </p:sp>
    </p:spTree>
    <p:extLst>
      <p:ext uri="{BB962C8B-B14F-4D97-AF65-F5344CB8AC3E}">
        <p14:creationId xmlns:p14="http://schemas.microsoft.com/office/powerpoint/2010/main" val="360419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9D1D1-B2DD-F7EE-8056-9CB20DEE5382}"/>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you righteous ones; Praise 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praises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84377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E6239F8-5AD7-1A5B-6833-3331521461C3}"/>
              </a:ext>
            </a:extLst>
          </p:cNvPr>
          <p:cNvSpPr/>
          <p:nvPr/>
        </p:nvSpPr>
        <p:spPr>
          <a:xfrm>
            <a:off x="342900" y="228600"/>
            <a:ext cx="115062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From the deepest depths to the highest heights</a:t>
            </a:r>
            <a:endParaRPr lang="en-US" sz="4400" dirty="0">
              <a:solidFill>
                <a:schemeClr val="bg1"/>
              </a:solidFill>
            </a:endParaRPr>
          </a:p>
        </p:txBody>
      </p:sp>
      <p:sp>
        <p:nvSpPr>
          <p:cNvPr id="5" name="Rectangle: Rounded Corners 4">
            <a:extLst>
              <a:ext uri="{FF2B5EF4-FFF2-40B4-BE49-F238E27FC236}">
                <a16:creationId xmlns:a16="http://schemas.microsoft.com/office/drawing/2014/main" id="{6A361715-EECA-206D-BE02-D5173FCA9930}"/>
              </a:ext>
            </a:extLst>
          </p:cNvPr>
          <p:cNvSpPr/>
          <p:nvPr/>
        </p:nvSpPr>
        <p:spPr>
          <a:xfrm>
            <a:off x="332267" y="2057400"/>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11 miles from peak of Everest to Challenger Deep</a:t>
            </a:r>
            <a:endParaRPr lang="en-US" sz="3600" dirty="0">
              <a:solidFill>
                <a:schemeClr val="bg1"/>
              </a:solidFill>
            </a:endParaRPr>
          </a:p>
        </p:txBody>
      </p:sp>
      <p:sp>
        <p:nvSpPr>
          <p:cNvPr id="6" name="Rectangle: Rounded Corners 5">
            <a:extLst>
              <a:ext uri="{FF2B5EF4-FFF2-40B4-BE49-F238E27FC236}">
                <a16:creationId xmlns:a16="http://schemas.microsoft.com/office/drawing/2014/main" id="{A4F9E599-EF7B-982E-C9C1-930FD3CDC4CE}"/>
              </a:ext>
            </a:extLst>
          </p:cNvPr>
          <p:cNvSpPr/>
          <p:nvPr/>
        </p:nvSpPr>
        <p:spPr>
          <a:xfrm>
            <a:off x="332267" y="3664689"/>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4,000 miles to the center of the Earth</a:t>
            </a:r>
            <a:endParaRPr lang="en-US" sz="3600" dirty="0">
              <a:solidFill>
                <a:schemeClr val="bg1"/>
              </a:solidFill>
            </a:endParaRPr>
          </a:p>
        </p:txBody>
      </p:sp>
      <p:sp>
        <p:nvSpPr>
          <p:cNvPr id="7" name="Rectangle: Rounded Corners 6">
            <a:extLst>
              <a:ext uri="{FF2B5EF4-FFF2-40B4-BE49-F238E27FC236}">
                <a16:creationId xmlns:a16="http://schemas.microsoft.com/office/drawing/2014/main" id="{494A2CC8-DFD6-9791-6FC2-61923B1EDCBF}"/>
              </a:ext>
            </a:extLst>
          </p:cNvPr>
          <p:cNvSpPr/>
          <p:nvPr/>
        </p:nvSpPr>
        <p:spPr>
          <a:xfrm>
            <a:off x="152400" y="5261344"/>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Deepest hole we’ve bored: 8 miles </a:t>
            </a:r>
            <a:endParaRPr lang="en-US" sz="3600" dirty="0">
              <a:solidFill>
                <a:schemeClr val="bg1"/>
              </a:solidFill>
            </a:endParaRPr>
          </a:p>
        </p:txBody>
      </p:sp>
    </p:spTree>
    <p:extLst>
      <p:ext uri="{BB962C8B-B14F-4D97-AF65-F5344CB8AC3E}">
        <p14:creationId xmlns:p14="http://schemas.microsoft.com/office/powerpoint/2010/main" val="105783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E6239F8-5AD7-1A5B-6833-3331521461C3}"/>
              </a:ext>
            </a:extLst>
          </p:cNvPr>
          <p:cNvSpPr/>
          <p:nvPr/>
        </p:nvSpPr>
        <p:spPr>
          <a:xfrm>
            <a:off x="342900" y="228600"/>
            <a:ext cx="115062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From the deepest depths to the highest heights</a:t>
            </a:r>
            <a:endParaRPr lang="en-US" sz="4400" dirty="0">
              <a:solidFill>
                <a:schemeClr val="bg1"/>
              </a:solidFill>
            </a:endParaRPr>
          </a:p>
        </p:txBody>
      </p:sp>
      <p:sp>
        <p:nvSpPr>
          <p:cNvPr id="5" name="Rectangle: Rounded Corners 4">
            <a:extLst>
              <a:ext uri="{FF2B5EF4-FFF2-40B4-BE49-F238E27FC236}">
                <a16:creationId xmlns:a16="http://schemas.microsoft.com/office/drawing/2014/main" id="{6A361715-EECA-206D-BE02-D5173FCA9930}"/>
              </a:ext>
            </a:extLst>
          </p:cNvPr>
          <p:cNvSpPr/>
          <p:nvPr/>
        </p:nvSpPr>
        <p:spPr>
          <a:xfrm>
            <a:off x="342900" y="2057400"/>
            <a:ext cx="6068533"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You could fit more than 1,000,000 Earth’s in the Sun</a:t>
            </a:r>
            <a:endParaRPr lang="en-US" sz="3600" dirty="0">
              <a:solidFill>
                <a:schemeClr val="bg1"/>
              </a:solidFill>
            </a:endParaRPr>
          </a:p>
        </p:txBody>
      </p:sp>
      <p:sp>
        <p:nvSpPr>
          <p:cNvPr id="6" name="Rectangle: Rounded Corners 5">
            <a:extLst>
              <a:ext uri="{FF2B5EF4-FFF2-40B4-BE49-F238E27FC236}">
                <a16:creationId xmlns:a16="http://schemas.microsoft.com/office/drawing/2014/main" id="{A4F9E599-EF7B-982E-C9C1-930FD3CDC4CE}"/>
              </a:ext>
            </a:extLst>
          </p:cNvPr>
          <p:cNvSpPr/>
          <p:nvPr/>
        </p:nvSpPr>
        <p:spPr>
          <a:xfrm>
            <a:off x="342900" y="3657600"/>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The Sun is about 12,000 Earth’s away </a:t>
            </a:r>
            <a:endParaRPr lang="en-US" sz="3600" dirty="0">
              <a:solidFill>
                <a:schemeClr val="bg1"/>
              </a:solidFill>
            </a:endParaRPr>
          </a:p>
        </p:txBody>
      </p:sp>
    </p:spTree>
    <p:extLst>
      <p:ext uri="{BB962C8B-B14F-4D97-AF65-F5344CB8AC3E}">
        <p14:creationId xmlns:p14="http://schemas.microsoft.com/office/powerpoint/2010/main" val="400443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E6239F8-5AD7-1A5B-6833-3331521461C3}"/>
              </a:ext>
            </a:extLst>
          </p:cNvPr>
          <p:cNvSpPr/>
          <p:nvPr/>
        </p:nvSpPr>
        <p:spPr>
          <a:xfrm>
            <a:off x="342900" y="228600"/>
            <a:ext cx="115062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From the deepest depths to the highest heights</a:t>
            </a:r>
            <a:endParaRPr lang="en-US" sz="4400" dirty="0">
              <a:solidFill>
                <a:schemeClr val="bg1"/>
              </a:solidFill>
            </a:endParaRPr>
          </a:p>
        </p:txBody>
      </p:sp>
      <p:sp>
        <p:nvSpPr>
          <p:cNvPr id="5" name="Rectangle: Rounded Corners 4">
            <a:extLst>
              <a:ext uri="{FF2B5EF4-FFF2-40B4-BE49-F238E27FC236}">
                <a16:creationId xmlns:a16="http://schemas.microsoft.com/office/drawing/2014/main" id="{6A361715-EECA-206D-BE02-D5173FCA9930}"/>
              </a:ext>
            </a:extLst>
          </p:cNvPr>
          <p:cNvSpPr/>
          <p:nvPr/>
        </p:nvSpPr>
        <p:spPr>
          <a:xfrm>
            <a:off x="342900" y="2057400"/>
            <a:ext cx="6068533"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You could fit more than 1,000,000 Earth’s in the Sun</a:t>
            </a:r>
            <a:endParaRPr lang="en-US" sz="3600" dirty="0">
              <a:solidFill>
                <a:schemeClr val="bg1"/>
              </a:solidFill>
            </a:endParaRPr>
          </a:p>
        </p:txBody>
      </p:sp>
      <p:sp>
        <p:nvSpPr>
          <p:cNvPr id="6" name="Rectangle: Rounded Corners 5">
            <a:extLst>
              <a:ext uri="{FF2B5EF4-FFF2-40B4-BE49-F238E27FC236}">
                <a16:creationId xmlns:a16="http://schemas.microsoft.com/office/drawing/2014/main" id="{A4F9E599-EF7B-982E-C9C1-930FD3CDC4CE}"/>
              </a:ext>
            </a:extLst>
          </p:cNvPr>
          <p:cNvSpPr/>
          <p:nvPr/>
        </p:nvSpPr>
        <p:spPr>
          <a:xfrm>
            <a:off x="342900" y="3657600"/>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The Sun is about 12,000 Earth’s away </a:t>
            </a:r>
            <a:endParaRPr lang="en-US" sz="3600" dirty="0">
              <a:solidFill>
                <a:schemeClr val="bg1"/>
              </a:solidFill>
            </a:endParaRPr>
          </a:p>
        </p:txBody>
      </p:sp>
      <p:sp>
        <p:nvSpPr>
          <p:cNvPr id="2" name="Rectangle: Rounded Corners 1">
            <a:extLst>
              <a:ext uri="{FF2B5EF4-FFF2-40B4-BE49-F238E27FC236}">
                <a16:creationId xmlns:a16="http://schemas.microsoft.com/office/drawing/2014/main" id="{BF1E9E52-3D51-1E60-D742-9113ACA65922}"/>
              </a:ext>
            </a:extLst>
          </p:cNvPr>
          <p:cNvSpPr/>
          <p:nvPr/>
        </p:nvSpPr>
        <p:spPr>
          <a:xfrm>
            <a:off x="342900" y="5206410"/>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The solar system is about 19 trillion miles across </a:t>
            </a:r>
            <a:endParaRPr lang="en-US" sz="3600" dirty="0">
              <a:solidFill>
                <a:schemeClr val="bg1"/>
              </a:solidFill>
            </a:endParaRPr>
          </a:p>
        </p:txBody>
      </p:sp>
    </p:spTree>
    <p:extLst>
      <p:ext uri="{BB962C8B-B14F-4D97-AF65-F5344CB8AC3E}">
        <p14:creationId xmlns:p14="http://schemas.microsoft.com/office/powerpoint/2010/main" val="15142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542C5BA4-3CEB-7491-AD25-E3EBB9EF6B69}"/>
              </a:ext>
            </a:extLst>
          </p:cNvPr>
          <p:cNvSpPr/>
          <p:nvPr/>
        </p:nvSpPr>
        <p:spPr>
          <a:xfrm>
            <a:off x="440961" y="457200"/>
            <a:ext cx="4152899"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Nearest star: Proxima Centauri</a:t>
            </a:r>
            <a:endParaRPr lang="en-US" sz="3600" dirty="0">
              <a:solidFill>
                <a:schemeClr val="bg1"/>
              </a:solidFill>
            </a:endParaRPr>
          </a:p>
        </p:txBody>
      </p:sp>
      <p:sp>
        <p:nvSpPr>
          <p:cNvPr id="3" name="Rectangle: Rounded Corners 2">
            <a:extLst>
              <a:ext uri="{FF2B5EF4-FFF2-40B4-BE49-F238E27FC236}">
                <a16:creationId xmlns:a16="http://schemas.microsoft.com/office/drawing/2014/main" id="{67A937FC-9EBE-52EF-5A9A-E259726ED229}"/>
              </a:ext>
            </a:extLst>
          </p:cNvPr>
          <p:cNvSpPr/>
          <p:nvPr/>
        </p:nvSpPr>
        <p:spPr>
          <a:xfrm>
            <a:off x="440960" y="1628553"/>
            <a:ext cx="4152899"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4.2 light years away</a:t>
            </a:r>
            <a:endParaRPr lang="en-US" sz="3600" dirty="0">
              <a:solidFill>
                <a:schemeClr val="bg1"/>
              </a:solidFill>
            </a:endParaRPr>
          </a:p>
        </p:txBody>
      </p:sp>
      <p:sp>
        <p:nvSpPr>
          <p:cNvPr id="4" name="Rectangle: Rounded Corners 3">
            <a:extLst>
              <a:ext uri="{FF2B5EF4-FFF2-40B4-BE49-F238E27FC236}">
                <a16:creationId xmlns:a16="http://schemas.microsoft.com/office/drawing/2014/main" id="{55F270B1-F0A6-3172-E405-3DA18F36215D}"/>
              </a:ext>
            </a:extLst>
          </p:cNvPr>
          <p:cNvSpPr/>
          <p:nvPr/>
        </p:nvSpPr>
        <p:spPr>
          <a:xfrm>
            <a:off x="0" y="3099391"/>
            <a:ext cx="496924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Fastest manmade object: “Juno” (0.024% the speed of light)</a:t>
            </a:r>
            <a:endParaRPr lang="en-US" sz="3600" dirty="0">
              <a:solidFill>
                <a:schemeClr val="bg1"/>
              </a:solidFill>
            </a:endParaRPr>
          </a:p>
        </p:txBody>
      </p:sp>
    </p:spTree>
    <p:extLst>
      <p:ext uri="{BB962C8B-B14F-4D97-AF65-F5344CB8AC3E}">
        <p14:creationId xmlns:p14="http://schemas.microsoft.com/office/powerpoint/2010/main" val="47451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542C5BA4-3CEB-7491-AD25-E3EBB9EF6B69}"/>
              </a:ext>
            </a:extLst>
          </p:cNvPr>
          <p:cNvSpPr/>
          <p:nvPr/>
        </p:nvSpPr>
        <p:spPr>
          <a:xfrm>
            <a:off x="440961" y="457200"/>
            <a:ext cx="4152899"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Nearest star: Proxima Centauri</a:t>
            </a:r>
            <a:endParaRPr lang="en-US" sz="3600" dirty="0">
              <a:solidFill>
                <a:schemeClr val="bg1"/>
              </a:solidFill>
            </a:endParaRPr>
          </a:p>
        </p:txBody>
      </p:sp>
      <p:sp>
        <p:nvSpPr>
          <p:cNvPr id="3" name="Rectangle: Rounded Corners 2">
            <a:extLst>
              <a:ext uri="{FF2B5EF4-FFF2-40B4-BE49-F238E27FC236}">
                <a16:creationId xmlns:a16="http://schemas.microsoft.com/office/drawing/2014/main" id="{67A937FC-9EBE-52EF-5A9A-E259726ED229}"/>
              </a:ext>
            </a:extLst>
          </p:cNvPr>
          <p:cNvSpPr/>
          <p:nvPr/>
        </p:nvSpPr>
        <p:spPr>
          <a:xfrm>
            <a:off x="440960" y="1628553"/>
            <a:ext cx="4152899"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4.2 light years away</a:t>
            </a:r>
            <a:endParaRPr lang="en-US" sz="3600" dirty="0">
              <a:solidFill>
                <a:schemeClr val="bg1"/>
              </a:solidFill>
            </a:endParaRPr>
          </a:p>
        </p:txBody>
      </p:sp>
      <p:sp>
        <p:nvSpPr>
          <p:cNvPr id="4" name="Rectangle: Rounded Corners 3">
            <a:extLst>
              <a:ext uri="{FF2B5EF4-FFF2-40B4-BE49-F238E27FC236}">
                <a16:creationId xmlns:a16="http://schemas.microsoft.com/office/drawing/2014/main" id="{55F270B1-F0A6-3172-E405-3DA18F36215D}"/>
              </a:ext>
            </a:extLst>
          </p:cNvPr>
          <p:cNvSpPr/>
          <p:nvPr/>
        </p:nvSpPr>
        <p:spPr>
          <a:xfrm>
            <a:off x="0" y="3099391"/>
            <a:ext cx="496924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Or about 6,300 years</a:t>
            </a:r>
            <a:endParaRPr lang="en-US" sz="3600" dirty="0">
              <a:solidFill>
                <a:schemeClr val="bg1"/>
              </a:solidFill>
            </a:endParaRPr>
          </a:p>
        </p:txBody>
      </p:sp>
    </p:spTree>
    <p:extLst>
      <p:ext uri="{BB962C8B-B14F-4D97-AF65-F5344CB8AC3E}">
        <p14:creationId xmlns:p14="http://schemas.microsoft.com/office/powerpoint/2010/main" val="90366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B2DB1F80-58E4-09A0-13E9-FCC351E3263D}"/>
              </a:ext>
            </a:extLst>
          </p:cNvPr>
          <p:cNvSpPr/>
          <p:nvPr/>
        </p:nvSpPr>
        <p:spPr>
          <a:xfrm>
            <a:off x="0" y="228600"/>
            <a:ext cx="4152899"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100 billion + </a:t>
            </a:r>
          </a:p>
          <a:p>
            <a:pPr algn="ctr"/>
            <a:r>
              <a:rPr lang="en-US" sz="3600" b="1" dirty="0">
                <a:solidFill>
                  <a:schemeClr val="bg1"/>
                </a:solidFill>
              </a:rPr>
              <a:t>stars in our galaxy</a:t>
            </a:r>
            <a:endParaRPr lang="en-US" sz="3600" dirty="0">
              <a:solidFill>
                <a:schemeClr val="bg1"/>
              </a:solidFill>
            </a:endParaRPr>
          </a:p>
        </p:txBody>
      </p:sp>
    </p:spTree>
    <p:extLst>
      <p:ext uri="{BB962C8B-B14F-4D97-AF65-F5344CB8AC3E}">
        <p14:creationId xmlns:p14="http://schemas.microsoft.com/office/powerpoint/2010/main" val="379598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BCEC4090-E590-01B3-317F-2741CF24B87E}"/>
              </a:ext>
            </a:extLst>
          </p:cNvPr>
          <p:cNvSpPr/>
          <p:nvPr/>
        </p:nvSpPr>
        <p:spPr>
          <a:xfrm>
            <a:off x="6324600" y="381000"/>
            <a:ext cx="5766391"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100-200 billion galaxies in observable universe</a:t>
            </a:r>
            <a:endParaRPr lang="en-US" sz="3600" dirty="0">
              <a:solidFill>
                <a:schemeClr val="bg1"/>
              </a:solidFill>
            </a:endParaRPr>
          </a:p>
        </p:txBody>
      </p:sp>
      <p:sp>
        <p:nvSpPr>
          <p:cNvPr id="6" name="Rectangle: Rounded Corners 5">
            <a:extLst>
              <a:ext uri="{FF2B5EF4-FFF2-40B4-BE49-F238E27FC236}">
                <a16:creationId xmlns:a16="http://schemas.microsoft.com/office/drawing/2014/main" id="{CFC72928-76BE-93FF-378F-D1A53061A3AA}"/>
              </a:ext>
            </a:extLst>
          </p:cNvPr>
          <p:cNvSpPr/>
          <p:nvPr/>
        </p:nvSpPr>
        <p:spPr>
          <a:xfrm>
            <a:off x="152400" y="3429000"/>
            <a:ext cx="5766391"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25,000 light years to the nearest galaxy</a:t>
            </a:r>
            <a:endParaRPr lang="en-US" sz="3600" dirty="0">
              <a:solidFill>
                <a:schemeClr val="bg1"/>
              </a:solidFill>
            </a:endParaRPr>
          </a:p>
        </p:txBody>
      </p:sp>
    </p:spTree>
    <p:extLst>
      <p:ext uri="{BB962C8B-B14F-4D97-AF65-F5344CB8AC3E}">
        <p14:creationId xmlns:p14="http://schemas.microsoft.com/office/powerpoint/2010/main" val="163445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BCEC4090-E590-01B3-317F-2741CF24B87E}"/>
              </a:ext>
            </a:extLst>
          </p:cNvPr>
          <p:cNvSpPr/>
          <p:nvPr/>
        </p:nvSpPr>
        <p:spPr>
          <a:xfrm>
            <a:off x="6324600" y="381000"/>
            <a:ext cx="5766391"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100-200 billion galaxies in observable universe</a:t>
            </a:r>
            <a:endParaRPr lang="en-US" sz="3600" dirty="0">
              <a:solidFill>
                <a:schemeClr val="bg1"/>
              </a:solidFill>
            </a:endParaRPr>
          </a:p>
        </p:txBody>
      </p:sp>
      <p:sp>
        <p:nvSpPr>
          <p:cNvPr id="2" name="Rectangle: Rounded Corners 1">
            <a:extLst>
              <a:ext uri="{FF2B5EF4-FFF2-40B4-BE49-F238E27FC236}">
                <a16:creationId xmlns:a16="http://schemas.microsoft.com/office/drawing/2014/main" id="{00E4D63B-1BAA-679F-E341-AB84312871C4}"/>
              </a:ext>
            </a:extLst>
          </p:cNvPr>
          <p:cNvSpPr/>
          <p:nvPr/>
        </p:nvSpPr>
        <p:spPr>
          <a:xfrm>
            <a:off x="-51391" y="3505200"/>
            <a:ext cx="5766391"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We can see about 48 billion light years into universe</a:t>
            </a:r>
            <a:endParaRPr lang="en-US" sz="3600" dirty="0">
              <a:solidFill>
                <a:schemeClr val="bg1"/>
              </a:solidFill>
            </a:endParaRPr>
          </a:p>
        </p:txBody>
      </p:sp>
      <p:sp>
        <p:nvSpPr>
          <p:cNvPr id="7" name="Rectangle: Rounded Corners 6">
            <a:extLst>
              <a:ext uri="{FF2B5EF4-FFF2-40B4-BE49-F238E27FC236}">
                <a16:creationId xmlns:a16="http://schemas.microsoft.com/office/drawing/2014/main" id="{36A33D49-34B3-D346-2C4A-0F40C03AA2E8}"/>
              </a:ext>
            </a:extLst>
          </p:cNvPr>
          <p:cNvSpPr/>
          <p:nvPr/>
        </p:nvSpPr>
        <p:spPr>
          <a:xfrm>
            <a:off x="5791200" y="3519376"/>
            <a:ext cx="6400800"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But the majority of what we can see is beyond “eternal reach” </a:t>
            </a:r>
            <a:endParaRPr lang="en-US" sz="3600" dirty="0">
              <a:solidFill>
                <a:schemeClr val="bg1"/>
              </a:solidFill>
            </a:endParaRPr>
          </a:p>
        </p:txBody>
      </p:sp>
    </p:spTree>
    <p:extLst>
      <p:ext uri="{BB962C8B-B14F-4D97-AF65-F5344CB8AC3E}">
        <p14:creationId xmlns:p14="http://schemas.microsoft.com/office/powerpoint/2010/main" val="234415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40199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b="1" u="sng" dirty="0">
                <a:solidFill>
                  <a:srgbClr val="002060"/>
                </a:solidFill>
              </a:rPr>
              <a:t>By the word of the </a:t>
            </a:r>
            <a:r>
              <a:rPr lang="en-US" sz="3200" b="1" u="sng" cap="small" dirty="0">
                <a:solidFill>
                  <a:srgbClr val="002060"/>
                </a:solidFill>
              </a:rPr>
              <a:t>Lord</a:t>
            </a:r>
            <a:r>
              <a:rPr lang="en-US" sz="3200" b="1" u="sng" dirty="0">
                <a:solidFill>
                  <a:srgbClr val="002060"/>
                </a:solidFill>
              </a:rPr>
              <a:t> </a:t>
            </a:r>
            <a:r>
              <a:rPr lang="en-US" sz="3200" dirty="0">
                <a:solidFill>
                  <a:schemeClr val="tx1"/>
                </a:solidFill>
              </a:rPr>
              <a:t>the heavens were made,</a:t>
            </a:r>
            <a:br>
              <a:rPr lang="en-US" sz="3200" dirty="0">
                <a:solidFill>
                  <a:schemeClr val="tx1"/>
                </a:solidFill>
              </a:rPr>
            </a:br>
            <a:r>
              <a:rPr lang="en-US" sz="3200" b="1" u="sng" dirty="0">
                <a:solidFill>
                  <a:srgbClr val="002060"/>
                </a:solidFill>
              </a:rPr>
              <a:t>And by the breath of His mouth </a:t>
            </a:r>
            <a:r>
              <a:rPr lang="en-US" sz="3200" dirty="0">
                <a:solidFill>
                  <a:schemeClr val="tx1"/>
                </a:solidFill>
              </a:rPr>
              <a:t>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ED2D3FC5-A34C-EEFE-5F38-D835A74DE4B1}"/>
              </a:ext>
            </a:extLst>
          </p:cNvPr>
          <p:cNvSpPr/>
          <p:nvPr/>
        </p:nvSpPr>
        <p:spPr>
          <a:xfrm>
            <a:off x="495300" y="1031802"/>
            <a:ext cx="11201400" cy="720798"/>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l"/>
            <a:r>
              <a:rPr lang="en-US" sz="3200" b="1" baseline="30000" dirty="0">
                <a:solidFill>
                  <a:schemeClr val="bg1"/>
                </a:solidFill>
              </a:rPr>
              <a:t>Genesis 1:3 </a:t>
            </a:r>
            <a:r>
              <a:rPr lang="en-US" sz="3200" i="0" dirty="0">
                <a:solidFill>
                  <a:schemeClr val="bg1"/>
                </a:solidFill>
                <a:effectLst/>
              </a:rPr>
              <a:t>Then God said, “Let there be light,” and there was light</a:t>
            </a:r>
          </a:p>
        </p:txBody>
      </p:sp>
    </p:spTree>
    <p:extLst>
      <p:ext uri="{BB962C8B-B14F-4D97-AF65-F5344CB8AC3E}">
        <p14:creationId xmlns:p14="http://schemas.microsoft.com/office/powerpoint/2010/main" val="426537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9D1D1-B2DD-F7EE-8056-9CB20DEE5382}"/>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you righteous ones; </a:t>
            </a:r>
            <a:r>
              <a:rPr lang="en-US" sz="3200" b="1" u="sng" kern="0" dirty="0">
                <a:solidFill>
                  <a:srgbClr val="002060"/>
                </a:solidFill>
                <a:effectLst/>
                <a:ea typeface="Times New Roman" panose="02020603050405020304" pitchFamily="18" charset="0"/>
                <a:cs typeface="Times New Roman" panose="02020603050405020304" pitchFamily="18" charset="0"/>
              </a:rPr>
              <a:t>Praise</a:t>
            </a:r>
            <a:r>
              <a:rPr lang="en-US" sz="3200" kern="0" dirty="0">
                <a:solidFill>
                  <a:srgbClr val="000000"/>
                </a:solidFill>
                <a:effectLst/>
                <a:ea typeface="Times New Roman" panose="02020603050405020304" pitchFamily="18" charset="0"/>
                <a:cs typeface="Times New Roman" panose="02020603050405020304" pitchFamily="18" charset="0"/>
              </a:rPr>
              <a:t> 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b="1" u="sng" kern="0" dirty="0">
                <a:solidFill>
                  <a:srgbClr val="002060"/>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with a shout of joy.</a:t>
            </a:r>
            <a:endParaRPr lang="en-US" sz="3200" kern="100" dirty="0">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7D35D178-6655-9983-508A-697E41475E4C}"/>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6F884B54-5CAD-6D94-A41C-5BB3C66A1B40}"/>
              </a:ext>
            </a:extLst>
          </p:cNvPr>
          <p:cNvSpPr/>
          <p:nvPr/>
        </p:nvSpPr>
        <p:spPr>
          <a:xfrm>
            <a:off x="533400" y="1318438"/>
            <a:ext cx="51054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i="1" dirty="0">
                <a:solidFill>
                  <a:schemeClr val="bg1"/>
                </a:solidFill>
              </a:rPr>
              <a:t>What is “praise?” </a:t>
            </a:r>
          </a:p>
        </p:txBody>
      </p:sp>
      <p:sp>
        <p:nvSpPr>
          <p:cNvPr id="8" name="Rounded Rectangular Callout 11">
            <a:extLst>
              <a:ext uri="{FF2B5EF4-FFF2-40B4-BE49-F238E27FC236}">
                <a16:creationId xmlns:a16="http://schemas.microsoft.com/office/drawing/2014/main" id="{60CDB1ED-B479-CBF0-079F-755790F24FEC}"/>
              </a:ext>
            </a:extLst>
          </p:cNvPr>
          <p:cNvSpPr/>
          <p:nvPr/>
        </p:nvSpPr>
        <p:spPr>
          <a:xfrm>
            <a:off x="2133600" y="2309039"/>
            <a:ext cx="5715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4800" b="1" dirty="0">
                <a:solidFill>
                  <a:schemeClr val="bg1"/>
                </a:solidFill>
              </a:rPr>
              <a:t>It’s not for His sake…</a:t>
            </a:r>
          </a:p>
        </p:txBody>
      </p:sp>
      <p:sp>
        <p:nvSpPr>
          <p:cNvPr id="9" name="Rounded Rectangular Callout 11">
            <a:extLst>
              <a:ext uri="{FF2B5EF4-FFF2-40B4-BE49-F238E27FC236}">
                <a16:creationId xmlns:a16="http://schemas.microsoft.com/office/drawing/2014/main" id="{E9888DD3-D92E-67DA-4A91-0E72BB2CD792}"/>
              </a:ext>
            </a:extLst>
          </p:cNvPr>
          <p:cNvSpPr/>
          <p:nvPr/>
        </p:nvSpPr>
        <p:spPr>
          <a:xfrm>
            <a:off x="8153400" y="2309037"/>
            <a:ext cx="32004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4800" b="1" dirty="0">
                <a:solidFill>
                  <a:schemeClr val="bg1"/>
                </a:solidFill>
              </a:rPr>
              <a:t>It’s for </a:t>
            </a:r>
            <a:r>
              <a:rPr lang="en-US" sz="4800" b="1" i="1" dirty="0">
                <a:solidFill>
                  <a:schemeClr val="bg1"/>
                </a:solidFill>
              </a:rPr>
              <a:t>ours</a:t>
            </a:r>
          </a:p>
        </p:txBody>
      </p:sp>
      <p:sp>
        <p:nvSpPr>
          <p:cNvPr id="10" name="Rounded Rectangular Callout 11">
            <a:extLst>
              <a:ext uri="{FF2B5EF4-FFF2-40B4-BE49-F238E27FC236}">
                <a16:creationId xmlns:a16="http://schemas.microsoft.com/office/drawing/2014/main" id="{74F2B512-F343-C3E9-E335-F27C9D131ED9}"/>
              </a:ext>
            </a:extLst>
          </p:cNvPr>
          <p:cNvSpPr/>
          <p:nvPr/>
        </p:nvSpPr>
        <p:spPr>
          <a:xfrm>
            <a:off x="990600" y="3322677"/>
            <a:ext cx="10515600" cy="124932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Praise puts us in the right mindset to approach God, because it reminds us who we’re talking to</a:t>
            </a:r>
          </a:p>
        </p:txBody>
      </p:sp>
    </p:spTree>
    <p:extLst>
      <p:ext uri="{BB962C8B-B14F-4D97-AF65-F5344CB8AC3E}">
        <p14:creationId xmlns:p14="http://schemas.microsoft.com/office/powerpoint/2010/main" val="298897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P spid="10"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b="1" u="sng" dirty="0">
                <a:solidFill>
                  <a:srgbClr val="002060"/>
                </a:solidFill>
              </a:rPr>
              <a:t>By the word of the </a:t>
            </a:r>
            <a:r>
              <a:rPr lang="en-US" sz="3200" b="1" u="sng" cap="small" dirty="0">
                <a:solidFill>
                  <a:srgbClr val="002060"/>
                </a:solidFill>
              </a:rPr>
              <a:t>Lord</a:t>
            </a:r>
            <a:r>
              <a:rPr lang="en-US" sz="3200" b="1" u="sng" dirty="0">
                <a:solidFill>
                  <a:srgbClr val="002060"/>
                </a:solidFill>
              </a:rPr>
              <a:t> </a:t>
            </a:r>
            <a:r>
              <a:rPr lang="en-US" sz="3200" dirty="0">
                <a:solidFill>
                  <a:schemeClr val="tx1"/>
                </a:solidFill>
              </a:rPr>
              <a:t>the heavens were made,</a:t>
            </a:r>
            <a:br>
              <a:rPr lang="en-US" sz="3200" dirty="0">
                <a:solidFill>
                  <a:schemeClr val="tx1"/>
                </a:solidFill>
              </a:rPr>
            </a:br>
            <a:r>
              <a:rPr lang="en-US" sz="3200" b="1" u="sng" dirty="0">
                <a:solidFill>
                  <a:srgbClr val="002060"/>
                </a:solidFill>
              </a:rPr>
              <a:t>And by the breath of His mouth </a:t>
            </a:r>
            <a:r>
              <a:rPr lang="en-US" sz="3200" dirty="0">
                <a:solidFill>
                  <a:schemeClr val="tx1"/>
                </a:solidFill>
              </a:rPr>
              <a:t>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ounded Rectangular Callout 11">
            <a:extLst>
              <a:ext uri="{FF2B5EF4-FFF2-40B4-BE49-F238E27FC236}">
                <a16:creationId xmlns:a16="http://schemas.microsoft.com/office/drawing/2014/main" id="{012165B8-3B27-BCA0-040E-836BE7000BFE}"/>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125642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b="1" u="sng" dirty="0">
                <a:solidFill>
                  <a:srgbClr val="002060"/>
                </a:solidFill>
              </a:rPr>
              <a:t>By the word of the </a:t>
            </a:r>
            <a:r>
              <a:rPr lang="en-US" sz="3200" b="1" u="sng" cap="small" dirty="0">
                <a:solidFill>
                  <a:srgbClr val="002060"/>
                </a:solidFill>
              </a:rPr>
              <a:t>Lord</a:t>
            </a:r>
            <a:r>
              <a:rPr lang="en-US" sz="3200" b="1" u="sng" dirty="0">
                <a:solidFill>
                  <a:srgbClr val="002060"/>
                </a:solidFill>
              </a:rPr>
              <a:t> </a:t>
            </a:r>
            <a:r>
              <a:rPr lang="en-US" sz="3200" dirty="0">
                <a:solidFill>
                  <a:schemeClr val="tx1"/>
                </a:solidFill>
              </a:rPr>
              <a:t>the heavens were made,</a:t>
            </a:r>
            <a:br>
              <a:rPr lang="en-US" sz="3200" dirty="0">
                <a:solidFill>
                  <a:schemeClr val="tx1"/>
                </a:solidFill>
              </a:rPr>
            </a:br>
            <a:r>
              <a:rPr lang="en-US" sz="3200" b="1" u="sng" dirty="0">
                <a:solidFill>
                  <a:srgbClr val="002060"/>
                </a:solidFill>
              </a:rPr>
              <a:t>And by the breath of His mouth </a:t>
            </a:r>
            <a:r>
              <a:rPr lang="en-US" sz="3200" dirty="0">
                <a:solidFill>
                  <a:schemeClr val="tx1"/>
                </a:solidFill>
              </a:rPr>
              <a:t>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4038600" y="1143000"/>
            <a:ext cx="8686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omnipotence </a:t>
            </a:r>
          </a:p>
        </p:txBody>
      </p:sp>
    </p:spTree>
    <p:extLst>
      <p:ext uri="{BB962C8B-B14F-4D97-AF65-F5344CB8AC3E}">
        <p14:creationId xmlns:p14="http://schemas.microsoft.com/office/powerpoint/2010/main" val="148459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dirty="0">
                <a:solidFill>
                  <a:schemeClr val="tx1"/>
                </a:solidFill>
              </a:rPr>
              <a:t>Let all the earth </a:t>
            </a:r>
            <a:r>
              <a:rPr lang="en-US" sz="3200" b="1" u="sng" dirty="0">
                <a:solidFill>
                  <a:srgbClr val="002060"/>
                </a:solidFill>
              </a:rPr>
              <a:t>fear the </a:t>
            </a:r>
            <a:r>
              <a:rPr lang="en-US" sz="3200" b="1" u="sng" cap="small" dirty="0">
                <a:solidFill>
                  <a:srgbClr val="002060"/>
                </a:solidFill>
              </a:rPr>
              <a:t>Lord</a:t>
            </a:r>
            <a:r>
              <a:rPr lang="en-US" sz="3200" dirty="0">
                <a:solidFill>
                  <a:schemeClr val="tx1"/>
                </a:solidFill>
              </a:rPr>
              <a:t>;</a:t>
            </a:r>
            <a:br>
              <a:rPr lang="en-US" sz="3200" dirty="0">
                <a:solidFill>
                  <a:schemeClr val="tx1"/>
                </a:solidFill>
              </a:rPr>
            </a:br>
            <a:r>
              <a:rPr lang="en-US" sz="3200" dirty="0">
                <a:solidFill>
                  <a:schemeClr val="tx1"/>
                </a:solidFill>
              </a:rPr>
              <a:t>Let all the inhabitants of the world stand in awe of Him.</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4038600" y="1143000"/>
            <a:ext cx="8686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omnipotence </a:t>
            </a:r>
          </a:p>
        </p:txBody>
      </p:sp>
    </p:spTree>
    <p:extLst>
      <p:ext uri="{BB962C8B-B14F-4D97-AF65-F5344CB8AC3E}">
        <p14:creationId xmlns:p14="http://schemas.microsoft.com/office/powerpoint/2010/main" val="543695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dirty="0">
                <a:solidFill>
                  <a:schemeClr val="tx1"/>
                </a:solidFill>
              </a:rPr>
              <a:t>Let all the earth </a:t>
            </a:r>
            <a:r>
              <a:rPr lang="en-US" sz="3200" b="1" u="sng" dirty="0">
                <a:solidFill>
                  <a:srgbClr val="002060"/>
                </a:solidFill>
              </a:rPr>
              <a:t>fear the </a:t>
            </a:r>
            <a:r>
              <a:rPr lang="en-US" sz="3200" b="1" u="sng" cap="small" dirty="0">
                <a:solidFill>
                  <a:srgbClr val="002060"/>
                </a:solidFill>
              </a:rPr>
              <a:t>Lord</a:t>
            </a:r>
            <a:r>
              <a:rPr lang="en-US" sz="3200" dirty="0">
                <a:solidFill>
                  <a:schemeClr val="tx1"/>
                </a:solidFill>
              </a:rPr>
              <a:t>;</a:t>
            </a:r>
            <a:br>
              <a:rPr lang="en-US" sz="3200" dirty="0">
                <a:solidFill>
                  <a:schemeClr val="tx1"/>
                </a:solidFill>
              </a:rPr>
            </a:br>
            <a:r>
              <a:rPr lang="en-US" sz="3200" dirty="0">
                <a:solidFill>
                  <a:schemeClr val="tx1"/>
                </a:solidFill>
              </a:rPr>
              <a:t>Let all the inhabitants of the world </a:t>
            </a:r>
            <a:r>
              <a:rPr lang="en-US" sz="3200" b="1" u="sng" dirty="0">
                <a:solidFill>
                  <a:srgbClr val="002060"/>
                </a:solidFill>
              </a:rPr>
              <a:t>stand in awe of Him</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4038600" y="1143000"/>
            <a:ext cx="8686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omnipotence </a:t>
            </a:r>
          </a:p>
        </p:txBody>
      </p:sp>
      <p:sp>
        <p:nvSpPr>
          <p:cNvPr id="6" name="Rectangle: Rounded Corners 5">
            <a:extLst>
              <a:ext uri="{FF2B5EF4-FFF2-40B4-BE49-F238E27FC236}">
                <a16:creationId xmlns:a16="http://schemas.microsoft.com/office/drawing/2014/main" id="{516E2B94-488F-2D7C-071F-31C8438D1A81}"/>
              </a:ext>
            </a:extLst>
          </p:cNvPr>
          <p:cNvSpPr/>
          <p:nvPr/>
        </p:nvSpPr>
        <p:spPr>
          <a:xfrm>
            <a:off x="342900" y="2410970"/>
            <a:ext cx="11506200" cy="905468"/>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Recognizing something that deserves reverence</a:t>
            </a:r>
            <a:endParaRPr lang="en-US" sz="4400" dirty="0">
              <a:solidFill>
                <a:schemeClr val="bg1"/>
              </a:solidFill>
            </a:endParaRPr>
          </a:p>
        </p:txBody>
      </p:sp>
      <p:sp>
        <p:nvSpPr>
          <p:cNvPr id="8" name="Rectangle: Rounded Corners 7">
            <a:extLst>
              <a:ext uri="{FF2B5EF4-FFF2-40B4-BE49-F238E27FC236}">
                <a16:creationId xmlns:a16="http://schemas.microsoft.com/office/drawing/2014/main" id="{2FEF5720-C28D-615C-46F1-2A5E044C92E8}"/>
              </a:ext>
            </a:extLst>
          </p:cNvPr>
          <p:cNvSpPr/>
          <p:nvPr/>
        </p:nvSpPr>
        <p:spPr>
          <a:xfrm>
            <a:off x="353533" y="3513281"/>
            <a:ext cx="11506200" cy="905468"/>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Tracing something amazing back to its source </a:t>
            </a:r>
            <a:endParaRPr lang="en-US" sz="4400" dirty="0">
              <a:solidFill>
                <a:schemeClr val="bg1"/>
              </a:solidFill>
            </a:endParaRPr>
          </a:p>
        </p:txBody>
      </p:sp>
      <p:sp>
        <p:nvSpPr>
          <p:cNvPr id="9" name="Rectangle: Rounded Corners 8">
            <a:extLst>
              <a:ext uri="{FF2B5EF4-FFF2-40B4-BE49-F238E27FC236}">
                <a16:creationId xmlns:a16="http://schemas.microsoft.com/office/drawing/2014/main" id="{DD4267AF-26A0-94D6-7D96-90940BF16556}"/>
              </a:ext>
            </a:extLst>
          </p:cNvPr>
          <p:cNvSpPr/>
          <p:nvPr/>
        </p:nvSpPr>
        <p:spPr>
          <a:xfrm>
            <a:off x="353533" y="4594716"/>
            <a:ext cx="11506200" cy="905468"/>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Orienting under something greater than myself</a:t>
            </a:r>
            <a:endParaRPr lang="en-US" sz="4400" dirty="0">
              <a:solidFill>
                <a:schemeClr val="bg1"/>
              </a:solidFill>
            </a:endParaRPr>
          </a:p>
        </p:txBody>
      </p:sp>
    </p:spTree>
    <p:extLst>
      <p:ext uri="{BB962C8B-B14F-4D97-AF65-F5344CB8AC3E}">
        <p14:creationId xmlns:p14="http://schemas.microsoft.com/office/powerpoint/2010/main" val="294726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dirty="0">
                <a:solidFill>
                  <a:schemeClr val="tx1"/>
                </a:solidFill>
              </a:rPr>
              <a:t>Let all the earth </a:t>
            </a:r>
            <a:r>
              <a:rPr lang="en-US" sz="3200" b="1" u="sng" dirty="0">
                <a:solidFill>
                  <a:srgbClr val="002060"/>
                </a:solidFill>
              </a:rPr>
              <a:t>fear the </a:t>
            </a:r>
            <a:r>
              <a:rPr lang="en-US" sz="3200" b="1" u="sng" cap="small" dirty="0">
                <a:solidFill>
                  <a:srgbClr val="002060"/>
                </a:solidFill>
              </a:rPr>
              <a:t>Lord</a:t>
            </a:r>
            <a:r>
              <a:rPr lang="en-US" sz="3200" dirty="0">
                <a:solidFill>
                  <a:schemeClr val="tx1"/>
                </a:solidFill>
              </a:rPr>
              <a:t>;</a:t>
            </a:r>
            <a:br>
              <a:rPr lang="en-US" sz="3200" dirty="0">
                <a:solidFill>
                  <a:schemeClr val="tx1"/>
                </a:solidFill>
              </a:rPr>
            </a:br>
            <a:r>
              <a:rPr lang="en-US" sz="3200" dirty="0">
                <a:solidFill>
                  <a:schemeClr val="tx1"/>
                </a:solidFill>
              </a:rPr>
              <a:t>Let all the inhabitants of the world </a:t>
            </a:r>
            <a:r>
              <a:rPr lang="en-US" sz="3200" b="1" u="sng" dirty="0">
                <a:solidFill>
                  <a:srgbClr val="002060"/>
                </a:solidFill>
              </a:rPr>
              <a:t>stand in awe of Him</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0" y="1372412"/>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6000" b="1" dirty="0">
                <a:solidFill>
                  <a:schemeClr val="bg1"/>
                </a:solidFill>
              </a:rPr>
              <a:t>It produces a healthy “fear of God” </a:t>
            </a:r>
          </a:p>
        </p:txBody>
      </p:sp>
      <p:sp>
        <p:nvSpPr>
          <p:cNvPr id="3" name="Rounded Rectangular Callout 11">
            <a:extLst>
              <a:ext uri="{FF2B5EF4-FFF2-40B4-BE49-F238E27FC236}">
                <a16:creationId xmlns:a16="http://schemas.microsoft.com/office/drawing/2014/main" id="{6D68461C-D118-61BD-F807-75E508C21719}"/>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10" name="Rounded Rectangular Callout 11">
            <a:extLst>
              <a:ext uri="{FF2B5EF4-FFF2-40B4-BE49-F238E27FC236}">
                <a16:creationId xmlns:a16="http://schemas.microsoft.com/office/drawing/2014/main" id="{8C242302-496A-7FA4-1CB6-97C03C4E4417}"/>
              </a:ext>
            </a:extLst>
          </p:cNvPr>
          <p:cNvSpPr/>
          <p:nvPr/>
        </p:nvSpPr>
        <p:spPr>
          <a:xfrm>
            <a:off x="38100" y="2503005"/>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Which is the beginning of wisdom and happiness</a:t>
            </a:r>
          </a:p>
        </p:txBody>
      </p:sp>
    </p:spTree>
    <p:extLst>
      <p:ext uri="{BB962C8B-B14F-4D97-AF65-F5344CB8AC3E}">
        <p14:creationId xmlns:p14="http://schemas.microsoft.com/office/powerpoint/2010/main" val="341402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1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b="1" u="sng" dirty="0">
                <a:solidFill>
                  <a:srgbClr val="002060"/>
                </a:solidFill>
              </a:rPr>
              <a:t>Let all the earth </a:t>
            </a:r>
            <a:r>
              <a:rPr lang="en-US" sz="3200" dirty="0">
                <a:solidFill>
                  <a:schemeClr val="tx1"/>
                </a:solidFill>
              </a:rPr>
              <a:t>fear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Let all the inhabitants of the world </a:t>
            </a:r>
            <a:r>
              <a:rPr lang="en-US" sz="3200" dirty="0">
                <a:solidFill>
                  <a:schemeClr val="tx1"/>
                </a:solidFill>
              </a:rPr>
              <a:t>stand in awe of Him.</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0" y="1372412"/>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6000" b="1" dirty="0">
                <a:solidFill>
                  <a:schemeClr val="bg1"/>
                </a:solidFill>
              </a:rPr>
              <a:t>It produces a healthy “fear of God” </a:t>
            </a:r>
          </a:p>
        </p:txBody>
      </p:sp>
      <p:sp>
        <p:nvSpPr>
          <p:cNvPr id="3" name="Rounded Rectangular Callout 11">
            <a:extLst>
              <a:ext uri="{FF2B5EF4-FFF2-40B4-BE49-F238E27FC236}">
                <a16:creationId xmlns:a16="http://schemas.microsoft.com/office/drawing/2014/main" id="{6D68461C-D118-61BD-F807-75E508C21719}"/>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10" name="Rounded Rectangular Callout 11">
            <a:extLst>
              <a:ext uri="{FF2B5EF4-FFF2-40B4-BE49-F238E27FC236}">
                <a16:creationId xmlns:a16="http://schemas.microsoft.com/office/drawing/2014/main" id="{8C242302-496A-7FA4-1CB6-97C03C4E4417}"/>
              </a:ext>
            </a:extLst>
          </p:cNvPr>
          <p:cNvSpPr/>
          <p:nvPr/>
        </p:nvSpPr>
        <p:spPr>
          <a:xfrm>
            <a:off x="38100" y="2503005"/>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Which is the beginning of wisdom and happiness</a:t>
            </a:r>
          </a:p>
        </p:txBody>
      </p:sp>
    </p:spTree>
    <p:extLst>
      <p:ext uri="{BB962C8B-B14F-4D97-AF65-F5344CB8AC3E}">
        <p14:creationId xmlns:p14="http://schemas.microsoft.com/office/powerpoint/2010/main" val="42339586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b="1" u="sng" dirty="0">
                <a:solidFill>
                  <a:srgbClr val="002060"/>
                </a:solidFill>
              </a:rPr>
              <a:t>Let all the earth </a:t>
            </a:r>
            <a:r>
              <a:rPr lang="en-US" sz="3200" dirty="0">
                <a:solidFill>
                  <a:schemeClr val="tx1"/>
                </a:solidFill>
              </a:rPr>
              <a:t>fear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Let all the inhabitants of the world </a:t>
            </a:r>
            <a:r>
              <a:rPr lang="en-US" sz="3200" dirty="0">
                <a:solidFill>
                  <a:schemeClr val="tx1"/>
                </a:solidFill>
              </a:rPr>
              <a:t>stand in awe of Him.</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ED20C34C-6661-67C7-274E-4AF5F0364A30}"/>
              </a:ext>
            </a:extLst>
          </p:cNvPr>
          <p:cNvSpPr/>
          <p:nvPr/>
        </p:nvSpPr>
        <p:spPr>
          <a:xfrm>
            <a:off x="228600" y="1162495"/>
            <a:ext cx="8572500" cy="42672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baseline="30000" dirty="0">
                <a:solidFill>
                  <a:schemeClr val="bg1"/>
                </a:solidFill>
                <a:effectLst/>
                <a:ea typeface="Aptos" panose="020B0004020202020204" pitchFamily="34" charset="0"/>
                <a:cs typeface="Times New Roman" panose="02020603050405020304" pitchFamily="18" charset="0"/>
              </a:rPr>
              <a:t>Psalm 19:1 </a:t>
            </a:r>
            <a:r>
              <a:rPr lang="en-US" sz="3200" kern="100" dirty="0">
                <a:solidFill>
                  <a:schemeClr val="bg1"/>
                </a:solidFill>
                <a:effectLst/>
                <a:ea typeface="Aptos" panose="020B0004020202020204" pitchFamily="34" charset="0"/>
                <a:cs typeface="Times New Roman" panose="02020603050405020304" pitchFamily="18" charset="0"/>
              </a:rPr>
              <a:t>The heavens proclaim the glory of God.</a:t>
            </a:r>
            <a:br>
              <a:rPr lang="en-US" sz="3200" kern="100" dirty="0">
                <a:solidFill>
                  <a:schemeClr val="bg1"/>
                </a:solidFill>
                <a:effectLst/>
                <a:ea typeface="Aptos" panose="020B0004020202020204" pitchFamily="34" charset="0"/>
                <a:cs typeface="Times New Roman" panose="02020603050405020304" pitchFamily="18" charset="0"/>
              </a:rPr>
            </a:br>
            <a:r>
              <a:rPr lang="en-US" sz="3200" kern="100" dirty="0">
                <a:solidFill>
                  <a:schemeClr val="bg1"/>
                </a:solidFill>
                <a:effectLst/>
                <a:ea typeface="Aptos" panose="020B0004020202020204" pitchFamily="34" charset="0"/>
                <a:cs typeface="Times New Roman" panose="02020603050405020304" pitchFamily="18" charset="0"/>
              </a:rPr>
              <a:t>    The skies display his craftsmanship.</a:t>
            </a:r>
            <a:br>
              <a:rPr lang="en-US" sz="3200" kern="100" dirty="0">
                <a:solidFill>
                  <a:schemeClr val="bg1"/>
                </a:solidFill>
                <a:effectLst/>
                <a:ea typeface="Aptos" panose="020B0004020202020204" pitchFamily="34" charset="0"/>
                <a:cs typeface="Times New Roman" panose="02020603050405020304" pitchFamily="18" charset="0"/>
              </a:rPr>
            </a:br>
            <a:r>
              <a:rPr lang="en-US" sz="3200" b="1" kern="100" baseline="30000" dirty="0">
                <a:solidFill>
                  <a:schemeClr val="bg1"/>
                </a:solidFill>
                <a:effectLst/>
                <a:ea typeface="Aptos" panose="020B0004020202020204" pitchFamily="34" charset="0"/>
                <a:cs typeface="Times New Roman" panose="02020603050405020304" pitchFamily="18" charset="0"/>
              </a:rPr>
              <a:t>2 </a:t>
            </a:r>
            <a:r>
              <a:rPr lang="en-US" sz="3200" kern="100" dirty="0">
                <a:solidFill>
                  <a:schemeClr val="bg1"/>
                </a:solidFill>
                <a:effectLst/>
                <a:ea typeface="Aptos" panose="020B0004020202020204" pitchFamily="34" charset="0"/>
                <a:cs typeface="Times New Roman" panose="02020603050405020304" pitchFamily="18" charset="0"/>
              </a:rPr>
              <a:t>Day after day they continue to speak;</a:t>
            </a:r>
            <a:br>
              <a:rPr lang="en-US" sz="3200" kern="100" dirty="0">
                <a:solidFill>
                  <a:schemeClr val="bg1"/>
                </a:solidFill>
                <a:effectLst/>
                <a:ea typeface="Aptos" panose="020B0004020202020204" pitchFamily="34" charset="0"/>
                <a:cs typeface="Times New Roman" panose="02020603050405020304" pitchFamily="18" charset="0"/>
              </a:rPr>
            </a:br>
            <a:r>
              <a:rPr lang="en-US" sz="3200" kern="100" dirty="0">
                <a:solidFill>
                  <a:schemeClr val="bg1"/>
                </a:solidFill>
                <a:effectLst/>
                <a:ea typeface="Aptos" panose="020B0004020202020204" pitchFamily="34" charset="0"/>
                <a:cs typeface="Times New Roman" panose="02020603050405020304" pitchFamily="18" charset="0"/>
              </a:rPr>
              <a:t>    night after night they make him known.</a:t>
            </a:r>
            <a:br>
              <a:rPr lang="en-US" sz="3200" kern="100" dirty="0">
                <a:solidFill>
                  <a:schemeClr val="bg1"/>
                </a:solidFill>
                <a:effectLst/>
                <a:ea typeface="Aptos" panose="020B0004020202020204" pitchFamily="34" charset="0"/>
                <a:cs typeface="Times New Roman" panose="02020603050405020304" pitchFamily="18" charset="0"/>
              </a:rPr>
            </a:br>
            <a:r>
              <a:rPr lang="en-US" sz="3200" b="1" kern="100" baseline="30000" dirty="0">
                <a:solidFill>
                  <a:schemeClr val="bg1"/>
                </a:solidFill>
                <a:effectLst/>
                <a:ea typeface="Aptos" panose="020B0004020202020204" pitchFamily="34" charset="0"/>
                <a:cs typeface="Times New Roman" panose="02020603050405020304" pitchFamily="18" charset="0"/>
              </a:rPr>
              <a:t>3 </a:t>
            </a:r>
            <a:r>
              <a:rPr lang="en-US" sz="3200" kern="100" dirty="0">
                <a:solidFill>
                  <a:schemeClr val="bg1"/>
                </a:solidFill>
                <a:effectLst/>
                <a:ea typeface="Aptos" panose="020B0004020202020204" pitchFamily="34" charset="0"/>
                <a:cs typeface="Times New Roman" panose="02020603050405020304" pitchFamily="18" charset="0"/>
              </a:rPr>
              <a:t>They speak without a sound or word;</a:t>
            </a:r>
            <a:br>
              <a:rPr lang="en-US" sz="3200" kern="100" dirty="0">
                <a:solidFill>
                  <a:schemeClr val="bg1"/>
                </a:solidFill>
                <a:effectLst/>
                <a:ea typeface="Aptos" panose="020B0004020202020204" pitchFamily="34" charset="0"/>
                <a:cs typeface="Times New Roman" panose="02020603050405020304" pitchFamily="18" charset="0"/>
              </a:rPr>
            </a:br>
            <a:r>
              <a:rPr lang="en-US" sz="3200" kern="100" dirty="0">
                <a:solidFill>
                  <a:schemeClr val="bg1"/>
                </a:solidFill>
                <a:effectLst/>
                <a:ea typeface="Aptos" panose="020B0004020202020204" pitchFamily="34" charset="0"/>
                <a:cs typeface="Times New Roman" panose="02020603050405020304" pitchFamily="18" charset="0"/>
              </a:rPr>
              <a:t>    their voice is never heard.</a:t>
            </a:r>
            <a:br>
              <a:rPr lang="en-US" sz="3200" kern="100" dirty="0">
                <a:solidFill>
                  <a:schemeClr val="bg1"/>
                </a:solidFill>
                <a:effectLst/>
                <a:ea typeface="Aptos" panose="020B0004020202020204" pitchFamily="34" charset="0"/>
                <a:cs typeface="Times New Roman" panose="02020603050405020304" pitchFamily="18" charset="0"/>
              </a:rPr>
            </a:br>
            <a:r>
              <a:rPr lang="en-US" sz="3200" b="1" kern="100" baseline="30000" dirty="0">
                <a:solidFill>
                  <a:schemeClr val="bg1"/>
                </a:solidFill>
                <a:effectLst/>
                <a:ea typeface="Aptos" panose="020B0004020202020204" pitchFamily="34" charset="0"/>
                <a:cs typeface="Times New Roman" panose="02020603050405020304" pitchFamily="18" charset="0"/>
              </a:rPr>
              <a:t>4 </a:t>
            </a:r>
            <a:r>
              <a:rPr lang="en-US" sz="3200" kern="100" dirty="0">
                <a:solidFill>
                  <a:schemeClr val="bg1"/>
                </a:solidFill>
                <a:effectLst/>
                <a:ea typeface="Aptos" panose="020B0004020202020204" pitchFamily="34" charset="0"/>
                <a:cs typeface="Times New Roman" panose="02020603050405020304" pitchFamily="18" charset="0"/>
              </a:rPr>
              <a:t>Yet their message has gone throughout the earth,</a:t>
            </a:r>
            <a:br>
              <a:rPr lang="en-US" sz="3200" kern="100" dirty="0">
                <a:solidFill>
                  <a:schemeClr val="bg1"/>
                </a:solidFill>
                <a:effectLst/>
                <a:ea typeface="Aptos" panose="020B0004020202020204" pitchFamily="34" charset="0"/>
                <a:cs typeface="Times New Roman" panose="02020603050405020304" pitchFamily="18" charset="0"/>
              </a:rPr>
            </a:br>
            <a:r>
              <a:rPr lang="en-US" sz="3200" kern="100" dirty="0">
                <a:solidFill>
                  <a:schemeClr val="bg1"/>
                </a:solidFill>
                <a:effectLst/>
                <a:ea typeface="Aptos" panose="020B0004020202020204" pitchFamily="34" charset="0"/>
                <a:cs typeface="Times New Roman" panose="02020603050405020304" pitchFamily="18" charset="0"/>
              </a:rPr>
              <a:t>    and their words to all the world.</a:t>
            </a:r>
          </a:p>
        </p:txBody>
      </p:sp>
      <p:sp>
        <p:nvSpPr>
          <p:cNvPr id="8" name="Rectangle: Rounded Corners 7">
            <a:extLst>
              <a:ext uri="{FF2B5EF4-FFF2-40B4-BE49-F238E27FC236}">
                <a16:creationId xmlns:a16="http://schemas.microsoft.com/office/drawing/2014/main" id="{53D1FE4C-1DC0-B619-4781-1AFFDDEFA6DE}"/>
              </a:ext>
            </a:extLst>
          </p:cNvPr>
          <p:cNvSpPr/>
          <p:nvPr/>
        </p:nvSpPr>
        <p:spPr>
          <a:xfrm>
            <a:off x="6705600" y="4976962"/>
            <a:ext cx="5257800" cy="90546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“General Revelation” </a:t>
            </a:r>
            <a:endParaRPr lang="en-US" sz="4400" dirty="0">
              <a:solidFill>
                <a:schemeClr val="bg1"/>
              </a:solidFill>
            </a:endParaRPr>
          </a:p>
        </p:txBody>
      </p:sp>
    </p:spTree>
    <p:extLst>
      <p:ext uri="{BB962C8B-B14F-4D97-AF65-F5344CB8AC3E}">
        <p14:creationId xmlns:p14="http://schemas.microsoft.com/office/powerpoint/2010/main" val="412121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b="1" u="sng" dirty="0">
                <a:solidFill>
                  <a:srgbClr val="002060"/>
                </a:solidFill>
              </a:rPr>
              <a:t>Let all the earth </a:t>
            </a:r>
            <a:r>
              <a:rPr lang="en-US" sz="3200" dirty="0">
                <a:solidFill>
                  <a:schemeClr val="tx1"/>
                </a:solidFill>
              </a:rPr>
              <a:t>fear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Let all the inhabitants of the world </a:t>
            </a:r>
            <a:r>
              <a:rPr lang="en-US" sz="3200" dirty="0">
                <a:solidFill>
                  <a:schemeClr val="tx1"/>
                </a:solidFill>
              </a:rPr>
              <a:t>stand in awe of Him.</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6" name="Title 1">
            <a:extLst>
              <a:ext uri="{FF2B5EF4-FFF2-40B4-BE49-F238E27FC236}">
                <a16:creationId xmlns:a16="http://schemas.microsoft.com/office/drawing/2014/main" id="{1B257C49-D7A7-4246-1A83-BC1545C29582}"/>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7" name="Title 1">
            <a:extLst>
              <a:ext uri="{FF2B5EF4-FFF2-40B4-BE49-F238E27FC236}">
                <a16:creationId xmlns:a16="http://schemas.microsoft.com/office/drawing/2014/main" id="{9F4337A4-420F-B696-186A-E12DACD02120}"/>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Tree>
    <p:extLst>
      <p:ext uri="{BB962C8B-B14F-4D97-AF65-F5344CB8AC3E}">
        <p14:creationId xmlns:p14="http://schemas.microsoft.com/office/powerpoint/2010/main" val="104016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A14F4-5B37-3942-C145-883E9D42C33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EE74536B-CC43-DCB9-7F11-69175CF84A2C}"/>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5" name="Title 1">
            <a:extLst>
              <a:ext uri="{FF2B5EF4-FFF2-40B4-BE49-F238E27FC236}">
                <a16:creationId xmlns:a16="http://schemas.microsoft.com/office/drawing/2014/main" id="{F83AA922-A744-B677-A388-38A183575859}"/>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8" name="Title 1">
            <a:extLst>
              <a:ext uri="{FF2B5EF4-FFF2-40B4-BE49-F238E27FC236}">
                <a16:creationId xmlns:a16="http://schemas.microsoft.com/office/drawing/2014/main" id="{6F156136-3BE1-3F6E-8DAD-3E8DB3BC203F}"/>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extBox 6">
            <a:extLst>
              <a:ext uri="{FF2B5EF4-FFF2-40B4-BE49-F238E27FC236}">
                <a16:creationId xmlns:a16="http://schemas.microsoft.com/office/drawing/2014/main" id="{941F8292-CB81-9A04-23AC-0BF89C85DF9E}"/>
              </a:ext>
            </a:extLst>
          </p:cNvPr>
          <p:cNvSpPr txBox="1"/>
          <p:nvPr/>
        </p:nvSpPr>
        <p:spPr>
          <a:xfrm>
            <a:off x="-1" y="5112494"/>
            <a:ext cx="12192001" cy="1745506"/>
          </a:xfrm>
          <a:prstGeom prst="rect">
            <a:avLst/>
          </a:prstGeom>
          <a:solidFill>
            <a:schemeClr val="bg1">
              <a:lumMod val="95000"/>
            </a:schemeClr>
          </a:solidFill>
          <a:ln>
            <a:solidFill>
              <a:schemeClr val="bg2"/>
            </a:solidFill>
          </a:ln>
        </p:spPr>
        <p:txBody>
          <a:bodyPr wrap="square" anchor="ctr" anchorCtr="0">
            <a:noAutofit/>
          </a:bodyPr>
          <a:lstStyle/>
          <a:p>
            <a:r>
              <a:rPr lang="en-US" sz="3600" b="0" i="0" dirty="0">
                <a:solidFill>
                  <a:srgbClr val="001D35"/>
                </a:solidFill>
                <a:effectLst/>
                <a:latin typeface="Google Sans"/>
              </a:rPr>
              <a:t> "The most incomprehensible thing about the universe is …</a:t>
            </a:r>
          </a:p>
          <a:p>
            <a:endParaRPr lang="en-US" sz="3600" b="0" i="0" dirty="0">
              <a:solidFill>
                <a:srgbClr val="001D35"/>
              </a:solidFill>
              <a:effectLst/>
              <a:latin typeface="Google Sans"/>
            </a:endParaRPr>
          </a:p>
          <a:p>
            <a:r>
              <a:rPr lang="en-US" sz="3600" dirty="0">
                <a:solidFill>
                  <a:srgbClr val="001D35"/>
                </a:solidFill>
                <a:latin typeface="Google Sans"/>
              </a:rPr>
              <a:t>									- Albert Einstein</a:t>
            </a:r>
            <a:endParaRPr lang="en-US" sz="3400" dirty="0">
              <a:latin typeface="+mn-lt"/>
            </a:endParaRPr>
          </a:p>
        </p:txBody>
      </p:sp>
    </p:spTree>
    <p:extLst>
      <p:ext uri="{BB962C8B-B14F-4D97-AF65-F5344CB8AC3E}">
        <p14:creationId xmlns:p14="http://schemas.microsoft.com/office/powerpoint/2010/main" val="36001003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5" name="Title 1">
            <a:extLst>
              <a:ext uri="{FF2B5EF4-FFF2-40B4-BE49-F238E27FC236}">
                <a16:creationId xmlns:a16="http://schemas.microsoft.com/office/drawing/2014/main" id="{6E5E866A-CAF6-FE8C-297D-E7002D8A16BD}"/>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8" name="Title 1">
            <a:extLst>
              <a:ext uri="{FF2B5EF4-FFF2-40B4-BE49-F238E27FC236}">
                <a16:creationId xmlns:a16="http://schemas.microsoft.com/office/drawing/2014/main" id="{E8EF0105-6ADB-CE98-1FC5-2F3F51F07F6B}"/>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extBox 6">
            <a:extLst>
              <a:ext uri="{FF2B5EF4-FFF2-40B4-BE49-F238E27FC236}">
                <a16:creationId xmlns:a16="http://schemas.microsoft.com/office/drawing/2014/main" id="{BA313308-91B1-BAE4-A081-FA89D1065AB2}"/>
              </a:ext>
            </a:extLst>
          </p:cNvPr>
          <p:cNvSpPr txBox="1"/>
          <p:nvPr/>
        </p:nvSpPr>
        <p:spPr>
          <a:xfrm>
            <a:off x="-1" y="5112494"/>
            <a:ext cx="12192001" cy="1745506"/>
          </a:xfrm>
          <a:prstGeom prst="rect">
            <a:avLst/>
          </a:prstGeom>
          <a:solidFill>
            <a:schemeClr val="bg1">
              <a:lumMod val="95000"/>
            </a:schemeClr>
          </a:solidFill>
          <a:ln>
            <a:solidFill>
              <a:schemeClr val="bg2"/>
            </a:solidFill>
          </a:ln>
        </p:spPr>
        <p:txBody>
          <a:bodyPr wrap="square" anchor="ctr" anchorCtr="0">
            <a:noAutofit/>
          </a:bodyPr>
          <a:lstStyle/>
          <a:p>
            <a:r>
              <a:rPr lang="en-US" sz="3600" b="0" i="0" dirty="0">
                <a:solidFill>
                  <a:srgbClr val="001D35"/>
                </a:solidFill>
                <a:effectLst/>
                <a:latin typeface="Google Sans"/>
              </a:rPr>
              <a:t> "The most incomprehensible thing about the universe is …</a:t>
            </a:r>
          </a:p>
          <a:p>
            <a:r>
              <a:rPr lang="en-US" sz="3600" b="0" i="0" dirty="0">
                <a:solidFill>
                  <a:srgbClr val="001D35"/>
                </a:solidFill>
                <a:effectLst/>
                <a:latin typeface="Google Sans"/>
              </a:rPr>
              <a:t> that it is comprehensible" </a:t>
            </a:r>
          </a:p>
          <a:p>
            <a:r>
              <a:rPr lang="en-US" sz="3600" dirty="0">
                <a:solidFill>
                  <a:srgbClr val="001D35"/>
                </a:solidFill>
                <a:latin typeface="Google Sans"/>
              </a:rPr>
              <a:t>									- Albert Einstein</a:t>
            </a:r>
            <a:endParaRPr lang="en-US" sz="3400" dirty="0">
              <a:latin typeface="+mn-lt"/>
            </a:endParaRPr>
          </a:p>
        </p:txBody>
      </p:sp>
    </p:spTree>
    <p:extLst>
      <p:ext uri="{BB962C8B-B14F-4D97-AF65-F5344CB8AC3E}">
        <p14:creationId xmlns:p14="http://schemas.microsoft.com/office/powerpoint/2010/main" val="65257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you righteous ones; </a:t>
            </a:r>
            <a:r>
              <a:rPr lang="en-US" sz="3200" b="1" u="sng" kern="0" dirty="0">
                <a:solidFill>
                  <a:srgbClr val="002060"/>
                </a:solidFill>
                <a:effectLst/>
                <a:ea typeface="Times New Roman" panose="02020603050405020304" pitchFamily="18" charset="0"/>
                <a:cs typeface="Times New Roman" panose="02020603050405020304" pitchFamily="18" charset="0"/>
              </a:rPr>
              <a:t>Praise</a:t>
            </a:r>
            <a:r>
              <a:rPr lang="en-US" sz="3200" kern="0" dirty="0">
                <a:solidFill>
                  <a:srgbClr val="000000"/>
                </a:solidFill>
                <a:effectLst/>
                <a:ea typeface="Times New Roman" panose="02020603050405020304" pitchFamily="18" charset="0"/>
                <a:cs typeface="Times New Roman" panose="02020603050405020304" pitchFamily="18" charset="0"/>
              </a:rPr>
              <a:t> 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b="1" u="sng" kern="0" dirty="0">
                <a:solidFill>
                  <a:srgbClr val="002060"/>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24516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3" name="Title 1">
            <a:extLst>
              <a:ext uri="{FF2B5EF4-FFF2-40B4-BE49-F238E27FC236}">
                <a16:creationId xmlns:a16="http://schemas.microsoft.com/office/drawing/2014/main" id="{4D8B4307-8BF4-2BD7-D08E-AA5513CB6A53}"/>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6" name="Title 1">
            <a:extLst>
              <a:ext uri="{FF2B5EF4-FFF2-40B4-BE49-F238E27FC236}">
                <a16:creationId xmlns:a16="http://schemas.microsoft.com/office/drawing/2014/main" id="{CD84CCA5-2F66-F57E-0699-FABBE95567EC}"/>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itle 1">
            <a:extLst>
              <a:ext uri="{FF2B5EF4-FFF2-40B4-BE49-F238E27FC236}">
                <a16:creationId xmlns:a16="http://schemas.microsoft.com/office/drawing/2014/main" id="{A1948F98-647E-F850-9090-A69AE4ACFF46}"/>
              </a:ext>
            </a:extLst>
          </p:cNvPr>
          <p:cNvSpPr txBox="1">
            <a:spLocks/>
          </p:cNvSpPr>
          <p:nvPr/>
        </p:nvSpPr>
        <p:spPr bwMode="auto">
          <a:xfrm>
            <a:off x="348216" y="2679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Scale</a:t>
            </a:r>
          </a:p>
        </p:txBody>
      </p:sp>
      <p:sp>
        <p:nvSpPr>
          <p:cNvPr id="9" name="Title 1">
            <a:extLst>
              <a:ext uri="{FF2B5EF4-FFF2-40B4-BE49-F238E27FC236}">
                <a16:creationId xmlns:a16="http://schemas.microsoft.com/office/drawing/2014/main" id="{173D05A1-395B-07BF-D4B2-36FCB35C9A6D}"/>
              </a:ext>
            </a:extLst>
          </p:cNvPr>
          <p:cNvSpPr txBox="1">
            <a:spLocks/>
          </p:cNvSpPr>
          <p:nvPr/>
        </p:nvSpPr>
        <p:spPr bwMode="auto">
          <a:xfrm>
            <a:off x="318090" y="3444954"/>
            <a:ext cx="311091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Balance</a:t>
            </a:r>
          </a:p>
        </p:txBody>
      </p:sp>
      <p:sp>
        <p:nvSpPr>
          <p:cNvPr id="11" name="TextBox 10">
            <a:extLst>
              <a:ext uri="{FF2B5EF4-FFF2-40B4-BE49-F238E27FC236}">
                <a16:creationId xmlns:a16="http://schemas.microsoft.com/office/drawing/2014/main" id="{05EFCB57-DB7A-A0EC-2612-E60185C85736}"/>
              </a:ext>
            </a:extLst>
          </p:cNvPr>
          <p:cNvSpPr txBox="1"/>
          <p:nvPr/>
        </p:nvSpPr>
        <p:spPr>
          <a:xfrm>
            <a:off x="-1" y="5112494"/>
            <a:ext cx="12192001" cy="1745506"/>
          </a:xfrm>
          <a:prstGeom prst="rect">
            <a:avLst/>
          </a:prstGeom>
          <a:solidFill>
            <a:schemeClr val="bg1">
              <a:lumMod val="95000"/>
            </a:schemeClr>
          </a:solidFill>
          <a:ln>
            <a:solidFill>
              <a:schemeClr val="bg2"/>
            </a:solidFill>
          </a:ln>
        </p:spPr>
        <p:txBody>
          <a:bodyPr wrap="square" anchor="ctr" anchorCtr="0">
            <a:noAutofit/>
          </a:bodyPr>
          <a:lstStyle/>
          <a:p>
            <a:r>
              <a:rPr lang="en-US" sz="3600" b="0" i="0" dirty="0">
                <a:solidFill>
                  <a:srgbClr val="001D35"/>
                </a:solidFill>
                <a:effectLst/>
                <a:latin typeface="Google Sans"/>
              </a:rPr>
              <a:t> "The most incomprehensible thing about the universe is …</a:t>
            </a:r>
          </a:p>
          <a:p>
            <a:r>
              <a:rPr lang="en-US" sz="3600" b="0" i="0" dirty="0">
                <a:solidFill>
                  <a:srgbClr val="001D35"/>
                </a:solidFill>
                <a:effectLst/>
                <a:latin typeface="Google Sans"/>
              </a:rPr>
              <a:t> that it is comprehensible" </a:t>
            </a:r>
          </a:p>
          <a:p>
            <a:r>
              <a:rPr lang="en-US" sz="3600" dirty="0">
                <a:solidFill>
                  <a:srgbClr val="001D35"/>
                </a:solidFill>
                <a:latin typeface="Google Sans"/>
              </a:rPr>
              <a:t>									- Albert Einstein</a:t>
            </a:r>
            <a:endParaRPr lang="en-US" sz="3400" dirty="0">
              <a:latin typeface="+mn-lt"/>
            </a:endParaRPr>
          </a:p>
        </p:txBody>
      </p:sp>
    </p:spTree>
    <p:extLst>
      <p:ext uri="{BB962C8B-B14F-4D97-AF65-F5344CB8AC3E}">
        <p14:creationId xmlns:p14="http://schemas.microsoft.com/office/powerpoint/2010/main" val="91926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11">
            <a:extLst>
              <a:ext uri="{FF2B5EF4-FFF2-40B4-BE49-F238E27FC236}">
                <a16:creationId xmlns:a16="http://schemas.microsoft.com/office/drawing/2014/main" id="{BF52F3E0-8800-813D-D21E-238180687D6C}"/>
              </a:ext>
            </a:extLst>
          </p:cNvPr>
          <p:cNvSpPr/>
          <p:nvPr/>
        </p:nvSpPr>
        <p:spPr>
          <a:xfrm>
            <a:off x="-38100" y="5634884"/>
            <a:ext cx="12230100" cy="1223116"/>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200" b="1" dirty="0">
                <a:solidFill>
                  <a:schemeClr val="bg1"/>
                </a:solidFill>
              </a:rPr>
              <a:t>The more we learn, the stronger this argument gets!</a:t>
            </a: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3" name="Title 1">
            <a:extLst>
              <a:ext uri="{FF2B5EF4-FFF2-40B4-BE49-F238E27FC236}">
                <a16:creationId xmlns:a16="http://schemas.microsoft.com/office/drawing/2014/main" id="{4D8B4307-8BF4-2BD7-D08E-AA5513CB6A53}"/>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6" name="Title 1">
            <a:extLst>
              <a:ext uri="{FF2B5EF4-FFF2-40B4-BE49-F238E27FC236}">
                <a16:creationId xmlns:a16="http://schemas.microsoft.com/office/drawing/2014/main" id="{CD84CCA5-2F66-F57E-0699-FABBE95567EC}"/>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itle 1">
            <a:extLst>
              <a:ext uri="{FF2B5EF4-FFF2-40B4-BE49-F238E27FC236}">
                <a16:creationId xmlns:a16="http://schemas.microsoft.com/office/drawing/2014/main" id="{A1948F98-647E-F850-9090-A69AE4ACFF46}"/>
              </a:ext>
            </a:extLst>
          </p:cNvPr>
          <p:cNvSpPr txBox="1">
            <a:spLocks/>
          </p:cNvSpPr>
          <p:nvPr/>
        </p:nvSpPr>
        <p:spPr bwMode="auto">
          <a:xfrm>
            <a:off x="348216" y="2679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Scale</a:t>
            </a:r>
          </a:p>
        </p:txBody>
      </p:sp>
      <p:sp>
        <p:nvSpPr>
          <p:cNvPr id="9" name="Title 1">
            <a:extLst>
              <a:ext uri="{FF2B5EF4-FFF2-40B4-BE49-F238E27FC236}">
                <a16:creationId xmlns:a16="http://schemas.microsoft.com/office/drawing/2014/main" id="{173D05A1-395B-07BF-D4B2-36FCB35C9A6D}"/>
              </a:ext>
            </a:extLst>
          </p:cNvPr>
          <p:cNvSpPr txBox="1">
            <a:spLocks/>
          </p:cNvSpPr>
          <p:nvPr/>
        </p:nvSpPr>
        <p:spPr bwMode="auto">
          <a:xfrm>
            <a:off x="318090" y="3444954"/>
            <a:ext cx="311091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Balance</a:t>
            </a:r>
          </a:p>
        </p:txBody>
      </p:sp>
    </p:spTree>
    <p:extLst>
      <p:ext uri="{BB962C8B-B14F-4D97-AF65-F5344CB8AC3E}">
        <p14:creationId xmlns:p14="http://schemas.microsoft.com/office/powerpoint/2010/main" val="2642111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11">
            <a:extLst>
              <a:ext uri="{FF2B5EF4-FFF2-40B4-BE49-F238E27FC236}">
                <a16:creationId xmlns:a16="http://schemas.microsoft.com/office/drawing/2014/main" id="{BF52F3E0-8800-813D-D21E-238180687D6C}"/>
              </a:ext>
            </a:extLst>
          </p:cNvPr>
          <p:cNvSpPr/>
          <p:nvPr/>
        </p:nvSpPr>
        <p:spPr>
          <a:xfrm>
            <a:off x="-38100" y="5634884"/>
            <a:ext cx="12230100" cy="1223116"/>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200" b="1" dirty="0">
                <a:solidFill>
                  <a:schemeClr val="bg1"/>
                </a:solidFill>
              </a:rPr>
              <a:t>The more we learn, the stronger this argument gets!</a:t>
            </a: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3" name="Title 1">
            <a:extLst>
              <a:ext uri="{FF2B5EF4-FFF2-40B4-BE49-F238E27FC236}">
                <a16:creationId xmlns:a16="http://schemas.microsoft.com/office/drawing/2014/main" id="{4D8B4307-8BF4-2BD7-D08E-AA5513CB6A53}"/>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6" name="Title 1">
            <a:extLst>
              <a:ext uri="{FF2B5EF4-FFF2-40B4-BE49-F238E27FC236}">
                <a16:creationId xmlns:a16="http://schemas.microsoft.com/office/drawing/2014/main" id="{CD84CCA5-2F66-F57E-0699-FABBE95567EC}"/>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itle 1">
            <a:extLst>
              <a:ext uri="{FF2B5EF4-FFF2-40B4-BE49-F238E27FC236}">
                <a16:creationId xmlns:a16="http://schemas.microsoft.com/office/drawing/2014/main" id="{A1948F98-647E-F850-9090-A69AE4ACFF46}"/>
              </a:ext>
            </a:extLst>
          </p:cNvPr>
          <p:cNvSpPr txBox="1">
            <a:spLocks/>
          </p:cNvSpPr>
          <p:nvPr/>
        </p:nvSpPr>
        <p:spPr bwMode="auto">
          <a:xfrm>
            <a:off x="348216" y="2679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Scale</a:t>
            </a:r>
          </a:p>
        </p:txBody>
      </p:sp>
      <p:sp>
        <p:nvSpPr>
          <p:cNvPr id="9" name="Title 1">
            <a:extLst>
              <a:ext uri="{FF2B5EF4-FFF2-40B4-BE49-F238E27FC236}">
                <a16:creationId xmlns:a16="http://schemas.microsoft.com/office/drawing/2014/main" id="{173D05A1-395B-07BF-D4B2-36FCB35C9A6D}"/>
              </a:ext>
            </a:extLst>
          </p:cNvPr>
          <p:cNvSpPr txBox="1">
            <a:spLocks/>
          </p:cNvSpPr>
          <p:nvPr/>
        </p:nvSpPr>
        <p:spPr bwMode="auto">
          <a:xfrm>
            <a:off x="318090" y="3444954"/>
            <a:ext cx="311091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Balance</a:t>
            </a:r>
          </a:p>
        </p:txBody>
      </p:sp>
      <p:sp>
        <p:nvSpPr>
          <p:cNvPr id="10" name="Title 1">
            <a:extLst>
              <a:ext uri="{FF2B5EF4-FFF2-40B4-BE49-F238E27FC236}">
                <a16:creationId xmlns:a16="http://schemas.microsoft.com/office/drawing/2014/main" id="{37E56523-CA30-C251-F53A-A998AE365FFB}"/>
              </a:ext>
            </a:extLst>
          </p:cNvPr>
          <p:cNvSpPr txBox="1">
            <a:spLocks/>
          </p:cNvSpPr>
          <p:nvPr/>
        </p:nvSpPr>
        <p:spPr bwMode="auto">
          <a:xfrm>
            <a:off x="328722" y="4219361"/>
            <a:ext cx="8053277"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Uniqueness of humanity </a:t>
            </a:r>
          </a:p>
        </p:txBody>
      </p:sp>
      <p:sp>
        <p:nvSpPr>
          <p:cNvPr id="11" name="Rectangle: Rounded Corners 10">
            <a:extLst>
              <a:ext uri="{FF2B5EF4-FFF2-40B4-BE49-F238E27FC236}">
                <a16:creationId xmlns:a16="http://schemas.microsoft.com/office/drawing/2014/main" id="{4A05F515-130C-ED18-A780-D65835399AB4}"/>
              </a:ext>
            </a:extLst>
          </p:cNvPr>
          <p:cNvSpPr/>
          <p:nvPr/>
        </p:nvSpPr>
        <p:spPr>
          <a:xfrm>
            <a:off x="190500" y="323268"/>
            <a:ext cx="11811000" cy="6243372"/>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a:lnSpc>
                <a:spcPct val="107000"/>
              </a:lnSpc>
              <a:spcBef>
                <a:spcPts val="0"/>
              </a:spcBef>
              <a:spcAft>
                <a:spcPts val="800"/>
              </a:spcAft>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“I think the best guess is that we’re so incredibly fortunate to be here because … the ask: I want a planet to support an unbroken chain of life through all this violence in the universe, for 4 billion years in order to get to something like you and me… I think it’s just really unlikely.  It’s terrifying… and also kind of uplifting in a way isn’t it? Because it means we’re unbelievably valuable as a species and a planet.  It could be that we’re the only island of meaning in an ocean of 400 billion suns.”</a:t>
            </a:r>
          </a:p>
          <a:p>
            <a:pPr marL="457200" marR="0" algn="r">
              <a:lnSpc>
                <a:spcPct val="107000"/>
              </a:lnSpc>
              <a:spcBef>
                <a:spcPts val="0"/>
              </a:spcBef>
              <a:spcAft>
                <a:spcPts val="800"/>
              </a:spcAft>
            </a:pPr>
            <a:r>
              <a:rPr lang="en-US" sz="4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Brian Cox, cosmologist and physicist </a:t>
            </a:r>
            <a:endPar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349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11">
            <a:extLst>
              <a:ext uri="{FF2B5EF4-FFF2-40B4-BE49-F238E27FC236}">
                <a16:creationId xmlns:a16="http://schemas.microsoft.com/office/drawing/2014/main" id="{BF52F3E0-8800-813D-D21E-238180687D6C}"/>
              </a:ext>
            </a:extLst>
          </p:cNvPr>
          <p:cNvSpPr/>
          <p:nvPr/>
        </p:nvSpPr>
        <p:spPr>
          <a:xfrm>
            <a:off x="-38100" y="5634884"/>
            <a:ext cx="12230100" cy="1223116"/>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200" b="1" dirty="0">
                <a:solidFill>
                  <a:schemeClr val="bg1"/>
                </a:solidFill>
              </a:rPr>
              <a:t>The more we learn, the stronger this argument gets!</a:t>
            </a: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3" name="Title 1">
            <a:extLst>
              <a:ext uri="{FF2B5EF4-FFF2-40B4-BE49-F238E27FC236}">
                <a16:creationId xmlns:a16="http://schemas.microsoft.com/office/drawing/2014/main" id="{4D8B4307-8BF4-2BD7-D08E-AA5513CB6A53}"/>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6" name="Title 1">
            <a:extLst>
              <a:ext uri="{FF2B5EF4-FFF2-40B4-BE49-F238E27FC236}">
                <a16:creationId xmlns:a16="http://schemas.microsoft.com/office/drawing/2014/main" id="{CD84CCA5-2F66-F57E-0699-FABBE95567EC}"/>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itle 1">
            <a:extLst>
              <a:ext uri="{FF2B5EF4-FFF2-40B4-BE49-F238E27FC236}">
                <a16:creationId xmlns:a16="http://schemas.microsoft.com/office/drawing/2014/main" id="{A1948F98-647E-F850-9090-A69AE4ACFF46}"/>
              </a:ext>
            </a:extLst>
          </p:cNvPr>
          <p:cNvSpPr txBox="1">
            <a:spLocks/>
          </p:cNvSpPr>
          <p:nvPr/>
        </p:nvSpPr>
        <p:spPr bwMode="auto">
          <a:xfrm>
            <a:off x="348216" y="2679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Scale</a:t>
            </a:r>
          </a:p>
        </p:txBody>
      </p:sp>
      <p:sp>
        <p:nvSpPr>
          <p:cNvPr id="9" name="Title 1">
            <a:extLst>
              <a:ext uri="{FF2B5EF4-FFF2-40B4-BE49-F238E27FC236}">
                <a16:creationId xmlns:a16="http://schemas.microsoft.com/office/drawing/2014/main" id="{173D05A1-395B-07BF-D4B2-36FCB35C9A6D}"/>
              </a:ext>
            </a:extLst>
          </p:cNvPr>
          <p:cNvSpPr txBox="1">
            <a:spLocks/>
          </p:cNvSpPr>
          <p:nvPr/>
        </p:nvSpPr>
        <p:spPr bwMode="auto">
          <a:xfrm>
            <a:off x="318090" y="3444954"/>
            <a:ext cx="311091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Balance</a:t>
            </a:r>
          </a:p>
        </p:txBody>
      </p:sp>
      <p:sp>
        <p:nvSpPr>
          <p:cNvPr id="10" name="Title 1">
            <a:extLst>
              <a:ext uri="{FF2B5EF4-FFF2-40B4-BE49-F238E27FC236}">
                <a16:creationId xmlns:a16="http://schemas.microsoft.com/office/drawing/2014/main" id="{37E56523-CA30-C251-F53A-A998AE365FFB}"/>
              </a:ext>
            </a:extLst>
          </p:cNvPr>
          <p:cNvSpPr txBox="1">
            <a:spLocks/>
          </p:cNvSpPr>
          <p:nvPr/>
        </p:nvSpPr>
        <p:spPr bwMode="auto">
          <a:xfrm>
            <a:off x="328722" y="4219361"/>
            <a:ext cx="8053277"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Uniqueness of humanity </a:t>
            </a:r>
          </a:p>
        </p:txBody>
      </p:sp>
      <p:sp>
        <p:nvSpPr>
          <p:cNvPr id="12" name="Title 1">
            <a:extLst>
              <a:ext uri="{FF2B5EF4-FFF2-40B4-BE49-F238E27FC236}">
                <a16:creationId xmlns:a16="http://schemas.microsoft.com/office/drawing/2014/main" id="{C27734B0-09DE-4B14-0EDC-9F187BD67E7C}"/>
              </a:ext>
            </a:extLst>
          </p:cNvPr>
          <p:cNvSpPr txBox="1">
            <a:spLocks/>
          </p:cNvSpPr>
          <p:nvPr/>
        </p:nvSpPr>
        <p:spPr bwMode="auto">
          <a:xfrm>
            <a:off x="328722" y="5133761"/>
            <a:ext cx="8053277"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A beginning</a:t>
            </a:r>
          </a:p>
        </p:txBody>
      </p:sp>
    </p:spTree>
    <p:extLst>
      <p:ext uri="{BB962C8B-B14F-4D97-AF65-F5344CB8AC3E}">
        <p14:creationId xmlns:p14="http://schemas.microsoft.com/office/powerpoint/2010/main" val="46424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9 </a:t>
            </a:r>
            <a:r>
              <a:rPr lang="en-US" sz="3200" kern="0" dirty="0">
                <a:solidFill>
                  <a:srgbClr val="000000"/>
                </a:solidFill>
                <a:effectLst/>
                <a:ea typeface="Times New Roman" panose="02020603050405020304" pitchFamily="18" charset="0"/>
                <a:cs typeface="Times New Roman" panose="02020603050405020304" pitchFamily="18" charset="0"/>
              </a:rPr>
              <a:t>For He spoke, and it was done;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commanded, and it stood firm.</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1905000" y="2192221"/>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We could do this all day…</a:t>
            </a:r>
          </a:p>
        </p:txBody>
      </p:sp>
      <p:sp>
        <p:nvSpPr>
          <p:cNvPr id="6" name="Title 1">
            <a:extLst>
              <a:ext uri="{FF2B5EF4-FFF2-40B4-BE49-F238E27FC236}">
                <a16:creationId xmlns:a16="http://schemas.microsoft.com/office/drawing/2014/main" id="{72EFB914-2694-2CEC-F647-03ADF36A9DDE}"/>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80063447-D830-5C98-446E-24BBEB1A6AB2}"/>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148981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9 </a:t>
            </a:r>
            <a:r>
              <a:rPr lang="en-US" sz="3200" kern="0" dirty="0">
                <a:solidFill>
                  <a:srgbClr val="000000"/>
                </a:solidFill>
                <a:effectLst/>
                <a:ea typeface="Times New Roman" panose="02020603050405020304" pitchFamily="18" charset="0"/>
                <a:cs typeface="Times New Roman" panose="02020603050405020304" pitchFamily="18" charset="0"/>
              </a:rPr>
              <a:t>For He spoke, and it was done;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commanded, and it stood firm.</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72EFB914-2694-2CEC-F647-03ADF36A9DDE}"/>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80063447-D830-5C98-446E-24BBEB1A6AB2}"/>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
        <p:nvSpPr>
          <p:cNvPr id="3" name="Rectangle: Rounded Corners 2">
            <a:extLst>
              <a:ext uri="{FF2B5EF4-FFF2-40B4-BE49-F238E27FC236}">
                <a16:creationId xmlns:a16="http://schemas.microsoft.com/office/drawing/2014/main" id="{F69B35F9-C2DF-86EB-8589-15F5DD654CF9}"/>
              </a:ext>
            </a:extLst>
          </p:cNvPr>
          <p:cNvSpPr/>
          <p:nvPr/>
        </p:nvSpPr>
        <p:spPr>
          <a:xfrm>
            <a:off x="381000" y="2192221"/>
            <a:ext cx="6781800" cy="9144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It’s not “science vs. God”</a:t>
            </a:r>
            <a:endParaRPr lang="en-US" sz="4800" dirty="0">
              <a:solidFill>
                <a:schemeClr val="bg1"/>
              </a:solidFill>
            </a:endParaRPr>
          </a:p>
        </p:txBody>
      </p:sp>
      <p:sp>
        <p:nvSpPr>
          <p:cNvPr id="9" name="Rectangle: Rounded Corners 8">
            <a:extLst>
              <a:ext uri="{FF2B5EF4-FFF2-40B4-BE49-F238E27FC236}">
                <a16:creationId xmlns:a16="http://schemas.microsoft.com/office/drawing/2014/main" id="{6822D3FC-5915-376F-D9B1-7EDEFFC25F32}"/>
              </a:ext>
            </a:extLst>
          </p:cNvPr>
          <p:cNvSpPr/>
          <p:nvPr/>
        </p:nvSpPr>
        <p:spPr>
          <a:xfrm>
            <a:off x="1143000" y="4410489"/>
            <a:ext cx="10208142"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And all the more, the more we learn</a:t>
            </a:r>
            <a:endParaRPr lang="en-US" sz="4800" dirty="0">
              <a:solidFill>
                <a:schemeClr val="bg1"/>
              </a:solidFill>
            </a:endParaRPr>
          </a:p>
        </p:txBody>
      </p:sp>
      <p:sp>
        <p:nvSpPr>
          <p:cNvPr id="10" name="Rectangle: Rounded Corners 9">
            <a:extLst>
              <a:ext uri="{FF2B5EF4-FFF2-40B4-BE49-F238E27FC236}">
                <a16:creationId xmlns:a16="http://schemas.microsoft.com/office/drawing/2014/main" id="{68809056-2599-8B81-36D8-FE6FD0BFB35E}"/>
              </a:ext>
            </a:extLst>
          </p:cNvPr>
          <p:cNvSpPr/>
          <p:nvPr/>
        </p:nvSpPr>
        <p:spPr>
          <a:xfrm>
            <a:off x="1600200" y="3243356"/>
            <a:ext cx="6781800" cy="914399"/>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Science </a:t>
            </a:r>
            <a:r>
              <a:rPr lang="en-US" sz="4800" b="1" i="1" dirty="0">
                <a:solidFill>
                  <a:schemeClr val="bg1"/>
                </a:solidFill>
              </a:rPr>
              <a:t>points to God</a:t>
            </a:r>
            <a:endParaRPr lang="en-US" sz="4800" i="1" dirty="0">
              <a:solidFill>
                <a:schemeClr val="bg1"/>
              </a:solidFill>
            </a:endParaRPr>
          </a:p>
        </p:txBody>
      </p:sp>
    </p:spTree>
    <p:extLst>
      <p:ext uri="{BB962C8B-B14F-4D97-AF65-F5344CB8AC3E}">
        <p14:creationId xmlns:p14="http://schemas.microsoft.com/office/powerpoint/2010/main" val="114065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kern="0" dirty="0">
                <a:solidFill>
                  <a:srgbClr val="000000"/>
                </a:solidFill>
                <a:effectLst/>
                <a:ea typeface="Times New Roman" panose="02020603050405020304" pitchFamily="18" charset="0"/>
                <a:cs typeface="Times New Roman" panose="02020603050405020304" pitchFamily="18" charset="0"/>
              </a:rPr>
              <a:t>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nullifies the plan of nations;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frustrates the plans of peoples.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kern="0" dirty="0">
                <a:solidFill>
                  <a:srgbClr val="000000"/>
                </a:solidFill>
                <a:effectLst/>
                <a:ea typeface="Times New Roman" panose="02020603050405020304" pitchFamily="18" charset="0"/>
                <a:cs typeface="Times New Roman" panose="02020603050405020304" pitchFamily="18" charset="0"/>
              </a:rPr>
              <a:t>The plan of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stands forever,</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The plans of His heart from generation to generation.</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30788762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b="1" u="sng" kern="0" dirty="0">
                <a:solidFill>
                  <a:srgbClr val="002060"/>
                </a:solidFill>
                <a:effectLst/>
                <a:ea typeface="Times New Roman" panose="02020603050405020304" pitchFamily="18" charset="0"/>
                <a:cs typeface="Times New Roman" panose="02020603050405020304" pitchFamily="18" charset="0"/>
              </a:rPr>
              <a:t>The </a:t>
            </a:r>
            <a:r>
              <a:rPr lang="en-US" sz="3200" b="1" u="sng" kern="0" cap="small" dirty="0">
                <a:solidFill>
                  <a:srgbClr val="002060"/>
                </a:solidFill>
                <a:effectLst/>
                <a:ea typeface="Times New Roman" panose="02020603050405020304" pitchFamily="18" charset="0"/>
                <a:cs typeface="Times New Roman" panose="02020603050405020304" pitchFamily="18" charset="0"/>
              </a:rPr>
              <a:t>Lord</a:t>
            </a:r>
            <a:r>
              <a:rPr lang="en-US" sz="3200" b="1" u="sng" kern="0" dirty="0">
                <a:solidFill>
                  <a:srgbClr val="002060"/>
                </a:solidFill>
                <a:effectLst/>
                <a:ea typeface="Times New Roman" panose="02020603050405020304" pitchFamily="18" charset="0"/>
                <a:cs typeface="Times New Roman" panose="02020603050405020304" pitchFamily="18" charset="0"/>
              </a:rPr>
              <a:t> nullifies the plan of nations;</a:t>
            </a:r>
            <a:br>
              <a:rPr lang="en-US" sz="3200" b="1" u="sng" kern="0" dirty="0">
                <a:solidFill>
                  <a:srgbClr val="00206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He frustrates the plans of peoples</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kern="0" dirty="0">
                <a:solidFill>
                  <a:srgbClr val="000000"/>
                </a:solidFill>
                <a:effectLst/>
                <a:ea typeface="Times New Roman" panose="02020603050405020304" pitchFamily="18" charset="0"/>
                <a:cs typeface="Times New Roman" panose="02020603050405020304" pitchFamily="18" charset="0"/>
              </a:rPr>
              <a:t>The plan of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stands forever,</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The plans of His heart from generation to generation.</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4572000" y="1061628"/>
            <a:ext cx="7543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sovereignty</a:t>
            </a:r>
          </a:p>
        </p:txBody>
      </p:sp>
    </p:spTree>
    <p:extLst>
      <p:ext uri="{BB962C8B-B14F-4D97-AF65-F5344CB8AC3E}">
        <p14:creationId xmlns:p14="http://schemas.microsoft.com/office/powerpoint/2010/main" val="367942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kern="0" dirty="0">
                <a:solidFill>
                  <a:srgbClr val="000000"/>
                </a:solidFill>
                <a:effectLst/>
                <a:ea typeface="Times New Roman" panose="02020603050405020304" pitchFamily="18" charset="0"/>
                <a:cs typeface="Times New Roman" panose="02020603050405020304" pitchFamily="18" charset="0"/>
              </a:rPr>
              <a:t>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nullifies the plan of nations;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frustrates the plans of peoples.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b="1" u="sng" kern="0" dirty="0">
                <a:solidFill>
                  <a:srgbClr val="002060"/>
                </a:solidFill>
                <a:effectLst/>
                <a:ea typeface="Times New Roman" panose="02020603050405020304" pitchFamily="18" charset="0"/>
                <a:cs typeface="Times New Roman" panose="02020603050405020304" pitchFamily="18" charset="0"/>
              </a:rPr>
              <a:t>The plan of the </a:t>
            </a:r>
            <a:r>
              <a:rPr lang="en-US" sz="3200" b="1" u="sng" kern="0" cap="small" dirty="0">
                <a:solidFill>
                  <a:srgbClr val="002060"/>
                </a:solidFill>
                <a:effectLst/>
                <a:ea typeface="Times New Roman" panose="02020603050405020304" pitchFamily="18" charset="0"/>
                <a:cs typeface="Times New Roman" panose="02020603050405020304" pitchFamily="18" charset="0"/>
              </a:rPr>
              <a:t>Lord</a:t>
            </a:r>
            <a:r>
              <a:rPr lang="en-US" sz="3200" b="1" u="sng" kern="0" dirty="0">
                <a:solidFill>
                  <a:srgbClr val="002060"/>
                </a:solidFill>
                <a:effectLst/>
                <a:ea typeface="Times New Roman" panose="02020603050405020304" pitchFamily="18" charset="0"/>
                <a:cs typeface="Times New Roman" panose="02020603050405020304" pitchFamily="18" charset="0"/>
              </a:rPr>
              <a:t> stands forever</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The plans of His heart from generation to generation.</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4572000" y="1061628"/>
            <a:ext cx="7543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sovereignty</a:t>
            </a:r>
          </a:p>
        </p:txBody>
      </p:sp>
    </p:spTree>
    <p:extLst>
      <p:ext uri="{BB962C8B-B14F-4D97-AF65-F5344CB8AC3E}">
        <p14:creationId xmlns:p14="http://schemas.microsoft.com/office/powerpoint/2010/main" val="42779919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kern="0" dirty="0">
                <a:solidFill>
                  <a:srgbClr val="000000"/>
                </a:solidFill>
                <a:effectLst/>
                <a:ea typeface="Times New Roman" panose="02020603050405020304" pitchFamily="18" charset="0"/>
                <a:cs typeface="Times New Roman" panose="02020603050405020304" pitchFamily="18" charset="0"/>
              </a:rPr>
              <a:t>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nullifies the plan of nations;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frustrates the plans of peoples.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kern="0" dirty="0">
                <a:solidFill>
                  <a:schemeClr val="tx1"/>
                </a:solidFill>
                <a:effectLst/>
                <a:ea typeface="Times New Roman" panose="02020603050405020304" pitchFamily="18" charset="0"/>
                <a:cs typeface="Times New Roman" panose="02020603050405020304" pitchFamily="18" charset="0"/>
              </a:rPr>
              <a:t>The plan of the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 stands forever</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The plans of His heart from generation to generation</a:t>
            </a:r>
            <a:r>
              <a:rPr lang="en-US" sz="3200" kern="0" dirty="0">
                <a:solidFill>
                  <a:srgbClr val="000000"/>
                </a:solidFill>
                <a:effectLst/>
                <a:ea typeface="Times New Roman" panose="02020603050405020304" pitchFamily="18" charset="0"/>
                <a:cs typeface="Times New Roman" panose="02020603050405020304" pitchFamily="18" charset="0"/>
              </a:rPr>
              <a:t>.</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4572000" y="1061628"/>
            <a:ext cx="7543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sovereignty</a:t>
            </a:r>
          </a:p>
        </p:txBody>
      </p:sp>
    </p:spTree>
    <p:extLst>
      <p:ext uri="{BB962C8B-B14F-4D97-AF65-F5344CB8AC3E}">
        <p14:creationId xmlns:p14="http://schemas.microsoft.com/office/powerpoint/2010/main" val="3279625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 </a:t>
            </a:r>
            <a:r>
              <a:rPr lang="en-US" sz="3200" kern="0" dirty="0">
                <a:solidFill>
                  <a:srgbClr val="000000"/>
                </a:solidFill>
                <a:effectLst/>
                <a:ea typeface="Times New Roman" panose="02020603050405020304" pitchFamily="18" charset="0"/>
                <a:cs typeface="Times New Roman" panose="02020603050405020304" pitchFamily="18" charset="0"/>
              </a:rPr>
              <a:t>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720639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kern="0" dirty="0">
                <a:solidFill>
                  <a:srgbClr val="000000"/>
                </a:solidFill>
                <a:effectLst/>
                <a:ea typeface="Times New Roman" panose="02020603050405020304" pitchFamily="18" charset="0"/>
                <a:cs typeface="Times New Roman" panose="02020603050405020304" pitchFamily="18" charset="0"/>
              </a:rPr>
              <a:t>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nullifies the plan of nations;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frustrates the plans of peoples.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kern="0" dirty="0">
                <a:solidFill>
                  <a:schemeClr val="tx1"/>
                </a:solidFill>
                <a:effectLst/>
                <a:ea typeface="Times New Roman" panose="02020603050405020304" pitchFamily="18" charset="0"/>
                <a:cs typeface="Times New Roman" panose="02020603050405020304" pitchFamily="18" charset="0"/>
              </a:rPr>
              <a:t>The plan of the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 stands forever</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The plans of His heart from generation to generation</a:t>
            </a:r>
            <a:r>
              <a:rPr lang="en-US" sz="3200" kern="0" dirty="0">
                <a:solidFill>
                  <a:srgbClr val="000000"/>
                </a:solidFill>
                <a:effectLst/>
                <a:ea typeface="Times New Roman" panose="02020603050405020304" pitchFamily="18" charset="0"/>
                <a:cs typeface="Times New Roman" panose="02020603050405020304" pitchFamily="18" charset="0"/>
              </a:rPr>
              <a:t>.</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239000" y="1061628"/>
            <a:ext cx="4876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plan</a:t>
            </a:r>
          </a:p>
        </p:txBody>
      </p:sp>
    </p:spTree>
    <p:extLst>
      <p:ext uri="{BB962C8B-B14F-4D97-AF65-F5344CB8AC3E}">
        <p14:creationId xmlns:p14="http://schemas.microsoft.com/office/powerpoint/2010/main" val="331423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702594"/>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12 </a:t>
            </a:r>
            <a:r>
              <a:rPr lang="en-US" sz="3200" dirty="0">
                <a:solidFill>
                  <a:schemeClr val="tx1"/>
                </a:solidFill>
              </a:rPr>
              <a:t>Blessed is the nation whose God is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The people He has chosen for His own inheritance.</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239000" y="1061628"/>
            <a:ext cx="4876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plan</a:t>
            </a:r>
          </a:p>
        </p:txBody>
      </p:sp>
    </p:spTree>
    <p:extLst>
      <p:ext uri="{BB962C8B-B14F-4D97-AF65-F5344CB8AC3E}">
        <p14:creationId xmlns:p14="http://schemas.microsoft.com/office/powerpoint/2010/main" val="448852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702594"/>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12 </a:t>
            </a:r>
            <a:r>
              <a:rPr lang="en-US" sz="3200" dirty="0">
                <a:solidFill>
                  <a:schemeClr val="tx1"/>
                </a:solidFill>
              </a:rPr>
              <a:t>Blessed is the nation whose God is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The people He has chosen for His own inheritance.</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219200" y="1061628"/>
            <a:ext cx="10972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That He gives us a role in His plan</a:t>
            </a:r>
          </a:p>
        </p:txBody>
      </p:sp>
    </p:spTree>
    <p:extLst>
      <p:ext uri="{BB962C8B-B14F-4D97-AF65-F5344CB8AC3E}">
        <p14:creationId xmlns:p14="http://schemas.microsoft.com/office/powerpoint/2010/main" val="336834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looks from heaven;</a:t>
            </a:r>
            <a:br>
              <a:rPr lang="en-US" sz="3200" dirty="0">
                <a:solidFill>
                  <a:schemeClr val="tx1"/>
                </a:solidFill>
              </a:rPr>
            </a:br>
            <a:r>
              <a:rPr lang="en-US" sz="3200" dirty="0">
                <a:solidFill>
                  <a:schemeClr val="tx1"/>
                </a:solidFill>
              </a:rPr>
              <a:t>He sees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dirty="0">
                <a:solidFill>
                  <a:schemeClr val="tx1"/>
                </a:solidFill>
              </a:rPr>
              <a:t>He who fashions the hearts of them all,</a:t>
            </a:r>
            <a:br>
              <a:rPr lang="en-US" sz="3200" dirty="0">
                <a:solidFill>
                  <a:schemeClr val="tx1"/>
                </a:solidFill>
              </a:rPr>
            </a:br>
            <a:r>
              <a:rPr lang="en-US" sz="3200" dirty="0">
                <a:solidFill>
                  <a:schemeClr val="tx1"/>
                </a:solidFill>
              </a:rPr>
              <a:t>He who understands all their works.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219200" y="1061628"/>
            <a:ext cx="10972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That He gives us a role in His plan</a:t>
            </a:r>
          </a:p>
        </p:txBody>
      </p:sp>
    </p:spTree>
    <p:extLst>
      <p:ext uri="{BB962C8B-B14F-4D97-AF65-F5344CB8AC3E}">
        <p14:creationId xmlns:p14="http://schemas.microsoft.com/office/powerpoint/2010/main" val="27604527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a:t>
            </a:r>
            <a:r>
              <a:rPr lang="en-US" sz="3200" b="1" u="sng" dirty="0">
                <a:solidFill>
                  <a:srgbClr val="002060"/>
                </a:solidFill>
              </a:rPr>
              <a:t>looks</a:t>
            </a:r>
            <a:r>
              <a:rPr lang="en-US" sz="3200" dirty="0">
                <a:solidFill>
                  <a:schemeClr val="tx1"/>
                </a:solidFill>
              </a:rPr>
              <a:t> from heaven;</a:t>
            </a:r>
            <a:br>
              <a:rPr lang="en-US" sz="3200" dirty="0">
                <a:solidFill>
                  <a:schemeClr val="tx1"/>
                </a:solidFill>
              </a:rPr>
            </a:br>
            <a:r>
              <a:rPr lang="en-US" sz="3200" dirty="0">
                <a:solidFill>
                  <a:schemeClr val="tx1"/>
                </a:solidFill>
              </a:rPr>
              <a:t>He </a:t>
            </a:r>
            <a:r>
              <a:rPr lang="en-US" sz="3200" b="1" u="sng" dirty="0">
                <a:solidFill>
                  <a:srgbClr val="002060"/>
                </a:solidFill>
              </a:rPr>
              <a:t>sees</a:t>
            </a:r>
            <a:r>
              <a:rPr lang="en-US" sz="3200" dirty="0">
                <a:solidFill>
                  <a:schemeClr val="tx1"/>
                </a:solidFill>
              </a:rPr>
              <a:t>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a:t>
            </a:r>
            <a:r>
              <a:rPr lang="en-US" sz="3200" b="1" u="sng" dirty="0">
                <a:solidFill>
                  <a:srgbClr val="002060"/>
                </a:solidFill>
              </a:rPr>
              <a:t>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dirty="0">
                <a:solidFill>
                  <a:schemeClr val="tx1"/>
                </a:solidFill>
              </a:rPr>
              <a:t>He who fashions the hearts of them all,</a:t>
            </a:r>
            <a:br>
              <a:rPr lang="en-US" sz="3200" dirty="0">
                <a:solidFill>
                  <a:schemeClr val="tx1"/>
                </a:solidFill>
              </a:rPr>
            </a:br>
            <a:r>
              <a:rPr lang="en-US" sz="3200" dirty="0">
                <a:solidFill>
                  <a:schemeClr val="tx1"/>
                </a:solidFill>
              </a:rPr>
              <a:t>He who understands all their works.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219200" y="1061628"/>
            <a:ext cx="10972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That He gives us a role in His plan</a:t>
            </a:r>
          </a:p>
        </p:txBody>
      </p:sp>
    </p:spTree>
    <p:extLst>
      <p:ext uri="{BB962C8B-B14F-4D97-AF65-F5344CB8AC3E}">
        <p14:creationId xmlns:p14="http://schemas.microsoft.com/office/powerpoint/2010/main" val="177479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looks from heaven;</a:t>
            </a:r>
            <a:br>
              <a:rPr lang="en-US" sz="3200" dirty="0">
                <a:solidFill>
                  <a:schemeClr val="tx1"/>
                </a:solidFill>
              </a:rPr>
            </a:br>
            <a:r>
              <a:rPr lang="en-US" sz="3200" dirty="0">
                <a:solidFill>
                  <a:schemeClr val="tx1"/>
                </a:solidFill>
              </a:rPr>
              <a:t>He sees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b="1" u="sng" dirty="0">
                <a:solidFill>
                  <a:srgbClr val="002060"/>
                </a:solidFill>
              </a:rPr>
              <a:t>He who fashions the hearts of them all,</a:t>
            </a:r>
            <a:br>
              <a:rPr lang="en-US" sz="3200" b="1" u="sng" dirty="0">
                <a:solidFill>
                  <a:srgbClr val="002060"/>
                </a:solidFill>
              </a:rPr>
            </a:br>
            <a:r>
              <a:rPr lang="en-US" sz="3200" b="1" u="sng" dirty="0">
                <a:solidFill>
                  <a:srgbClr val="002060"/>
                </a:solidFill>
              </a:rPr>
              <a:t>He who understands all their works</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219200" y="1061628"/>
            <a:ext cx="10972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That He gives us a role in His plan</a:t>
            </a:r>
          </a:p>
        </p:txBody>
      </p:sp>
    </p:spTree>
    <p:extLst>
      <p:ext uri="{BB962C8B-B14F-4D97-AF65-F5344CB8AC3E}">
        <p14:creationId xmlns:p14="http://schemas.microsoft.com/office/powerpoint/2010/main" val="18341096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looks from heaven;</a:t>
            </a:r>
            <a:br>
              <a:rPr lang="en-US" sz="3200" dirty="0">
                <a:solidFill>
                  <a:schemeClr val="tx1"/>
                </a:solidFill>
              </a:rPr>
            </a:br>
            <a:r>
              <a:rPr lang="en-US" sz="3200" dirty="0">
                <a:solidFill>
                  <a:schemeClr val="tx1"/>
                </a:solidFill>
              </a:rPr>
              <a:t>He sees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b="1" u="sng" dirty="0">
                <a:solidFill>
                  <a:srgbClr val="002060"/>
                </a:solidFill>
              </a:rPr>
              <a:t>He who fashions the hearts of them all,</a:t>
            </a:r>
            <a:br>
              <a:rPr lang="en-US" sz="3200" b="1" u="sng" dirty="0">
                <a:solidFill>
                  <a:srgbClr val="002060"/>
                </a:solidFill>
              </a:rPr>
            </a:br>
            <a:r>
              <a:rPr lang="en-US" sz="3200" b="1" u="sng" dirty="0">
                <a:solidFill>
                  <a:srgbClr val="002060"/>
                </a:solidFill>
              </a:rPr>
              <a:t>He who understands all their works</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562600" y="1061628"/>
            <a:ext cx="66294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for His omniscience </a:t>
            </a:r>
          </a:p>
        </p:txBody>
      </p:sp>
    </p:spTree>
    <p:extLst>
      <p:ext uri="{BB962C8B-B14F-4D97-AF65-F5344CB8AC3E}">
        <p14:creationId xmlns:p14="http://schemas.microsoft.com/office/powerpoint/2010/main" val="99362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looks from heaven;</a:t>
            </a:r>
            <a:br>
              <a:rPr lang="en-US" sz="3200" dirty="0">
                <a:solidFill>
                  <a:schemeClr val="tx1"/>
                </a:solidFill>
              </a:rPr>
            </a:br>
            <a:r>
              <a:rPr lang="en-US" sz="3200" dirty="0">
                <a:solidFill>
                  <a:schemeClr val="tx1"/>
                </a:solidFill>
              </a:rPr>
              <a:t>He sees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b="1" u="sng" dirty="0">
                <a:solidFill>
                  <a:srgbClr val="002060"/>
                </a:solidFill>
              </a:rPr>
              <a:t>He who fashions the hearts of them all,</a:t>
            </a:r>
            <a:br>
              <a:rPr lang="en-US" sz="3200" b="1" u="sng" dirty="0">
                <a:solidFill>
                  <a:srgbClr val="002060"/>
                </a:solidFill>
              </a:rPr>
            </a:br>
            <a:r>
              <a:rPr lang="en-US" sz="3200" b="1" u="sng" dirty="0">
                <a:solidFill>
                  <a:srgbClr val="002060"/>
                </a:solidFill>
              </a:rPr>
              <a:t>He who understands all their works</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143000" y="1061628"/>
            <a:ext cx="11049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For His interest and care for humanity </a:t>
            </a:r>
          </a:p>
        </p:txBody>
      </p:sp>
      <p:sp>
        <p:nvSpPr>
          <p:cNvPr id="2" name="Rectangle 1">
            <a:extLst>
              <a:ext uri="{FF2B5EF4-FFF2-40B4-BE49-F238E27FC236}">
                <a16:creationId xmlns:a16="http://schemas.microsoft.com/office/drawing/2014/main" id="{D47167D0-EDE4-065A-3C44-931AB1171359}"/>
              </a:ext>
            </a:extLst>
          </p:cNvPr>
          <p:cNvSpPr/>
          <p:nvPr/>
        </p:nvSpPr>
        <p:spPr>
          <a:xfrm>
            <a:off x="21264" y="2831805"/>
            <a:ext cx="12170735" cy="40386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8:3 </a:t>
            </a:r>
            <a:r>
              <a:rPr lang="en-US" sz="3200" dirty="0"/>
              <a:t>When I look at the night sky and see the work of your fingers—</a:t>
            </a:r>
            <a:br>
              <a:rPr lang="en-US" sz="3200" dirty="0"/>
            </a:br>
            <a:r>
              <a:rPr lang="en-US" sz="3200" dirty="0"/>
              <a:t>    the moon and the stars you set in place—</a:t>
            </a:r>
            <a:br>
              <a:rPr lang="en-US" sz="3200" dirty="0"/>
            </a:br>
            <a:r>
              <a:rPr lang="en-US" sz="3200" b="1" baseline="30000" dirty="0"/>
              <a:t>4 </a:t>
            </a:r>
            <a:r>
              <a:rPr lang="en-US" sz="3200" dirty="0"/>
              <a:t>what are mere mortals that you should think about them,</a:t>
            </a:r>
            <a:br>
              <a:rPr lang="en-US" sz="3200" dirty="0"/>
            </a:br>
            <a:r>
              <a:rPr lang="en-US" sz="3200" dirty="0"/>
              <a:t>    human beings that you should care for them?</a:t>
            </a:r>
            <a:br>
              <a:rPr lang="en-US" sz="3200" dirty="0"/>
            </a:br>
            <a:r>
              <a:rPr lang="en-US" sz="3200" b="1" baseline="30000" dirty="0"/>
              <a:t>5 </a:t>
            </a:r>
            <a:r>
              <a:rPr lang="en-US" sz="3200" dirty="0"/>
              <a:t>Yet you made them only a little lower than God</a:t>
            </a:r>
            <a:br>
              <a:rPr lang="en-US" sz="3200" dirty="0"/>
            </a:br>
            <a:r>
              <a:rPr lang="en-US" sz="3200" dirty="0"/>
              <a:t>    and crowned them</a:t>
            </a:r>
            <a:r>
              <a:rPr lang="en-US" sz="3200" baseline="30000" dirty="0"/>
              <a:t> </a:t>
            </a:r>
            <a:r>
              <a:rPr lang="en-US" sz="3200" dirty="0"/>
              <a:t>with glory and honor.</a:t>
            </a:r>
            <a:br>
              <a:rPr lang="en-US" sz="3200" dirty="0"/>
            </a:br>
            <a:r>
              <a:rPr lang="en-US" sz="3200" b="1" baseline="30000" dirty="0"/>
              <a:t>6 </a:t>
            </a:r>
            <a:r>
              <a:rPr lang="en-US" sz="3200" dirty="0"/>
              <a:t>You gave them charge of everything you made,</a:t>
            </a:r>
            <a:br>
              <a:rPr lang="en-US" sz="3200" dirty="0"/>
            </a:br>
            <a:r>
              <a:rPr lang="en-US" sz="3200" dirty="0"/>
              <a:t>    putting all things under their authority—</a:t>
            </a:r>
          </a:p>
          <a:p>
            <a:pPr marL="0" marR="0">
              <a:lnSpc>
                <a:spcPct val="107000"/>
              </a:lnSpc>
              <a:spcBef>
                <a:spcPts val="0"/>
              </a:spcBef>
              <a:spcAft>
                <a:spcPts val="0"/>
              </a:spcAft>
            </a:pPr>
            <a:endParaRPr lang="en-US" sz="3200" kern="100" dirty="0">
              <a:solidFill>
                <a:schemeClr val="bg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36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rPr>
              <a:t>16 </a:t>
            </a:r>
            <a:r>
              <a:rPr lang="en-US" sz="3200" kern="0" dirty="0">
                <a:solidFill>
                  <a:srgbClr val="000000"/>
                </a:solidFill>
                <a:effectLst/>
                <a:ea typeface="Times New Roman" panose="02020603050405020304" pitchFamily="18" charset="0"/>
              </a:rPr>
              <a:t>The king is not saved by a mighty army;</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A warrior is not rescued by great strength.</a:t>
            </a:r>
            <a:br>
              <a:rPr lang="en-US" sz="3200" kern="0" dirty="0">
                <a:solidFill>
                  <a:srgbClr val="000000"/>
                </a:solidFill>
                <a:effectLst/>
                <a:ea typeface="Times New Roman" panose="02020603050405020304" pitchFamily="18" charset="0"/>
              </a:rPr>
            </a:br>
            <a:r>
              <a:rPr lang="en-US" sz="3200" b="1" kern="0" baseline="30000" dirty="0">
                <a:solidFill>
                  <a:srgbClr val="000000"/>
                </a:solidFill>
                <a:effectLst/>
                <a:ea typeface="Times New Roman" panose="02020603050405020304" pitchFamily="18" charset="0"/>
              </a:rPr>
              <a:t>17 </a:t>
            </a:r>
            <a:r>
              <a:rPr lang="en-US" sz="3200" kern="0" dirty="0">
                <a:solidFill>
                  <a:srgbClr val="000000"/>
                </a:solidFill>
                <a:effectLst/>
                <a:ea typeface="Times New Roman" panose="02020603050405020304" pitchFamily="18" charset="0"/>
              </a:rPr>
              <a:t>A horse is a false hope for victory;</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Nor does it rescue anyone by its great strength.</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143000" y="1061628"/>
            <a:ext cx="11049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For His interest and care for humanity </a:t>
            </a:r>
          </a:p>
        </p:txBody>
      </p:sp>
    </p:spTree>
    <p:extLst>
      <p:ext uri="{BB962C8B-B14F-4D97-AF65-F5344CB8AC3E}">
        <p14:creationId xmlns:p14="http://schemas.microsoft.com/office/powerpoint/2010/main" val="42621708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latin typeface="+mj-lt"/>
              </a:rPr>
              <a:t>Psalm </a:t>
            </a:r>
            <a:r>
              <a:rPr lang="en-US" sz="3200" b="1" kern="0" baseline="30000" dirty="0">
                <a:solidFill>
                  <a:schemeClr val="tx1"/>
                </a:solidFill>
                <a:effectLst/>
                <a:latin typeface="+mj-l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latin typeface="+mj-lt"/>
                <a:ea typeface="Times New Roman" panose="02020603050405020304" pitchFamily="18" charset="0"/>
                <a:cs typeface="Times New Roman" panose="02020603050405020304" pitchFamily="18" charset="0"/>
              </a:rPr>
              <a:t>18 </a:t>
            </a:r>
            <a:r>
              <a:rPr lang="en-US" sz="3200" kern="0" dirty="0">
                <a:solidFill>
                  <a:srgbClr val="000000"/>
                </a:solidFill>
                <a:effectLst/>
                <a:latin typeface="+mj-lt"/>
                <a:ea typeface="Times New Roman" panose="02020603050405020304" pitchFamily="18" charset="0"/>
                <a:cs typeface="Times New Roman" panose="02020603050405020304" pitchFamily="18" charset="0"/>
              </a:rPr>
              <a:t>Behold, the eye of the </a:t>
            </a:r>
            <a:r>
              <a:rPr lang="en-US" sz="3200" kern="0" cap="small" dirty="0">
                <a:solidFill>
                  <a:srgbClr val="000000"/>
                </a:solidFill>
                <a:effectLst/>
                <a:latin typeface="+mj-lt"/>
                <a:ea typeface="Times New Roman" panose="02020603050405020304" pitchFamily="18" charset="0"/>
                <a:cs typeface="Times New Roman" panose="02020603050405020304" pitchFamily="18" charset="0"/>
              </a:rPr>
              <a:t>Lord</a:t>
            </a:r>
            <a:r>
              <a:rPr lang="en-US" sz="3200" kern="0" dirty="0">
                <a:solidFill>
                  <a:srgbClr val="000000"/>
                </a:solidFill>
                <a:effectLst/>
                <a:latin typeface="+mj-lt"/>
                <a:ea typeface="Times New Roman" panose="02020603050405020304" pitchFamily="18" charset="0"/>
                <a:cs typeface="Times New Roman" panose="02020603050405020304" pitchFamily="18" charset="0"/>
              </a:rPr>
              <a:t> is on those who fear Him,</a:t>
            </a:r>
            <a:br>
              <a:rPr lang="en-US" sz="3200" kern="0" dirty="0">
                <a:solidFill>
                  <a:srgbClr val="000000"/>
                </a:solidFill>
                <a:effectLst/>
                <a:latin typeface="+mj-lt"/>
                <a:ea typeface="Times New Roman" panose="02020603050405020304" pitchFamily="18" charset="0"/>
                <a:cs typeface="Times New Roman" panose="02020603050405020304" pitchFamily="18" charset="0"/>
              </a:rPr>
            </a:br>
            <a:r>
              <a:rPr lang="en-US" sz="3200" kern="0" dirty="0">
                <a:solidFill>
                  <a:srgbClr val="000000"/>
                </a:solidFill>
                <a:effectLst/>
                <a:latin typeface="+mj-lt"/>
                <a:ea typeface="Times New Roman" panose="02020603050405020304" pitchFamily="18" charset="0"/>
                <a:cs typeface="Times New Roman" panose="02020603050405020304" pitchFamily="18" charset="0"/>
              </a:rPr>
              <a:t>On those who wait for His faithfulness,</a:t>
            </a:r>
            <a:br>
              <a:rPr lang="en-US" sz="3200" u="sng" kern="0" dirty="0">
                <a:solidFill>
                  <a:srgbClr val="000000"/>
                </a:solidFill>
                <a:effectLst/>
                <a:latin typeface="+mj-lt"/>
                <a:ea typeface="Times New Roman" panose="02020603050405020304" pitchFamily="18" charset="0"/>
                <a:cs typeface="Times New Roman" panose="02020603050405020304" pitchFamily="18" charset="0"/>
              </a:rPr>
            </a:br>
            <a:r>
              <a:rPr lang="en-US" sz="3200" b="1" kern="0" baseline="30000" dirty="0">
                <a:solidFill>
                  <a:srgbClr val="000000"/>
                </a:solidFill>
                <a:effectLst/>
                <a:latin typeface="+mj-lt"/>
                <a:ea typeface="Times New Roman" panose="02020603050405020304" pitchFamily="18" charset="0"/>
                <a:cs typeface="Times New Roman" panose="02020603050405020304" pitchFamily="18" charset="0"/>
              </a:rPr>
              <a:t>19 </a:t>
            </a:r>
            <a:r>
              <a:rPr lang="en-US" sz="3200" kern="0" dirty="0">
                <a:solidFill>
                  <a:srgbClr val="000000"/>
                </a:solidFill>
                <a:effectLst/>
                <a:latin typeface="+mj-lt"/>
                <a:ea typeface="Times New Roman" panose="02020603050405020304" pitchFamily="18" charset="0"/>
                <a:cs typeface="Times New Roman" panose="02020603050405020304" pitchFamily="18" charset="0"/>
              </a:rPr>
              <a:t>To rescue their soul from death</a:t>
            </a:r>
            <a:br>
              <a:rPr lang="en-US" sz="3200" kern="0" dirty="0">
                <a:solidFill>
                  <a:srgbClr val="000000"/>
                </a:solidFill>
                <a:effectLst/>
                <a:latin typeface="+mj-lt"/>
                <a:ea typeface="Times New Roman" panose="02020603050405020304" pitchFamily="18" charset="0"/>
                <a:cs typeface="Times New Roman" panose="02020603050405020304" pitchFamily="18" charset="0"/>
              </a:rPr>
            </a:br>
            <a:r>
              <a:rPr lang="en-US" sz="3200" kern="0" dirty="0">
                <a:solidFill>
                  <a:srgbClr val="000000"/>
                </a:solidFill>
                <a:effectLst/>
                <a:latin typeface="+mj-lt"/>
                <a:ea typeface="Times New Roman" panose="02020603050405020304" pitchFamily="18" charset="0"/>
                <a:cs typeface="Times New Roman" panose="02020603050405020304" pitchFamily="18" charset="0"/>
              </a:rPr>
              <a:t>And to keep them alive in famine.</a:t>
            </a:r>
            <a:endParaRPr lang="en-US" sz="3200" kern="100" dirty="0">
              <a:effectLst/>
              <a:latin typeface="+mj-l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143000" y="1061628"/>
            <a:ext cx="11049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For His interest and care for humanity </a:t>
            </a:r>
          </a:p>
        </p:txBody>
      </p:sp>
    </p:spTree>
    <p:extLst>
      <p:ext uri="{BB962C8B-B14F-4D97-AF65-F5344CB8AC3E}">
        <p14:creationId xmlns:p14="http://schemas.microsoft.com/office/powerpoint/2010/main" val="1993437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b="1" u="sng" kern="0" dirty="0">
                <a:solidFill>
                  <a:srgbClr val="002060"/>
                </a:solidFill>
                <a:effectLst/>
                <a:ea typeface="Times New Roman" panose="02020603050405020304" pitchFamily="18" charset="0"/>
                <a:cs typeface="Times New Roman" panose="02020603050405020304" pitchFamily="18" charset="0"/>
              </a:rPr>
              <a:t>Sing</a:t>
            </a:r>
            <a:r>
              <a:rPr lang="en-US" sz="3200" kern="0" dirty="0">
                <a:solidFill>
                  <a:srgbClr val="000000"/>
                </a:solidFill>
                <a:effectLst/>
                <a:ea typeface="Times New Roman" panose="02020603050405020304" pitchFamily="18" charset="0"/>
                <a:cs typeface="Times New Roman" panose="02020603050405020304" pitchFamily="18" charset="0"/>
              </a:rPr>
              <a:t>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 </a:t>
            </a:r>
            <a:r>
              <a:rPr lang="en-US" sz="3200" kern="0" dirty="0">
                <a:solidFill>
                  <a:srgbClr val="000000"/>
                </a:solidFill>
                <a:effectLst/>
                <a:ea typeface="Times New Roman" panose="02020603050405020304" pitchFamily="18" charset="0"/>
                <a:cs typeface="Times New Roman" panose="02020603050405020304" pitchFamily="18" charset="0"/>
              </a:rPr>
              <a:t>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with the lyre</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Sing</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a:t>
            </a:r>
            <a:r>
              <a:rPr lang="en-US" sz="3200" b="1" u="sng" kern="0" dirty="0">
                <a:solidFill>
                  <a:srgbClr val="002060"/>
                </a:solidFill>
                <a:effectLst/>
                <a:ea typeface="Times New Roman" panose="02020603050405020304" pitchFamily="18" charset="0"/>
                <a:cs typeface="Times New Roman" panose="02020603050405020304" pitchFamily="18" charset="0"/>
              </a:rPr>
              <a:t>with a harp of ten strings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b="1" u="sng" kern="0" dirty="0">
                <a:solidFill>
                  <a:srgbClr val="002060"/>
                </a:solidFill>
                <a:effectLst/>
                <a:ea typeface="Times New Roman" panose="02020603050405020304" pitchFamily="18" charset="0"/>
                <a:cs typeface="Times New Roman" panose="02020603050405020304" pitchFamily="18" charset="0"/>
              </a:rPr>
              <a:t>Sing</a:t>
            </a:r>
            <a:r>
              <a:rPr lang="en-US" sz="3200" kern="0" dirty="0">
                <a:solidFill>
                  <a:srgbClr val="000000"/>
                </a:solidFill>
                <a:effectLst/>
                <a:ea typeface="Times New Roman" panose="02020603050405020304" pitchFamily="18" charset="0"/>
                <a:cs typeface="Times New Roman" panose="02020603050405020304" pitchFamily="18" charset="0"/>
              </a:rPr>
              <a:t> to Him a new </a:t>
            </a:r>
            <a:r>
              <a:rPr lang="en-US" sz="3200" b="1" u="sng" kern="0" dirty="0">
                <a:solidFill>
                  <a:srgbClr val="002060"/>
                </a:solidFill>
                <a:effectLst/>
                <a:ea typeface="Times New Roman" panose="02020603050405020304" pitchFamily="18" charset="0"/>
                <a:cs typeface="Times New Roman" panose="02020603050405020304" pitchFamily="18" charset="0"/>
              </a:rPr>
              <a:t>song</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Play skillfully </a:t>
            </a:r>
            <a:r>
              <a:rPr lang="en-US" sz="3200" kern="0" dirty="0">
                <a:solidFill>
                  <a:srgbClr val="000000"/>
                </a:solidFill>
                <a:effectLst/>
                <a:ea typeface="Times New Roman" panose="02020603050405020304" pitchFamily="18" charset="0"/>
                <a:cs typeface="Times New Roman" panose="02020603050405020304" pitchFamily="18" charset="0"/>
              </a:rPr>
              <a:t>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573823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latin typeface="+mj-lt"/>
              </a:rPr>
              <a:t>Psalm </a:t>
            </a:r>
            <a:r>
              <a:rPr lang="en-US" sz="3200" b="1" kern="0" baseline="30000" dirty="0">
                <a:solidFill>
                  <a:schemeClr val="tx1"/>
                </a:solidFill>
                <a:effectLst/>
                <a:latin typeface="+mj-l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latin typeface="+mj-lt"/>
                <a:ea typeface="Times New Roman" panose="02020603050405020304" pitchFamily="18" charset="0"/>
                <a:cs typeface="Times New Roman" panose="02020603050405020304" pitchFamily="18" charset="0"/>
              </a:rPr>
              <a:t>18 </a:t>
            </a:r>
            <a:r>
              <a:rPr lang="en-US" sz="3200" kern="0" dirty="0">
                <a:solidFill>
                  <a:srgbClr val="000000"/>
                </a:solidFill>
                <a:effectLst/>
                <a:latin typeface="+mj-lt"/>
                <a:ea typeface="Times New Roman" panose="02020603050405020304" pitchFamily="18" charset="0"/>
                <a:cs typeface="Times New Roman" panose="02020603050405020304" pitchFamily="18" charset="0"/>
              </a:rPr>
              <a:t>Behold, the eye of the </a:t>
            </a:r>
            <a:r>
              <a:rPr lang="en-US" sz="3200" kern="0" cap="small" dirty="0">
                <a:solidFill>
                  <a:srgbClr val="000000"/>
                </a:solidFill>
                <a:effectLst/>
                <a:latin typeface="+mj-lt"/>
                <a:ea typeface="Times New Roman" panose="02020603050405020304" pitchFamily="18" charset="0"/>
                <a:cs typeface="Times New Roman" panose="02020603050405020304" pitchFamily="18" charset="0"/>
              </a:rPr>
              <a:t>Lord</a:t>
            </a:r>
            <a:r>
              <a:rPr lang="en-US" sz="3200" kern="0" dirty="0">
                <a:solidFill>
                  <a:srgbClr val="000000"/>
                </a:solidFill>
                <a:effectLst/>
                <a:latin typeface="+mj-lt"/>
                <a:ea typeface="Times New Roman" panose="02020603050405020304" pitchFamily="18" charset="0"/>
                <a:cs typeface="Times New Roman" panose="02020603050405020304" pitchFamily="18" charset="0"/>
              </a:rPr>
              <a:t> is on those who fear Him,</a:t>
            </a:r>
            <a:br>
              <a:rPr lang="en-US" sz="3200" kern="0" dirty="0">
                <a:solidFill>
                  <a:srgbClr val="000000"/>
                </a:solidFill>
                <a:effectLst/>
                <a:latin typeface="+mj-lt"/>
                <a:ea typeface="Times New Roman" panose="02020603050405020304" pitchFamily="18" charset="0"/>
                <a:cs typeface="Times New Roman" panose="02020603050405020304" pitchFamily="18" charset="0"/>
              </a:rPr>
            </a:br>
            <a:r>
              <a:rPr lang="en-US" sz="3200" kern="0" dirty="0">
                <a:solidFill>
                  <a:srgbClr val="000000"/>
                </a:solidFill>
                <a:effectLst/>
                <a:latin typeface="+mj-lt"/>
                <a:ea typeface="Times New Roman" panose="02020603050405020304" pitchFamily="18" charset="0"/>
                <a:cs typeface="Times New Roman" panose="02020603050405020304" pitchFamily="18" charset="0"/>
              </a:rPr>
              <a:t>On those who wait for His faithfulness,</a:t>
            </a:r>
            <a:br>
              <a:rPr lang="en-US" sz="3200" u="sng" kern="0" dirty="0">
                <a:solidFill>
                  <a:srgbClr val="000000"/>
                </a:solidFill>
                <a:effectLst/>
                <a:latin typeface="+mj-lt"/>
                <a:ea typeface="Times New Roman" panose="02020603050405020304" pitchFamily="18" charset="0"/>
                <a:cs typeface="Times New Roman" panose="02020603050405020304" pitchFamily="18" charset="0"/>
              </a:rPr>
            </a:br>
            <a:r>
              <a:rPr lang="en-US" sz="3200" b="1" kern="0" baseline="30000" dirty="0">
                <a:solidFill>
                  <a:srgbClr val="000000"/>
                </a:solidFill>
                <a:effectLst/>
                <a:latin typeface="+mj-lt"/>
                <a:ea typeface="Times New Roman" panose="02020603050405020304" pitchFamily="18" charset="0"/>
                <a:cs typeface="Times New Roman" panose="02020603050405020304" pitchFamily="18" charset="0"/>
              </a:rPr>
              <a:t>19 </a:t>
            </a:r>
            <a:r>
              <a:rPr lang="en-US" sz="3200" kern="0" dirty="0">
                <a:solidFill>
                  <a:srgbClr val="000000"/>
                </a:solidFill>
                <a:effectLst/>
                <a:latin typeface="+mj-lt"/>
                <a:ea typeface="Times New Roman" panose="02020603050405020304" pitchFamily="18" charset="0"/>
                <a:cs typeface="Times New Roman" panose="02020603050405020304" pitchFamily="18" charset="0"/>
              </a:rPr>
              <a:t>To rescue their soul from death</a:t>
            </a:r>
            <a:br>
              <a:rPr lang="en-US" sz="3200" kern="0" dirty="0">
                <a:solidFill>
                  <a:srgbClr val="000000"/>
                </a:solidFill>
                <a:effectLst/>
                <a:latin typeface="+mj-lt"/>
                <a:ea typeface="Times New Roman" panose="02020603050405020304" pitchFamily="18" charset="0"/>
                <a:cs typeface="Times New Roman" panose="02020603050405020304" pitchFamily="18" charset="0"/>
              </a:rPr>
            </a:br>
            <a:r>
              <a:rPr lang="en-US" sz="3200" kern="0" dirty="0">
                <a:solidFill>
                  <a:srgbClr val="000000"/>
                </a:solidFill>
                <a:effectLst/>
                <a:latin typeface="+mj-lt"/>
                <a:ea typeface="Times New Roman" panose="02020603050405020304" pitchFamily="18" charset="0"/>
                <a:cs typeface="Times New Roman" panose="02020603050405020304" pitchFamily="18" charset="0"/>
              </a:rPr>
              <a:t>And to keep them alive in famine.</a:t>
            </a:r>
            <a:endParaRPr lang="en-US" sz="3200" kern="100" dirty="0">
              <a:effectLst/>
              <a:latin typeface="+mj-l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id="{A0D3BDB9-D3F5-3E54-1CCC-4A4BE8234DEA}"/>
              </a:ext>
            </a:extLst>
          </p:cNvPr>
          <p:cNvSpPr/>
          <p:nvPr/>
        </p:nvSpPr>
        <p:spPr>
          <a:xfrm>
            <a:off x="69112" y="3731213"/>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It helps us put our trust where it belongs</a:t>
            </a:r>
          </a:p>
        </p:txBody>
      </p:sp>
      <p:sp>
        <p:nvSpPr>
          <p:cNvPr id="4" name="Rounded Rectangular Callout 11">
            <a:extLst>
              <a:ext uri="{FF2B5EF4-FFF2-40B4-BE49-F238E27FC236}">
                <a16:creationId xmlns:a16="http://schemas.microsoft.com/office/drawing/2014/main" id="{FA621FB0-3730-64A5-06ED-3806D836E721}"/>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332939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dirty="0">
                <a:solidFill>
                  <a:schemeClr val="tx1"/>
                </a:solidFill>
              </a:rPr>
              <a:t>Our soul waits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id="{A0D3BDB9-D3F5-3E54-1CCC-4A4BE8234DEA}"/>
              </a:ext>
            </a:extLst>
          </p:cNvPr>
          <p:cNvSpPr/>
          <p:nvPr/>
        </p:nvSpPr>
        <p:spPr>
          <a:xfrm>
            <a:off x="69112" y="3731213"/>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It helps us put our trust where it belongs</a:t>
            </a:r>
          </a:p>
        </p:txBody>
      </p:sp>
      <p:sp>
        <p:nvSpPr>
          <p:cNvPr id="4" name="Rounded Rectangular Callout 11">
            <a:extLst>
              <a:ext uri="{FF2B5EF4-FFF2-40B4-BE49-F238E27FC236}">
                <a16:creationId xmlns:a16="http://schemas.microsoft.com/office/drawing/2014/main" id="{FA621FB0-3730-64A5-06ED-3806D836E721}"/>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39677109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b="1" u="sng" dirty="0">
                <a:solidFill>
                  <a:srgbClr val="002060"/>
                </a:solidFill>
              </a:rPr>
              <a:t>Our soul waits for the </a:t>
            </a:r>
            <a:r>
              <a:rPr lang="en-US" sz="3200" b="1" u="sng" cap="small" dirty="0">
                <a:solidFill>
                  <a:srgbClr val="002060"/>
                </a:solidFill>
              </a:rPr>
              <a:t>Lord</a:t>
            </a:r>
            <a:r>
              <a:rPr lang="en-US" sz="3200" b="1" u="sng" dirty="0">
                <a:solidFill>
                  <a:srgbClr val="002060"/>
                </a:solidFill>
              </a:rPr>
              <a:t>;</a:t>
            </a:r>
            <a:br>
              <a:rPr lang="en-US" sz="3200" b="1" u="sng" dirty="0">
                <a:solidFill>
                  <a:srgbClr val="002060"/>
                </a:solidFill>
              </a:rPr>
            </a:br>
            <a:r>
              <a:rPr lang="en-US" sz="3200" b="1" u="sng" dirty="0">
                <a:solidFill>
                  <a:srgbClr val="002060"/>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id="{A0D3BDB9-D3F5-3E54-1CCC-4A4BE8234DEA}"/>
              </a:ext>
            </a:extLst>
          </p:cNvPr>
          <p:cNvSpPr/>
          <p:nvPr/>
        </p:nvSpPr>
        <p:spPr>
          <a:xfrm>
            <a:off x="69112" y="3731213"/>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It helps us put our trust where it belongs</a:t>
            </a:r>
          </a:p>
        </p:txBody>
      </p:sp>
      <p:sp>
        <p:nvSpPr>
          <p:cNvPr id="4" name="Rounded Rectangular Callout 11">
            <a:extLst>
              <a:ext uri="{FF2B5EF4-FFF2-40B4-BE49-F238E27FC236}">
                <a16:creationId xmlns:a16="http://schemas.microsoft.com/office/drawing/2014/main" id="{FA621FB0-3730-64A5-06ED-3806D836E721}"/>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839437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b="1" u="sng" dirty="0">
                <a:solidFill>
                  <a:srgbClr val="002060"/>
                </a:solidFill>
              </a:rPr>
              <a:t>Our soul waits for the </a:t>
            </a:r>
            <a:r>
              <a:rPr lang="en-US" sz="3200" b="1" u="sng" cap="small" dirty="0">
                <a:solidFill>
                  <a:srgbClr val="002060"/>
                </a:solidFill>
              </a:rPr>
              <a:t>Lord</a:t>
            </a:r>
            <a:r>
              <a:rPr lang="en-US" sz="3200" b="1" u="sng" dirty="0">
                <a:solidFill>
                  <a:srgbClr val="002060"/>
                </a:solidFill>
              </a:rPr>
              <a:t>;</a:t>
            </a:r>
            <a:br>
              <a:rPr lang="en-US" sz="3200" b="1" u="sng" dirty="0">
                <a:solidFill>
                  <a:srgbClr val="002060"/>
                </a:solidFill>
              </a:rPr>
            </a:br>
            <a:r>
              <a:rPr lang="en-US" sz="3200" b="1" u="sng" dirty="0">
                <a:solidFill>
                  <a:srgbClr val="002060"/>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62D5F3C9-E0DE-99AC-CDEF-D39906FB874B}"/>
              </a:ext>
            </a:extLst>
          </p:cNvPr>
          <p:cNvSpPr/>
          <p:nvPr/>
        </p:nvSpPr>
        <p:spPr>
          <a:xfrm>
            <a:off x="3124200" y="1061628"/>
            <a:ext cx="9067800" cy="9957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Who comes through in rescue </a:t>
            </a:r>
          </a:p>
        </p:txBody>
      </p:sp>
    </p:spTree>
    <p:extLst>
      <p:ext uri="{BB962C8B-B14F-4D97-AF65-F5344CB8AC3E}">
        <p14:creationId xmlns:p14="http://schemas.microsoft.com/office/powerpoint/2010/main" val="202532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b="1" u="sng" dirty="0">
                <a:solidFill>
                  <a:srgbClr val="002060"/>
                </a:solidFill>
              </a:rPr>
              <a:t>Our soul waits for the </a:t>
            </a:r>
            <a:r>
              <a:rPr lang="en-US" sz="3200" b="1" u="sng" cap="small" dirty="0">
                <a:solidFill>
                  <a:srgbClr val="002060"/>
                </a:solidFill>
              </a:rPr>
              <a:t>Lord</a:t>
            </a:r>
            <a:r>
              <a:rPr lang="en-US" sz="3200" b="1" u="sng" dirty="0">
                <a:solidFill>
                  <a:srgbClr val="002060"/>
                </a:solidFill>
              </a:rPr>
              <a:t>;</a:t>
            </a:r>
            <a:br>
              <a:rPr lang="en-US" sz="3200" b="1" u="sng" dirty="0">
                <a:solidFill>
                  <a:srgbClr val="002060"/>
                </a:solidFill>
              </a:rPr>
            </a:br>
            <a:r>
              <a:rPr lang="en-US" sz="3200" b="1" u="sng" dirty="0">
                <a:solidFill>
                  <a:srgbClr val="002060"/>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62D5F3C9-E0DE-99AC-CDEF-D39906FB874B}"/>
              </a:ext>
            </a:extLst>
          </p:cNvPr>
          <p:cNvSpPr/>
          <p:nvPr/>
        </p:nvSpPr>
        <p:spPr>
          <a:xfrm>
            <a:off x="3124200" y="1061628"/>
            <a:ext cx="9067800" cy="9957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Who comes through in rescue </a:t>
            </a:r>
          </a:p>
        </p:txBody>
      </p:sp>
      <p:sp>
        <p:nvSpPr>
          <p:cNvPr id="2" name="Rectangle: Rounded Corners 1">
            <a:extLst>
              <a:ext uri="{FF2B5EF4-FFF2-40B4-BE49-F238E27FC236}">
                <a16:creationId xmlns:a16="http://schemas.microsoft.com/office/drawing/2014/main" id="{CBAA0F52-3E92-6A1D-94E4-C4D52043D531}"/>
              </a:ext>
            </a:extLst>
          </p:cNvPr>
          <p:cNvSpPr/>
          <p:nvPr/>
        </p:nvSpPr>
        <p:spPr>
          <a:xfrm>
            <a:off x="228600" y="2192221"/>
            <a:ext cx="11658600"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Notice the journey the Psalmist has taken us on:</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B2311AC3-3D18-9A4E-D1FA-D804EA6041A9}"/>
              </a:ext>
            </a:extLst>
          </p:cNvPr>
          <p:cNvSpPr/>
          <p:nvPr/>
        </p:nvSpPr>
        <p:spPr>
          <a:xfrm>
            <a:off x="72656" y="3182963"/>
            <a:ext cx="11966944"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400" b="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W</a:t>
            </a:r>
            <a:r>
              <a:rPr lang="en-US" sz="3400" b="1" kern="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ord – character – creation – sovereignty – plan – rescue – love </a:t>
            </a:r>
            <a:endParaRPr lang="en-US" sz="34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6C23F021-89F0-A63A-93E4-5760C40B6BD5}"/>
              </a:ext>
            </a:extLst>
          </p:cNvPr>
          <p:cNvSpPr/>
          <p:nvPr/>
        </p:nvSpPr>
        <p:spPr>
          <a:xfrm>
            <a:off x="9829800" y="4232184"/>
            <a:ext cx="2057400" cy="12542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US" sz="7200" b="1" i="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Joy</a:t>
            </a:r>
            <a:endParaRPr lang="en-US" sz="7200" b="1"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5284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dirty="0">
                <a:solidFill>
                  <a:schemeClr val="tx1"/>
                </a:solidFill>
              </a:rPr>
              <a:t>Our soul waits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He is our help and our shield.</a:t>
            </a:r>
          </a:p>
          <a:p>
            <a:r>
              <a:rPr lang="en-US" sz="3200" b="1" baseline="30000" dirty="0">
                <a:solidFill>
                  <a:schemeClr val="tx1"/>
                </a:solidFill>
              </a:rPr>
              <a:t>21 </a:t>
            </a:r>
            <a:r>
              <a:rPr lang="en-US" sz="3200" b="1" u="sng" dirty="0">
                <a:solidFill>
                  <a:srgbClr val="002060"/>
                </a:solidFill>
              </a:rPr>
              <a:t>For our heart rejoices in Him</a:t>
            </a:r>
            <a:r>
              <a:rPr lang="en-US" sz="3200" dirty="0">
                <a:solidFill>
                  <a:schemeClr val="tx1"/>
                </a:solidFill>
              </a:rPr>
              <a:t>,</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62D5F3C9-E0DE-99AC-CDEF-D39906FB874B}"/>
              </a:ext>
            </a:extLst>
          </p:cNvPr>
          <p:cNvSpPr/>
          <p:nvPr/>
        </p:nvSpPr>
        <p:spPr>
          <a:xfrm>
            <a:off x="3124200" y="1061628"/>
            <a:ext cx="9067800" cy="9957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Who comes through in rescue </a:t>
            </a:r>
          </a:p>
        </p:txBody>
      </p:sp>
      <p:sp>
        <p:nvSpPr>
          <p:cNvPr id="2" name="Rectangle: Rounded Corners 1">
            <a:extLst>
              <a:ext uri="{FF2B5EF4-FFF2-40B4-BE49-F238E27FC236}">
                <a16:creationId xmlns:a16="http://schemas.microsoft.com/office/drawing/2014/main" id="{31A64A03-DDBB-2F33-38D9-5A490FDBAF77}"/>
              </a:ext>
            </a:extLst>
          </p:cNvPr>
          <p:cNvSpPr/>
          <p:nvPr/>
        </p:nvSpPr>
        <p:spPr>
          <a:xfrm>
            <a:off x="228600" y="2192221"/>
            <a:ext cx="11658600"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Notice the journey the Psalmist has taken us on:</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CA79B194-3E91-DEDD-40B5-F4757CB91F34}"/>
              </a:ext>
            </a:extLst>
          </p:cNvPr>
          <p:cNvSpPr/>
          <p:nvPr/>
        </p:nvSpPr>
        <p:spPr>
          <a:xfrm>
            <a:off x="72656" y="3182963"/>
            <a:ext cx="11966944"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400" b="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W</a:t>
            </a:r>
            <a:r>
              <a:rPr lang="en-US" sz="3400" b="1" kern="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ord – character – creation – sovereignty – plan – rescue – love </a:t>
            </a:r>
            <a:endParaRPr lang="en-US" sz="34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A2806E92-45A0-40ED-3630-AE50D1BE51AE}"/>
              </a:ext>
            </a:extLst>
          </p:cNvPr>
          <p:cNvSpPr/>
          <p:nvPr/>
        </p:nvSpPr>
        <p:spPr>
          <a:xfrm>
            <a:off x="9829800" y="4232184"/>
            <a:ext cx="2057400" cy="12542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US" sz="7200" b="1" i="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Joy</a:t>
            </a:r>
            <a:endParaRPr lang="en-US" sz="7200" b="1"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815991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dirty="0">
                <a:solidFill>
                  <a:schemeClr val="tx1"/>
                </a:solidFill>
              </a:rPr>
              <a:t>Our soul waits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b="1" u="sng" dirty="0">
                <a:solidFill>
                  <a:srgbClr val="002060"/>
                </a:solidFill>
              </a:rPr>
              <a:t>Because</a:t>
            </a:r>
            <a:r>
              <a:rPr lang="en-US" sz="3200" dirty="0">
                <a:solidFill>
                  <a:schemeClr val="tx1"/>
                </a:solidFill>
              </a:rPr>
              <a:t>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62D5F3C9-E0DE-99AC-CDEF-D39906FB874B}"/>
              </a:ext>
            </a:extLst>
          </p:cNvPr>
          <p:cNvSpPr/>
          <p:nvPr/>
        </p:nvSpPr>
        <p:spPr>
          <a:xfrm>
            <a:off x="3124200" y="1061628"/>
            <a:ext cx="9067800" cy="9957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Who comes through in rescue </a:t>
            </a:r>
          </a:p>
        </p:txBody>
      </p:sp>
      <p:sp>
        <p:nvSpPr>
          <p:cNvPr id="2" name="Rectangle: Rounded Corners 1">
            <a:extLst>
              <a:ext uri="{FF2B5EF4-FFF2-40B4-BE49-F238E27FC236}">
                <a16:creationId xmlns:a16="http://schemas.microsoft.com/office/drawing/2014/main" id="{31A64A03-DDBB-2F33-38D9-5A490FDBAF77}"/>
              </a:ext>
            </a:extLst>
          </p:cNvPr>
          <p:cNvSpPr/>
          <p:nvPr/>
        </p:nvSpPr>
        <p:spPr>
          <a:xfrm>
            <a:off x="228600" y="2192221"/>
            <a:ext cx="11658600"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Notice the journey the Psalmist has taken us on:</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CA79B194-3E91-DEDD-40B5-F4757CB91F34}"/>
              </a:ext>
            </a:extLst>
          </p:cNvPr>
          <p:cNvSpPr/>
          <p:nvPr/>
        </p:nvSpPr>
        <p:spPr>
          <a:xfrm>
            <a:off x="72656" y="3182963"/>
            <a:ext cx="11966944"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400" b="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W</a:t>
            </a:r>
            <a:r>
              <a:rPr lang="en-US" sz="3400" b="1" kern="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ord – character – creation – sovereignty – plan – rescue – love </a:t>
            </a:r>
            <a:endParaRPr lang="en-US" sz="34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A2806E92-45A0-40ED-3630-AE50D1BE51AE}"/>
              </a:ext>
            </a:extLst>
          </p:cNvPr>
          <p:cNvSpPr/>
          <p:nvPr/>
        </p:nvSpPr>
        <p:spPr>
          <a:xfrm>
            <a:off x="9829800" y="4232184"/>
            <a:ext cx="2057400" cy="12542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US" sz="7200" b="1" i="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Joy</a:t>
            </a:r>
            <a:endParaRPr lang="en-US" sz="7200" b="1"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384705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562600"/>
            <a:ext cx="12192000" cy="1282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22 </a:t>
            </a:r>
            <a:r>
              <a:rPr lang="en-US" sz="3200" kern="0" dirty="0">
                <a:solidFill>
                  <a:srgbClr val="000000"/>
                </a:solidFill>
                <a:effectLst/>
                <a:ea typeface="Times New Roman" panose="02020603050405020304" pitchFamily="18" charset="0"/>
                <a:cs typeface="Times New Roman" panose="02020603050405020304" pitchFamily="18" charset="0"/>
              </a:rPr>
              <a:t>Let Your favor,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be upon us,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Just as we have waited for You.</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095158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16355-6ECF-C394-8896-C41894266ADF}"/>
              </a:ext>
            </a:extLst>
          </p:cNvPr>
          <p:cNvSpPr/>
          <p:nvPr/>
        </p:nvSpPr>
        <p:spPr>
          <a:xfrm>
            <a:off x="0" y="5562600"/>
            <a:ext cx="12192000" cy="1282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22 </a:t>
            </a:r>
            <a:r>
              <a:rPr lang="en-US" sz="3200" kern="0" dirty="0">
                <a:solidFill>
                  <a:srgbClr val="000000"/>
                </a:solidFill>
                <a:effectLst/>
                <a:ea typeface="Times New Roman" panose="02020603050405020304" pitchFamily="18" charset="0"/>
                <a:cs typeface="Times New Roman" panose="02020603050405020304" pitchFamily="18" charset="0"/>
              </a:rPr>
              <a:t>Let Your favor,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be upon us,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Just as we have waited for You.</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3B75440F-8071-547A-7C30-4E228ADD6190}"/>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10" name="Rectangle 9">
            <a:extLst>
              <a:ext uri="{FF2B5EF4-FFF2-40B4-BE49-F238E27FC236}">
                <a16:creationId xmlns:a16="http://schemas.microsoft.com/office/drawing/2014/main" id="{95AA477A-40E9-8755-BB44-6482FF77D84F}"/>
              </a:ext>
            </a:extLst>
          </p:cNvPr>
          <p:cNvSpPr/>
          <p:nvPr/>
        </p:nvSpPr>
        <p:spPr>
          <a:xfrm>
            <a:off x="304800" y="1391091"/>
            <a:ext cx="11658600" cy="4171509"/>
          </a:xfrm>
          <a:prstGeom prst="rect">
            <a:avLst/>
          </a:prstGeom>
          <a:solidFill>
            <a:schemeClr val="tx1">
              <a:alpha val="4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For our good!</a:t>
            </a:r>
          </a:p>
          <a:p>
            <a:endParaRPr lang="en-US" sz="2000" b="1" dirty="0"/>
          </a:p>
        </p:txBody>
      </p:sp>
    </p:spTree>
    <p:extLst>
      <p:ext uri="{BB962C8B-B14F-4D97-AF65-F5344CB8AC3E}">
        <p14:creationId xmlns:p14="http://schemas.microsoft.com/office/powerpoint/2010/main" val="265557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16355-6ECF-C394-8896-C41894266ADF}"/>
              </a:ext>
            </a:extLst>
          </p:cNvPr>
          <p:cNvSpPr/>
          <p:nvPr/>
        </p:nvSpPr>
        <p:spPr>
          <a:xfrm>
            <a:off x="0" y="5562600"/>
            <a:ext cx="12192000" cy="1282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22 </a:t>
            </a:r>
            <a:r>
              <a:rPr lang="en-US" sz="3200" kern="0" dirty="0">
                <a:solidFill>
                  <a:srgbClr val="000000"/>
                </a:solidFill>
                <a:effectLst/>
                <a:ea typeface="Times New Roman" panose="02020603050405020304" pitchFamily="18" charset="0"/>
                <a:cs typeface="Times New Roman" panose="02020603050405020304" pitchFamily="18" charset="0"/>
              </a:rPr>
              <a:t>Let Your favor,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be upon us,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Just as we have waited for You.</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3B75440F-8071-547A-7C30-4E228ADD6190}"/>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10" name="Rectangle 9">
            <a:extLst>
              <a:ext uri="{FF2B5EF4-FFF2-40B4-BE49-F238E27FC236}">
                <a16:creationId xmlns:a16="http://schemas.microsoft.com/office/drawing/2014/main" id="{95AA477A-40E9-8755-BB44-6482FF77D84F}"/>
              </a:ext>
            </a:extLst>
          </p:cNvPr>
          <p:cNvSpPr/>
          <p:nvPr/>
        </p:nvSpPr>
        <p:spPr>
          <a:xfrm>
            <a:off x="304800" y="1391091"/>
            <a:ext cx="11658600" cy="4171509"/>
          </a:xfrm>
          <a:prstGeom prst="rect">
            <a:avLst/>
          </a:prstGeom>
          <a:solidFill>
            <a:schemeClr val="tx1">
              <a:alpha val="4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For our good!</a:t>
            </a:r>
          </a:p>
          <a:p>
            <a:endParaRPr lang="en-US" sz="2000" b="1" dirty="0"/>
          </a:p>
          <a:p>
            <a:pPr marL="285750" indent="-285750">
              <a:buFont typeface="Arial" panose="020B0604020202020204" pitchFamily="34" charset="0"/>
              <a:buChar char="•"/>
            </a:pPr>
            <a:r>
              <a:rPr lang="en-US" sz="3800" b="1" dirty="0"/>
              <a:t>It puts us in the right mind set for interacting with God</a:t>
            </a:r>
          </a:p>
          <a:p>
            <a:pPr marL="285750" indent="-285750">
              <a:buFont typeface="Arial" panose="020B0604020202020204" pitchFamily="34" charset="0"/>
              <a:buChar char="•"/>
            </a:pPr>
            <a:r>
              <a:rPr lang="en-US" sz="3800" b="1" dirty="0"/>
              <a:t>It leads us to appropriate “awe”</a:t>
            </a:r>
          </a:p>
          <a:p>
            <a:pPr marL="285750" indent="-285750">
              <a:buFont typeface="Arial" panose="020B0604020202020204" pitchFamily="34" charset="0"/>
              <a:buChar char="•"/>
            </a:pPr>
            <a:r>
              <a:rPr lang="en-US" sz="3800" b="1" dirty="0"/>
              <a:t>It directs our trust where it belongs</a:t>
            </a:r>
          </a:p>
          <a:p>
            <a:pPr marL="285750" indent="-285750">
              <a:buFont typeface="Arial" panose="020B0604020202020204" pitchFamily="34" charset="0"/>
              <a:buChar char="•"/>
            </a:pPr>
            <a:r>
              <a:rPr lang="en-US" sz="3800" b="1" dirty="0"/>
              <a:t>It makes me want to listen to His “word”</a:t>
            </a:r>
          </a:p>
          <a:p>
            <a:pPr marL="285750" indent="-285750">
              <a:buFont typeface="Arial" panose="020B0604020202020204" pitchFamily="34" charset="0"/>
              <a:buChar char="•"/>
            </a:pPr>
            <a:r>
              <a:rPr lang="en-US" sz="3800" b="1" dirty="0"/>
              <a:t>It brings joy</a:t>
            </a:r>
          </a:p>
        </p:txBody>
      </p:sp>
      <p:sp>
        <p:nvSpPr>
          <p:cNvPr id="11" name="Rectangle: Rounded Corners 10">
            <a:extLst>
              <a:ext uri="{FF2B5EF4-FFF2-40B4-BE49-F238E27FC236}">
                <a16:creationId xmlns:a16="http://schemas.microsoft.com/office/drawing/2014/main" id="{19871C4A-B62E-D383-A454-A8D6FD2A81E6}"/>
              </a:ext>
            </a:extLst>
          </p:cNvPr>
          <p:cNvSpPr/>
          <p:nvPr/>
        </p:nvSpPr>
        <p:spPr>
          <a:xfrm>
            <a:off x="2133600" y="5746897"/>
            <a:ext cx="7239000" cy="9144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solidFill>
                  <a:schemeClr val="bg1"/>
                </a:solidFill>
              </a:rPr>
              <a:t>It looks good on you!</a:t>
            </a:r>
            <a:endParaRPr lang="en-US" sz="5400" i="1" dirty="0">
              <a:solidFill>
                <a:schemeClr val="bg1"/>
              </a:solidFill>
            </a:endParaRPr>
          </a:p>
        </p:txBody>
      </p:sp>
    </p:spTree>
    <p:extLst>
      <p:ext uri="{BB962C8B-B14F-4D97-AF65-F5344CB8AC3E}">
        <p14:creationId xmlns:p14="http://schemas.microsoft.com/office/powerpoint/2010/main" val="283901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 </a:t>
            </a:r>
            <a:r>
              <a:rPr lang="en-US" sz="3200" kern="0" dirty="0">
                <a:solidFill>
                  <a:srgbClr val="000000"/>
                </a:solidFill>
                <a:effectLst/>
                <a:ea typeface="Times New Roman" panose="02020603050405020304" pitchFamily="18" charset="0"/>
                <a:cs typeface="Times New Roman" panose="02020603050405020304" pitchFamily="18" charset="0"/>
              </a:rPr>
              <a:t>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b="1" u="sng" kern="0" dirty="0">
                <a:solidFill>
                  <a:srgbClr val="002060"/>
                </a:solidFill>
                <a:effectLst/>
                <a:ea typeface="Times New Roman" panose="02020603050405020304" pitchFamily="18" charset="0"/>
                <a:cs typeface="Times New Roman" panose="02020603050405020304" pitchFamily="18" charset="0"/>
              </a:rPr>
              <a:t>Sing to Him a new song</a:t>
            </a:r>
            <a:r>
              <a:rPr lang="en-US" sz="3200" kern="0" dirty="0">
                <a:solidFill>
                  <a:srgbClr val="000000"/>
                </a:solidFill>
                <a:effectLst/>
                <a:ea typeface="Times New Roman" panose="02020603050405020304" pitchFamily="18" charset="0"/>
                <a:cs typeface="Times New Roman" panose="02020603050405020304" pitchFamily="18" charset="0"/>
              </a:rPr>
              <a:t>; Play skillfully 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51717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16355-6ECF-C394-8896-C41894266ADF}"/>
              </a:ext>
            </a:extLst>
          </p:cNvPr>
          <p:cNvSpPr/>
          <p:nvPr/>
        </p:nvSpPr>
        <p:spPr>
          <a:xfrm>
            <a:off x="0" y="5562600"/>
            <a:ext cx="12192000" cy="1282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22 </a:t>
            </a:r>
            <a:r>
              <a:rPr lang="en-US" sz="3200" kern="0" dirty="0">
                <a:solidFill>
                  <a:srgbClr val="000000"/>
                </a:solidFill>
                <a:effectLst/>
                <a:ea typeface="Times New Roman" panose="02020603050405020304" pitchFamily="18" charset="0"/>
                <a:cs typeface="Times New Roman" panose="02020603050405020304" pitchFamily="18" charset="0"/>
              </a:rPr>
              <a:t>Let Your favor,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be upon us,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Just as we have waited for You.</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2" name="Rectangle 1">
            <a:extLst>
              <a:ext uri="{FF2B5EF4-FFF2-40B4-BE49-F238E27FC236}">
                <a16:creationId xmlns:a16="http://schemas.microsoft.com/office/drawing/2014/main" id="{19E23A94-928D-7EF7-339A-E67805BB7A54}"/>
              </a:ext>
            </a:extLst>
          </p:cNvPr>
          <p:cNvSpPr/>
          <p:nvPr/>
        </p:nvSpPr>
        <p:spPr>
          <a:xfrm>
            <a:off x="1676400" y="5131094"/>
            <a:ext cx="8153400" cy="8382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4800" b="1" baseline="30000" dirty="0">
                <a:solidFill>
                  <a:schemeClr val="tx1"/>
                </a:solidFill>
              </a:rPr>
              <a:t>Psalm </a:t>
            </a:r>
            <a:r>
              <a:rPr lang="en-US" sz="4800" b="1" kern="0" baseline="30000" dirty="0">
                <a:solidFill>
                  <a:srgbClr val="000000"/>
                </a:solidFill>
                <a:effectLst/>
                <a:ea typeface="Times New Roman" panose="02020603050405020304" pitchFamily="18" charset="0"/>
                <a:cs typeface="Times New Roman" panose="02020603050405020304" pitchFamily="18" charset="0"/>
              </a:rPr>
              <a:t>33:3 </a:t>
            </a:r>
            <a:r>
              <a:rPr lang="en-US" sz="4800" kern="0" dirty="0">
                <a:solidFill>
                  <a:srgbClr val="000000"/>
                </a:solidFill>
                <a:effectLst/>
                <a:ea typeface="Times New Roman" panose="02020603050405020304" pitchFamily="18" charset="0"/>
                <a:cs typeface="Times New Roman" panose="02020603050405020304" pitchFamily="18" charset="0"/>
              </a:rPr>
              <a:t>Sing to Him a new song</a:t>
            </a:r>
            <a:endParaRPr lang="en-US" sz="4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757974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0832759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C3230B-5863-D95D-C6B1-FE21DC2C6BAE}"/>
              </a:ext>
            </a:extLst>
          </p:cNvPr>
          <p:cNvSpPr/>
          <p:nvPr/>
        </p:nvSpPr>
        <p:spPr>
          <a:xfrm>
            <a:off x="0" y="0"/>
            <a:ext cx="76648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b="1" dirty="0"/>
          </a:p>
          <a:p>
            <a:endParaRPr lang="en-US" sz="2800" b="1" dirty="0"/>
          </a:p>
          <a:p>
            <a:r>
              <a:rPr lang="en-US" sz="3200" dirty="0"/>
              <a:t>“The laws of science, as we know them at present, contain many fundamental numbers, like the size of the electric charge of the electron and the ratio of the masses of the proton and the electron…The remarkable fact is that the values of these numbers seem to have been very finely adjusted to make possible the development of life… Most sets of values would give rise to universes that, although they might be very beautiful, would contain no one able to wonder at that beauty…” </a:t>
            </a:r>
          </a:p>
          <a:p>
            <a:endParaRPr lang="en-US" dirty="0"/>
          </a:p>
          <a:p>
            <a:r>
              <a:rPr lang="en-US" sz="2800" b="1" i="1" dirty="0"/>
              <a:t>A Brief History of Time</a:t>
            </a:r>
            <a:r>
              <a:rPr lang="en-US" sz="2800" b="1" dirty="0"/>
              <a:t>. Bantam: 1998, 129-130</a:t>
            </a:r>
            <a:endParaRPr lang="en-US" sz="2800" dirty="0"/>
          </a:p>
          <a:p>
            <a:endParaRPr lang="en-US" sz="3200" dirty="0">
              <a:solidFill>
                <a:schemeClr val="bg1"/>
              </a:solidFill>
            </a:endParaRPr>
          </a:p>
          <a:p>
            <a:pPr algn="ctr"/>
            <a:endParaRPr lang="en-US" dirty="0"/>
          </a:p>
        </p:txBody>
      </p:sp>
      <p:sp>
        <p:nvSpPr>
          <p:cNvPr id="3" name="Content Placeholder 2">
            <a:extLst>
              <a:ext uri="{FF2B5EF4-FFF2-40B4-BE49-F238E27FC236}">
                <a16:creationId xmlns:a16="http://schemas.microsoft.com/office/drawing/2014/main" id="{4D3096CE-8219-8497-41C7-B2D9C7CF6F1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726493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Box 3"/>
          <p:cNvSpPr txBox="1">
            <a:spLocks noChangeArrowheads="1"/>
          </p:cNvSpPr>
          <p:nvPr/>
        </p:nvSpPr>
        <p:spPr bwMode="auto">
          <a:xfrm>
            <a:off x="1600200" y="844690"/>
            <a:ext cx="4267200" cy="5632311"/>
          </a:xfrm>
          <a:prstGeom prst="rect">
            <a:avLst/>
          </a:prstGeom>
          <a:noFill/>
          <a:ln w="9525">
            <a:noFill/>
            <a:miter lim="800000"/>
            <a:headEnd/>
            <a:tailEnd/>
          </a:ln>
        </p:spPr>
        <p:txBody>
          <a:bodyPr>
            <a:spAutoFit/>
          </a:bodyPr>
          <a:lstStyle/>
          <a:p>
            <a:pPr marL="457200" indent="-457200">
              <a:buFont typeface="+mj-lt"/>
              <a:buAutoNum type="arabicPeriod"/>
            </a:pPr>
            <a:r>
              <a:rPr lang="en-US" dirty="0">
                <a:solidFill>
                  <a:srgbClr val="FFFFFF"/>
                </a:solidFill>
                <a:latin typeface="Calibri Light" panose="020F0302020204030204" pitchFamily="34" charset="0"/>
              </a:rPr>
              <a:t>strong nuclear force </a:t>
            </a:r>
          </a:p>
          <a:p>
            <a:pPr marL="457200" indent="-457200">
              <a:buFont typeface="+mj-lt"/>
              <a:buAutoNum type="arabicPeriod"/>
            </a:pPr>
            <a:r>
              <a:rPr lang="en-US" dirty="0">
                <a:solidFill>
                  <a:srgbClr val="FFFFFF"/>
                </a:solidFill>
                <a:latin typeface="Calibri Light" panose="020F0302020204030204" pitchFamily="34" charset="0"/>
              </a:rPr>
              <a:t>weak nuclear force</a:t>
            </a:r>
          </a:p>
          <a:p>
            <a:pPr marL="457200" indent="-457200">
              <a:buFont typeface="+mj-lt"/>
              <a:buAutoNum type="arabicPeriod"/>
            </a:pPr>
            <a:r>
              <a:rPr lang="en-US" dirty="0">
                <a:solidFill>
                  <a:srgbClr val="FFFFFF"/>
                </a:solidFill>
                <a:latin typeface="Calibri Light" panose="020F0302020204030204" pitchFamily="34" charset="0"/>
              </a:rPr>
              <a:t>gravitational force constant</a:t>
            </a:r>
          </a:p>
          <a:p>
            <a:pPr marL="457200" indent="-457200">
              <a:buFont typeface="+mj-lt"/>
              <a:buAutoNum type="arabicPeriod"/>
            </a:pPr>
            <a:r>
              <a:rPr lang="en-US" dirty="0">
                <a:solidFill>
                  <a:srgbClr val="FFFFFF"/>
                </a:solidFill>
                <a:latin typeface="Calibri Light" panose="020F0302020204030204" pitchFamily="34" charset="0"/>
              </a:rPr>
              <a:t>Electromagnetic force constant</a:t>
            </a:r>
          </a:p>
          <a:p>
            <a:pPr marL="457200" indent="-457200">
              <a:buFont typeface="+mj-lt"/>
              <a:buAutoNum type="arabicPeriod"/>
            </a:pPr>
            <a:r>
              <a:rPr lang="en-US" dirty="0">
                <a:solidFill>
                  <a:srgbClr val="FFFFFF"/>
                </a:solidFill>
                <a:latin typeface="Calibri Light" panose="020F0302020204030204" pitchFamily="34" charset="0"/>
              </a:rPr>
              <a:t>ratio of electromagnetic force constant to gravitational force constant</a:t>
            </a:r>
          </a:p>
          <a:p>
            <a:pPr marL="457200" indent="-457200">
              <a:buFont typeface="+mj-lt"/>
              <a:buAutoNum type="arabicPeriod"/>
            </a:pPr>
            <a:r>
              <a:rPr lang="en-US" dirty="0">
                <a:solidFill>
                  <a:srgbClr val="FFFFFF"/>
                </a:solidFill>
                <a:latin typeface="Calibri Light" panose="020F0302020204030204" pitchFamily="34" charset="0"/>
              </a:rPr>
              <a:t>ratio of electron to proton mass</a:t>
            </a:r>
          </a:p>
          <a:p>
            <a:pPr marL="457200" indent="-457200">
              <a:buFont typeface="+mj-lt"/>
              <a:buAutoNum type="arabicPeriod"/>
            </a:pPr>
            <a:r>
              <a:rPr lang="en-US" dirty="0">
                <a:solidFill>
                  <a:srgbClr val="FFFFFF"/>
                </a:solidFill>
                <a:latin typeface="Calibri Light" panose="020F0302020204030204" pitchFamily="34" charset="0"/>
              </a:rPr>
              <a:t>ratio of number of protons to electrons</a:t>
            </a:r>
          </a:p>
          <a:p>
            <a:pPr marL="457200" indent="-457200">
              <a:buFont typeface="+mj-lt"/>
              <a:buAutoNum type="arabicPeriod"/>
            </a:pPr>
            <a:r>
              <a:rPr lang="en-US" dirty="0">
                <a:solidFill>
                  <a:srgbClr val="FFFFFF"/>
                </a:solidFill>
                <a:latin typeface="Calibri Light" panose="020F0302020204030204" pitchFamily="34" charset="0"/>
              </a:rPr>
              <a:t>expansion rate of the universe</a:t>
            </a:r>
          </a:p>
          <a:p>
            <a:pPr marL="457200" indent="-457200">
              <a:buFont typeface="+mj-lt"/>
              <a:buAutoNum type="arabicPeriod"/>
            </a:pPr>
            <a:r>
              <a:rPr lang="en-US" dirty="0">
                <a:solidFill>
                  <a:srgbClr val="FFFFFF"/>
                </a:solidFill>
                <a:latin typeface="Calibri Light" panose="020F0302020204030204" pitchFamily="34" charset="0"/>
              </a:rPr>
              <a:t>entropy level of the universe</a:t>
            </a:r>
            <a:endParaRPr lang="en-US" i="1" dirty="0">
              <a:solidFill>
                <a:srgbClr val="FFFFFF"/>
              </a:solidFill>
              <a:latin typeface="Calibri Light" panose="020F0302020204030204" pitchFamily="34" charset="0"/>
            </a:endParaRPr>
          </a:p>
          <a:p>
            <a:pPr marL="457200" indent="-457200">
              <a:buFont typeface="+mj-lt"/>
              <a:buAutoNum type="arabicPeriod"/>
            </a:pPr>
            <a:r>
              <a:rPr lang="en-US" dirty="0">
                <a:solidFill>
                  <a:srgbClr val="FFFFFF"/>
                </a:solidFill>
                <a:latin typeface="Calibri Light" panose="020F0302020204030204" pitchFamily="34" charset="0"/>
              </a:rPr>
              <a:t>mass density of the universe</a:t>
            </a:r>
          </a:p>
          <a:p>
            <a:pPr marL="457200" indent="-457200">
              <a:buFont typeface="+mj-lt"/>
              <a:buAutoNum type="arabicPeriod"/>
            </a:pPr>
            <a:r>
              <a:rPr lang="en-US" dirty="0">
                <a:solidFill>
                  <a:srgbClr val="FFFFFF"/>
                </a:solidFill>
                <a:latin typeface="Calibri Light" panose="020F0302020204030204" pitchFamily="34" charset="0"/>
              </a:rPr>
              <a:t>velocity of light</a:t>
            </a:r>
          </a:p>
          <a:p>
            <a:pPr marL="457200" indent="-457200">
              <a:buFont typeface="+mj-lt"/>
              <a:buAutoNum type="arabicPeriod"/>
            </a:pPr>
            <a:r>
              <a:rPr lang="en-US" dirty="0">
                <a:solidFill>
                  <a:srgbClr val="FFFFFF"/>
                </a:solidFill>
                <a:latin typeface="Calibri Light" panose="020F0302020204030204" pitchFamily="34" charset="0"/>
              </a:rPr>
              <a:t>age of the universe</a:t>
            </a:r>
          </a:p>
          <a:p>
            <a:pPr marL="457200" indent="-457200">
              <a:buFont typeface="+mj-lt"/>
              <a:buAutoNum type="arabicPeriod"/>
            </a:pPr>
            <a:r>
              <a:rPr lang="en-US" dirty="0">
                <a:solidFill>
                  <a:srgbClr val="FFFFFF"/>
                </a:solidFill>
                <a:latin typeface="Calibri Light" panose="020F0302020204030204" pitchFamily="34" charset="0"/>
              </a:rPr>
              <a:t>initial uniformity of radiation</a:t>
            </a:r>
          </a:p>
          <a:p>
            <a:pPr marL="457200" indent="-457200">
              <a:buFont typeface="+mj-lt"/>
              <a:buAutoNum type="arabicPeriod"/>
            </a:pPr>
            <a:r>
              <a:rPr lang="en-US" dirty="0">
                <a:solidFill>
                  <a:srgbClr val="FFFFFF"/>
                </a:solidFill>
                <a:latin typeface="Calibri Light" panose="020F0302020204030204" pitchFamily="34" charset="0"/>
              </a:rPr>
              <a:t>average distance between galaxies</a:t>
            </a:r>
          </a:p>
          <a:p>
            <a:pPr marL="457200" indent="-457200">
              <a:buFont typeface="+mj-lt"/>
              <a:buAutoNum type="arabicPeriod"/>
            </a:pPr>
            <a:r>
              <a:rPr lang="en-US" dirty="0">
                <a:solidFill>
                  <a:srgbClr val="FFFFFF"/>
                </a:solidFill>
                <a:latin typeface="Calibri Light" panose="020F0302020204030204" pitchFamily="34" charset="0"/>
              </a:rPr>
              <a:t>density of galaxy cluster</a:t>
            </a:r>
          </a:p>
          <a:p>
            <a:pPr marL="457200" indent="-457200">
              <a:buFont typeface="+mj-lt"/>
              <a:buAutoNum type="arabicPeriod"/>
            </a:pPr>
            <a:r>
              <a:rPr lang="en-US" dirty="0">
                <a:solidFill>
                  <a:srgbClr val="FFFFFF"/>
                </a:solidFill>
                <a:latin typeface="Calibri Light" panose="020F0302020204030204" pitchFamily="34" charset="0"/>
              </a:rPr>
              <a:t>average distance between stars</a:t>
            </a:r>
          </a:p>
          <a:p>
            <a:pPr marL="457200" indent="-457200">
              <a:buFont typeface="+mj-lt"/>
              <a:buAutoNum type="arabicPeriod"/>
            </a:pPr>
            <a:r>
              <a:rPr lang="en-US" dirty="0">
                <a:solidFill>
                  <a:srgbClr val="FFFFFF"/>
                </a:solidFill>
                <a:latin typeface="Calibri Light" panose="020F0302020204030204" pitchFamily="34" charset="0"/>
              </a:rPr>
              <a:t>fine structure constant</a:t>
            </a:r>
          </a:p>
          <a:p>
            <a:pPr marL="457200" indent="-457200">
              <a:buFont typeface="+mj-lt"/>
              <a:buAutoNum type="arabicPeriod"/>
            </a:pPr>
            <a:r>
              <a:rPr lang="en-US" dirty="0">
                <a:solidFill>
                  <a:srgbClr val="FFFFFF"/>
                </a:solidFill>
                <a:latin typeface="Calibri Light" panose="020F0302020204030204" pitchFamily="34" charset="0"/>
              </a:rPr>
              <a:t>decay rate of protons</a:t>
            </a:r>
          </a:p>
          <a:p>
            <a:pPr marL="457200" indent="-457200">
              <a:buFont typeface="+mj-lt"/>
              <a:buAutoNum type="arabicPeriod"/>
            </a:pPr>
            <a:r>
              <a:rPr lang="en-US" dirty="0">
                <a:solidFill>
                  <a:srgbClr val="FFFFFF"/>
                </a:solidFill>
                <a:latin typeface="Calibri Light" panose="020F0302020204030204" pitchFamily="34" charset="0"/>
              </a:rPr>
              <a:t>ground state energy level for </a:t>
            </a:r>
            <a:r>
              <a:rPr lang="en-US" baseline="30000" dirty="0">
                <a:solidFill>
                  <a:srgbClr val="FFFFFF"/>
                </a:solidFill>
                <a:latin typeface="Calibri Light" panose="020F0302020204030204" pitchFamily="34" charset="0"/>
              </a:rPr>
              <a:t>4</a:t>
            </a:r>
            <a:r>
              <a:rPr lang="en-US" dirty="0">
                <a:solidFill>
                  <a:srgbClr val="FFFFFF"/>
                </a:solidFill>
                <a:latin typeface="Calibri Light" panose="020F0302020204030204" pitchFamily="34" charset="0"/>
              </a:rPr>
              <a:t>He</a:t>
            </a:r>
          </a:p>
        </p:txBody>
      </p:sp>
      <p:sp>
        <p:nvSpPr>
          <p:cNvPr id="43011" name="TextBox 4"/>
          <p:cNvSpPr txBox="1">
            <a:spLocks noChangeArrowheads="1"/>
          </p:cNvSpPr>
          <p:nvPr/>
        </p:nvSpPr>
        <p:spPr bwMode="auto">
          <a:xfrm>
            <a:off x="1600200" y="19665"/>
            <a:ext cx="9067800" cy="862013"/>
          </a:xfrm>
          <a:prstGeom prst="rect">
            <a:avLst/>
          </a:prstGeom>
          <a:noFill/>
          <a:ln w="9525">
            <a:noFill/>
            <a:miter lim="800000"/>
            <a:headEnd/>
            <a:tailEnd/>
          </a:ln>
        </p:spPr>
        <p:txBody>
          <a:bodyPr>
            <a:spAutoFit/>
          </a:bodyPr>
          <a:lstStyle/>
          <a:p>
            <a:r>
              <a:rPr lang="en-US" sz="5000" dirty="0">
                <a:solidFill>
                  <a:srgbClr val="FFFFFF"/>
                </a:solidFill>
                <a:latin typeface="Calibri Light" panose="020F0302020204030204" pitchFamily="34" charset="0"/>
              </a:rPr>
              <a:t>34 CONSTANTS</a:t>
            </a:r>
          </a:p>
        </p:txBody>
      </p:sp>
      <p:sp>
        <p:nvSpPr>
          <p:cNvPr id="43013" name="TextBox 4"/>
          <p:cNvSpPr txBox="1">
            <a:spLocks noChangeArrowheads="1"/>
          </p:cNvSpPr>
          <p:nvPr/>
        </p:nvSpPr>
        <p:spPr bwMode="auto">
          <a:xfrm>
            <a:off x="6019800" y="844690"/>
            <a:ext cx="4495800" cy="5632311"/>
          </a:xfrm>
          <a:prstGeom prst="rect">
            <a:avLst/>
          </a:prstGeom>
          <a:noFill/>
          <a:ln w="9525">
            <a:noFill/>
            <a:miter lim="800000"/>
            <a:headEnd/>
            <a:tailEnd/>
          </a:ln>
        </p:spPr>
        <p:txBody>
          <a:bodyPr>
            <a:spAutoFit/>
          </a:bodyPr>
          <a:lstStyle/>
          <a:p>
            <a:pPr marL="460375" indent="-460375"/>
            <a:r>
              <a:rPr lang="en-US" dirty="0">
                <a:solidFill>
                  <a:srgbClr val="FFFFFF"/>
                </a:solidFill>
                <a:latin typeface="Calibri Light" panose="020F0302020204030204" pitchFamily="34" charset="0"/>
              </a:rPr>
              <a:t>20. 	decay rate of </a:t>
            </a:r>
            <a:r>
              <a:rPr lang="en-US" baseline="30000" dirty="0">
                <a:solidFill>
                  <a:srgbClr val="FFFFFF"/>
                </a:solidFill>
                <a:latin typeface="Calibri Light" panose="020F0302020204030204" pitchFamily="34" charset="0"/>
              </a:rPr>
              <a:t>8</a:t>
            </a:r>
            <a:r>
              <a:rPr lang="en-US" dirty="0">
                <a:solidFill>
                  <a:srgbClr val="FFFFFF"/>
                </a:solidFill>
                <a:latin typeface="Calibri Light" panose="020F0302020204030204" pitchFamily="34" charset="0"/>
              </a:rPr>
              <a:t>Be</a:t>
            </a:r>
          </a:p>
          <a:p>
            <a:pPr marL="460375" indent="-460375"/>
            <a:r>
              <a:rPr lang="en-US" dirty="0">
                <a:solidFill>
                  <a:srgbClr val="FFFFFF"/>
                </a:solidFill>
                <a:latin typeface="Calibri Light" panose="020F0302020204030204" pitchFamily="34" charset="0"/>
              </a:rPr>
              <a:t>21. 	ratio of neutron mass to proton mass</a:t>
            </a:r>
          </a:p>
          <a:p>
            <a:pPr marL="460375" indent="-460375"/>
            <a:r>
              <a:rPr lang="en-US" dirty="0">
                <a:solidFill>
                  <a:srgbClr val="FFFFFF"/>
                </a:solidFill>
                <a:latin typeface="Calibri Light" panose="020F0302020204030204" pitchFamily="34" charset="0"/>
              </a:rPr>
              <a:t>22. 	initial excess of nucleons over anti-nucleons</a:t>
            </a:r>
          </a:p>
          <a:p>
            <a:pPr marL="460375" indent="-460375"/>
            <a:r>
              <a:rPr lang="en-US" dirty="0">
                <a:solidFill>
                  <a:srgbClr val="FFFFFF"/>
                </a:solidFill>
                <a:latin typeface="Calibri Light" panose="020F0302020204030204" pitchFamily="34" charset="0"/>
              </a:rPr>
              <a:t>23. 	polarity of the water molecule</a:t>
            </a:r>
          </a:p>
          <a:p>
            <a:pPr marL="460375" indent="-460375"/>
            <a:r>
              <a:rPr lang="en-US" dirty="0">
                <a:solidFill>
                  <a:srgbClr val="FFFFFF"/>
                </a:solidFill>
                <a:latin typeface="Calibri Light" panose="020F0302020204030204" pitchFamily="34" charset="0"/>
              </a:rPr>
              <a:t>24. 	supernovae eruptions</a:t>
            </a:r>
          </a:p>
          <a:p>
            <a:pPr marL="460375" indent="-460375"/>
            <a:r>
              <a:rPr lang="en-US" dirty="0">
                <a:solidFill>
                  <a:srgbClr val="FFFFFF"/>
                </a:solidFill>
                <a:latin typeface="Calibri Light" panose="020F0302020204030204" pitchFamily="34" charset="0"/>
              </a:rPr>
              <a:t>25. 	white dwarf binaries</a:t>
            </a:r>
          </a:p>
          <a:p>
            <a:pPr marL="460375" indent="-460375"/>
            <a:r>
              <a:rPr lang="en-US" dirty="0">
                <a:solidFill>
                  <a:srgbClr val="FFFFFF"/>
                </a:solidFill>
                <a:latin typeface="Calibri Light" panose="020F0302020204030204" pitchFamily="34" charset="0"/>
              </a:rPr>
              <a:t>26. 	ratio of exotic matter mass to ordinary matter mass</a:t>
            </a:r>
          </a:p>
          <a:p>
            <a:pPr marL="460375" indent="-460375"/>
            <a:r>
              <a:rPr lang="en-US" dirty="0">
                <a:solidFill>
                  <a:srgbClr val="FFFFFF"/>
                </a:solidFill>
                <a:latin typeface="Calibri Light" panose="020F0302020204030204" pitchFamily="34" charset="0"/>
              </a:rPr>
              <a:t>27. 	number of effective dimensions in the early universe</a:t>
            </a:r>
          </a:p>
          <a:p>
            <a:pPr marL="460375" indent="-460375"/>
            <a:r>
              <a:rPr lang="en-US" dirty="0">
                <a:solidFill>
                  <a:srgbClr val="FFFFFF"/>
                </a:solidFill>
                <a:latin typeface="Calibri Light" panose="020F0302020204030204" pitchFamily="34" charset="0"/>
              </a:rPr>
              <a:t>28. 	number of effective dimensions in the present universe</a:t>
            </a:r>
          </a:p>
          <a:p>
            <a:pPr marL="460375" indent="-460375"/>
            <a:r>
              <a:rPr lang="en-US" dirty="0">
                <a:solidFill>
                  <a:srgbClr val="FFFFFF"/>
                </a:solidFill>
                <a:latin typeface="Calibri Light" panose="020F0302020204030204" pitchFamily="34" charset="0"/>
              </a:rPr>
              <a:t>29. 	mass of the neutrino</a:t>
            </a:r>
          </a:p>
          <a:p>
            <a:pPr marL="460375" indent="-460375"/>
            <a:r>
              <a:rPr lang="en-US" dirty="0">
                <a:solidFill>
                  <a:srgbClr val="FFFFFF"/>
                </a:solidFill>
                <a:latin typeface="Calibri Light" panose="020F0302020204030204" pitchFamily="34" charset="0"/>
              </a:rPr>
              <a:t>30. 	big bang ripples</a:t>
            </a:r>
          </a:p>
          <a:p>
            <a:pPr marL="460375" indent="-460375"/>
            <a:r>
              <a:rPr lang="en-US" dirty="0">
                <a:solidFill>
                  <a:srgbClr val="FFFFFF"/>
                </a:solidFill>
                <a:latin typeface="Calibri Light" panose="020F0302020204030204" pitchFamily="34" charset="0"/>
              </a:rPr>
              <a:t>31. 	size of the relativistic dilation factor</a:t>
            </a:r>
          </a:p>
          <a:p>
            <a:pPr marL="460375" indent="-460375"/>
            <a:r>
              <a:rPr lang="en-US" dirty="0">
                <a:solidFill>
                  <a:srgbClr val="FFFFFF"/>
                </a:solidFill>
                <a:latin typeface="Calibri Light" panose="020F0302020204030204" pitchFamily="34" charset="0"/>
              </a:rPr>
              <a:t>32. 	uncertainty magnitude in the Heisenberg uncertainty principle</a:t>
            </a:r>
          </a:p>
          <a:p>
            <a:pPr marL="460375" indent="-460375"/>
            <a:r>
              <a:rPr lang="en-US" dirty="0">
                <a:solidFill>
                  <a:srgbClr val="FFFFFF"/>
                </a:solidFill>
                <a:latin typeface="Calibri Light" panose="020F0302020204030204" pitchFamily="34" charset="0"/>
              </a:rPr>
              <a:t>33. 	cosmological constant</a:t>
            </a:r>
          </a:p>
          <a:p>
            <a:pPr marL="460375" indent="-460375"/>
            <a:r>
              <a:rPr lang="en-US" dirty="0">
                <a:solidFill>
                  <a:srgbClr val="FFFFFF"/>
                </a:solidFill>
                <a:latin typeface="Calibri Light" panose="020F0302020204030204" pitchFamily="34" charset="0"/>
              </a:rPr>
              <a:t>34. 	</a:t>
            </a:r>
            <a:r>
              <a:rPr lang="en-US" baseline="30000" dirty="0">
                <a:solidFill>
                  <a:srgbClr val="FFFFFF"/>
                </a:solidFill>
                <a:latin typeface="Calibri Light" panose="020F0302020204030204" pitchFamily="34" charset="0"/>
              </a:rPr>
              <a:t>12</a:t>
            </a:r>
            <a:r>
              <a:rPr lang="en-US" dirty="0">
                <a:solidFill>
                  <a:srgbClr val="FFFFFF"/>
                </a:solidFill>
                <a:latin typeface="Calibri Light" panose="020F0302020204030204" pitchFamily="34" charset="0"/>
              </a:rPr>
              <a:t>C to</a:t>
            </a:r>
            <a:r>
              <a:rPr lang="en-US" baseline="30000" dirty="0">
                <a:solidFill>
                  <a:srgbClr val="FFFFFF"/>
                </a:solidFill>
                <a:latin typeface="Calibri Light" panose="020F0302020204030204" pitchFamily="34" charset="0"/>
              </a:rPr>
              <a:t> 16</a:t>
            </a:r>
            <a:r>
              <a:rPr lang="en-US" dirty="0">
                <a:solidFill>
                  <a:srgbClr val="FFFFFF"/>
                </a:solidFill>
                <a:latin typeface="Calibri Light" panose="020F0302020204030204" pitchFamily="34" charset="0"/>
              </a:rPr>
              <a:t>O nuclear energy level ratio</a:t>
            </a:r>
          </a:p>
        </p:txBody>
      </p:sp>
    </p:spTree>
    <p:extLst>
      <p:ext uri="{BB962C8B-B14F-4D97-AF65-F5344CB8AC3E}">
        <p14:creationId xmlns:p14="http://schemas.microsoft.com/office/powerpoint/2010/main" val="18338658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Box 3"/>
          <p:cNvSpPr txBox="1">
            <a:spLocks noChangeArrowheads="1"/>
          </p:cNvSpPr>
          <p:nvPr/>
        </p:nvSpPr>
        <p:spPr bwMode="auto">
          <a:xfrm>
            <a:off x="1600200" y="844690"/>
            <a:ext cx="4267200" cy="5632311"/>
          </a:xfrm>
          <a:prstGeom prst="rect">
            <a:avLst/>
          </a:prstGeom>
          <a:noFill/>
          <a:ln w="9525">
            <a:noFill/>
            <a:miter lim="800000"/>
            <a:headEnd/>
            <a:tailEnd/>
          </a:ln>
        </p:spPr>
        <p:txBody>
          <a:bodyPr>
            <a:spAutoFit/>
          </a:bodyPr>
          <a:lstStyle/>
          <a:p>
            <a:pPr marL="457200" indent="-457200">
              <a:buFont typeface="+mj-lt"/>
              <a:buAutoNum type="arabicPeriod"/>
            </a:pPr>
            <a:r>
              <a:rPr lang="en-US" dirty="0">
                <a:solidFill>
                  <a:schemeClr val="bg1">
                    <a:lumMod val="50000"/>
                  </a:schemeClr>
                </a:solidFill>
                <a:latin typeface="Calibri Light" panose="020F0302020204030204" pitchFamily="34" charset="0"/>
              </a:rPr>
              <a:t>strong nuclear force </a:t>
            </a:r>
          </a:p>
          <a:p>
            <a:pPr marL="457200" indent="-457200">
              <a:buFont typeface="+mj-lt"/>
              <a:buAutoNum type="arabicPeriod"/>
            </a:pPr>
            <a:r>
              <a:rPr lang="en-US" dirty="0">
                <a:solidFill>
                  <a:schemeClr val="bg1"/>
                </a:solidFill>
                <a:latin typeface="Calibri Light" panose="020F0302020204030204" pitchFamily="34" charset="0"/>
              </a:rPr>
              <a:t>weak nuclear force</a:t>
            </a:r>
          </a:p>
          <a:p>
            <a:pPr marL="457200" indent="-457200">
              <a:buFont typeface="+mj-lt"/>
              <a:buAutoNum type="arabicPeriod"/>
            </a:pPr>
            <a:r>
              <a:rPr lang="en-US" dirty="0">
                <a:solidFill>
                  <a:schemeClr val="bg1">
                    <a:lumMod val="50000"/>
                  </a:schemeClr>
                </a:solidFill>
                <a:latin typeface="Calibri Light" panose="020F0302020204030204" pitchFamily="34" charset="0"/>
              </a:rPr>
              <a:t>gravitational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Electromagnetic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electromagnetic force constant to gravitational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electron to proton mass</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number of protons to electrons</a:t>
            </a:r>
          </a:p>
          <a:p>
            <a:pPr marL="457200" indent="-457200">
              <a:buFont typeface="+mj-lt"/>
              <a:buAutoNum type="arabicPeriod"/>
            </a:pPr>
            <a:r>
              <a:rPr lang="en-US" dirty="0">
                <a:solidFill>
                  <a:schemeClr val="bg1">
                    <a:lumMod val="50000"/>
                  </a:schemeClr>
                </a:solidFill>
                <a:latin typeface="Calibri Light" panose="020F0302020204030204" pitchFamily="34" charset="0"/>
              </a:rPr>
              <a:t>expansion rate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entropy level of the universe</a:t>
            </a:r>
            <a:endParaRPr lang="en-US" i="1" dirty="0">
              <a:solidFill>
                <a:schemeClr val="bg1">
                  <a:lumMod val="50000"/>
                </a:schemeClr>
              </a:solidFill>
              <a:latin typeface="Calibri Light" panose="020F0302020204030204" pitchFamily="34" charset="0"/>
            </a:endParaRPr>
          </a:p>
          <a:p>
            <a:pPr marL="457200" indent="-457200">
              <a:buFont typeface="+mj-lt"/>
              <a:buAutoNum type="arabicPeriod"/>
            </a:pPr>
            <a:r>
              <a:rPr lang="en-US" dirty="0">
                <a:solidFill>
                  <a:schemeClr val="bg1">
                    <a:lumMod val="50000"/>
                  </a:schemeClr>
                </a:solidFill>
                <a:latin typeface="Calibri Light" panose="020F0302020204030204" pitchFamily="34" charset="0"/>
              </a:rPr>
              <a:t>mass density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velocity of light</a:t>
            </a:r>
          </a:p>
          <a:p>
            <a:pPr marL="457200" indent="-457200">
              <a:buFont typeface="+mj-lt"/>
              <a:buAutoNum type="arabicPeriod"/>
            </a:pPr>
            <a:r>
              <a:rPr lang="en-US" dirty="0">
                <a:solidFill>
                  <a:schemeClr val="bg1">
                    <a:lumMod val="50000"/>
                  </a:schemeClr>
                </a:solidFill>
                <a:latin typeface="Calibri Light" panose="020F0302020204030204" pitchFamily="34" charset="0"/>
              </a:rPr>
              <a:t>age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initial uniformity of radiation</a:t>
            </a:r>
          </a:p>
          <a:p>
            <a:pPr marL="457200" indent="-457200">
              <a:buFont typeface="+mj-lt"/>
              <a:buAutoNum type="arabicPeriod"/>
            </a:pPr>
            <a:r>
              <a:rPr lang="en-US" dirty="0">
                <a:solidFill>
                  <a:schemeClr val="bg1">
                    <a:lumMod val="50000"/>
                  </a:schemeClr>
                </a:solidFill>
                <a:latin typeface="Calibri Light" panose="020F0302020204030204" pitchFamily="34" charset="0"/>
              </a:rPr>
              <a:t>average distance between galaxies</a:t>
            </a:r>
          </a:p>
          <a:p>
            <a:pPr marL="457200" indent="-457200">
              <a:buFont typeface="+mj-lt"/>
              <a:buAutoNum type="arabicPeriod"/>
            </a:pPr>
            <a:r>
              <a:rPr lang="en-US" dirty="0">
                <a:solidFill>
                  <a:schemeClr val="bg1">
                    <a:lumMod val="50000"/>
                  </a:schemeClr>
                </a:solidFill>
                <a:latin typeface="Calibri Light" panose="020F0302020204030204" pitchFamily="34" charset="0"/>
              </a:rPr>
              <a:t>density of galaxy cluster</a:t>
            </a:r>
          </a:p>
          <a:p>
            <a:pPr marL="457200" indent="-457200">
              <a:buFont typeface="+mj-lt"/>
              <a:buAutoNum type="arabicPeriod"/>
            </a:pPr>
            <a:r>
              <a:rPr lang="en-US" dirty="0">
                <a:solidFill>
                  <a:schemeClr val="bg1">
                    <a:lumMod val="50000"/>
                  </a:schemeClr>
                </a:solidFill>
                <a:latin typeface="Calibri Light" panose="020F0302020204030204" pitchFamily="34" charset="0"/>
              </a:rPr>
              <a:t>average distance between stars</a:t>
            </a:r>
          </a:p>
          <a:p>
            <a:pPr marL="457200" indent="-457200">
              <a:buFont typeface="+mj-lt"/>
              <a:buAutoNum type="arabicPeriod"/>
            </a:pPr>
            <a:r>
              <a:rPr lang="en-US" dirty="0">
                <a:solidFill>
                  <a:schemeClr val="bg1">
                    <a:lumMod val="50000"/>
                  </a:schemeClr>
                </a:solidFill>
                <a:latin typeface="Calibri Light" panose="020F0302020204030204" pitchFamily="34" charset="0"/>
              </a:rPr>
              <a:t>fine structure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decay rate of protons</a:t>
            </a:r>
          </a:p>
          <a:p>
            <a:pPr marL="457200" indent="-457200">
              <a:buFont typeface="+mj-lt"/>
              <a:buAutoNum type="arabicPeriod"/>
            </a:pPr>
            <a:r>
              <a:rPr lang="en-US" dirty="0">
                <a:solidFill>
                  <a:schemeClr val="bg1">
                    <a:lumMod val="50000"/>
                  </a:schemeClr>
                </a:solidFill>
                <a:latin typeface="Calibri Light" panose="020F0302020204030204" pitchFamily="34" charset="0"/>
              </a:rPr>
              <a:t>ground state energy level for </a:t>
            </a:r>
            <a:r>
              <a:rPr lang="en-US" baseline="30000" dirty="0">
                <a:solidFill>
                  <a:schemeClr val="bg1">
                    <a:lumMod val="50000"/>
                  </a:schemeClr>
                </a:solidFill>
                <a:latin typeface="Calibri Light" panose="020F0302020204030204" pitchFamily="34" charset="0"/>
              </a:rPr>
              <a:t>4</a:t>
            </a:r>
            <a:r>
              <a:rPr lang="en-US" dirty="0">
                <a:solidFill>
                  <a:schemeClr val="bg1">
                    <a:lumMod val="50000"/>
                  </a:schemeClr>
                </a:solidFill>
                <a:latin typeface="Calibri Light" panose="020F0302020204030204" pitchFamily="34" charset="0"/>
              </a:rPr>
              <a:t>He</a:t>
            </a:r>
          </a:p>
        </p:txBody>
      </p:sp>
      <p:sp>
        <p:nvSpPr>
          <p:cNvPr id="43011" name="TextBox 4"/>
          <p:cNvSpPr txBox="1">
            <a:spLocks noChangeArrowheads="1"/>
          </p:cNvSpPr>
          <p:nvPr/>
        </p:nvSpPr>
        <p:spPr bwMode="auto">
          <a:xfrm>
            <a:off x="1600200" y="19665"/>
            <a:ext cx="9067800" cy="862013"/>
          </a:xfrm>
          <a:prstGeom prst="rect">
            <a:avLst/>
          </a:prstGeom>
          <a:noFill/>
          <a:ln w="9525">
            <a:noFill/>
            <a:miter lim="800000"/>
            <a:headEnd/>
            <a:tailEnd/>
          </a:ln>
        </p:spPr>
        <p:txBody>
          <a:bodyPr>
            <a:spAutoFit/>
          </a:bodyPr>
          <a:lstStyle/>
          <a:p>
            <a:r>
              <a:rPr lang="en-US" sz="5000" dirty="0">
                <a:solidFill>
                  <a:srgbClr val="FFFFFF"/>
                </a:solidFill>
                <a:latin typeface="Calibri Light" panose="020F0302020204030204" pitchFamily="34" charset="0"/>
              </a:rPr>
              <a:t>34 CONSTANTS</a:t>
            </a:r>
          </a:p>
        </p:txBody>
      </p:sp>
      <p:sp>
        <p:nvSpPr>
          <p:cNvPr id="43013" name="TextBox 4"/>
          <p:cNvSpPr txBox="1">
            <a:spLocks noChangeArrowheads="1"/>
          </p:cNvSpPr>
          <p:nvPr/>
        </p:nvSpPr>
        <p:spPr bwMode="auto">
          <a:xfrm>
            <a:off x="6019800" y="844690"/>
            <a:ext cx="4495800" cy="5632311"/>
          </a:xfrm>
          <a:prstGeom prst="rect">
            <a:avLst/>
          </a:prstGeom>
          <a:noFill/>
          <a:ln w="9525">
            <a:noFill/>
            <a:miter lim="800000"/>
            <a:headEnd/>
            <a:tailEnd/>
          </a:ln>
        </p:spPr>
        <p:txBody>
          <a:bodyPr>
            <a:spAutoFit/>
          </a:bodyPr>
          <a:lstStyle/>
          <a:p>
            <a:pPr marL="460375" indent="-460375"/>
            <a:r>
              <a:rPr lang="en-US" dirty="0">
                <a:solidFill>
                  <a:schemeClr val="bg1">
                    <a:lumMod val="50000"/>
                  </a:schemeClr>
                </a:solidFill>
                <a:latin typeface="Calibri Light" panose="020F0302020204030204" pitchFamily="34" charset="0"/>
              </a:rPr>
              <a:t>20. 	decay rate of </a:t>
            </a:r>
            <a:r>
              <a:rPr lang="en-US" baseline="30000" dirty="0">
                <a:solidFill>
                  <a:schemeClr val="bg1">
                    <a:lumMod val="50000"/>
                  </a:schemeClr>
                </a:solidFill>
                <a:latin typeface="Calibri Light" panose="020F0302020204030204" pitchFamily="34" charset="0"/>
              </a:rPr>
              <a:t>8</a:t>
            </a:r>
            <a:r>
              <a:rPr lang="en-US" dirty="0">
                <a:solidFill>
                  <a:schemeClr val="bg1">
                    <a:lumMod val="50000"/>
                  </a:schemeClr>
                </a:solidFill>
                <a:latin typeface="Calibri Light" panose="020F0302020204030204" pitchFamily="34" charset="0"/>
              </a:rPr>
              <a:t>Be</a:t>
            </a:r>
          </a:p>
          <a:p>
            <a:pPr marL="460375" indent="-460375"/>
            <a:r>
              <a:rPr lang="en-US" dirty="0">
                <a:solidFill>
                  <a:schemeClr val="bg1">
                    <a:lumMod val="50000"/>
                  </a:schemeClr>
                </a:solidFill>
                <a:latin typeface="Calibri Light" panose="020F0302020204030204" pitchFamily="34" charset="0"/>
              </a:rPr>
              <a:t>21. 	ratio of neutron mass to proton mass</a:t>
            </a:r>
          </a:p>
          <a:p>
            <a:pPr marL="460375" indent="-460375"/>
            <a:r>
              <a:rPr lang="en-US" dirty="0">
                <a:solidFill>
                  <a:schemeClr val="bg1">
                    <a:lumMod val="50000"/>
                  </a:schemeClr>
                </a:solidFill>
                <a:latin typeface="Calibri Light" panose="020F0302020204030204" pitchFamily="34" charset="0"/>
              </a:rPr>
              <a:t>22. 	initial excess of nucleons over anti-nucleons</a:t>
            </a:r>
          </a:p>
          <a:p>
            <a:pPr marL="460375" indent="-460375"/>
            <a:r>
              <a:rPr lang="en-US" dirty="0">
                <a:solidFill>
                  <a:schemeClr val="bg1">
                    <a:lumMod val="50000"/>
                  </a:schemeClr>
                </a:solidFill>
                <a:latin typeface="Calibri Light" panose="020F0302020204030204" pitchFamily="34" charset="0"/>
              </a:rPr>
              <a:t>23. 	polarity of the water molecule</a:t>
            </a:r>
          </a:p>
          <a:p>
            <a:pPr marL="460375" indent="-460375"/>
            <a:r>
              <a:rPr lang="en-US" dirty="0">
                <a:solidFill>
                  <a:schemeClr val="bg1">
                    <a:lumMod val="50000"/>
                  </a:schemeClr>
                </a:solidFill>
                <a:latin typeface="Calibri Light" panose="020F0302020204030204" pitchFamily="34" charset="0"/>
              </a:rPr>
              <a:t>24. 	supernovae eruptions</a:t>
            </a:r>
          </a:p>
          <a:p>
            <a:pPr marL="460375" indent="-460375"/>
            <a:r>
              <a:rPr lang="en-US" dirty="0">
                <a:solidFill>
                  <a:schemeClr val="bg1">
                    <a:lumMod val="50000"/>
                  </a:schemeClr>
                </a:solidFill>
                <a:latin typeface="Calibri Light" panose="020F0302020204030204" pitchFamily="34" charset="0"/>
              </a:rPr>
              <a:t>25. 	white dwarf binaries</a:t>
            </a:r>
          </a:p>
          <a:p>
            <a:pPr marL="460375" indent="-460375"/>
            <a:r>
              <a:rPr lang="en-US" dirty="0">
                <a:solidFill>
                  <a:schemeClr val="bg1">
                    <a:lumMod val="50000"/>
                  </a:schemeClr>
                </a:solidFill>
                <a:latin typeface="Calibri Light" panose="020F0302020204030204" pitchFamily="34" charset="0"/>
              </a:rPr>
              <a:t>26. 	ratio of exotic matter mass to ordinary matter mass</a:t>
            </a:r>
          </a:p>
          <a:p>
            <a:pPr marL="460375" indent="-460375"/>
            <a:r>
              <a:rPr lang="en-US" dirty="0">
                <a:solidFill>
                  <a:schemeClr val="bg1">
                    <a:lumMod val="50000"/>
                  </a:schemeClr>
                </a:solidFill>
                <a:latin typeface="Calibri Light" panose="020F0302020204030204" pitchFamily="34" charset="0"/>
              </a:rPr>
              <a:t>27. 	number of effective dimensions in the early universe</a:t>
            </a:r>
          </a:p>
          <a:p>
            <a:pPr marL="460375" indent="-460375"/>
            <a:r>
              <a:rPr lang="en-US" dirty="0">
                <a:solidFill>
                  <a:schemeClr val="bg1">
                    <a:lumMod val="50000"/>
                  </a:schemeClr>
                </a:solidFill>
                <a:latin typeface="Calibri Light" panose="020F0302020204030204" pitchFamily="34" charset="0"/>
              </a:rPr>
              <a:t>28. 	number of effective dimensions in the present universe</a:t>
            </a:r>
          </a:p>
          <a:p>
            <a:pPr marL="460375" indent="-460375"/>
            <a:r>
              <a:rPr lang="en-US" dirty="0">
                <a:solidFill>
                  <a:schemeClr val="bg1">
                    <a:lumMod val="50000"/>
                  </a:schemeClr>
                </a:solidFill>
                <a:latin typeface="Calibri Light" panose="020F0302020204030204" pitchFamily="34" charset="0"/>
              </a:rPr>
              <a:t>29. 	mass of the neutrino</a:t>
            </a:r>
          </a:p>
          <a:p>
            <a:pPr marL="460375" indent="-460375"/>
            <a:r>
              <a:rPr lang="en-US" dirty="0">
                <a:solidFill>
                  <a:schemeClr val="bg1">
                    <a:lumMod val="50000"/>
                  </a:schemeClr>
                </a:solidFill>
                <a:latin typeface="Calibri Light" panose="020F0302020204030204" pitchFamily="34" charset="0"/>
              </a:rPr>
              <a:t>30. 	big bang ripples</a:t>
            </a:r>
          </a:p>
          <a:p>
            <a:pPr marL="460375" indent="-460375"/>
            <a:r>
              <a:rPr lang="en-US" dirty="0">
                <a:solidFill>
                  <a:schemeClr val="bg1">
                    <a:lumMod val="50000"/>
                  </a:schemeClr>
                </a:solidFill>
                <a:latin typeface="Calibri Light" panose="020F0302020204030204" pitchFamily="34" charset="0"/>
              </a:rPr>
              <a:t>31. 	size of the relativistic dilation factor</a:t>
            </a:r>
          </a:p>
          <a:p>
            <a:pPr marL="460375" indent="-460375"/>
            <a:r>
              <a:rPr lang="en-US" dirty="0">
                <a:solidFill>
                  <a:schemeClr val="bg1">
                    <a:lumMod val="50000"/>
                  </a:schemeClr>
                </a:solidFill>
                <a:latin typeface="Calibri Light" panose="020F0302020204030204" pitchFamily="34" charset="0"/>
              </a:rPr>
              <a:t>32. 	uncertainty magnitude in the Heisenberg uncertainty principle</a:t>
            </a:r>
          </a:p>
          <a:p>
            <a:pPr marL="460375" indent="-460375"/>
            <a:r>
              <a:rPr lang="en-US" dirty="0">
                <a:solidFill>
                  <a:schemeClr val="bg1">
                    <a:lumMod val="50000"/>
                  </a:schemeClr>
                </a:solidFill>
                <a:latin typeface="Calibri Light" panose="020F0302020204030204" pitchFamily="34" charset="0"/>
              </a:rPr>
              <a:t>33. 	cosmological constant</a:t>
            </a:r>
          </a:p>
          <a:p>
            <a:pPr marL="460375" indent="-460375"/>
            <a:r>
              <a:rPr lang="en-US" dirty="0">
                <a:solidFill>
                  <a:schemeClr val="bg1">
                    <a:lumMod val="50000"/>
                  </a:schemeClr>
                </a:solidFill>
                <a:latin typeface="Calibri Light" panose="020F0302020204030204" pitchFamily="34" charset="0"/>
              </a:rPr>
              <a:t>34. 	</a:t>
            </a:r>
            <a:r>
              <a:rPr lang="en-US" baseline="30000" dirty="0">
                <a:solidFill>
                  <a:schemeClr val="bg1">
                    <a:lumMod val="50000"/>
                  </a:schemeClr>
                </a:solidFill>
                <a:latin typeface="Calibri Light" panose="020F0302020204030204" pitchFamily="34" charset="0"/>
              </a:rPr>
              <a:t>12</a:t>
            </a:r>
            <a:r>
              <a:rPr lang="en-US" dirty="0">
                <a:solidFill>
                  <a:schemeClr val="bg1">
                    <a:lumMod val="50000"/>
                  </a:schemeClr>
                </a:solidFill>
                <a:latin typeface="Calibri Light" panose="020F0302020204030204" pitchFamily="34" charset="0"/>
              </a:rPr>
              <a:t>C to</a:t>
            </a:r>
            <a:r>
              <a:rPr lang="en-US" baseline="30000" dirty="0">
                <a:solidFill>
                  <a:schemeClr val="bg1">
                    <a:lumMod val="50000"/>
                  </a:schemeClr>
                </a:solidFill>
                <a:latin typeface="Calibri Light" panose="020F0302020204030204" pitchFamily="34" charset="0"/>
              </a:rPr>
              <a:t> 16</a:t>
            </a:r>
            <a:r>
              <a:rPr lang="en-US" dirty="0">
                <a:solidFill>
                  <a:schemeClr val="bg1">
                    <a:lumMod val="50000"/>
                  </a:schemeClr>
                </a:solidFill>
                <a:latin typeface="Calibri Light" panose="020F0302020204030204" pitchFamily="34" charset="0"/>
              </a:rPr>
              <a:t>O nuclear energy level ratio</a:t>
            </a:r>
          </a:p>
        </p:txBody>
      </p:sp>
      <p:sp>
        <p:nvSpPr>
          <p:cNvPr id="2" name="Speech Bubble: Rectangle 1">
            <a:extLst>
              <a:ext uri="{FF2B5EF4-FFF2-40B4-BE49-F238E27FC236}">
                <a16:creationId xmlns:a16="http://schemas.microsoft.com/office/drawing/2014/main" id="{E75C2AD9-EED9-502A-C90B-4D71FAF6A09E}"/>
              </a:ext>
            </a:extLst>
          </p:cNvPr>
          <p:cNvSpPr/>
          <p:nvPr/>
        </p:nvSpPr>
        <p:spPr>
          <a:xfrm>
            <a:off x="3276600" y="2071544"/>
            <a:ext cx="8458200" cy="1362772"/>
          </a:xfrm>
          <a:prstGeom prst="wedgeRectCallout">
            <a:avLst>
              <a:gd name="adj1" fmla="val -51883"/>
              <a:gd name="adj2" fmla="val -9198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90000"/>
              </a:lnSpc>
              <a:spcBef>
                <a:spcPts val="0"/>
              </a:spcBef>
              <a:spcAft>
                <a:spcPts val="1200"/>
              </a:spcAft>
              <a:buSzPct val="85000"/>
            </a:pPr>
            <a:r>
              <a:rPr lang="en-US" sz="3200" b="1" i="1" dirty="0">
                <a:solidFill>
                  <a:schemeClr val="tx1"/>
                </a:solidFill>
                <a:latin typeface="Calibri Light" panose="020F0302020204030204" pitchFamily="34" charset="0"/>
                <a:ea typeface="Cambria" charset="0"/>
                <a:cs typeface="Cambria" charset="0"/>
              </a:rPr>
              <a:t>If different </a:t>
            </a:r>
            <a:r>
              <a:rPr lang="en-US" sz="3200" b="1" dirty="0">
                <a:solidFill>
                  <a:schemeClr val="tx1"/>
                </a:solidFill>
                <a:latin typeface="Calibri Light" panose="020F0302020204030204" pitchFamily="34" charset="0"/>
                <a:ea typeface="Cambria" charset="0"/>
                <a:cs typeface="Cambria" charset="0"/>
              </a:rPr>
              <a:t>in one part in 10</a:t>
            </a:r>
            <a:r>
              <a:rPr lang="en-US" sz="3200" b="1" baseline="30000" dirty="0">
                <a:solidFill>
                  <a:schemeClr val="tx1"/>
                </a:solidFill>
                <a:latin typeface="Calibri Light" panose="020F0302020204030204" pitchFamily="34" charset="0"/>
                <a:ea typeface="Cambria" charset="0"/>
                <a:cs typeface="Cambria" charset="0"/>
              </a:rPr>
              <a:t>4</a:t>
            </a:r>
            <a:r>
              <a:rPr lang="en-US" sz="3200" b="1" dirty="0">
                <a:solidFill>
                  <a:schemeClr val="tx1"/>
                </a:solidFill>
                <a:latin typeface="Calibri Light" panose="020F0302020204030204" pitchFamily="34" charset="0"/>
                <a:ea typeface="Cambria" charset="0"/>
                <a:cs typeface="Cambria" charset="0"/>
              </a:rPr>
              <a:t>, no supernovae would exist, which create heavy elements.</a:t>
            </a:r>
          </a:p>
        </p:txBody>
      </p:sp>
    </p:spTree>
    <p:extLst>
      <p:ext uri="{BB962C8B-B14F-4D97-AF65-F5344CB8AC3E}">
        <p14:creationId xmlns:p14="http://schemas.microsoft.com/office/powerpoint/2010/main" val="348908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Box 3"/>
          <p:cNvSpPr txBox="1">
            <a:spLocks noChangeArrowheads="1"/>
          </p:cNvSpPr>
          <p:nvPr/>
        </p:nvSpPr>
        <p:spPr bwMode="auto">
          <a:xfrm>
            <a:off x="1600200" y="844690"/>
            <a:ext cx="4267200" cy="5632311"/>
          </a:xfrm>
          <a:prstGeom prst="rect">
            <a:avLst/>
          </a:prstGeom>
          <a:noFill/>
          <a:ln w="9525">
            <a:noFill/>
            <a:miter lim="800000"/>
            <a:headEnd/>
            <a:tailEnd/>
          </a:ln>
        </p:spPr>
        <p:txBody>
          <a:bodyPr>
            <a:spAutoFit/>
          </a:bodyPr>
          <a:lstStyle/>
          <a:p>
            <a:pPr marL="457200" indent="-457200">
              <a:buFont typeface="+mj-lt"/>
              <a:buAutoNum type="arabicPeriod"/>
            </a:pPr>
            <a:r>
              <a:rPr lang="en-US" dirty="0">
                <a:solidFill>
                  <a:schemeClr val="bg1">
                    <a:lumMod val="50000"/>
                  </a:schemeClr>
                </a:solidFill>
                <a:latin typeface="Calibri Light" panose="020F0302020204030204" pitchFamily="34" charset="0"/>
              </a:rPr>
              <a:t>strong nuclear force </a:t>
            </a:r>
          </a:p>
          <a:p>
            <a:pPr marL="457200" indent="-457200">
              <a:buFont typeface="+mj-lt"/>
              <a:buAutoNum type="arabicPeriod"/>
            </a:pPr>
            <a:r>
              <a:rPr lang="en-US" dirty="0">
                <a:solidFill>
                  <a:schemeClr val="bg1">
                    <a:lumMod val="50000"/>
                  </a:schemeClr>
                </a:solidFill>
                <a:latin typeface="Calibri Light" panose="020F0302020204030204" pitchFamily="34" charset="0"/>
              </a:rPr>
              <a:t>weak nuclear force</a:t>
            </a:r>
          </a:p>
          <a:p>
            <a:pPr marL="457200" indent="-457200">
              <a:buFont typeface="+mj-lt"/>
              <a:buAutoNum type="arabicPeriod"/>
            </a:pPr>
            <a:r>
              <a:rPr lang="en-US" dirty="0">
                <a:solidFill>
                  <a:schemeClr val="bg1">
                    <a:lumMod val="50000"/>
                  </a:schemeClr>
                </a:solidFill>
                <a:latin typeface="Calibri Light" panose="020F0302020204030204" pitchFamily="34" charset="0"/>
              </a:rPr>
              <a:t>gravitational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Electromagnetic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electromagnetic force constant to gravitational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electron to proton mass</a:t>
            </a:r>
          </a:p>
          <a:p>
            <a:pPr marL="457200" indent="-457200">
              <a:buFont typeface="+mj-lt"/>
              <a:buAutoNum type="arabicPeriod"/>
            </a:pPr>
            <a:r>
              <a:rPr lang="en-US" dirty="0">
                <a:solidFill>
                  <a:schemeClr val="bg1"/>
                </a:solidFill>
                <a:latin typeface="Calibri Light" panose="020F0302020204030204" pitchFamily="34" charset="0"/>
              </a:rPr>
              <a:t>ratio of number of protons to electrons</a:t>
            </a:r>
          </a:p>
          <a:p>
            <a:pPr marL="457200" indent="-457200">
              <a:buFont typeface="+mj-lt"/>
              <a:buAutoNum type="arabicPeriod"/>
            </a:pPr>
            <a:r>
              <a:rPr lang="en-US" dirty="0">
                <a:solidFill>
                  <a:schemeClr val="bg1">
                    <a:lumMod val="50000"/>
                  </a:schemeClr>
                </a:solidFill>
                <a:latin typeface="Calibri Light" panose="020F0302020204030204" pitchFamily="34" charset="0"/>
              </a:rPr>
              <a:t>expansion rate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entropy level of the universe</a:t>
            </a:r>
            <a:endParaRPr lang="en-US" i="1" dirty="0">
              <a:solidFill>
                <a:schemeClr val="bg1">
                  <a:lumMod val="50000"/>
                </a:schemeClr>
              </a:solidFill>
              <a:latin typeface="Calibri Light" panose="020F0302020204030204" pitchFamily="34" charset="0"/>
            </a:endParaRPr>
          </a:p>
          <a:p>
            <a:pPr marL="457200" indent="-457200">
              <a:buFont typeface="+mj-lt"/>
              <a:buAutoNum type="arabicPeriod"/>
            </a:pPr>
            <a:r>
              <a:rPr lang="en-US" dirty="0">
                <a:solidFill>
                  <a:schemeClr val="bg1">
                    <a:lumMod val="50000"/>
                  </a:schemeClr>
                </a:solidFill>
                <a:latin typeface="Calibri Light" panose="020F0302020204030204" pitchFamily="34" charset="0"/>
              </a:rPr>
              <a:t>mass density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velocity of light</a:t>
            </a:r>
          </a:p>
          <a:p>
            <a:pPr marL="457200" indent="-457200">
              <a:buFont typeface="+mj-lt"/>
              <a:buAutoNum type="arabicPeriod"/>
            </a:pPr>
            <a:r>
              <a:rPr lang="en-US" dirty="0">
                <a:solidFill>
                  <a:schemeClr val="bg1">
                    <a:lumMod val="50000"/>
                  </a:schemeClr>
                </a:solidFill>
                <a:latin typeface="Calibri Light" panose="020F0302020204030204" pitchFamily="34" charset="0"/>
              </a:rPr>
              <a:t>age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initial uniformity of radiation</a:t>
            </a:r>
          </a:p>
          <a:p>
            <a:pPr marL="457200" indent="-457200">
              <a:buFont typeface="+mj-lt"/>
              <a:buAutoNum type="arabicPeriod"/>
            </a:pPr>
            <a:r>
              <a:rPr lang="en-US" dirty="0">
                <a:solidFill>
                  <a:schemeClr val="bg1">
                    <a:lumMod val="50000"/>
                  </a:schemeClr>
                </a:solidFill>
                <a:latin typeface="Calibri Light" panose="020F0302020204030204" pitchFamily="34" charset="0"/>
              </a:rPr>
              <a:t>average distance between galaxies</a:t>
            </a:r>
          </a:p>
          <a:p>
            <a:pPr marL="457200" indent="-457200">
              <a:buFont typeface="+mj-lt"/>
              <a:buAutoNum type="arabicPeriod"/>
            </a:pPr>
            <a:r>
              <a:rPr lang="en-US" dirty="0">
                <a:solidFill>
                  <a:schemeClr val="bg1">
                    <a:lumMod val="50000"/>
                  </a:schemeClr>
                </a:solidFill>
                <a:latin typeface="Calibri Light" panose="020F0302020204030204" pitchFamily="34" charset="0"/>
              </a:rPr>
              <a:t>density of galaxy cluster</a:t>
            </a:r>
          </a:p>
          <a:p>
            <a:pPr marL="457200" indent="-457200">
              <a:buFont typeface="+mj-lt"/>
              <a:buAutoNum type="arabicPeriod"/>
            </a:pPr>
            <a:r>
              <a:rPr lang="en-US" dirty="0">
                <a:solidFill>
                  <a:schemeClr val="bg1">
                    <a:lumMod val="50000"/>
                  </a:schemeClr>
                </a:solidFill>
                <a:latin typeface="Calibri Light" panose="020F0302020204030204" pitchFamily="34" charset="0"/>
              </a:rPr>
              <a:t>average distance between stars</a:t>
            </a:r>
          </a:p>
          <a:p>
            <a:pPr marL="457200" indent="-457200">
              <a:buFont typeface="+mj-lt"/>
              <a:buAutoNum type="arabicPeriod"/>
            </a:pPr>
            <a:r>
              <a:rPr lang="en-US" dirty="0">
                <a:solidFill>
                  <a:schemeClr val="bg1">
                    <a:lumMod val="50000"/>
                  </a:schemeClr>
                </a:solidFill>
                <a:latin typeface="Calibri Light" panose="020F0302020204030204" pitchFamily="34" charset="0"/>
              </a:rPr>
              <a:t>fine structure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decay rate of protons</a:t>
            </a:r>
          </a:p>
          <a:p>
            <a:pPr marL="457200" indent="-457200">
              <a:buFont typeface="+mj-lt"/>
              <a:buAutoNum type="arabicPeriod"/>
            </a:pPr>
            <a:r>
              <a:rPr lang="en-US" dirty="0">
                <a:solidFill>
                  <a:schemeClr val="bg1">
                    <a:lumMod val="50000"/>
                  </a:schemeClr>
                </a:solidFill>
                <a:latin typeface="Calibri Light" panose="020F0302020204030204" pitchFamily="34" charset="0"/>
              </a:rPr>
              <a:t>ground state energy level for </a:t>
            </a:r>
            <a:r>
              <a:rPr lang="en-US" baseline="30000" dirty="0">
                <a:solidFill>
                  <a:schemeClr val="bg1">
                    <a:lumMod val="50000"/>
                  </a:schemeClr>
                </a:solidFill>
                <a:latin typeface="Calibri Light" panose="020F0302020204030204" pitchFamily="34" charset="0"/>
              </a:rPr>
              <a:t>4</a:t>
            </a:r>
            <a:r>
              <a:rPr lang="en-US" dirty="0">
                <a:solidFill>
                  <a:schemeClr val="bg1">
                    <a:lumMod val="50000"/>
                  </a:schemeClr>
                </a:solidFill>
                <a:latin typeface="Calibri Light" panose="020F0302020204030204" pitchFamily="34" charset="0"/>
              </a:rPr>
              <a:t>He</a:t>
            </a:r>
          </a:p>
        </p:txBody>
      </p:sp>
      <p:sp>
        <p:nvSpPr>
          <p:cNvPr id="43011" name="TextBox 4"/>
          <p:cNvSpPr txBox="1">
            <a:spLocks noChangeArrowheads="1"/>
          </p:cNvSpPr>
          <p:nvPr/>
        </p:nvSpPr>
        <p:spPr bwMode="auto">
          <a:xfrm>
            <a:off x="1600200" y="19665"/>
            <a:ext cx="9067800" cy="862013"/>
          </a:xfrm>
          <a:prstGeom prst="rect">
            <a:avLst/>
          </a:prstGeom>
          <a:noFill/>
          <a:ln w="9525">
            <a:noFill/>
            <a:miter lim="800000"/>
            <a:headEnd/>
            <a:tailEnd/>
          </a:ln>
        </p:spPr>
        <p:txBody>
          <a:bodyPr>
            <a:spAutoFit/>
          </a:bodyPr>
          <a:lstStyle/>
          <a:p>
            <a:r>
              <a:rPr lang="en-US" sz="5000" dirty="0">
                <a:solidFill>
                  <a:srgbClr val="FFFFFF"/>
                </a:solidFill>
                <a:latin typeface="Calibri Light" panose="020F0302020204030204" pitchFamily="34" charset="0"/>
              </a:rPr>
              <a:t>34 CONSTANTS</a:t>
            </a:r>
          </a:p>
        </p:txBody>
      </p:sp>
      <p:sp>
        <p:nvSpPr>
          <p:cNvPr id="43013" name="TextBox 4"/>
          <p:cNvSpPr txBox="1">
            <a:spLocks noChangeArrowheads="1"/>
          </p:cNvSpPr>
          <p:nvPr/>
        </p:nvSpPr>
        <p:spPr bwMode="auto">
          <a:xfrm>
            <a:off x="6019800" y="844690"/>
            <a:ext cx="4495800" cy="5632311"/>
          </a:xfrm>
          <a:prstGeom prst="rect">
            <a:avLst/>
          </a:prstGeom>
          <a:noFill/>
          <a:ln w="9525">
            <a:noFill/>
            <a:miter lim="800000"/>
            <a:headEnd/>
            <a:tailEnd/>
          </a:ln>
        </p:spPr>
        <p:txBody>
          <a:bodyPr>
            <a:spAutoFit/>
          </a:bodyPr>
          <a:lstStyle/>
          <a:p>
            <a:pPr marL="460375" indent="-460375"/>
            <a:r>
              <a:rPr lang="en-US" dirty="0">
                <a:solidFill>
                  <a:schemeClr val="bg1">
                    <a:lumMod val="50000"/>
                  </a:schemeClr>
                </a:solidFill>
                <a:latin typeface="Calibri Light" panose="020F0302020204030204" pitchFamily="34" charset="0"/>
              </a:rPr>
              <a:t>20. 	decay rate of </a:t>
            </a:r>
            <a:r>
              <a:rPr lang="en-US" baseline="30000" dirty="0">
                <a:solidFill>
                  <a:schemeClr val="bg1">
                    <a:lumMod val="50000"/>
                  </a:schemeClr>
                </a:solidFill>
                <a:latin typeface="Calibri Light" panose="020F0302020204030204" pitchFamily="34" charset="0"/>
              </a:rPr>
              <a:t>8</a:t>
            </a:r>
            <a:r>
              <a:rPr lang="en-US" dirty="0">
                <a:solidFill>
                  <a:schemeClr val="bg1">
                    <a:lumMod val="50000"/>
                  </a:schemeClr>
                </a:solidFill>
                <a:latin typeface="Calibri Light" panose="020F0302020204030204" pitchFamily="34" charset="0"/>
              </a:rPr>
              <a:t>Be</a:t>
            </a:r>
          </a:p>
          <a:p>
            <a:pPr marL="460375" indent="-460375"/>
            <a:r>
              <a:rPr lang="en-US" dirty="0">
                <a:solidFill>
                  <a:schemeClr val="bg1">
                    <a:lumMod val="50000"/>
                  </a:schemeClr>
                </a:solidFill>
                <a:latin typeface="Calibri Light" panose="020F0302020204030204" pitchFamily="34" charset="0"/>
              </a:rPr>
              <a:t>21. 	ratio of neutron mass to proton mass</a:t>
            </a:r>
          </a:p>
          <a:p>
            <a:pPr marL="460375" indent="-460375"/>
            <a:r>
              <a:rPr lang="en-US" dirty="0">
                <a:solidFill>
                  <a:schemeClr val="bg1">
                    <a:lumMod val="50000"/>
                  </a:schemeClr>
                </a:solidFill>
                <a:latin typeface="Calibri Light" panose="020F0302020204030204" pitchFamily="34" charset="0"/>
              </a:rPr>
              <a:t>22. 	initial excess of nucleons over anti-nucleons</a:t>
            </a:r>
          </a:p>
          <a:p>
            <a:pPr marL="460375" indent="-460375"/>
            <a:r>
              <a:rPr lang="en-US" dirty="0">
                <a:solidFill>
                  <a:schemeClr val="bg1">
                    <a:lumMod val="50000"/>
                  </a:schemeClr>
                </a:solidFill>
                <a:latin typeface="Calibri Light" panose="020F0302020204030204" pitchFamily="34" charset="0"/>
              </a:rPr>
              <a:t>23. 	polarity of the water molecule</a:t>
            </a:r>
          </a:p>
          <a:p>
            <a:pPr marL="460375" indent="-460375"/>
            <a:r>
              <a:rPr lang="en-US" dirty="0">
                <a:solidFill>
                  <a:schemeClr val="bg1">
                    <a:lumMod val="50000"/>
                  </a:schemeClr>
                </a:solidFill>
                <a:latin typeface="Calibri Light" panose="020F0302020204030204" pitchFamily="34" charset="0"/>
              </a:rPr>
              <a:t>24. 	supernovae eruptions</a:t>
            </a:r>
          </a:p>
          <a:p>
            <a:pPr marL="460375" indent="-460375"/>
            <a:r>
              <a:rPr lang="en-US" dirty="0">
                <a:solidFill>
                  <a:schemeClr val="bg1">
                    <a:lumMod val="50000"/>
                  </a:schemeClr>
                </a:solidFill>
                <a:latin typeface="Calibri Light" panose="020F0302020204030204" pitchFamily="34" charset="0"/>
              </a:rPr>
              <a:t>25. 	white dwarf binaries</a:t>
            </a:r>
          </a:p>
          <a:p>
            <a:pPr marL="460375" indent="-460375"/>
            <a:r>
              <a:rPr lang="en-US" dirty="0">
                <a:solidFill>
                  <a:schemeClr val="bg1">
                    <a:lumMod val="50000"/>
                  </a:schemeClr>
                </a:solidFill>
                <a:latin typeface="Calibri Light" panose="020F0302020204030204" pitchFamily="34" charset="0"/>
              </a:rPr>
              <a:t>26. 	ratio of exotic matter mass to ordinary matter mass</a:t>
            </a:r>
          </a:p>
          <a:p>
            <a:pPr marL="460375" indent="-460375"/>
            <a:r>
              <a:rPr lang="en-US" dirty="0">
                <a:solidFill>
                  <a:schemeClr val="bg1">
                    <a:lumMod val="50000"/>
                  </a:schemeClr>
                </a:solidFill>
                <a:latin typeface="Calibri Light" panose="020F0302020204030204" pitchFamily="34" charset="0"/>
              </a:rPr>
              <a:t>27. 	number of effective dimensions in the early universe</a:t>
            </a:r>
          </a:p>
          <a:p>
            <a:pPr marL="460375" indent="-460375"/>
            <a:r>
              <a:rPr lang="en-US" dirty="0">
                <a:solidFill>
                  <a:schemeClr val="bg1">
                    <a:lumMod val="50000"/>
                  </a:schemeClr>
                </a:solidFill>
                <a:latin typeface="Calibri Light" panose="020F0302020204030204" pitchFamily="34" charset="0"/>
              </a:rPr>
              <a:t>28. 	number of effective dimensions in the present universe</a:t>
            </a:r>
          </a:p>
          <a:p>
            <a:pPr marL="460375" indent="-460375"/>
            <a:r>
              <a:rPr lang="en-US" dirty="0">
                <a:solidFill>
                  <a:schemeClr val="bg1">
                    <a:lumMod val="50000"/>
                  </a:schemeClr>
                </a:solidFill>
                <a:latin typeface="Calibri Light" panose="020F0302020204030204" pitchFamily="34" charset="0"/>
              </a:rPr>
              <a:t>29. 	mass of the neutrino</a:t>
            </a:r>
          </a:p>
          <a:p>
            <a:pPr marL="460375" indent="-460375"/>
            <a:r>
              <a:rPr lang="en-US" dirty="0">
                <a:solidFill>
                  <a:schemeClr val="bg1">
                    <a:lumMod val="50000"/>
                  </a:schemeClr>
                </a:solidFill>
                <a:latin typeface="Calibri Light" panose="020F0302020204030204" pitchFamily="34" charset="0"/>
              </a:rPr>
              <a:t>30. 	big bang ripples</a:t>
            </a:r>
          </a:p>
          <a:p>
            <a:pPr marL="460375" indent="-460375"/>
            <a:r>
              <a:rPr lang="en-US" dirty="0">
                <a:solidFill>
                  <a:schemeClr val="bg1">
                    <a:lumMod val="50000"/>
                  </a:schemeClr>
                </a:solidFill>
                <a:latin typeface="Calibri Light" panose="020F0302020204030204" pitchFamily="34" charset="0"/>
              </a:rPr>
              <a:t>31. 	size of the relativistic dilation factor</a:t>
            </a:r>
          </a:p>
          <a:p>
            <a:pPr marL="460375" indent="-460375"/>
            <a:r>
              <a:rPr lang="en-US" dirty="0">
                <a:solidFill>
                  <a:schemeClr val="bg1">
                    <a:lumMod val="50000"/>
                  </a:schemeClr>
                </a:solidFill>
                <a:latin typeface="Calibri Light" panose="020F0302020204030204" pitchFamily="34" charset="0"/>
              </a:rPr>
              <a:t>32. 	uncertainty magnitude in the Heisenberg uncertainty principle</a:t>
            </a:r>
          </a:p>
          <a:p>
            <a:pPr marL="460375" indent="-460375"/>
            <a:r>
              <a:rPr lang="en-US" dirty="0">
                <a:solidFill>
                  <a:schemeClr val="bg1">
                    <a:lumMod val="50000"/>
                  </a:schemeClr>
                </a:solidFill>
                <a:latin typeface="Calibri Light" panose="020F0302020204030204" pitchFamily="34" charset="0"/>
              </a:rPr>
              <a:t>33. 	cosmological constant</a:t>
            </a:r>
          </a:p>
          <a:p>
            <a:pPr marL="460375" indent="-460375"/>
            <a:r>
              <a:rPr lang="en-US" dirty="0">
                <a:solidFill>
                  <a:schemeClr val="bg1">
                    <a:lumMod val="50000"/>
                  </a:schemeClr>
                </a:solidFill>
                <a:latin typeface="Calibri Light" panose="020F0302020204030204" pitchFamily="34" charset="0"/>
              </a:rPr>
              <a:t>34. 	</a:t>
            </a:r>
            <a:r>
              <a:rPr lang="en-US" baseline="30000" dirty="0">
                <a:solidFill>
                  <a:schemeClr val="bg1">
                    <a:lumMod val="50000"/>
                  </a:schemeClr>
                </a:solidFill>
                <a:latin typeface="Calibri Light" panose="020F0302020204030204" pitchFamily="34" charset="0"/>
              </a:rPr>
              <a:t>12</a:t>
            </a:r>
            <a:r>
              <a:rPr lang="en-US" dirty="0">
                <a:solidFill>
                  <a:schemeClr val="bg1">
                    <a:lumMod val="50000"/>
                  </a:schemeClr>
                </a:solidFill>
                <a:latin typeface="Calibri Light" panose="020F0302020204030204" pitchFamily="34" charset="0"/>
              </a:rPr>
              <a:t>C to</a:t>
            </a:r>
            <a:r>
              <a:rPr lang="en-US" baseline="30000" dirty="0">
                <a:solidFill>
                  <a:schemeClr val="bg1">
                    <a:lumMod val="50000"/>
                  </a:schemeClr>
                </a:solidFill>
                <a:latin typeface="Calibri Light" panose="020F0302020204030204" pitchFamily="34" charset="0"/>
              </a:rPr>
              <a:t> 16</a:t>
            </a:r>
            <a:r>
              <a:rPr lang="en-US" dirty="0">
                <a:solidFill>
                  <a:schemeClr val="bg1">
                    <a:lumMod val="50000"/>
                  </a:schemeClr>
                </a:solidFill>
                <a:latin typeface="Calibri Light" panose="020F0302020204030204" pitchFamily="34" charset="0"/>
              </a:rPr>
              <a:t>O nuclear energy level ratio</a:t>
            </a:r>
          </a:p>
        </p:txBody>
      </p:sp>
      <p:sp>
        <p:nvSpPr>
          <p:cNvPr id="2" name="Speech Bubble: Rectangle 1">
            <a:extLst>
              <a:ext uri="{FF2B5EF4-FFF2-40B4-BE49-F238E27FC236}">
                <a16:creationId xmlns:a16="http://schemas.microsoft.com/office/drawing/2014/main" id="{E75C2AD9-EED9-502A-C90B-4D71FAF6A09E}"/>
              </a:ext>
            </a:extLst>
          </p:cNvPr>
          <p:cNvSpPr/>
          <p:nvPr/>
        </p:nvSpPr>
        <p:spPr>
          <a:xfrm>
            <a:off x="3444949" y="3429000"/>
            <a:ext cx="8458200" cy="1362772"/>
          </a:xfrm>
          <a:prstGeom prst="wedgeRectCallout">
            <a:avLst>
              <a:gd name="adj1" fmla="val -48112"/>
              <a:gd name="adj2" fmla="val -7403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Calibri Light" panose="020F0302020204030204" pitchFamily="34" charset="0"/>
                <a:ea typeface="Cambria" charset="0"/>
                <a:cs typeface="Cambria" charset="0"/>
              </a:rPr>
              <a:t>If different in one part in 10</a:t>
            </a:r>
            <a:r>
              <a:rPr lang="en-US" sz="3200" b="1" baseline="30000" dirty="0">
                <a:solidFill>
                  <a:schemeClr val="tx1"/>
                </a:solidFill>
                <a:latin typeface="Calibri Light" panose="020F0302020204030204" pitchFamily="34" charset="0"/>
                <a:ea typeface="Cambria" charset="0"/>
                <a:cs typeface="Cambria" charset="0"/>
              </a:rPr>
              <a:t>36</a:t>
            </a:r>
            <a:r>
              <a:rPr lang="en-US" sz="3200" b="1" dirty="0">
                <a:solidFill>
                  <a:schemeClr val="tx1"/>
                </a:solidFill>
                <a:latin typeface="Calibri Light" panose="020F0302020204030204" pitchFamily="34" charset="0"/>
                <a:ea typeface="Cambria" charset="0"/>
                <a:cs typeface="Cambria" charset="0"/>
              </a:rPr>
              <a:t>, no galaxies, stars, or planets would form –just extremely diffuse gas.</a:t>
            </a:r>
            <a:endParaRPr lang="en-US" dirty="0"/>
          </a:p>
        </p:txBody>
      </p:sp>
    </p:spTree>
    <p:extLst>
      <p:ext uri="{BB962C8B-B14F-4D97-AF65-F5344CB8AC3E}">
        <p14:creationId xmlns:p14="http://schemas.microsoft.com/office/powerpoint/2010/main" val="53166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9330FA3-D6D7-126A-2E66-B924E09883BD}"/>
              </a:ext>
            </a:extLst>
          </p:cNvPr>
          <p:cNvSpPr/>
          <p:nvPr/>
        </p:nvSpPr>
        <p:spPr>
          <a:xfrm>
            <a:off x="76200" y="230372"/>
            <a:ext cx="11963400" cy="609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 odds of any one of these happening by chance are astronomical</a:t>
            </a:r>
          </a:p>
        </p:txBody>
      </p:sp>
      <p:sp>
        <p:nvSpPr>
          <p:cNvPr id="8" name="Rectangle: Rounded Corners 7">
            <a:extLst>
              <a:ext uri="{FF2B5EF4-FFF2-40B4-BE49-F238E27FC236}">
                <a16:creationId xmlns:a16="http://schemas.microsoft.com/office/drawing/2014/main" id="{FA40F0C4-A151-E9A8-151F-6D781821E52F}"/>
              </a:ext>
            </a:extLst>
          </p:cNvPr>
          <p:cNvSpPr/>
          <p:nvPr/>
        </p:nvSpPr>
        <p:spPr>
          <a:xfrm>
            <a:off x="2514600" y="1066800"/>
            <a:ext cx="7543800" cy="609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But we have to account for </a:t>
            </a:r>
            <a:r>
              <a:rPr lang="en-US" sz="3200" b="1" i="1" dirty="0"/>
              <a:t>all</a:t>
            </a:r>
            <a:r>
              <a:rPr lang="en-US" sz="3200" b="1" dirty="0"/>
              <a:t> of them!</a:t>
            </a:r>
          </a:p>
        </p:txBody>
      </p:sp>
      <p:sp>
        <p:nvSpPr>
          <p:cNvPr id="9" name="Rectangle: Rounded Corners 8">
            <a:extLst>
              <a:ext uri="{FF2B5EF4-FFF2-40B4-BE49-F238E27FC236}">
                <a16:creationId xmlns:a16="http://schemas.microsoft.com/office/drawing/2014/main" id="{034519AC-4AED-23C1-0369-D2F66D5ACBF0}"/>
              </a:ext>
            </a:extLst>
          </p:cNvPr>
          <p:cNvSpPr/>
          <p:nvPr/>
        </p:nvSpPr>
        <p:spPr>
          <a:xfrm>
            <a:off x="228600" y="5334000"/>
            <a:ext cx="11811000" cy="1371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algn="ctr">
              <a:lnSpc>
                <a:spcPct val="107000"/>
              </a:lnSpc>
              <a:spcBef>
                <a:spcPts val="0"/>
              </a:spcBef>
              <a:spcAft>
                <a:spcPts val="800"/>
              </a:spcAft>
            </a:pPr>
            <a:r>
              <a:rPr lang="en-US" sz="4000" b="1" dirty="0">
                <a:solidFill>
                  <a:schemeClr val="bg1"/>
                </a:solidFill>
                <a:latin typeface="Calibri" panose="020F0502020204030204" pitchFamily="34" charset="0"/>
                <a:ea typeface="Calibri" panose="020F0502020204030204" pitchFamily="34" charset="0"/>
                <a:cs typeface="Calibri" panose="020F0502020204030204" pitchFamily="34" charset="0"/>
              </a:rPr>
              <a:t>Odds a</a:t>
            </a:r>
            <a:r>
              <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gainst the chance formation of the universe: </a:t>
            </a:r>
          </a:p>
          <a:p>
            <a:pPr marL="457200" marR="0" algn="ctr">
              <a:lnSpc>
                <a:spcPct val="107000"/>
              </a:lnSpc>
              <a:spcBef>
                <a:spcPts val="0"/>
              </a:spcBef>
              <a:spcAft>
                <a:spcPts val="800"/>
              </a:spcAft>
            </a:pPr>
            <a:r>
              <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in 10,000,000,000</a:t>
            </a:r>
            <a:r>
              <a:rPr lang="en-US" sz="40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124</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3788417E-BA56-F2BB-9BF5-CDBF383D04CE}"/>
              </a:ext>
            </a:extLst>
          </p:cNvPr>
          <p:cNvSpPr/>
          <p:nvPr/>
        </p:nvSpPr>
        <p:spPr>
          <a:xfrm>
            <a:off x="152400" y="1895206"/>
            <a:ext cx="11963400" cy="3286393"/>
          </a:xfrm>
          <a:prstGeom prst="roundRect">
            <a:avLst>
              <a:gd name="adj" fmla="val 0"/>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marR="0">
              <a:spcBef>
                <a:spcPts val="0"/>
              </a:spcBef>
              <a:spcAft>
                <a:spcPts val="80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For Comparison: </a:t>
            </a:r>
          </a:p>
          <a:p>
            <a:pPr marL="914400" marR="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being delt a royal flush: 1 in 649,740</a:t>
            </a:r>
          </a:p>
          <a:p>
            <a:pPr marL="91440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being called “come on down:” 1 in 36</a:t>
            </a:r>
          </a:p>
          <a:p>
            <a:pPr marL="914400" marR="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hitting the Powerball Jackpot: 1 in 300,000,000</a:t>
            </a:r>
          </a:p>
          <a:p>
            <a:pPr marL="914400" marR="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being injured by a toilet: 1 in 10,000</a:t>
            </a:r>
          </a:p>
          <a:p>
            <a:pPr marL="914400" marR="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a meteor landing on your house: 1 in 182,138,880,000,000</a:t>
            </a:r>
          </a:p>
        </p:txBody>
      </p:sp>
    </p:spTree>
    <p:extLst>
      <p:ext uri="{BB962C8B-B14F-4D97-AF65-F5344CB8AC3E}">
        <p14:creationId xmlns:p14="http://schemas.microsoft.com/office/powerpoint/2010/main" val="231571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91"/>
          <p:cNvSpPr txBox="1">
            <a:spLocks noChangeArrowheads="1"/>
          </p:cNvSpPr>
          <p:nvPr/>
        </p:nvSpPr>
        <p:spPr bwMode="auto">
          <a:xfrm>
            <a:off x="1524000" y="1"/>
            <a:ext cx="10668000" cy="7272760"/>
          </a:xfrm>
          <a:prstGeom prst="rect">
            <a:avLst/>
          </a:prstGeom>
          <a:noFill/>
          <a:ln w="9525">
            <a:noFill/>
            <a:miter lim="800000"/>
            <a:headEnd/>
            <a:tailEnd/>
          </a:ln>
        </p:spPr>
        <p:txBody>
          <a:bodyPr wrap="square">
            <a:spAutoFit/>
          </a:bodyPr>
          <a:lstStyle/>
          <a:p>
            <a:pPr algn="just"/>
            <a:r>
              <a:rPr lang="en-US" sz="670" dirty="0">
                <a:solidFill>
                  <a:srgbClr val="FFFFFF"/>
                </a:solidFill>
              </a:rPr>
              <a:t>1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a:t>
            </a:r>
          </a:p>
          <a:p>
            <a:pPr algn="just"/>
            <a:endParaRPr lang="en-US" sz="590" dirty="0">
              <a:solidFill>
                <a:srgbClr val="FFFFFF"/>
              </a:solidFill>
            </a:endParaRPr>
          </a:p>
          <a:p>
            <a:pPr algn="just"/>
            <a:endParaRPr lang="en-US" sz="590" dirty="0">
              <a:solidFill>
                <a:srgbClr val="FFFFFF"/>
              </a:solidFill>
            </a:endParaRPr>
          </a:p>
          <a:p>
            <a:pPr algn="just"/>
            <a:endParaRPr lang="en-US" sz="590" dirty="0">
              <a:solidFill>
                <a:srgbClr val="FFFFFF"/>
              </a:solidFill>
            </a:endParaRPr>
          </a:p>
        </p:txBody>
      </p:sp>
      <p:cxnSp>
        <p:nvCxnSpPr>
          <p:cNvPr id="49157" name="Straight Connector 7"/>
          <p:cNvCxnSpPr>
            <a:cxnSpLocks noChangeShapeType="1"/>
          </p:cNvCxnSpPr>
          <p:nvPr/>
        </p:nvCxnSpPr>
        <p:spPr bwMode="auto">
          <a:xfrm>
            <a:off x="4648200" y="457201"/>
            <a:ext cx="2286000" cy="1587"/>
          </a:xfrm>
          <a:prstGeom prst="line">
            <a:avLst/>
          </a:prstGeom>
          <a:noFill/>
          <a:ln w="9525">
            <a:solidFill>
              <a:schemeClr val="tx1"/>
            </a:solidFill>
            <a:round/>
            <a:headEnd/>
            <a:tailEnd/>
          </a:ln>
        </p:spPr>
      </p:cxnSp>
      <p:sp>
        <p:nvSpPr>
          <p:cNvPr id="2" name="Rectangle 1">
            <a:extLst>
              <a:ext uri="{FF2B5EF4-FFF2-40B4-BE49-F238E27FC236}">
                <a16:creationId xmlns:a16="http://schemas.microsoft.com/office/drawing/2014/main" id="{E286DD7D-47CD-416C-191B-83CAC830838A}"/>
              </a:ext>
            </a:extLst>
          </p:cNvPr>
          <p:cNvSpPr/>
          <p:nvPr/>
        </p:nvSpPr>
        <p:spPr>
          <a:xfrm>
            <a:off x="381000" y="457201"/>
            <a:ext cx="1143000" cy="914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1 / </a:t>
            </a:r>
          </a:p>
        </p:txBody>
      </p:sp>
    </p:spTree>
    <p:extLst>
      <p:ext uri="{BB962C8B-B14F-4D97-AF65-F5344CB8AC3E}">
        <p14:creationId xmlns:p14="http://schemas.microsoft.com/office/powerpoint/2010/main" val="245815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B21BE1C3-217D-E4B9-5EE7-A0EDD9E74918}"/>
              </a:ext>
            </a:extLst>
          </p:cNvPr>
          <p:cNvSpPr/>
          <p:nvPr/>
        </p:nvSpPr>
        <p:spPr>
          <a:xfrm>
            <a:off x="0" y="4419600"/>
            <a:ext cx="12344400" cy="2438400"/>
          </a:xfrm>
          <a:prstGeom prst="roundRect">
            <a:avLst>
              <a:gd name="adj"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“If the initial explosion of the big bang had differed in strength by as little as 1 part in 10</a:t>
            </a:r>
            <a:r>
              <a:rPr lang="en-US" sz="2800" b="1" baseline="30000" dirty="0"/>
              <a:t>60</a:t>
            </a:r>
            <a:r>
              <a:rPr lang="en-US" sz="2800" b="1" dirty="0"/>
              <a:t>, the universe would have either quickly collapsed back on itself or expanded too rapidly for stars to form.  In either case, life would be impossible.”</a:t>
            </a:r>
          </a:p>
          <a:p>
            <a:endParaRPr lang="en-US" sz="2800" b="1" dirty="0"/>
          </a:p>
          <a:p>
            <a:r>
              <a:rPr lang="en-US" sz="2800" b="1" dirty="0"/>
              <a:t>			Paul Davies,  </a:t>
            </a:r>
            <a:r>
              <a:rPr lang="en-US" sz="2800" b="1" i="1" dirty="0"/>
              <a:t>The Accidental Universe</a:t>
            </a:r>
            <a:r>
              <a:rPr lang="en-US" sz="2800" b="1" dirty="0"/>
              <a:t>, Cambridge 1982 90-91</a:t>
            </a:r>
            <a:endParaRPr lang="en-US" sz="2800" b="1" i="1" dirty="0"/>
          </a:p>
        </p:txBody>
      </p:sp>
      <p:sp>
        <p:nvSpPr>
          <p:cNvPr id="15" name="Title 1">
            <a:extLst>
              <a:ext uri="{FF2B5EF4-FFF2-40B4-BE49-F238E27FC236}">
                <a16:creationId xmlns:a16="http://schemas.microsoft.com/office/drawing/2014/main" id="{C049E170-1BFB-D6A4-CDD6-EFBDC6A6185F}"/>
              </a:ext>
            </a:extLst>
          </p:cNvPr>
          <p:cNvSpPr txBox="1">
            <a:spLocks/>
          </p:cNvSpPr>
          <p:nvPr/>
        </p:nvSpPr>
        <p:spPr bwMode="auto">
          <a:xfrm>
            <a:off x="207196" y="152400"/>
            <a:ext cx="573640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a:solidFill>
                  <a:schemeClr val="bg1"/>
                </a:solidFill>
              </a:rPr>
              <a:t>The “Big Bang”</a:t>
            </a:r>
            <a:endParaRPr lang="en-US" sz="6000" b="1" dirty="0">
              <a:solidFill>
                <a:schemeClr val="bg1"/>
              </a:solidFill>
            </a:endParaRPr>
          </a:p>
        </p:txBody>
      </p:sp>
    </p:spTree>
    <p:extLst>
      <p:ext uri="{BB962C8B-B14F-4D97-AF65-F5344CB8AC3E}">
        <p14:creationId xmlns:p14="http://schemas.microsoft.com/office/powerpoint/2010/main" val="68158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B21BE1C3-217D-E4B9-5EE7-A0EDD9E74918}"/>
              </a:ext>
            </a:extLst>
          </p:cNvPr>
          <p:cNvSpPr/>
          <p:nvPr/>
        </p:nvSpPr>
        <p:spPr>
          <a:xfrm>
            <a:off x="0" y="4419600"/>
            <a:ext cx="12344400" cy="2438400"/>
          </a:xfrm>
          <a:prstGeom prst="roundRect">
            <a:avLst>
              <a:gd name="adj"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“An accuracy of one part in 10</a:t>
            </a:r>
            <a:r>
              <a:rPr lang="en-US" sz="2800" b="1" baseline="30000" dirty="0"/>
              <a:t>60</a:t>
            </a:r>
            <a:r>
              <a:rPr lang="en-US" sz="2800" b="1" dirty="0"/>
              <a:t> can be compared to firing a bullet at a one-inch target on the other side of the observable universe, twenty billion light years away, and hitting the target.”  </a:t>
            </a:r>
          </a:p>
          <a:p>
            <a:endParaRPr lang="en-US" sz="2800" b="1" dirty="0"/>
          </a:p>
          <a:p>
            <a:r>
              <a:rPr lang="en-US" sz="2800" b="1" dirty="0"/>
              <a:t>			Paul Davies,  </a:t>
            </a:r>
            <a:r>
              <a:rPr lang="en-US" sz="2800" b="1" i="1" dirty="0"/>
              <a:t>The Accidental Universe</a:t>
            </a:r>
            <a:r>
              <a:rPr lang="en-US" sz="2800" b="1" dirty="0"/>
              <a:t>, Cambridge 1982 90-91</a:t>
            </a:r>
            <a:endParaRPr lang="en-US" sz="2800" b="1" i="1" dirty="0"/>
          </a:p>
        </p:txBody>
      </p:sp>
      <p:sp>
        <p:nvSpPr>
          <p:cNvPr id="15" name="Title 1">
            <a:extLst>
              <a:ext uri="{FF2B5EF4-FFF2-40B4-BE49-F238E27FC236}">
                <a16:creationId xmlns:a16="http://schemas.microsoft.com/office/drawing/2014/main" id="{C049E170-1BFB-D6A4-CDD6-EFBDC6A6185F}"/>
              </a:ext>
            </a:extLst>
          </p:cNvPr>
          <p:cNvSpPr txBox="1">
            <a:spLocks/>
          </p:cNvSpPr>
          <p:nvPr/>
        </p:nvSpPr>
        <p:spPr bwMode="auto">
          <a:xfrm>
            <a:off x="207196" y="152400"/>
            <a:ext cx="573640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a:solidFill>
                  <a:schemeClr val="bg1"/>
                </a:solidFill>
              </a:rPr>
              <a:t>The “Big Bang”</a:t>
            </a:r>
            <a:endParaRPr lang="en-US" sz="6000" b="1" dirty="0">
              <a:solidFill>
                <a:schemeClr val="bg1"/>
              </a:solidFill>
            </a:endParaRPr>
          </a:p>
        </p:txBody>
      </p:sp>
      <p:sp>
        <p:nvSpPr>
          <p:cNvPr id="3" name="Title 1">
            <a:extLst>
              <a:ext uri="{FF2B5EF4-FFF2-40B4-BE49-F238E27FC236}">
                <a16:creationId xmlns:a16="http://schemas.microsoft.com/office/drawing/2014/main" id="{3FB3C1C4-E8B7-EDAB-CB78-61EF9FA80E18}"/>
              </a:ext>
            </a:extLst>
          </p:cNvPr>
          <p:cNvSpPr txBox="1">
            <a:spLocks/>
          </p:cNvSpPr>
          <p:nvPr/>
        </p:nvSpPr>
        <p:spPr bwMode="auto">
          <a:xfrm>
            <a:off x="7297479" y="876300"/>
            <a:ext cx="457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dirty="0">
                <a:solidFill>
                  <a:schemeClr val="bg1"/>
                </a:solidFill>
              </a:rPr>
              <a:t>How did it get that way?</a:t>
            </a:r>
          </a:p>
        </p:txBody>
      </p:sp>
    </p:spTree>
    <p:extLst>
      <p:ext uri="{BB962C8B-B14F-4D97-AF65-F5344CB8AC3E}">
        <p14:creationId xmlns:p14="http://schemas.microsoft.com/office/powerpoint/2010/main" val="181146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 </a:t>
            </a:r>
            <a:r>
              <a:rPr lang="en-US" sz="3200" kern="0" dirty="0">
                <a:solidFill>
                  <a:srgbClr val="000000"/>
                </a:solidFill>
                <a:effectLst/>
                <a:ea typeface="Times New Roman" panose="02020603050405020304" pitchFamily="18" charset="0"/>
                <a:cs typeface="Times New Roman" panose="02020603050405020304" pitchFamily="18" charset="0"/>
              </a:rPr>
              <a:t>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a:t>
            </a:r>
            <a:r>
              <a:rPr lang="en-US" sz="3200" b="1" u="sng" kern="0" dirty="0">
                <a:solidFill>
                  <a:srgbClr val="002060"/>
                </a:solidFill>
                <a:effectLst/>
                <a:ea typeface="Times New Roman" panose="02020603050405020304" pitchFamily="18" charset="0"/>
                <a:cs typeface="Times New Roman" panose="02020603050405020304" pitchFamily="18" charset="0"/>
              </a:rPr>
              <a:t>with a shout of joy</a:t>
            </a:r>
            <a:r>
              <a:rPr lang="en-US" sz="3200" kern="0" dirty="0">
                <a:solidFill>
                  <a:srgbClr val="000000"/>
                </a:solidFill>
                <a:effectLst/>
                <a:ea typeface="Times New Roman" panose="02020603050405020304" pitchFamily="18" charset="0"/>
                <a:cs typeface="Times New Roman" panose="02020603050405020304" pitchFamily="18" charset="0"/>
              </a:rPr>
              <a:t>.</a:t>
            </a:r>
            <a:endParaRPr lang="en-US" sz="3200" kern="100" dirty="0">
              <a:effectLst/>
              <a:ea typeface="Aptos" panose="020B000402020202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id="{3B75440F-8071-547A-7C30-4E228ADD6190}"/>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215530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E87B0-A876-CD33-CE15-2436A4F171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4A0119-75FC-65F5-A931-2E0F75B157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F9D209-197C-B45D-E9CB-2E43DAD9EA65}"/>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7F83D734-B08A-BB8E-0FD5-BB881D94B58C}"/>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Tree>
    <p:extLst>
      <p:ext uri="{BB962C8B-B14F-4D97-AF65-F5344CB8AC3E}">
        <p14:creationId xmlns:p14="http://schemas.microsoft.com/office/powerpoint/2010/main" val="136561318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1240F3-B850-932C-CCCA-5B43490C8C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AE0ED0-2C2F-EF75-5846-446702BC9B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F1C299-A3B3-0C90-830C-8DDEEC982287}"/>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540CEA73-1322-9DBC-BBA9-EA95C2DA1537}"/>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3DF18161-0ED8-6F53-07DA-E0A7C805A242}"/>
              </a:ext>
            </a:extLst>
          </p:cNvPr>
          <p:cNvSpPr txBox="1">
            <a:spLocks/>
          </p:cNvSpPr>
          <p:nvPr/>
        </p:nvSpPr>
        <p:spPr bwMode="auto">
          <a:xfrm>
            <a:off x="6705600" y="5440362"/>
            <a:ext cx="518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Psalm 33</a:t>
            </a:r>
          </a:p>
        </p:txBody>
      </p:sp>
      <p:sp>
        <p:nvSpPr>
          <p:cNvPr id="6" name="Rectangle 5">
            <a:extLst>
              <a:ext uri="{FF2B5EF4-FFF2-40B4-BE49-F238E27FC236}">
                <a16:creationId xmlns:a16="http://schemas.microsoft.com/office/drawing/2014/main" id="{10EAAE5C-13F5-8C89-AB4B-CC1BBD1E6E29}"/>
              </a:ext>
            </a:extLst>
          </p:cNvPr>
          <p:cNvSpPr/>
          <p:nvPr/>
        </p:nvSpPr>
        <p:spPr>
          <a:xfrm>
            <a:off x="-20052" y="1600201"/>
            <a:ext cx="12212052" cy="7620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lang="en-US" sz="3600" b="1" dirty="0"/>
              <a:t>Praise – Thanksgiving – Tell the News – Requests – Intercession</a:t>
            </a:r>
            <a:endParaRPr lang="en-US" dirty="0"/>
          </a:p>
        </p:txBody>
      </p:sp>
    </p:spTree>
    <p:extLst>
      <p:ext uri="{BB962C8B-B14F-4D97-AF65-F5344CB8AC3E}">
        <p14:creationId xmlns:p14="http://schemas.microsoft.com/office/powerpoint/2010/main" val="286919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22868</TotalTime>
  <Words>5310</Words>
  <Application>Microsoft Office PowerPoint</Application>
  <PresentationFormat>Widescreen</PresentationFormat>
  <Paragraphs>440</Paragraphs>
  <Slides>91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91</vt:i4>
      </vt:variant>
    </vt:vector>
  </HeadingPairs>
  <TitlesOfParts>
    <vt:vector size="98" baseType="lpstr">
      <vt:lpstr>Aptos</vt:lpstr>
      <vt:lpstr>Arial</vt:lpstr>
      <vt:lpstr>Calibri</vt:lpstr>
      <vt:lpstr>Calibri Light</vt:lpstr>
      <vt:lpstr>Google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Haley</cp:lastModifiedBy>
  <cp:revision>768</cp:revision>
  <dcterms:created xsi:type="dcterms:W3CDTF">2010-12-28T16:51:17Z</dcterms:created>
  <dcterms:modified xsi:type="dcterms:W3CDTF">2024-11-11T05:24:16Z</dcterms:modified>
</cp:coreProperties>
</file>