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1273" r:id="rId2"/>
    <p:sldId id="7322" r:id="rId3"/>
    <p:sldId id="7432" r:id="rId4"/>
    <p:sldId id="7433" r:id="rId5"/>
    <p:sldId id="7434" r:id="rId6"/>
    <p:sldId id="7435" r:id="rId7"/>
    <p:sldId id="7436" r:id="rId8"/>
    <p:sldId id="7437" r:id="rId9"/>
    <p:sldId id="7438" r:id="rId10"/>
    <p:sldId id="7439" r:id="rId11"/>
    <p:sldId id="7440" r:id="rId12"/>
    <p:sldId id="7441" r:id="rId13"/>
    <p:sldId id="7442" r:id="rId14"/>
    <p:sldId id="7443" r:id="rId15"/>
    <p:sldId id="7444" r:id="rId16"/>
    <p:sldId id="7445" r:id="rId17"/>
    <p:sldId id="7446" r:id="rId18"/>
    <p:sldId id="7447" r:id="rId19"/>
    <p:sldId id="7448" r:id="rId20"/>
    <p:sldId id="7449" r:id="rId21"/>
    <p:sldId id="7450" r:id="rId22"/>
    <p:sldId id="7451" r:id="rId23"/>
    <p:sldId id="7452" r:id="rId24"/>
    <p:sldId id="7453" r:id="rId25"/>
    <p:sldId id="7454" r:id="rId26"/>
    <p:sldId id="7455" r:id="rId27"/>
    <p:sldId id="7457" r:id="rId28"/>
    <p:sldId id="7456" r:id="rId29"/>
    <p:sldId id="7458" r:id="rId30"/>
    <p:sldId id="7459" r:id="rId31"/>
    <p:sldId id="7460" r:id="rId32"/>
    <p:sldId id="7427" r:id="rId33"/>
    <p:sldId id="7461" r:id="rId34"/>
    <p:sldId id="7462" r:id="rId35"/>
    <p:sldId id="7463" r:id="rId36"/>
    <p:sldId id="7464" r:id="rId37"/>
    <p:sldId id="6665" r:id="rId38"/>
  </p:sldIdLst>
  <p:sldSz cx="10160000" cy="5715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60" autoAdjust="0"/>
    <p:restoredTop sz="90476" autoAdjust="0"/>
  </p:normalViewPr>
  <p:slideViewPr>
    <p:cSldViewPr>
      <p:cViewPr varScale="1">
        <p:scale>
          <a:sx n="80" d="100"/>
          <a:sy n="80" d="100"/>
        </p:scale>
        <p:origin x="60" y="24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674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0433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8825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746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3663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80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034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781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7227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02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71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37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436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0125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628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6605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553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793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49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2681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0929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308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491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51127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42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3574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24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11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75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934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1872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5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2470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475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724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5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>
                <a:ea typeface="ＭＳ Ｐゴシック" pitchFamily="34" charset="-128"/>
              </a:rPr>
              <a:t>The Kindness of the King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2 Samuel 9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 </a:t>
            </a:r>
            <a:r>
              <a:rPr lang="en-US" dirty="0"/>
              <a:t>He summoned a man named Ziba, </a:t>
            </a:r>
            <a:br>
              <a:rPr lang="en-US" dirty="0"/>
            </a:br>
            <a:r>
              <a:rPr lang="en-US" dirty="0"/>
              <a:t>who had been </a:t>
            </a:r>
            <a:r>
              <a:rPr lang="en-US" u="sng" dirty="0"/>
              <a:t>one of Saul’s servants</a:t>
            </a:r>
            <a:r>
              <a:rPr lang="en-US" dirty="0"/>
              <a:t>.</a:t>
            </a:r>
          </a:p>
          <a:p>
            <a:r>
              <a:rPr lang="en-US" dirty="0"/>
              <a:t>“Are you Ziba?” the king asked. </a:t>
            </a:r>
          </a:p>
          <a:p>
            <a:r>
              <a:rPr lang="en-US" dirty="0"/>
              <a:t>“Yes sir, I am,” Ziba replied. </a:t>
            </a:r>
          </a:p>
          <a:p>
            <a:r>
              <a:rPr lang="en-US" baseline="30000" dirty="0"/>
              <a:t>3 </a:t>
            </a:r>
            <a:r>
              <a:rPr lang="en-US" dirty="0"/>
              <a:t>The king then asked him, </a:t>
            </a:r>
            <a:br>
              <a:rPr lang="en-US" dirty="0"/>
            </a:br>
            <a:r>
              <a:rPr lang="en-US" dirty="0"/>
              <a:t>“Is anyone still alive from Saul’s family?</a:t>
            </a:r>
          </a:p>
          <a:p>
            <a:r>
              <a:rPr lang="en-US" dirty="0"/>
              <a:t>	If so, I want to show God’s </a:t>
            </a:r>
            <a:r>
              <a:rPr lang="en-US" u="sng" dirty="0"/>
              <a:t>kindness</a:t>
            </a:r>
            <a:r>
              <a:rPr lang="en-US" dirty="0"/>
              <a:t> to them.”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FBB7A2-0199-BAD1-8D46-FB18F9C0D6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</p:spTree>
    <p:extLst>
      <p:ext uri="{BB962C8B-B14F-4D97-AF65-F5344CB8AC3E}">
        <p14:creationId xmlns:p14="http://schemas.microsoft.com/office/powerpoint/2010/main" val="38007520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Ziba replied,</a:t>
            </a:r>
            <a:br>
              <a:rPr lang="en-US" dirty="0"/>
            </a:br>
            <a:r>
              <a:rPr lang="en-US" dirty="0"/>
              <a:t>“Yes, one of Jonathan’s sons is still alive.</a:t>
            </a:r>
          </a:p>
          <a:p>
            <a:r>
              <a:rPr lang="en-US" dirty="0"/>
              <a:t>	He is crippled in both feet.”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E3642E-DE59-BC79-4E99-B836467F50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</p:spTree>
    <p:extLst>
      <p:ext uri="{BB962C8B-B14F-4D97-AF65-F5344CB8AC3E}">
        <p14:creationId xmlns:p14="http://schemas.microsoft.com/office/powerpoint/2010/main" val="20696778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Ziba replied,</a:t>
            </a:r>
            <a:br>
              <a:rPr lang="en-US" dirty="0"/>
            </a:br>
            <a:r>
              <a:rPr lang="en-US" dirty="0"/>
              <a:t>“Yes, one of Jonathan’s sons is still alive.</a:t>
            </a:r>
          </a:p>
          <a:p>
            <a:r>
              <a:rPr lang="en-US" dirty="0"/>
              <a:t>	He is crippled in both feet.” </a:t>
            </a:r>
            <a:r>
              <a:rPr lang="en-US" sz="2000" i="1" dirty="0"/>
              <a:t>(2 Samuel 4:4)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3423F-C741-FAEA-8D27-B0F07532EC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64F54B1-58C7-0847-D07E-0A204A365B7B}"/>
              </a:ext>
            </a:extLst>
          </p:cNvPr>
          <p:cNvSpPr/>
          <p:nvPr/>
        </p:nvSpPr>
        <p:spPr bwMode="auto">
          <a:xfrm>
            <a:off x="169332" y="23241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Saul’s son Jonathan had a son named Mephibosheth, who was crippled as a child.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five years old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the report came from Jezreel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Saul and Jonathan had been killed in battle.</a:t>
            </a:r>
          </a:p>
        </p:txBody>
      </p:sp>
    </p:spTree>
    <p:extLst>
      <p:ext uri="{BB962C8B-B14F-4D97-AF65-F5344CB8AC3E}">
        <p14:creationId xmlns:p14="http://schemas.microsoft.com/office/powerpoint/2010/main" val="42456361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Ziba replied,</a:t>
            </a:r>
            <a:br>
              <a:rPr lang="en-US" dirty="0"/>
            </a:br>
            <a:r>
              <a:rPr lang="en-US" dirty="0"/>
              <a:t>“Yes, one of Jonathan’s sons is still alive.</a:t>
            </a:r>
          </a:p>
          <a:p>
            <a:r>
              <a:rPr lang="en-US" dirty="0"/>
              <a:t>	He is crippled in both feet.” </a:t>
            </a:r>
            <a:r>
              <a:rPr lang="en-US" sz="2000" i="1" dirty="0"/>
              <a:t>(2 Samuel 4:4)</a:t>
            </a:r>
            <a:endParaRPr 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99F2EC-664E-5355-E90E-09B8373AA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64F54B1-58C7-0847-D07E-0A204A365B7B}"/>
              </a:ext>
            </a:extLst>
          </p:cNvPr>
          <p:cNvSpPr/>
          <p:nvPr/>
        </p:nvSpPr>
        <p:spPr bwMode="auto">
          <a:xfrm>
            <a:off x="169332" y="23241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the child’s nurse heard the news,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 picked him up and fled.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as she hurried away, she dropped him,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became crippled.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Samuel 4:4)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76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Ziba replied,</a:t>
            </a:r>
            <a:br>
              <a:rPr lang="en-US" dirty="0"/>
            </a:br>
            <a:r>
              <a:rPr lang="en-US" dirty="0"/>
              <a:t>“Yes, one of Jonathan’s sons is still alive.</a:t>
            </a:r>
          </a:p>
          <a:p>
            <a:r>
              <a:rPr lang="en-US" dirty="0"/>
              <a:t>	He is crippled in both feet.”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FCDBCB-B22B-E235-3664-FB42CAB936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64F54B1-58C7-0847-D07E-0A204A365B7B}"/>
              </a:ext>
            </a:extLst>
          </p:cNvPr>
          <p:cNvSpPr/>
          <p:nvPr/>
        </p:nvSpPr>
        <p:spPr bwMode="auto">
          <a:xfrm>
            <a:off x="169332" y="23241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5-year-old Mephibosheth like?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“When I grow up…”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“My daddy is going to be king!”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Jonathan was one of the greatest men in Scripture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one day…</a:t>
            </a:r>
          </a:p>
        </p:txBody>
      </p:sp>
    </p:spTree>
    <p:extLst>
      <p:ext uri="{BB962C8B-B14F-4D97-AF65-F5344CB8AC3E}">
        <p14:creationId xmlns:p14="http://schemas.microsoft.com/office/powerpoint/2010/main" val="15481348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 </a:t>
            </a:r>
            <a:r>
              <a:rPr lang="en-US" dirty="0"/>
              <a:t>Ziba replied,</a:t>
            </a:r>
            <a:br>
              <a:rPr lang="en-US" dirty="0"/>
            </a:br>
            <a:r>
              <a:rPr lang="en-US" dirty="0"/>
              <a:t>“Yes, one of Jonathan’s sons is still alive.</a:t>
            </a:r>
          </a:p>
          <a:p>
            <a:r>
              <a:rPr lang="en-US" dirty="0"/>
              <a:t>	He is crippled in both feet.”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A02627-BA2F-7700-74A8-B12E0FD3B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C64F54B1-58C7-0847-D07E-0A204A365B7B}"/>
              </a:ext>
            </a:extLst>
          </p:cNvPr>
          <p:cNvSpPr/>
          <p:nvPr/>
        </p:nvSpPr>
        <p:spPr bwMode="auto">
          <a:xfrm>
            <a:off x="169332" y="23241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“Daddy is dead…”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“There’s a cruel man named David…”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 must flee…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 world is shattered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Mephibosheth = “one who scatters shame”</a:t>
            </a:r>
          </a:p>
        </p:txBody>
      </p:sp>
    </p:spTree>
    <p:extLst>
      <p:ext uri="{BB962C8B-B14F-4D97-AF65-F5344CB8AC3E}">
        <p14:creationId xmlns:p14="http://schemas.microsoft.com/office/powerpoint/2010/main" val="28580752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4 </a:t>
            </a:r>
            <a:r>
              <a:rPr lang="en-US" dirty="0"/>
              <a:t>“Where is he?” the king asked. </a:t>
            </a:r>
          </a:p>
          <a:p>
            <a:r>
              <a:rPr lang="en-US" dirty="0"/>
              <a:t>“In </a:t>
            </a:r>
            <a:r>
              <a:rPr lang="en-US" u="sng" dirty="0"/>
              <a:t>Lo-debar</a:t>
            </a:r>
            <a:r>
              <a:rPr lang="en-US" dirty="0"/>
              <a:t>,” Ziba told him, </a:t>
            </a:r>
            <a:br>
              <a:rPr lang="en-US" dirty="0"/>
            </a:br>
            <a:r>
              <a:rPr lang="en-US" dirty="0"/>
              <a:t>“at the home of </a:t>
            </a:r>
            <a:r>
              <a:rPr lang="en-US" dirty="0" err="1"/>
              <a:t>Makir</a:t>
            </a:r>
            <a:r>
              <a:rPr lang="en-US" dirty="0"/>
              <a:t> son of </a:t>
            </a:r>
            <a:r>
              <a:rPr lang="en-US" dirty="0" err="1"/>
              <a:t>Ammiel</a:t>
            </a:r>
            <a:r>
              <a:rPr lang="en-US" dirty="0"/>
              <a:t>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A2EDC6-9374-F8A1-BA52-71E6F161A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8154EB78-24C7-E946-D272-39930929E6C7}"/>
              </a:ext>
            </a:extLst>
          </p:cNvPr>
          <p:cNvSpPr/>
          <p:nvPr/>
        </p:nvSpPr>
        <p:spPr bwMode="auto">
          <a:xfrm>
            <a:off x="1651000" y="3086100"/>
            <a:ext cx="68580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Lo-debar = “No pasture”, nowhere</a:t>
            </a:r>
          </a:p>
        </p:txBody>
      </p:sp>
    </p:spTree>
    <p:extLst>
      <p:ext uri="{BB962C8B-B14F-4D97-AF65-F5344CB8AC3E}">
        <p14:creationId xmlns:p14="http://schemas.microsoft.com/office/powerpoint/2010/main" val="857363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B26E85-21C2-CBB3-385B-F62CBA6F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D737D5-8D39-607C-7AEA-F9E65C73F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EFCD1F-CB4D-0DFB-B40E-208B075C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160000" cy="57138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3EEC543-CC1B-0D6D-DDFB-C4F478FE0587}"/>
              </a:ext>
            </a:extLst>
          </p:cNvPr>
          <p:cNvSpPr/>
          <p:nvPr/>
        </p:nvSpPr>
        <p:spPr>
          <a:xfrm>
            <a:off x="6756400" y="3238500"/>
            <a:ext cx="2438400" cy="6096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239C77-484C-0DC0-BBBD-3797DDED1E81}"/>
              </a:ext>
            </a:extLst>
          </p:cNvPr>
          <p:cNvSpPr/>
          <p:nvPr/>
        </p:nvSpPr>
        <p:spPr>
          <a:xfrm>
            <a:off x="7689850" y="1009650"/>
            <a:ext cx="1143000" cy="457200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8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So David sent for him</a:t>
            </a:r>
          </a:p>
          <a:p>
            <a:r>
              <a:rPr lang="en-US" dirty="0"/>
              <a:t>and brought him from </a:t>
            </a:r>
            <a:r>
              <a:rPr lang="en-US" dirty="0" err="1"/>
              <a:t>Makir’s</a:t>
            </a:r>
            <a:r>
              <a:rPr lang="en-US" dirty="0"/>
              <a:t> home.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Calls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F0C86BB-1B9E-1530-2D57-30FAA4DA176C}"/>
              </a:ext>
            </a:extLst>
          </p:cNvPr>
          <p:cNvSpPr/>
          <p:nvPr/>
        </p:nvSpPr>
        <p:spPr bwMode="auto">
          <a:xfrm>
            <a:off x="2870200" y="3086100"/>
            <a:ext cx="44196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was that like?</a:t>
            </a:r>
          </a:p>
        </p:txBody>
      </p:sp>
    </p:spTree>
    <p:extLst>
      <p:ext uri="{BB962C8B-B14F-4D97-AF65-F5344CB8AC3E}">
        <p14:creationId xmlns:p14="http://schemas.microsoft.com/office/powerpoint/2010/main" val="257841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 </a:t>
            </a:r>
            <a:r>
              <a:rPr lang="en-US" dirty="0"/>
              <a:t>So David sent for him</a:t>
            </a:r>
          </a:p>
          <a:p>
            <a:r>
              <a:rPr lang="en-US" dirty="0"/>
              <a:t>and brought him from </a:t>
            </a:r>
            <a:r>
              <a:rPr lang="en-US" dirty="0" err="1"/>
              <a:t>Makir’s</a:t>
            </a:r>
            <a:r>
              <a:rPr lang="en-US" dirty="0"/>
              <a:t> home.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Calls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F0C86BB-1B9E-1530-2D57-30FAA4DA176C}"/>
              </a:ext>
            </a:extLst>
          </p:cNvPr>
          <p:cNvSpPr/>
          <p:nvPr/>
        </p:nvSpPr>
        <p:spPr bwMode="auto">
          <a:xfrm>
            <a:off x="2413000" y="3086100"/>
            <a:ext cx="5334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David supplied everything to bring him near</a:t>
            </a:r>
          </a:p>
        </p:txBody>
      </p:sp>
    </p:spTree>
    <p:extLst>
      <p:ext uri="{BB962C8B-B14F-4D97-AF65-F5344CB8AC3E}">
        <p14:creationId xmlns:p14="http://schemas.microsoft.com/office/powerpoint/2010/main" val="4188504267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A38C109-82ED-2525-167C-7FE3C469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David is at the high point of his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Peace on all sides (2 Sam 7:1)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Jerusalem (2 Sam 5:9)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Cedar palace (2 Sam 5:11)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ark (2 Sam 6:15)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God’s promise of a dynasty and temple (2 Sam 7)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6 </a:t>
            </a:r>
            <a:r>
              <a:rPr lang="en-US" dirty="0"/>
              <a:t>His name was Mephibosheth; </a:t>
            </a:r>
            <a:br>
              <a:rPr lang="en-US" dirty="0"/>
            </a:br>
            <a:r>
              <a:rPr lang="en-US" dirty="0"/>
              <a:t>he was Jonathan’s son and Saul’s grandson.</a:t>
            </a:r>
          </a:p>
          <a:p>
            <a:r>
              <a:rPr lang="en-US" dirty="0"/>
              <a:t>When he came to David, </a:t>
            </a:r>
            <a:br>
              <a:rPr lang="en-US" dirty="0"/>
            </a:br>
            <a:r>
              <a:rPr lang="en-US" dirty="0"/>
              <a:t>he bowed low to the ground in deep respect.</a:t>
            </a:r>
          </a:p>
          <a:p>
            <a:r>
              <a:rPr lang="en-US" dirty="0"/>
              <a:t>David said, “Greetings, Mephibosheth.”</a:t>
            </a:r>
          </a:p>
          <a:p>
            <a:r>
              <a:rPr lang="en-US" dirty="0"/>
              <a:t>Mephibosheth replied, “I am your servant.”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Calls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6F0C86BB-1B9E-1530-2D57-30FAA4DA176C}"/>
              </a:ext>
            </a:extLst>
          </p:cNvPr>
          <p:cNvSpPr/>
          <p:nvPr/>
        </p:nvSpPr>
        <p:spPr bwMode="auto">
          <a:xfrm>
            <a:off x="2413000" y="3863471"/>
            <a:ext cx="5334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does David see?</a:t>
            </a:r>
          </a:p>
        </p:txBody>
      </p:sp>
    </p:spTree>
    <p:extLst>
      <p:ext uri="{BB962C8B-B14F-4D97-AF65-F5344CB8AC3E}">
        <p14:creationId xmlns:p14="http://schemas.microsoft.com/office/powerpoint/2010/main" val="2578297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“</a:t>
            </a:r>
            <a:r>
              <a:rPr lang="en-US" u="sng" dirty="0"/>
              <a:t>Don’t be afraid!</a:t>
            </a:r>
            <a:r>
              <a:rPr lang="en-US" dirty="0"/>
              <a:t>” David said.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Calls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92DFFCE6-57C0-C806-03F6-C1CED6F6D67B}"/>
              </a:ext>
            </a:extLst>
          </p:cNvPr>
          <p:cNvSpPr/>
          <p:nvPr/>
        </p:nvSpPr>
        <p:spPr bwMode="auto">
          <a:xfrm>
            <a:off x="2413000" y="2857500"/>
            <a:ext cx="5334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had no clue about the King’s character or the King’s promise of 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hesed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721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“Don’t be afraid!” David said.</a:t>
            </a:r>
          </a:p>
          <a:p>
            <a:r>
              <a:rPr lang="en-US" u="sng" dirty="0"/>
              <a:t>I will give</a:t>
            </a:r>
            <a:r>
              <a:rPr lang="en-US" dirty="0"/>
              <a:t> </a:t>
            </a:r>
          </a:p>
          <a:p>
            <a:r>
              <a:rPr lang="en-US" dirty="0"/>
              <a:t>you all </a:t>
            </a:r>
            <a:r>
              <a:rPr lang="en-US" u="sng" dirty="0"/>
              <a:t>the property</a:t>
            </a:r>
            <a:r>
              <a:rPr lang="en-US" dirty="0"/>
              <a:t> that once belonged </a:t>
            </a:r>
            <a:br>
              <a:rPr lang="en-US" dirty="0"/>
            </a:br>
            <a:r>
              <a:rPr lang="en-US" dirty="0"/>
              <a:t>to your grandfather Saul, </a:t>
            </a:r>
          </a:p>
          <a:p>
            <a:r>
              <a:rPr lang="en-US" dirty="0"/>
              <a:t>and you will eat </a:t>
            </a:r>
            <a:r>
              <a:rPr lang="en-US" u="sng" dirty="0"/>
              <a:t>here with me</a:t>
            </a:r>
            <a:r>
              <a:rPr lang="en-US" dirty="0"/>
              <a:t> at the king’s table!”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B4D2BEC-8EB4-5252-9540-87336DDE85FF}"/>
              </a:ext>
            </a:extLst>
          </p:cNvPr>
          <p:cNvSpPr/>
          <p:nvPr/>
        </p:nvSpPr>
        <p:spPr bwMode="auto">
          <a:xfrm>
            <a:off x="2413000" y="3444371"/>
            <a:ext cx="5334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 that you lost on that fateful day when you fell</a:t>
            </a:r>
          </a:p>
        </p:txBody>
      </p:sp>
    </p:spTree>
    <p:extLst>
      <p:ext uri="{BB962C8B-B14F-4D97-AF65-F5344CB8AC3E}">
        <p14:creationId xmlns:p14="http://schemas.microsoft.com/office/powerpoint/2010/main" val="21853788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 </a:t>
            </a:r>
            <a:r>
              <a:rPr lang="en-US" dirty="0"/>
              <a:t>“Don’t be afraid!” David said.</a:t>
            </a:r>
          </a:p>
          <a:p>
            <a:r>
              <a:rPr lang="en-US" u="sng" dirty="0"/>
              <a:t>I will give</a:t>
            </a:r>
            <a:r>
              <a:rPr lang="en-US" dirty="0"/>
              <a:t> </a:t>
            </a:r>
          </a:p>
          <a:p>
            <a:r>
              <a:rPr lang="en-US" dirty="0"/>
              <a:t>you all </a:t>
            </a:r>
            <a:r>
              <a:rPr lang="en-US" u="sng" dirty="0"/>
              <a:t>the property</a:t>
            </a:r>
            <a:r>
              <a:rPr lang="en-US" dirty="0"/>
              <a:t> that once belonged </a:t>
            </a:r>
            <a:br>
              <a:rPr lang="en-US" dirty="0"/>
            </a:br>
            <a:r>
              <a:rPr lang="en-US" dirty="0"/>
              <a:t>to your grandfather Saul, </a:t>
            </a:r>
          </a:p>
          <a:p>
            <a:r>
              <a:rPr lang="en-US" dirty="0"/>
              <a:t>and you will eat </a:t>
            </a:r>
            <a:r>
              <a:rPr lang="en-US" u="sng" dirty="0"/>
              <a:t>here with me</a:t>
            </a:r>
            <a:r>
              <a:rPr lang="en-US" dirty="0"/>
              <a:t> at the king’s table!”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B4D2BEC-8EB4-5252-9540-87336DDE85FF}"/>
              </a:ext>
            </a:extLst>
          </p:cNvPr>
          <p:cNvSpPr/>
          <p:nvPr/>
        </p:nvSpPr>
        <p:spPr bwMode="auto">
          <a:xfrm>
            <a:off x="2413000" y="3444371"/>
            <a:ext cx="53340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Relationship: You will eat with me at my table</a:t>
            </a:r>
          </a:p>
        </p:txBody>
      </p:sp>
    </p:spTree>
    <p:extLst>
      <p:ext uri="{BB962C8B-B14F-4D97-AF65-F5344CB8AC3E}">
        <p14:creationId xmlns:p14="http://schemas.microsoft.com/office/powerpoint/2010/main" val="1849378500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Mephibosheth bowed respectfully and exclaimed, “Who is your servant,</a:t>
            </a:r>
            <a:br>
              <a:rPr lang="en-US" dirty="0"/>
            </a:br>
            <a:r>
              <a:rPr lang="en-US" dirty="0"/>
              <a:t>that you should regard </a:t>
            </a:r>
            <a:r>
              <a:rPr lang="en-US" u="sng" dirty="0"/>
              <a:t>a dead dog</a:t>
            </a:r>
            <a:r>
              <a:rPr lang="en-US" dirty="0"/>
              <a:t> like me?”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B4D2BEC-8EB4-5252-9540-87336DDE85FF}"/>
              </a:ext>
            </a:extLst>
          </p:cNvPr>
          <p:cNvSpPr/>
          <p:nvPr/>
        </p:nvSpPr>
        <p:spPr bwMode="auto">
          <a:xfrm>
            <a:off x="2413000" y="2476500"/>
            <a:ext cx="5334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see how he feels about himself and how he had always been treated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(cf. John 9:3)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04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8 </a:t>
            </a:r>
            <a:r>
              <a:rPr lang="en-US" dirty="0"/>
              <a:t>Mephibosheth bowed respectfully and exclaimed, “Who is your servant,</a:t>
            </a:r>
            <a:br>
              <a:rPr lang="en-US" dirty="0"/>
            </a:br>
            <a:r>
              <a:rPr lang="en-US" dirty="0"/>
              <a:t>that you should regard </a:t>
            </a:r>
            <a:r>
              <a:rPr lang="en-US" u="sng" dirty="0"/>
              <a:t>a dead dog</a:t>
            </a:r>
            <a:r>
              <a:rPr lang="en-US" dirty="0"/>
              <a:t> like me?”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7B4D2BEC-8EB4-5252-9540-87336DDE85FF}"/>
              </a:ext>
            </a:extLst>
          </p:cNvPr>
          <p:cNvSpPr/>
          <p:nvPr/>
        </p:nvSpPr>
        <p:spPr bwMode="auto">
          <a:xfrm>
            <a:off x="2413000" y="2476500"/>
            <a:ext cx="53340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Humility: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God’s grace brings us down while raising us up</a:t>
            </a:r>
          </a:p>
        </p:txBody>
      </p:sp>
    </p:spTree>
    <p:extLst>
      <p:ext uri="{BB962C8B-B14F-4D97-AF65-F5344CB8AC3E}">
        <p14:creationId xmlns:p14="http://schemas.microsoft.com/office/powerpoint/2010/main" val="272284726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9 </a:t>
            </a:r>
            <a:r>
              <a:rPr lang="en-US" dirty="0"/>
              <a:t>Then the king summoned Saul’s servant Ziba and said, “I have given your master’s grandson everything that belonged to Saul and his family. </a:t>
            </a:r>
          </a:p>
          <a:p>
            <a:r>
              <a:rPr lang="en-US" baseline="30000" dirty="0"/>
              <a:t>10 </a:t>
            </a:r>
            <a:r>
              <a:rPr lang="en-US" dirty="0"/>
              <a:t>You and your sons and servants are to farm the land for him to produce food for your master’s household.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</p:spTree>
    <p:extLst>
      <p:ext uri="{BB962C8B-B14F-4D97-AF65-F5344CB8AC3E}">
        <p14:creationId xmlns:p14="http://schemas.microsoft.com/office/powerpoint/2010/main" val="25954624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 </a:t>
            </a:r>
            <a:r>
              <a:rPr lang="en-US" dirty="0"/>
              <a:t>But Mephibosheth, your master’s grandson, </a:t>
            </a:r>
            <a:br>
              <a:rPr lang="en-US" dirty="0"/>
            </a:br>
            <a:r>
              <a:rPr lang="en-US" dirty="0"/>
              <a:t>will eat here </a:t>
            </a:r>
            <a:r>
              <a:rPr lang="en-US" u="sng" dirty="0"/>
              <a:t>at my table</a:t>
            </a:r>
            <a:r>
              <a:rPr lang="en-US" dirty="0"/>
              <a:t>.”</a:t>
            </a:r>
            <a:br>
              <a:rPr lang="en-US" dirty="0"/>
            </a:br>
            <a:r>
              <a:rPr lang="en-US" dirty="0"/>
              <a:t>(Ziba had fifteen sons and twenty servants.)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54CF6C32-7710-E410-4B3B-4C580C4D5535}"/>
              </a:ext>
            </a:extLst>
          </p:cNvPr>
          <p:cNvSpPr/>
          <p:nvPr/>
        </p:nvSpPr>
        <p:spPr bwMode="auto">
          <a:xfrm>
            <a:off x="2032000" y="2476500"/>
            <a:ext cx="6096000" cy="5909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228600" indent="-228600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isn’t stingy with his grace</a:t>
            </a:r>
          </a:p>
        </p:txBody>
      </p:sp>
    </p:spTree>
    <p:extLst>
      <p:ext uri="{BB962C8B-B14F-4D97-AF65-F5344CB8AC3E}">
        <p14:creationId xmlns:p14="http://schemas.microsoft.com/office/powerpoint/2010/main" val="96921113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11 </a:t>
            </a:r>
            <a:r>
              <a:rPr lang="en-US" dirty="0"/>
              <a:t>Ziba replied, “Yes, my lord the king;</a:t>
            </a:r>
          </a:p>
          <a:p>
            <a:r>
              <a:rPr lang="en-US" dirty="0"/>
              <a:t>I am your servant, </a:t>
            </a:r>
            <a:br>
              <a:rPr lang="en-US" dirty="0"/>
            </a:br>
            <a:r>
              <a:rPr lang="en-US" dirty="0"/>
              <a:t>and I will do all that you have commanded.”</a:t>
            </a:r>
          </a:p>
          <a:p>
            <a:r>
              <a:rPr lang="en-US" dirty="0"/>
              <a:t>And from that time on, </a:t>
            </a:r>
            <a:br>
              <a:rPr lang="en-US" dirty="0"/>
            </a:br>
            <a:r>
              <a:rPr lang="en-US" dirty="0"/>
              <a:t>Mephibosheth ate regularly at David’s table, </a:t>
            </a:r>
            <a:br>
              <a:rPr lang="en-US" dirty="0"/>
            </a:br>
            <a:r>
              <a:rPr lang="en-US" dirty="0"/>
              <a:t>like one of the king’s own sons.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</p:spTree>
    <p:extLst>
      <p:ext uri="{BB962C8B-B14F-4D97-AF65-F5344CB8AC3E}">
        <p14:creationId xmlns:p14="http://schemas.microsoft.com/office/powerpoint/2010/main" val="23771621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Ziba replied, “Yes, my lord the king;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your servant,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 will do all that you have commanded.”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from that time on,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Mephibosheth ate regularly at David’s table,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like one of the king’s own sons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</p:spTree>
    <p:extLst>
      <p:ext uri="{BB962C8B-B14F-4D97-AF65-F5344CB8AC3E}">
        <p14:creationId xmlns:p14="http://schemas.microsoft.com/office/powerpoint/2010/main" val="292721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D04C5A9-BE9B-0E03-8463-08B915C133FC}"/>
              </a:ext>
            </a:extLst>
          </p:cNvPr>
          <p:cNvSpPr/>
          <p:nvPr/>
        </p:nvSpPr>
        <p:spPr bwMode="auto">
          <a:xfrm>
            <a:off x="1651000" y="3086100"/>
            <a:ext cx="6858000" cy="596646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regimes always purged the old</a:t>
            </a:r>
          </a:p>
        </p:txBody>
      </p:sp>
    </p:spTree>
    <p:extLst>
      <p:ext uri="{BB962C8B-B14F-4D97-AF65-F5344CB8AC3E}">
        <p14:creationId xmlns:p14="http://schemas.microsoft.com/office/powerpoint/2010/main" val="172454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Ziba replied, “Yes, my lord the king;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am your servant,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I will do all that you have commanded.”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from that time on,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Mephibosheth ate regularly at David’s table,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/>
              <a:t>like one of the king’s own sons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Gives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F6AF7332-5826-368D-BE65-B032A9C59DEA}"/>
              </a:ext>
            </a:extLst>
          </p:cNvPr>
          <p:cNvSpPr/>
          <p:nvPr/>
        </p:nvSpPr>
        <p:spPr bwMode="auto">
          <a:xfrm>
            <a:off x="812800" y="419100"/>
            <a:ext cx="8534400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were those dinnertimes like?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conversations around that table?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much more at the great wedding feast!</a:t>
            </a:r>
          </a:p>
        </p:txBody>
      </p:sp>
    </p:spTree>
    <p:extLst>
      <p:ext uri="{BB962C8B-B14F-4D97-AF65-F5344CB8AC3E}">
        <p14:creationId xmlns:p14="http://schemas.microsoft.com/office/powerpoint/2010/main" val="32437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next time we see Mephibosheth, </a:t>
            </a:r>
            <a:r>
              <a:rPr lang="en-US" sz="2000" i="1" dirty="0"/>
              <a:t>(2 Sam 19:24-30)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he is a changed man.</a:t>
            </a:r>
          </a:p>
          <a:p>
            <a:r>
              <a:rPr lang="en-US" dirty="0"/>
              <a:t>We see deep loyalty to David, grateful trust, </a:t>
            </a:r>
            <a:br>
              <a:rPr lang="en-US" dirty="0"/>
            </a:br>
            <a:r>
              <a:rPr lang="en-US" dirty="0"/>
              <a:t>and we see him valuing his relationship with David far above all the stuff David had given him.</a:t>
            </a:r>
          </a:p>
          <a:p>
            <a:r>
              <a:rPr lang="en-US" dirty="0"/>
              <a:t>God’s grace will change you from the inside out.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D0061B6-7775-4307-06BA-6531E60966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Transforms</a:t>
            </a:r>
          </a:p>
        </p:txBody>
      </p:sp>
    </p:spTree>
    <p:extLst>
      <p:ext uri="{BB962C8B-B14F-4D97-AF65-F5344CB8AC3E}">
        <p14:creationId xmlns:p14="http://schemas.microsoft.com/office/powerpoint/2010/main" val="21484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1EA643-5564-2C03-8579-EC49F3B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Lessons About God’s Grace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6308A7-0F6C-DB88-BABB-90B00D90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4945701" cy="1752599"/>
          </a:xfrm>
        </p:spPr>
        <p:txBody>
          <a:bodyPr/>
          <a:lstStyle/>
          <a:p>
            <a:r>
              <a:rPr lang="en-US" i="1" dirty="0"/>
              <a:t>God’s Grace Seeks</a:t>
            </a:r>
          </a:p>
          <a:p>
            <a:r>
              <a:rPr lang="en-US" dirty="0"/>
              <a:t>We are a lot </a:t>
            </a:r>
            <a:br>
              <a:rPr lang="en-US" dirty="0"/>
            </a:br>
            <a:r>
              <a:rPr lang="en-US" dirty="0"/>
              <a:t>farther away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DF761E6-BB6E-577D-96A4-F3B91AEC9D09}"/>
              </a:ext>
            </a:extLst>
          </p:cNvPr>
          <p:cNvGrpSpPr/>
          <p:nvPr/>
        </p:nvGrpSpPr>
        <p:grpSpPr>
          <a:xfrm>
            <a:off x="0" y="1943100"/>
            <a:ext cx="3251200" cy="3124200"/>
            <a:chOff x="0" y="1943100"/>
            <a:chExt cx="3251200" cy="3124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CB06CC2-F66F-6E73-1511-5E5F33F881B7}"/>
                </a:ext>
              </a:extLst>
            </p:cNvPr>
            <p:cNvCxnSpPr/>
            <p:nvPr/>
          </p:nvCxnSpPr>
          <p:spPr bwMode="auto">
            <a:xfrm>
              <a:off x="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F0CFD9F-65BB-23F7-B9F7-4D4D3E343B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12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878C59-0FC0-BF21-94F4-BC8EFF91699D}"/>
              </a:ext>
            </a:extLst>
          </p:cNvPr>
          <p:cNvGrpSpPr/>
          <p:nvPr/>
        </p:nvGrpSpPr>
        <p:grpSpPr>
          <a:xfrm>
            <a:off x="6908800" y="1943100"/>
            <a:ext cx="3251200" cy="3124200"/>
            <a:chOff x="6908800" y="1943100"/>
            <a:chExt cx="3251200" cy="3124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0C98775-70C0-1C07-BE0F-4F613D416225}"/>
                </a:ext>
              </a:extLst>
            </p:cNvPr>
            <p:cNvCxnSpPr/>
            <p:nvPr/>
          </p:nvCxnSpPr>
          <p:spPr bwMode="auto">
            <a:xfrm>
              <a:off x="690880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CB7ACC9-9463-CDAA-0D7B-401FD12841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88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56378439-E03E-0CD5-FBAC-75BB228090E2}"/>
              </a:ext>
            </a:extLst>
          </p:cNvPr>
          <p:cNvSpPr txBox="1">
            <a:spLocks/>
          </p:cNvSpPr>
          <p:nvPr/>
        </p:nvSpPr>
        <p:spPr bwMode="auto">
          <a:xfrm>
            <a:off x="7777582" y="1285877"/>
            <a:ext cx="1513636" cy="6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God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xmlns="" id="{AE860F5D-275E-66AC-8516-944F233CB191}"/>
              </a:ext>
            </a:extLst>
          </p:cNvPr>
          <p:cNvSpPr txBox="1">
            <a:spLocks/>
          </p:cNvSpPr>
          <p:nvPr/>
        </p:nvSpPr>
        <p:spPr bwMode="auto">
          <a:xfrm>
            <a:off x="50800" y="2095500"/>
            <a:ext cx="3149606" cy="28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Afraid</a:t>
            </a:r>
          </a:p>
          <a:p>
            <a:pPr algn="ctr"/>
            <a:r>
              <a:rPr lang="en-US" kern="0" dirty="0"/>
              <a:t>Alienated</a:t>
            </a:r>
          </a:p>
          <a:p>
            <a:pPr algn="ctr"/>
            <a:r>
              <a:rPr lang="en-US" kern="0" dirty="0"/>
              <a:t>Distorted View</a:t>
            </a:r>
          </a:p>
          <a:p>
            <a:pPr algn="ctr"/>
            <a:r>
              <a:rPr lang="en-US" kern="0" dirty="0"/>
              <a:t>Not seeking</a:t>
            </a: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DFC6C75C-0F76-F9AF-EB07-A1920A74F2FE}"/>
              </a:ext>
            </a:extLst>
          </p:cNvPr>
          <p:cNvSpPr/>
          <p:nvPr/>
        </p:nvSpPr>
        <p:spPr bwMode="auto">
          <a:xfrm>
            <a:off x="3022600" y="1066799"/>
            <a:ext cx="4571997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Son of Man came to seek and save those who are lost.” 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19:10)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1EA643-5564-2C03-8579-EC49F3B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Lessons About God’s Grace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6308A7-0F6C-DB88-BABB-90B00D90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" y="80248"/>
            <a:ext cx="4945701" cy="1752599"/>
          </a:xfrm>
        </p:spPr>
        <p:txBody>
          <a:bodyPr/>
          <a:lstStyle/>
          <a:p>
            <a:r>
              <a:rPr lang="en-US" i="1" dirty="0"/>
              <a:t>God’s Grace Calls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DF761E6-BB6E-577D-96A4-F3B91AEC9D09}"/>
              </a:ext>
            </a:extLst>
          </p:cNvPr>
          <p:cNvGrpSpPr/>
          <p:nvPr/>
        </p:nvGrpSpPr>
        <p:grpSpPr>
          <a:xfrm>
            <a:off x="0" y="1943100"/>
            <a:ext cx="3251200" cy="3124200"/>
            <a:chOff x="0" y="1943100"/>
            <a:chExt cx="3251200" cy="3124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CB06CC2-F66F-6E73-1511-5E5F33F881B7}"/>
                </a:ext>
              </a:extLst>
            </p:cNvPr>
            <p:cNvCxnSpPr/>
            <p:nvPr/>
          </p:nvCxnSpPr>
          <p:spPr bwMode="auto">
            <a:xfrm>
              <a:off x="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F0CFD9F-65BB-23F7-B9F7-4D4D3E343B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12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878C59-0FC0-BF21-94F4-BC8EFF91699D}"/>
              </a:ext>
            </a:extLst>
          </p:cNvPr>
          <p:cNvGrpSpPr/>
          <p:nvPr/>
        </p:nvGrpSpPr>
        <p:grpSpPr>
          <a:xfrm>
            <a:off x="6908800" y="1943100"/>
            <a:ext cx="3251200" cy="3124200"/>
            <a:chOff x="6908800" y="1943100"/>
            <a:chExt cx="3251200" cy="3124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0C98775-70C0-1C07-BE0F-4F613D416225}"/>
                </a:ext>
              </a:extLst>
            </p:cNvPr>
            <p:cNvCxnSpPr/>
            <p:nvPr/>
          </p:nvCxnSpPr>
          <p:spPr bwMode="auto">
            <a:xfrm>
              <a:off x="690880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CB7ACC9-9463-CDAA-0D7B-401FD12841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88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56378439-E03E-0CD5-FBAC-75BB228090E2}"/>
              </a:ext>
            </a:extLst>
          </p:cNvPr>
          <p:cNvSpPr txBox="1">
            <a:spLocks/>
          </p:cNvSpPr>
          <p:nvPr/>
        </p:nvSpPr>
        <p:spPr bwMode="auto">
          <a:xfrm>
            <a:off x="7777582" y="1285877"/>
            <a:ext cx="1513636" cy="6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God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xmlns="" id="{AE860F5D-275E-66AC-8516-944F233CB191}"/>
              </a:ext>
            </a:extLst>
          </p:cNvPr>
          <p:cNvSpPr txBox="1">
            <a:spLocks/>
          </p:cNvSpPr>
          <p:nvPr/>
        </p:nvSpPr>
        <p:spPr bwMode="auto">
          <a:xfrm>
            <a:off x="50800" y="2095500"/>
            <a:ext cx="3149606" cy="28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“Fear not”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7BAF4E53-9FD7-1AB6-CC8F-BAAA64169EE0}"/>
              </a:ext>
            </a:extLst>
          </p:cNvPr>
          <p:cNvSpPr/>
          <p:nvPr/>
        </p:nvSpPr>
        <p:spPr bwMode="auto">
          <a:xfrm>
            <a:off x="2946400" y="647700"/>
            <a:ext cx="4571997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“When I am lifted up…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draw everyone to myself.” </a:t>
            </a:r>
            <a:r>
              <a:rPr lang="en-US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12:32)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46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1EA643-5564-2C03-8579-EC49F3B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Lessons About God’s Grace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6308A7-0F6C-DB88-BABB-90B00D90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4945701" cy="1752599"/>
          </a:xfrm>
        </p:spPr>
        <p:txBody>
          <a:bodyPr/>
          <a:lstStyle/>
          <a:p>
            <a:r>
              <a:rPr lang="en-US" i="1" dirty="0"/>
              <a:t>God’s Grace Calls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DF761E6-BB6E-577D-96A4-F3B91AEC9D09}"/>
              </a:ext>
            </a:extLst>
          </p:cNvPr>
          <p:cNvGrpSpPr/>
          <p:nvPr/>
        </p:nvGrpSpPr>
        <p:grpSpPr>
          <a:xfrm>
            <a:off x="0" y="1943100"/>
            <a:ext cx="3251200" cy="3124200"/>
            <a:chOff x="0" y="1943100"/>
            <a:chExt cx="3251200" cy="3124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CB06CC2-F66F-6E73-1511-5E5F33F881B7}"/>
                </a:ext>
              </a:extLst>
            </p:cNvPr>
            <p:cNvCxnSpPr/>
            <p:nvPr/>
          </p:nvCxnSpPr>
          <p:spPr bwMode="auto">
            <a:xfrm>
              <a:off x="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F0CFD9F-65BB-23F7-B9F7-4D4D3E343B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12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878C59-0FC0-BF21-94F4-BC8EFF91699D}"/>
              </a:ext>
            </a:extLst>
          </p:cNvPr>
          <p:cNvGrpSpPr/>
          <p:nvPr/>
        </p:nvGrpSpPr>
        <p:grpSpPr>
          <a:xfrm>
            <a:off x="6908800" y="1943100"/>
            <a:ext cx="3251200" cy="3124200"/>
            <a:chOff x="6908800" y="1943100"/>
            <a:chExt cx="3251200" cy="3124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0C98775-70C0-1C07-BE0F-4F613D416225}"/>
                </a:ext>
              </a:extLst>
            </p:cNvPr>
            <p:cNvCxnSpPr/>
            <p:nvPr/>
          </p:nvCxnSpPr>
          <p:spPr bwMode="auto">
            <a:xfrm>
              <a:off x="690880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CB7ACC9-9463-CDAA-0D7B-401FD12841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88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56378439-E03E-0CD5-FBAC-75BB228090E2}"/>
              </a:ext>
            </a:extLst>
          </p:cNvPr>
          <p:cNvSpPr txBox="1">
            <a:spLocks/>
          </p:cNvSpPr>
          <p:nvPr/>
        </p:nvSpPr>
        <p:spPr bwMode="auto">
          <a:xfrm>
            <a:off x="7777582" y="1285877"/>
            <a:ext cx="1513636" cy="6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God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xmlns="" id="{AE860F5D-275E-66AC-8516-944F233CB191}"/>
              </a:ext>
            </a:extLst>
          </p:cNvPr>
          <p:cNvSpPr txBox="1">
            <a:spLocks/>
          </p:cNvSpPr>
          <p:nvPr/>
        </p:nvSpPr>
        <p:spPr bwMode="auto">
          <a:xfrm>
            <a:off x="50800" y="2095500"/>
            <a:ext cx="3149606" cy="28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“Fear not”</a:t>
            </a:r>
          </a:p>
          <a:p>
            <a:pPr marL="0" indent="0" algn="ctr"/>
            <a:r>
              <a:rPr lang="en-US" kern="0" dirty="0"/>
              <a:t>Provides a way</a:t>
            </a:r>
          </a:p>
          <a:p>
            <a:pPr marL="0" indent="0" algn="ctr"/>
            <a:r>
              <a:rPr lang="en-US" kern="0" dirty="0"/>
              <a:t>Overcomes our misconceptions</a:t>
            </a:r>
          </a:p>
          <a:p>
            <a:pPr marL="0" indent="0" algn="ctr"/>
            <a:r>
              <a:rPr lang="en-US" kern="0" dirty="0"/>
              <a:t>Gives us value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918057-8DBB-CC0B-5845-D701A57F66C9}"/>
              </a:ext>
            </a:extLst>
          </p:cNvPr>
          <p:cNvGrpSpPr/>
          <p:nvPr/>
        </p:nvGrpSpPr>
        <p:grpSpPr>
          <a:xfrm>
            <a:off x="3644905" y="647703"/>
            <a:ext cx="2971776" cy="4419597"/>
            <a:chOff x="3571307" y="647700"/>
            <a:chExt cx="2971776" cy="441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076FFF7-DCAC-6695-EBD3-DE8E75E5E2B7}"/>
                </a:ext>
              </a:extLst>
            </p:cNvPr>
            <p:cNvSpPr/>
            <p:nvPr/>
          </p:nvSpPr>
          <p:spPr bwMode="auto">
            <a:xfrm>
              <a:off x="4775200" y="647700"/>
              <a:ext cx="533384" cy="4419597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53A238-715A-3DB0-F790-C7717C2B795D}"/>
                </a:ext>
              </a:extLst>
            </p:cNvPr>
            <p:cNvSpPr/>
            <p:nvPr/>
          </p:nvSpPr>
          <p:spPr bwMode="auto">
            <a:xfrm>
              <a:off x="3571307" y="1752603"/>
              <a:ext cx="2971776" cy="38099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4392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1EA643-5564-2C03-8579-EC49F3B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Lessons About God’s Grace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6308A7-0F6C-DB88-BABB-90B00D90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4945701" cy="1752599"/>
          </a:xfrm>
        </p:spPr>
        <p:txBody>
          <a:bodyPr/>
          <a:lstStyle/>
          <a:p>
            <a:r>
              <a:rPr lang="en-US" i="1" dirty="0"/>
              <a:t>God’s Grace Gives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DF761E6-BB6E-577D-96A4-F3B91AEC9D09}"/>
              </a:ext>
            </a:extLst>
          </p:cNvPr>
          <p:cNvGrpSpPr/>
          <p:nvPr/>
        </p:nvGrpSpPr>
        <p:grpSpPr>
          <a:xfrm>
            <a:off x="0" y="1943100"/>
            <a:ext cx="3251200" cy="3124200"/>
            <a:chOff x="0" y="1943100"/>
            <a:chExt cx="3251200" cy="3124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CB06CC2-F66F-6E73-1511-5E5F33F881B7}"/>
                </a:ext>
              </a:extLst>
            </p:cNvPr>
            <p:cNvCxnSpPr/>
            <p:nvPr/>
          </p:nvCxnSpPr>
          <p:spPr bwMode="auto">
            <a:xfrm>
              <a:off x="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F0CFD9F-65BB-23F7-B9F7-4D4D3E343B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12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878C59-0FC0-BF21-94F4-BC8EFF91699D}"/>
              </a:ext>
            </a:extLst>
          </p:cNvPr>
          <p:cNvGrpSpPr/>
          <p:nvPr/>
        </p:nvGrpSpPr>
        <p:grpSpPr>
          <a:xfrm>
            <a:off x="6908800" y="1943100"/>
            <a:ext cx="3251200" cy="3124200"/>
            <a:chOff x="6908800" y="1943100"/>
            <a:chExt cx="3251200" cy="3124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0C98775-70C0-1C07-BE0F-4F613D416225}"/>
                </a:ext>
              </a:extLst>
            </p:cNvPr>
            <p:cNvCxnSpPr/>
            <p:nvPr/>
          </p:nvCxnSpPr>
          <p:spPr bwMode="auto">
            <a:xfrm>
              <a:off x="690880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CB7ACC9-9463-CDAA-0D7B-401FD12841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88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56378439-E03E-0CD5-FBAC-75BB228090E2}"/>
              </a:ext>
            </a:extLst>
          </p:cNvPr>
          <p:cNvSpPr txBox="1">
            <a:spLocks/>
          </p:cNvSpPr>
          <p:nvPr/>
        </p:nvSpPr>
        <p:spPr bwMode="auto">
          <a:xfrm>
            <a:off x="7777582" y="1285877"/>
            <a:ext cx="1513636" cy="6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God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xmlns="" id="{AE860F5D-275E-66AC-8516-944F233CB191}"/>
              </a:ext>
            </a:extLst>
          </p:cNvPr>
          <p:cNvSpPr txBox="1">
            <a:spLocks/>
          </p:cNvSpPr>
          <p:nvPr/>
        </p:nvSpPr>
        <p:spPr bwMode="auto">
          <a:xfrm>
            <a:off x="50800" y="2095500"/>
            <a:ext cx="3149606" cy="28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endParaRPr lang="en-US" kern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918057-8DBB-CC0B-5845-D701A57F66C9}"/>
              </a:ext>
            </a:extLst>
          </p:cNvPr>
          <p:cNvGrpSpPr/>
          <p:nvPr/>
        </p:nvGrpSpPr>
        <p:grpSpPr>
          <a:xfrm>
            <a:off x="3644905" y="647703"/>
            <a:ext cx="2971776" cy="4419597"/>
            <a:chOff x="3571307" y="647700"/>
            <a:chExt cx="2971776" cy="441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076FFF7-DCAC-6695-EBD3-DE8E75E5E2B7}"/>
                </a:ext>
              </a:extLst>
            </p:cNvPr>
            <p:cNvSpPr/>
            <p:nvPr/>
          </p:nvSpPr>
          <p:spPr bwMode="auto">
            <a:xfrm>
              <a:off x="4775200" y="647700"/>
              <a:ext cx="533384" cy="4419597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53A238-715A-3DB0-F790-C7717C2B795D}"/>
                </a:ext>
              </a:extLst>
            </p:cNvPr>
            <p:cNvSpPr/>
            <p:nvPr/>
          </p:nvSpPr>
          <p:spPr bwMode="auto">
            <a:xfrm>
              <a:off x="3571307" y="1752603"/>
              <a:ext cx="2971776" cy="38099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2F129B2F-C2D9-B41A-1193-AD05A8D6BBEC}"/>
              </a:ext>
            </a:extLst>
          </p:cNvPr>
          <p:cNvSpPr/>
          <p:nvPr/>
        </p:nvSpPr>
        <p:spPr bwMode="auto">
          <a:xfrm>
            <a:off x="264097" y="2686512"/>
            <a:ext cx="9702786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we were utterly helpless, Christ came at just the right time and died for us sinners…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showed his great love for us by sending Christ to die for us while we were still sinners.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(Romans 5:6,8)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30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171EA643-5564-2C03-8579-EC49F3B44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Lessons About God’s Grace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56308A7-0F6C-DB88-BABB-90B00D90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4945701" cy="1752599"/>
          </a:xfrm>
        </p:spPr>
        <p:txBody>
          <a:bodyPr/>
          <a:lstStyle/>
          <a:p>
            <a:r>
              <a:rPr lang="en-US" i="1" dirty="0"/>
              <a:t>God’s Grace Gives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DF761E6-BB6E-577D-96A4-F3B91AEC9D09}"/>
              </a:ext>
            </a:extLst>
          </p:cNvPr>
          <p:cNvGrpSpPr/>
          <p:nvPr/>
        </p:nvGrpSpPr>
        <p:grpSpPr>
          <a:xfrm>
            <a:off x="0" y="1943100"/>
            <a:ext cx="3251200" cy="3124200"/>
            <a:chOff x="0" y="1943100"/>
            <a:chExt cx="3251200" cy="31242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CB06CC2-F66F-6E73-1511-5E5F33F881B7}"/>
                </a:ext>
              </a:extLst>
            </p:cNvPr>
            <p:cNvCxnSpPr/>
            <p:nvPr/>
          </p:nvCxnSpPr>
          <p:spPr bwMode="auto">
            <a:xfrm>
              <a:off x="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4F0CFD9F-65BB-23F7-B9F7-4D4D3E343B2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2512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8878C59-0FC0-BF21-94F4-BC8EFF91699D}"/>
              </a:ext>
            </a:extLst>
          </p:cNvPr>
          <p:cNvGrpSpPr/>
          <p:nvPr/>
        </p:nvGrpSpPr>
        <p:grpSpPr>
          <a:xfrm>
            <a:off x="6908800" y="1943100"/>
            <a:ext cx="3251200" cy="3124200"/>
            <a:chOff x="6908800" y="1943100"/>
            <a:chExt cx="3251200" cy="31242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00C98775-70C0-1C07-BE0F-4F613D416225}"/>
                </a:ext>
              </a:extLst>
            </p:cNvPr>
            <p:cNvCxnSpPr/>
            <p:nvPr/>
          </p:nvCxnSpPr>
          <p:spPr bwMode="auto">
            <a:xfrm>
              <a:off x="6908800" y="1943100"/>
              <a:ext cx="32512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CB7ACC9-9463-CDAA-0D7B-401FD128415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908800" y="1943100"/>
              <a:ext cx="0" cy="31242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xmlns="" id="{56378439-E03E-0CD5-FBAC-75BB228090E2}"/>
              </a:ext>
            </a:extLst>
          </p:cNvPr>
          <p:cNvSpPr txBox="1">
            <a:spLocks/>
          </p:cNvSpPr>
          <p:nvPr/>
        </p:nvSpPr>
        <p:spPr bwMode="auto">
          <a:xfrm>
            <a:off x="7777582" y="1285877"/>
            <a:ext cx="1513636" cy="60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/>
              <a:t>God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xmlns="" id="{AE860F5D-275E-66AC-8516-944F233CB191}"/>
              </a:ext>
            </a:extLst>
          </p:cNvPr>
          <p:cNvSpPr txBox="1">
            <a:spLocks/>
          </p:cNvSpPr>
          <p:nvPr/>
        </p:nvSpPr>
        <p:spPr bwMode="auto">
          <a:xfrm>
            <a:off x="50800" y="2095500"/>
            <a:ext cx="3149606" cy="282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Acceptance</a:t>
            </a:r>
          </a:p>
          <a:p>
            <a:pPr marL="0" indent="0" algn="ctr"/>
            <a:r>
              <a:rPr lang="en-US" kern="0" dirty="0"/>
              <a:t>Humility</a:t>
            </a:r>
          </a:p>
          <a:p>
            <a:pPr marL="0" indent="0" algn="ctr"/>
            <a:r>
              <a:rPr lang="en-US" kern="0" dirty="0"/>
              <a:t>Abundance</a:t>
            </a:r>
          </a:p>
          <a:p>
            <a:pPr marL="0" indent="0" algn="ctr"/>
            <a:r>
              <a:rPr lang="en-US" kern="0" dirty="0"/>
              <a:t>A Choice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7918057-8DBB-CC0B-5845-D701A57F66C9}"/>
              </a:ext>
            </a:extLst>
          </p:cNvPr>
          <p:cNvGrpSpPr/>
          <p:nvPr/>
        </p:nvGrpSpPr>
        <p:grpSpPr>
          <a:xfrm>
            <a:off x="3644905" y="647703"/>
            <a:ext cx="2971776" cy="4419597"/>
            <a:chOff x="3571307" y="647700"/>
            <a:chExt cx="2971776" cy="441959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5076FFF7-DCAC-6695-EBD3-DE8E75E5E2B7}"/>
                </a:ext>
              </a:extLst>
            </p:cNvPr>
            <p:cNvSpPr/>
            <p:nvPr/>
          </p:nvSpPr>
          <p:spPr bwMode="auto">
            <a:xfrm>
              <a:off x="4775200" y="647700"/>
              <a:ext cx="533384" cy="4419597"/>
            </a:xfrm>
            <a:prstGeom prst="rect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B53A238-715A-3DB0-F790-C7717C2B795D}"/>
                </a:ext>
              </a:extLst>
            </p:cNvPr>
            <p:cNvSpPr/>
            <p:nvPr/>
          </p:nvSpPr>
          <p:spPr bwMode="auto">
            <a:xfrm>
              <a:off x="3571307" y="1752603"/>
              <a:ext cx="2971776" cy="38099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401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Kindness of the King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5515186" cy="9787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David’s Downfall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Samuel 11-12; Psalm 32, 51)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alive—</a:t>
            </a:r>
          </a:p>
          <a:p>
            <a:r>
              <a:rPr lang="en-US" dirty="0"/>
              <a:t>	anyone to whom I can show </a:t>
            </a:r>
            <a:r>
              <a:rPr lang="en-US" u="sng" dirty="0"/>
              <a:t>kindness</a:t>
            </a:r>
            <a:r>
              <a:rPr lang="en-US" dirty="0"/>
              <a:t> [</a:t>
            </a:r>
            <a:r>
              <a:rPr lang="en-US" i="1" dirty="0"/>
              <a:t>hesed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for Jonathan’s sake?”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44BD0D41-0FBE-9515-3950-2C9DEA8BC57F}"/>
              </a:ext>
            </a:extLst>
          </p:cNvPr>
          <p:cNvSpPr/>
          <p:nvPr/>
        </p:nvSpPr>
        <p:spPr bwMode="auto">
          <a:xfrm>
            <a:off x="169332" y="24003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“May you treat me with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faithful love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[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hesed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]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of Yahweh as long as I live.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if I die, treat my family with this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faithful love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even when Yahweh destroys all your enemies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 the face of the earth.” </a:t>
            </a:r>
            <a:r>
              <a: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(1 Sam 20:14-15)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644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alive—</a:t>
            </a:r>
          </a:p>
          <a:p>
            <a:r>
              <a:rPr lang="en-US" dirty="0"/>
              <a:t>	anyone to whom I can show </a:t>
            </a:r>
            <a:r>
              <a:rPr lang="en-US" u="sng" dirty="0"/>
              <a:t>kindness</a:t>
            </a:r>
            <a:r>
              <a:rPr lang="en-US" dirty="0"/>
              <a:t> [</a:t>
            </a:r>
            <a:r>
              <a:rPr lang="en-US" i="1" dirty="0"/>
              <a:t>hesed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for Jonathan’s sake?”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2E69AC7-334A-A73A-3D01-BBCABDE3F6AC}"/>
              </a:ext>
            </a:extLst>
          </p:cNvPr>
          <p:cNvSpPr/>
          <p:nvPr/>
        </p:nvSpPr>
        <p:spPr bwMode="auto">
          <a:xfrm>
            <a:off x="169332" y="24003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Hesed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“It is a kind of love, including mercy… when the object is in a pitiful state.” </a:t>
            </a:r>
            <a:r>
              <a:rPr lang="en-US" sz="9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(R. Laird Harris, Theological Wordbook of the Old Testament (Chicago: Moody Press, 1999), 307.)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“loyal love” or “steadfast love” or “lovingkindness.”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New Testament equivalent of God’s “grace”</a:t>
            </a:r>
          </a:p>
        </p:txBody>
      </p:sp>
    </p:spTree>
    <p:extLst>
      <p:ext uri="{BB962C8B-B14F-4D97-AF65-F5344CB8AC3E}">
        <p14:creationId xmlns:p14="http://schemas.microsoft.com/office/powerpoint/2010/main" val="36896259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alive—</a:t>
            </a:r>
          </a:p>
          <a:p>
            <a:r>
              <a:rPr lang="en-US" dirty="0"/>
              <a:t>	anyone to whom I can show </a:t>
            </a:r>
            <a:r>
              <a:rPr lang="en-US" u="sng" dirty="0"/>
              <a:t>kindness</a:t>
            </a:r>
            <a:r>
              <a:rPr lang="en-US" dirty="0"/>
              <a:t> [</a:t>
            </a:r>
            <a:r>
              <a:rPr lang="en-US" i="1" dirty="0"/>
              <a:t>hesed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for Jonathan’s sake?”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2E69AC7-334A-A73A-3D01-BBCABDE3F6AC}"/>
              </a:ext>
            </a:extLst>
          </p:cNvPr>
          <p:cNvSpPr/>
          <p:nvPr/>
        </p:nvSpPr>
        <p:spPr bwMode="auto">
          <a:xfrm>
            <a:off x="169332" y="24003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Hesed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(God’s grace)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Scripture tells us “God is love” (1 John 4:8)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It’s hard for us to understand</a:t>
            </a: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685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alive—</a:t>
            </a:r>
          </a:p>
          <a:p>
            <a:r>
              <a:rPr lang="en-US" dirty="0"/>
              <a:t>	anyone to whom I can show </a:t>
            </a:r>
            <a:r>
              <a:rPr lang="en-US" u="sng" dirty="0"/>
              <a:t>kindness</a:t>
            </a:r>
            <a:r>
              <a:rPr lang="en-US" dirty="0"/>
              <a:t> [</a:t>
            </a:r>
            <a:r>
              <a:rPr lang="en-US" i="1" dirty="0"/>
              <a:t>hesed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for Jonathan’s sake?”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2E69AC7-334A-A73A-3D01-BBCABDE3F6AC}"/>
              </a:ext>
            </a:extLst>
          </p:cNvPr>
          <p:cNvSpPr/>
          <p:nvPr/>
        </p:nvSpPr>
        <p:spPr bwMode="auto">
          <a:xfrm>
            <a:off x="169332" y="24003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Hesed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(God’s grace)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gives us many different pictures of His Grace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Parables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15; Matt 20:1-16; Luke 10:30-37; Luke 14:15-24)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Stories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19:1-10; Luke 7:36-50; John 8:1-11; Matt 8:1-4; John 21)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Tonight: one of the great pictures from the OT</a:t>
            </a:r>
          </a:p>
        </p:txBody>
      </p:sp>
    </p:spTree>
    <p:extLst>
      <p:ext uri="{BB962C8B-B14F-4D97-AF65-F5344CB8AC3E}">
        <p14:creationId xmlns:p14="http://schemas.microsoft.com/office/powerpoint/2010/main" val="37316760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alive—</a:t>
            </a:r>
          </a:p>
          <a:p>
            <a:r>
              <a:rPr lang="en-US" dirty="0"/>
              <a:t>	anyone to whom I can show </a:t>
            </a:r>
            <a:r>
              <a:rPr lang="en-US" u="sng" dirty="0"/>
              <a:t>kindness</a:t>
            </a:r>
            <a:r>
              <a:rPr lang="en-US" dirty="0"/>
              <a:t> [</a:t>
            </a:r>
            <a:r>
              <a:rPr lang="en-US" i="1" dirty="0"/>
              <a:t>hesed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for Jonathan’s sake?”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2E69AC7-334A-A73A-3D01-BBCABDE3F6AC}"/>
              </a:ext>
            </a:extLst>
          </p:cNvPr>
          <p:cNvSpPr/>
          <p:nvPr/>
        </p:nvSpPr>
        <p:spPr bwMode="auto">
          <a:xfrm>
            <a:off x="169332" y="24003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probably came in with a certain view of God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When you think about what he’s like…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The thought of being in his presence?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You look at your problems…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The thought of following him?</a:t>
            </a:r>
          </a:p>
        </p:txBody>
      </p:sp>
    </p:spTree>
    <p:extLst>
      <p:ext uri="{BB962C8B-B14F-4D97-AF65-F5344CB8AC3E}">
        <p14:creationId xmlns:p14="http://schemas.microsoft.com/office/powerpoint/2010/main" val="35117605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Samuel 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One day David asked,</a:t>
            </a:r>
            <a:br>
              <a:rPr lang="en-US" dirty="0"/>
            </a:br>
            <a:r>
              <a:rPr lang="en-US" dirty="0"/>
              <a:t>“Is anyone in Saul’s family still alive—</a:t>
            </a:r>
          </a:p>
          <a:p>
            <a:r>
              <a:rPr lang="en-US" dirty="0"/>
              <a:t>	anyone to whom I can show </a:t>
            </a:r>
            <a:r>
              <a:rPr lang="en-US" u="sng" dirty="0"/>
              <a:t>kindness</a:t>
            </a:r>
            <a:r>
              <a:rPr lang="en-US" dirty="0"/>
              <a:t> [</a:t>
            </a:r>
            <a:r>
              <a:rPr lang="en-US" i="1" dirty="0"/>
              <a:t>hesed</a:t>
            </a:r>
            <a:r>
              <a:rPr lang="en-US" dirty="0"/>
              <a:t>]</a:t>
            </a:r>
            <a:br>
              <a:rPr lang="en-US" dirty="0"/>
            </a:br>
            <a:r>
              <a:rPr lang="en-US" dirty="0"/>
              <a:t>for Jonathan’s sake?”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168CD5-F29C-251C-4C0F-6310C57B6A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God’s Grace Seeks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E2E69AC7-334A-A73A-3D01-BBCABDE3F6AC}"/>
              </a:ext>
            </a:extLst>
          </p:cNvPr>
          <p:cNvSpPr/>
          <p:nvPr/>
        </p:nvSpPr>
        <p:spPr bwMode="auto">
          <a:xfrm>
            <a:off x="169332" y="2400300"/>
            <a:ext cx="9821334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“May you have the power to understand,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all God’s people should, how wide,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 long, how high, and how deep his love is.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you experience the love of Christ,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though it is too great to understand fully.”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 3:18-19) 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979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1139</Words>
  <Application>Microsoft Office PowerPoint</Application>
  <PresentationFormat>Custom</PresentationFormat>
  <Paragraphs>251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MS PGothic</vt:lpstr>
      <vt:lpstr>Arial</vt:lpstr>
      <vt:lpstr>Calibri Light</vt:lpstr>
      <vt:lpstr>Georgia</vt:lpstr>
      <vt:lpstr>Papyrus</vt:lpstr>
      <vt:lpstr>Times New Roman</vt:lpstr>
      <vt:lpstr>Default Design</vt:lpstr>
      <vt:lpstr>The Kindness of the King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PowerPoint Presentation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9</vt:lpstr>
      <vt:lpstr>2 Samuel 19</vt:lpstr>
      <vt:lpstr>Lessons About God’s Grace</vt:lpstr>
      <vt:lpstr>Lessons About God’s Grace</vt:lpstr>
      <vt:lpstr>Lessons About God’s Grace</vt:lpstr>
      <vt:lpstr>Lessons About God’s Grace</vt:lpstr>
      <vt:lpstr>Lessons About God’s Grace</vt:lpstr>
      <vt:lpstr>The Kindness of the 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2023-11-20T18:19:07Z</dcterms:modified>
</cp:coreProperties>
</file>