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44"/>
  </p:notesMasterIdLst>
  <p:sldIdLst>
    <p:sldId id="1273" r:id="rId2"/>
    <p:sldId id="7446" r:id="rId3"/>
    <p:sldId id="7451" r:id="rId4"/>
    <p:sldId id="7452" r:id="rId5"/>
    <p:sldId id="7448" r:id="rId6"/>
    <p:sldId id="7453" r:id="rId7"/>
    <p:sldId id="7454" r:id="rId8"/>
    <p:sldId id="7455" r:id="rId9"/>
    <p:sldId id="7432" r:id="rId10"/>
    <p:sldId id="7456" r:id="rId11"/>
    <p:sldId id="7458" r:id="rId12"/>
    <p:sldId id="7463" r:id="rId13"/>
    <p:sldId id="7469" r:id="rId14"/>
    <p:sldId id="7465" r:id="rId15"/>
    <p:sldId id="7466" r:id="rId16"/>
    <p:sldId id="7468" r:id="rId17"/>
    <p:sldId id="7470" r:id="rId18"/>
    <p:sldId id="7434" r:id="rId19"/>
    <p:sldId id="7471" r:id="rId20"/>
    <p:sldId id="7472" r:id="rId21"/>
    <p:sldId id="7474" r:id="rId22"/>
    <p:sldId id="7437" r:id="rId23"/>
    <p:sldId id="7477" r:id="rId24"/>
    <p:sldId id="7478" r:id="rId25"/>
    <p:sldId id="7481" r:id="rId26"/>
    <p:sldId id="7482" r:id="rId27"/>
    <p:sldId id="7438" r:id="rId28"/>
    <p:sldId id="7483" r:id="rId29"/>
    <p:sldId id="7484" r:id="rId30"/>
    <p:sldId id="7485" r:id="rId31"/>
    <p:sldId id="7486" r:id="rId32"/>
    <p:sldId id="7487" r:id="rId33"/>
    <p:sldId id="7499" r:id="rId34"/>
    <p:sldId id="7440" r:id="rId35"/>
    <p:sldId id="7495" r:id="rId36"/>
    <p:sldId id="7496" r:id="rId37"/>
    <p:sldId id="7497" r:id="rId38"/>
    <p:sldId id="7498" r:id="rId39"/>
    <p:sldId id="7475" r:id="rId40"/>
    <p:sldId id="7441" r:id="rId41"/>
    <p:sldId id="7398" r:id="rId42"/>
    <p:sldId id="6665" r:id="rId43"/>
  </p:sldIdLst>
  <p:sldSz cx="10160000" cy="5715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32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5400"/>
    <a:srgbClr val="B85C00"/>
    <a:srgbClr val="C06000"/>
    <a:srgbClr val="005AB4"/>
    <a:srgbClr val="4D4D4D"/>
    <a:srgbClr val="595959"/>
    <a:srgbClr val="000064"/>
    <a:srgbClr val="640000"/>
    <a:srgbClr val="006400"/>
    <a:srgbClr val="007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66497B-E25C-4191-894B-DCFA0E7D0347}" v="7" dt="2018-09-28T14:28:15.9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7095" autoAdjust="0"/>
    <p:restoredTop sz="90476" autoAdjust="0"/>
  </p:normalViewPr>
  <p:slideViewPr>
    <p:cSldViewPr>
      <p:cViewPr varScale="1">
        <p:scale>
          <a:sx n="72" d="100"/>
          <a:sy n="72" d="100"/>
        </p:scale>
        <p:origin x="68" y="292"/>
      </p:cViewPr>
      <p:guideLst>
        <p:guide orient="horz" pos="1800"/>
        <p:guide pos="3200"/>
      </p:guideLst>
    </p:cSldViewPr>
  </p:slideViewPr>
  <p:outlineViewPr>
    <p:cViewPr>
      <p:scale>
        <a:sx n="33" d="100"/>
        <a:sy n="33" d="100"/>
      </p:scale>
      <p:origin x="48" y="3216"/>
    </p:cViewPr>
  </p:outlineViewPr>
  <p:notesTextViewPr>
    <p:cViewPr>
      <p:scale>
        <a:sx n="80" d="100"/>
        <a:sy n="8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2850" y="-10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6400" y="696913"/>
            <a:ext cx="619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C804B121-C697-45FA-8785-47E93EACA3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B94BAA-DF7B-4B17-9FE3-C4A1D4F7BEEE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19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895011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20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877386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21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660697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22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761300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23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935647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24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223573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25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506434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26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959289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27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905613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33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0958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9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542231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34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230337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35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977417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36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007801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37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5497828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38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1951029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39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8361197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40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399032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41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BB6113-3CB8-4FE6-8F99-971F181A6A24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42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10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613160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1097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310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8806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1010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5024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18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38422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6667" y="1775356"/>
            <a:ext cx="8465457" cy="1225021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1335" y="3238500"/>
            <a:ext cx="8297333" cy="1460500"/>
          </a:xfrm>
        </p:spPr>
        <p:txBody>
          <a:bodyPr/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28" name="Picture 4" descr="Image result for airplane mode icon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2450" y="4999264"/>
            <a:ext cx="666750" cy="666750"/>
          </a:xfrm>
          <a:prstGeom prst="rect">
            <a:avLst/>
          </a:prstGeom>
          <a:solidFill>
            <a:schemeClr val="bg2">
              <a:alpha val="82000"/>
            </a:schemeClr>
          </a:solidFill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op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6350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492125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34298" y="190500"/>
            <a:ext cx="9906000" cy="46355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op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12700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34298" y="952500"/>
            <a:ext cx="9906000" cy="46355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570" y="3672418"/>
            <a:ext cx="8636000" cy="1135062"/>
          </a:xfrm>
        </p:spPr>
        <p:txBody>
          <a:bodyPr anchor="t"/>
          <a:lstStyle>
            <a:lvl1pPr algn="l">
              <a:defRPr sz="4000" b="1" cap="all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570" y="2422261"/>
            <a:ext cx="8636000" cy="1250156"/>
          </a:xfrm>
        </p:spPr>
        <p:txBody>
          <a:bodyPr anchor="b"/>
          <a:lstStyle>
            <a:lvl1pPr marL="0" indent="0">
              <a:buNone/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3200" y="889000"/>
            <a:ext cx="4800600" cy="4635500"/>
          </a:xfrm>
        </p:spPr>
        <p:txBody>
          <a:bodyPr/>
          <a:lstStyle>
            <a:lvl1pPr>
              <a:defRPr sz="2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889000"/>
            <a:ext cx="4834467" cy="4635500"/>
          </a:xfrm>
        </p:spPr>
        <p:txBody>
          <a:bodyPr/>
          <a:lstStyle>
            <a:lvl1pPr>
              <a:defRPr sz="2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702" y="114300"/>
            <a:ext cx="9905344" cy="952500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702" y="1279261"/>
            <a:ext cx="4870098" cy="533136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3702" y="1812396"/>
            <a:ext cx="4870098" cy="3788304"/>
          </a:xfrm>
        </p:spPr>
        <p:txBody>
          <a:bodyPr/>
          <a:lstStyle>
            <a:lvl1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56201" y="1279261"/>
            <a:ext cx="4882848" cy="533136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56201" y="1812396"/>
            <a:ext cx="4882848" cy="3788304"/>
          </a:xfrm>
        </p:spPr>
        <p:txBody>
          <a:bodyPr/>
          <a:lstStyle>
            <a:lvl1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3" y="227541"/>
            <a:ext cx="3342570" cy="968376"/>
          </a:xfrm>
        </p:spPr>
        <p:txBody>
          <a:bodyPr anchor="b"/>
          <a:lstStyle>
            <a:lvl1pPr algn="l">
              <a:defRPr sz="20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2278" y="227543"/>
            <a:ext cx="5679722" cy="4877594"/>
          </a:xfrm>
        </p:spPr>
        <p:txBody>
          <a:bodyPr/>
          <a:lstStyle>
            <a:lvl1pPr>
              <a:defRPr sz="32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8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3" y="1195919"/>
            <a:ext cx="3342570" cy="3909219"/>
          </a:xfrm>
        </p:spPr>
        <p:txBody>
          <a:bodyPr/>
          <a:lstStyle>
            <a:lvl1pPr marL="0" indent="0">
              <a:buNone/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431" y="4000500"/>
            <a:ext cx="6096000" cy="472282"/>
          </a:xfrm>
        </p:spPr>
        <p:txBody>
          <a:bodyPr anchor="b"/>
          <a:lstStyle>
            <a:lvl1pPr algn="l">
              <a:defRPr sz="20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1431" y="510646"/>
            <a:ext cx="6096000" cy="3429000"/>
          </a:xfrm>
        </p:spPr>
        <p:txBody>
          <a:bodyPr/>
          <a:lstStyle>
            <a:lvl1pPr marL="0" indent="0">
              <a:buNone/>
              <a:defRPr sz="32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1431" y="4472783"/>
            <a:ext cx="6096000" cy="670719"/>
          </a:xfrm>
        </p:spPr>
        <p:txBody>
          <a:bodyPr/>
          <a:lstStyle>
            <a:lvl1pPr marL="0" indent="0">
              <a:buNone/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e Verse Text Without Sub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1354667" y="4953000"/>
            <a:ext cx="8636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endParaRPr lang="en-US" sz="4800" kern="0" dirty="0">
              <a:solidFill>
                <a:schemeClr val="bg1"/>
              </a:solidFill>
              <a:latin typeface="Calibri Light" panose="020F0302020204030204" pitchFamily="34" charset="0"/>
              <a:ea typeface="MS PGothic" pitchFamily="34" charset="-128"/>
              <a:cs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51600" y="5088030"/>
            <a:ext cx="3539067" cy="535531"/>
          </a:xfrm>
        </p:spPr>
        <p:txBody>
          <a:bodyPr anchor="b" anchorCtr="0">
            <a:noAutofit/>
          </a:bodyPr>
          <a:lstStyle>
            <a:lvl1pPr algn="r">
              <a:lnSpc>
                <a:spcPct val="80000"/>
              </a:lnSpc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Chapter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69334" y="114300"/>
            <a:ext cx="9821333" cy="48387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Verses go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95167" y="127000"/>
            <a:ext cx="2095500" cy="5397500"/>
          </a:xfrm>
        </p:spPr>
        <p:txBody>
          <a:bodyPr vert="eaVert"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8667" y="127000"/>
            <a:ext cx="6117167" cy="5397500"/>
          </a:xfrm>
        </p:spPr>
        <p:txBody>
          <a:bodyPr vert="eaVert"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e Verse Text With Sub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51600" y="5080002"/>
            <a:ext cx="3539067" cy="544286"/>
          </a:xfrm>
        </p:spPr>
        <p:txBody>
          <a:bodyPr wrap="square" anchor="b" anchorCtr="0">
            <a:noAutofit/>
          </a:bodyPr>
          <a:lstStyle>
            <a:lvl1pPr algn="r">
              <a:lnSpc>
                <a:spcPct val="80000"/>
              </a:lnSpc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Chapter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69334" y="114300"/>
            <a:ext cx="9821333" cy="48387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Verses go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69335" y="5080002"/>
            <a:ext cx="7425265" cy="544286"/>
          </a:xfrm>
        </p:spPr>
        <p:txBody>
          <a:bodyPr anchor="b" anchorCtr="0"/>
          <a:lstStyle>
            <a:lvl1pPr algn="l">
              <a:defRPr sz="36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 err="1"/>
              <a:t>Subpoint</a:t>
            </a:r>
            <a:r>
              <a:rPr lang="en-US" dirty="0"/>
              <a:t> goes here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46799" y="5143500"/>
            <a:ext cx="3865034" cy="482314"/>
          </a:xfrm>
        </p:spPr>
        <p:txBody>
          <a:bodyPr anchor="t"/>
          <a:lstStyle>
            <a:lvl1pPr algn="ctr">
              <a:defRPr sz="1800" b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Author (if necessary), Bibliographic Info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146800" y="79376"/>
            <a:ext cx="3865033" cy="5064124"/>
          </a:xfrm>
        </p:spPr>
        <p:txBody>
          <a:bodyPr/>
          <a:lstStyle>
            <a:lvl1pPr marL="0" indent="0" algn="ctr">
              <a:buNone/>
              <a:defRPr sz="28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Picture of source being quoted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69335" y="79377"/>
            <a:ext cx="5901265" cy="5521324"/>
          </a:xfrm>
        </p:spPr>
        <p:txBody>
          <a:bodyPr/>
          <a:lstStyle>
            <a:lvl1pPr marL="228600" indent="-228600">
              <a:lnSpc>
                <a:spcPct val="90000"/>
              </a:lnSpc>
              <a:buNone/>
              <a:defRPr sz="3600" baseline="0">
                <a:latin typeface="Georgia" panose="02040502050405020303" pitchFamily="18" charset="0"/>
                <a:cs typeface="Calibri Light" panose="020F03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Quote goes here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e Verse Text - Papyr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mage result for papyrus scroll background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94" r="8418"/>
          <a:stretch/>
        </p:blipFill>
        <p:spPr bwMode="auto">
          <a:xfrm>
            <a:off x="26308" y="-21772"/>
            <a:ext cx="10109200" cy="57531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1354667" y="4953000"/>
            <a:ext cx="8636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endParaRPr lang="en-US" sz="4800" kern="0" dirty="0">
              <a:solidFill>
                <a:schemeClr val="bg1"/>
              </a:solidFill>
              <a:latin typeface="+mj-lt"/>
              <a:ea typeface="MS PGothic" pitchFamily="34" charset="-128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51600" y="5077870"/>
            <a:ext cx="3539067" cy="535531"/>
          </a:xfrm>
        </p:spPr>
        <p:txBody>
          <a:bodyPr anchor="b" anchorCtr="0">
            <a:noAutofit/>
          </a:bodyPr>
          <a:lstStyle>
            <a:lvl1pPr algn="r">
              <a:lnSpc>
                <a:spcPct val="80000"/>
              </a:lnSpc>
              <a:defRPr sz="2000" b="1" i="1" baseline="0">
                <a:solidFill>
                  <a:schemeClr val="tx1"/>
                </a:solidFill>
                <a:latin typeface="Papyrus" panose="03070502060502030205" pitchFamily="66" charset="0"/>
              </a:defRPr>
            </a:lvl1pPr>
          </a:lstStyle>
          <a:p>
            <a:r>
              <a:rPr lang="en-US" dirty="0"/>
              <a:t>Chapter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7000" y="190500"/>
            <a:ext cx="9906000" cy="4762500"/>
          </a:xfrm>
        </p:spPr>
        <p:txBody>
          <a:bodyPr/>
          <a:lstStyle>
            <a:lvl1pPr>
              <a:buNone/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1pPr>
            <a:lvl2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2pPr>
            <a:lvl3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3pPr>
            <a:lvl4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4pPr>
            <a:lvl5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5pPr>
          </a:lstStyle>
          <a:p>
            <a:pPr lvl="0"/>
            <a:r>
              <a:rPr lang="en-US" dirty="0"/>
              <a:t>Verses go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4906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334" y="127000"/>
            <a:ext cx="9821333" cy="698500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334" y="889000"/>
            <a:ext cx="9821333" cy="46355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1354667" y="4953000"/>
            <a:ext cx="8636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endParaRPr lang="en-US" sz="4800" kern="0" dirty="0">
              <a:solidFill>
                <a:schemeClr val="bg1"/>
              </a:solidFill>
              <a:latin typeface="Calibri Light" panose="020F0302020204030204" pitchFamily="34" charset="0"/>
              <a:ea typeface="MS PGothic" pitchFamily="34" charset="-128"/>
              <a:cs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334" y="127000"/>
            <a:ext cx="9821333" cy="698500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334" y="889000"/>
            <a:ext cx="9821333" cy="40640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69334" y="5048250"/>
            <a:ext cx="9821333" cy="508000"/>
          </a:xfrm>
        </p:spPr>
        <p:txBody>
          <a:bodyPr anchor="ctr" anchorCtr="0"/>
          <a:lstStyle>
            <a:lvl1pPr algn="r">
              <a:spcBef>
                <a:spcPts val="0"/>
              </a:spcBef>
              <a:defRPr sz="4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5pPr>
              <a:defRPr/>
            </a:lvl5pPr>
          </a:lstStyle>
          <a:p>
            <a:pPr lvl="0"/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492125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9334" y="127000"/>
            <a:ext cx="9821333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9334" y="889000"/>
            <a:ext cx="9821333" cy="463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49" r:id="rId1"/>
    <p:sldLayoutId id="2147484868" r:id="rId2"/>
    <p:sldLayoutId id="2147484867" r:id="rId3"/>
    <p:sldLayoutId id="2147484861" r:id="rId4"/>
    <p:sldLayoutId id="2147484869" r:id="rId5"/>
    <p:sldLayoutId id="2147484850" r:id="rId6"/>
    <p:sldLayoutId id="2147484860" r:id="rId7"/>
    <p:sldLayoutId id="2147484862" r:id="rId8"/>
    <p:sldLayoutId id="2147484863" r:id="rId9"/>
    <p:sldLayoutId id="2147484865" r:id="rId10"/>
    <p:sldLayoutId id="2147484864" r:id="rId11"/>
    <p:sldLayoutId id="2147484866" r:id="rId12"/>
    <p:sldLayoutId id="2147484851" r:id="rId13"/>
    <p:sldLayoutId id="2147484852" r:id="rId14"/>
    <p:sldLayoutId id="2147484853" r:id="rId15"/>
    <p:sldLayoutId id="2147484854" r:id="rId16"/>
    <p:sldLayoutId id="2147484855" r:id="rId17"/>
    <p:sldLayoutId id="2147484856" r:id="rId18"/>
    <p:sldLayoutId id="2147484857" r:id="rId19"/>
    <p:sldLayoutId id="2147484858" r:id="rId20"/>
    <p:sldLayoutId id="2147484859" r:id="rId2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+mj-lt"/>
          <a:ea typeface="ＭＳ Ｐゴシック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defRPr sz="3600">
          <a:solidFill>
            <a:schemeClr val="bg1"/>
          </a:solidFill>
          <a:latin typeface="+mn-lt"/>
          <a:ea typeface="ＭＳ Ｐゴシック" charset="-128"/>
          <a:cs typeface="+mn-cs"/>
        </a:defRPr>
      </a:lvl1pPr>
      <a:lvl2pPr marL="742950" indent="-28575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–"/>
        <a:defRPr sz="3200">
          <a:solidFill>
            <a:schemeClr val="bg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7200" dirty="0">
                <a:ea typeface="ＭＳ Ｐゴシック" pitchFamily="34" charset="-128"/>
              </a:rPr>
              <a:t>The Time Has Come</a:t>
            </a:r>
          </a:p>
        </p:txBody>
      </p:sp>
      <p:sp>
        <p:nvSpPr>
          <p:cNvPr id="7171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200" i="1" dirty="0">
                <a:ea typeface="ＭＳ Ｐゴシック" pitchFamily="34" charset="-128"/>
              </a:rPr>
              <a:t>John 12</a:t>
            </a: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12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12-13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The next day, the news that Jesus was on the way to Jerusalem swept through the city.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large crowd of Passover visitors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took </a:t>
            </a:r>
            <a:r>
              <a:rPr lang="en-US" dirty="0"/>
              <a:t>palm branches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went down the road to meet him.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They shouted,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“Hosanna! Blessings on the one who comes in the name of the Lord! Hail to the King of Israel!”</a:t>
            </a:r>
          </a:p>
        </p:txBody>
      </p:sp>
    </p:spTree>
    <p:extLst>
      <p:ext uri="{BB962C8B-B14F-4D97-AF65-F5344CB8AC3E}">
        <p14:creationId xmlns:p14="http://schemas.microsoft.com/office/powerpoint/2010/main" val="71111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6">
            <a:extLst>
              <a:ext uri="{FF2B5EF4-FFF2-40B4-BE49-F238E27FC236}">
                <a16:creationId xmlns:a16="http://schemas.microsoft.com/office/drawing/2014/main" id="{C66A36B3-A149-3111-1583-56CEFA53E51D}"/>
              </a:ext>
            </a:extLst>
          </p:cNvPr>
          <p:cNvSpPr/>
          <p:nvPr/>
        </p:nvSpPr>
        <p:spPr bwMode="auto">
          <a:xfrm>
            <a:off x="127000" y="190500"/>
            <a:ext cx="7315200" cy="590931"/>
          </a:xfrm>
          <a:prstGeom prst="roundRect">
            <a:avLst>
              <a:gd name="adj" fmla="val 0"/>
            </a:avLst>
          </a:prstGeom>
          <a:solidFill>
            <a:schemeClr val="tx1">
              <a:alpha val="50000"/>
            </a:schemeClr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Palm branches were a sign of rebellion</a:t>
            </a:r>
          </a:p>
        </p:txBody>
      </p:sp>
    </p:spTree>
    <p:extLst>
      <p:ext uri="{BB962C8B-B14F-4D97-AF65-F5344CB8AC3E}">
        <p14:creationId xmlns:p14="http://schemas.microsoft.com/office/powerpoint/2010/main" val="3721460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6">
            <a:extLst>
              <a:ext uri="{FF2B5EF4-FFF2-40B4-BE49-F238E27FC236}">
                <a16:creationId xmlns:a16="http://schemas.microsoft.com/office/drawing/2014/main" id="{C66A36B3-A149-3111-1583-56CEFA53E51D}"/>
              </a:ext>
            </a:extLst>
          </p:cNvPr>
          <p:cNvSpPr/>
          <p:nvPr/>
        </p:nvSpPr>
        <p:spPr bwMode="auto">
          <a:xfrm>
            <a:off x="127000" y="190500"/>
            <a:ext cx="7315200" cy="590931"/>
          </a:xfrm>
          <a:prstGeom prst="roundRect">
            <a:avLst>
              <a:gd name="adj" fmla="val 0"/>
            </a:avLst>
          </a:prstGeom>
          <a:solidFill>
            <a:schemeClr val="tx1">
              <a:alpha val="50000"/>
            </a:schemeClr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They spread cloaks for royalty </a:t>
            </a:r>
            <a:r>
              <a:rPr lang="en-US" sz="18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(Matt 21:8)</a:t>
            </a:r>
            <a:endParaRPr lang="en-US" sz="32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9EF94AA0-28D9-1992-9535-99B19A0BA685}"/>
              </a:ext>
            </a:extLst>
          </p:cNvPr>
          <p:cNvSpPr txBox="1">
            <a:spLocks/>
          </p:cNvSpPr>
          <p:nvPr/>
        </p:nvSpPr>
        <p:spPr bwMode="auto">
          <a:xfrm>
            <a:off x="169333" y="3571875"/>
            <a:ext cx="9482667" cy="1190625"/>
          </a:xfrm>
          <a:prstGeom prst="rect">
            <a:avLst/>
          </a:prstGeom>
          <a:solidFill>
            <a:schemeClr val="tx1">
              <a:alpha val="3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None/>
              <a:defRPr sz="36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2pPr>
            <a:lvl3pPr marL="11430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3pPr>
            <a:lvl4pPr marL="16002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4pPr>
            <a:lvl5pPr marL="20574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US" kern="0" dirty="0"/>
              <a:t>“Hosanna! Blessings on the one who comes in the name of the Lord! Hail to the King of Israel!”</a:t>
            </a:r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EF04A84A-0294-C8F6-1001-69EC3C866503}"/>
              </a:ext>
            </a:extLst>
          </p:cNvPr>
          <p:cNvSpPr txBox="1">
            <a:spLocks/>
          </p:cNvSpPr>
          <p:nvPr/>
        </p:nvSpPr>
        <p:spPr>
          <a:xfrm>
            <a:off x="8737600" y="5219700"/>
            <a:ext cx="1253067" cy="403861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+mj-lt"/>
                <a:ea typeface="ＭＳ Ｐゴシック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/>
            <a:r>
              <a:rPr lang="en-US" sz="2000" i="1" kern="0" dirty="0">
                <a:solidFill>
                  <a:schemeClr val="bg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John 12</a:t>
            </a:r>
          </a:p>
        </p:txBody>
      </p:sp>
    </p:spTree>
    <p:extLst>
      <p:ext uri="{BB962C8B-B14F-4D97-AF65-F5344CB8AC3E}">
        <p14:creationId xmlns:p14="http://schemas.microsoft.com/office/powerpoint/2010/main" val="87993489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6">
            <a:extLst>
              <a:ext uri="{FF2B5EF4-FFF2-40B4-BE49-F238E27FC236}">
                <a16:creationId xmlns:a16="http://schemas.microsoft.com/office/drawing/2014/main" id="{C66A36B3-A149-3111-1583-56CEFA53E51D}"/>
              </a:ext>
            </a:extLst>
          </p:cNvPr>
          <p:cNvSpPr/>
          <p:nvPr/>
        </p:nvSpPr>
        <p:spPr bwMode="auto">
          <a:xfrm>
            <a:off x="127000" y="190500"/>
            <a:ext cx="7315200" cy="590931"/>
          </a:xfrm>
          <a:prstGeom prst="roundRect">
            <a:avLst>
              <a:gd name="adj" fmla="val 0"/>
            </a:avLst>
          </a:prstGeom>
          <a:solidFill>
            <a:schemeClr val="tx1">
              <a:alpha val="50000"/>
            </a:schemeClr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Hosanna = “Save us now!”</a:t>
            </a:r>
            <a:endParaRPr lang="en-US" sz="32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9EF94AA0-28D9-1992-9535-99B19A0BA685}"/>
              </a:ext>
            </a:extLst>
          </p:cNvPr>
          <p:cNvSpPr txBox="1">
            <a:spLocks/>
          </p:cNvSpPr>
          <p:nvPr/>
        </p:nvSpPr>
        <p:spPr bwMode="auto">
          <a:xfrm>
            <a:off x="169333" y="3571875"/>
            <a:ext cx="9482667" cy="1190625"/>
          </a:xfrm>
          <a:prstGeom prst="rect">
            <a:avLst/>
          </a:prstGeom>
          <a:solidFill>
            <a:schemeClr val="tx1">
              <a:alpha val="3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None/>
              <a:defRPr sz="36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2pPr>
            <a:lvl3pPr marL="11430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3pPr>
            <a:lvl4pPr marL="16002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4pPr>
            <a:lvl5pPr marL="20574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US" kern="0" dirty="0"/>
              <a:t>“Hosanna! Blessings on the one who comes in the name of the Lord! Hail to the King of Israel!”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6BD4B05-D0A9-7FF3-F6E5-BB7381043872}"/>
              </a:ext>
            </a:extLst>
          </p:cNvPr>
          <p:cNvSpPr txBox="1">
            <a:spLocks/>
          </p:cNvSpPr>
          <p:nvPr/>
        </p:nvSpPr>
        <p:spPr>
          <a:xfrm>
            <a:off x="8737600" y="5219700"/>
            <a:ext cx="1253067" cy="403861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+mj-lt"/>
                <a:ea typeface="ＭＳ Ｐゴシック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/>
            <a:r>
              <a:rPr lang="en-US" sz="2000" i="1" kern="0" dirty="0">
                <a:solidFill>
                  <a:schemeClr val="bg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John 12</a:t>
            </a:r>
          </a:p>
        </p:txBody>
      </p:sp>
    </p:spTree>
    <p:extLst>
      <p:ext uri="{BB962C8B-B14F-4D97-AF65-F5344CB8AC3E}">
        <p14:creationId xmlns:p14="http://schemas.microsoft.com/office/powerpoint/2010/main" val="1044384347"/>
      </p:ext>
    </p:extLst>
  </p:cSld>
  <p:clrMapOvr>
    <a:masterClrMapping/>
  </p:clrMapOvr>
  <p:transition spd="slow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6">
            <a:extLst>
              <a:ext uri="{FF2B5EF4-FFF2-40B4-BE49-F238E27FC236}">
                <a16:creationId xmlns:a16="http://schemas.microsoft.com/office/drawing/2014/main" id="{C66A36B3-A149-3111-1583-56CEFA53E51D}"/>
              </a:ext>
            </a:extLst>
          </p:cNvPr>
          <p:cNvSpPr/>
          <p:nvPr/>
        </p:nvSpPr>
        <p:spPr bwMode="auto">
          <a:xfrm>
            <a:off x="127000" y="190500"/>
            <a:ext cx="7315200" cy="590931"/>
          </a:xfrm>
          <a:prstGeom prst="roundRect">
            <a:avLst>
              <a:gd name="adj" fmla="val 0"/>
            </a:avLst>
          </a:prstGeom>
          <a:solidFill>
            <a:schemeClr val="tx1">
              <a:alpha val="50000"/>
            </a:schemeClr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Hosanna = “Save us now!”</a:t>
            </a:r>
            <a:endParaRPr lang="en-US" sz="32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9EF94AA0-28D9-1992-9535-99B19A0BA685}"/>
              </a:ext>
            </a:extLst>
          </p:cNvPr>
          <p:cNvSpPr txBox="1">
            <a:spLocks/>
          </p:cNvSpPr>
          <p:nvPr/>
        </p:nvSpPr>
        <p:spPr bwMode="auto">
          <a:xfrm>
            <a:off x="169333" y="3571875"/>
            <a:ext cx="9482667" cy="1190625"/>
          </a:xfrm>
          <a:prstGeom prst="rect">
            <a:avLst/>
          </a:prstGeom>
          <a:solidFill>
            <a:schemeClr val="tx1">
              <a:alpha val="3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None/>
              <a:defRPr sz="36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2pPr>
            <a:lvl3pPr marL="11430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3pPr>
            <a:lvl4pPr marL="16002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4pPr>
            <a:lvl5pPr marL="20574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US" kern="0" baseline="30000" dirty="0"/>
              <a:t>14 </a:t>
            </a:r>
            <a:r>
              <a:rPr lang="en-US" kern="0" dirty="0"/>
              <a:t>Jesus found a young donkey and rode on it, fulfilling the prophecy that said:</a:t>
            </a:r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1DCAFD6D-60B5-BC92-9B6D-EF771B0F73CD}"/>
              </a:ext>
            </a:extLst>
          </p:cNvPr>
          <p:cNvSpPr txBox="1">
            <a:spLocks/>
          </p:cNvSpPr>
          <p:nvPr/>
        </p:nvSpPr>
        <p:spPr>
          <a:xfrm>
            <a:off x="8737600" y="5219700"/>
            <a:ext cx="1253067" cy="403861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+mj-lt"/>
                <a:ea typeface="ＭＳ Ｐゴシック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/>
            <a:r>
              <a:rPr lang="en-US" sz="2000" i="1" kern="0" dirty="0">
                <a:solidFill>
                  <a:schemeClr val="bg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John 12</a:t>
            </a:r>
          </a:p>
        </p:txBody>
      </p:sp>
    </p:spTree>
    <p:extLst>
      <p:ext uri="{BB962C8B-B14F-4D97-AF65-F5344CB8AC3E}">
        <p14:creationId xmlns:p14="http://schemas.microsoft.com/office/powerpoint/2010/main" val="1161145730"/>
      </p:ext>
    </p:extLst>
  </p:cSld>
  <p:clrMapOvr>
    <a:masterClrMapping/>
  </p:clrMapOvr>
  <p:transition spd="slow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6">
            <a:extLst>
              <a:ext uri="{FF2B5EF4-FFF2-40B4-BE49-F238E27FC236}">
                <a16:creationId xmlns:a16="http://schemas.microsoft.com/office/drawing/2014/main" id="{C66A36B3-A149-3111-1583-56CEFA53E51D}"/>
              </a:ext>
            </a:extLst>
          </p:cNvPr>
          <p:cNvSpPr/>
          <p:nvPr/>
        </p:nvSpPr>
        <p:spPr bwMode="auto">
          <a:xfrm>
            <a:off x="127000" y="190500"/>
            <a:ext cx="7315200" cy="590931"/>
          </a:xfrm>
          <a:prstGeom prst="roundRect">
            <a:avLst>
              <a:gd name="adj" fmla="val 0"/>
            </a:avLst>
          </a:prstGeom>
          <a:solidFill>
            <a:schemeClr val="tx1">
              <a:alpha val="50000"/>
            </a:schemeClr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Hosanna = “Save us now!”</a:t>
            </a:r>
            <a:endParaRPr lang="en-US" sz="32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9EF94AA0-28D9-1992-9535-99B19A0BA685}"/>
              </a:ext>
            </a:extLst>
          </p:cNvPr>
          <p:cNvSpPr txBox="1">
            <a:spLocks/>
          </p:cNvSpPr>
          <p:nvPr/>
        </p:nvSpPr>
        <p:spPr bwMode="auto">
          <a:xfrm>
            <a:off x="169333" y="3571875"/>
            <a:ext cx="9635067" cy="1190625"/>
          </a:xfrm>
          <a:prstGeom prst="rect">
            <a:avLst/>
          </a:prstGeom>
          <a:solidFill>
            <a:schemeClr val="tx1">
              <a:alpha val="3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None/>
              <a:defRPr sz="36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2pPr>
            <a:lvl3pPr marL="11430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3pPr>
            <a:lvl4pPr marL="16002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4pPr>
            <a:lvl5pPr marL="20574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US" kern="0" baseline="30000" dirty="0"/>
              <a:t>15 </a:t>
            </a:r>
            <a:r>
              <a:rPr lang="en-US" kern="0" dirty="0"/>
              <a:t>“Don’t be afraid, people of Jerusalem. Look, </a:t>
            </a:r>
            <a:br>
              <a:rPr lang="en-US" kern="0" dirty="0"/>
            </a:br>
            <a:r>
              <a:rPr lang="en-US" kern="0" dirty="0"/>
              <a:t>your King is coming, riding on a donkey’s colt.”</a:t>
            </a:r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1DCAFD6D-60B5-BC92-9B6D-EF771B0F73CD}"/>
              </a:ext>
            </a:extLst>
          </p:cNvPr>
          <p:cNvSpPr txBox="1">
            <a:spLocks/>
          </p:cNvSpPr>
          <p:nvPr/>
        </p:nvSpPr>
        <p:spPr>
          <a:xfrm>
            <a:off x="8737600" y="5219700"/>
            <a:ext cx="1253067" cy="403861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+mj-lt"/>
                <a:ea typeface="ＭＳ Ｐゴシック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/>
            <a:r>
              <a:rPr lang="en-US" sz="2000" i="1" kern="0" dirty="0">
                <a:solidFill>
                  <a:schemeClr val="bg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John 12</a:t>
            </a:r>
          </a:p>
        </p:txBody>
      </p:sp>
    </p:spTree>
    <p:extLst>
      <p:ext uri="{BB962C8B-B14F-4D97-AF65-F5344CB8AC3E}">
        <p14:creationId xmlns:p14="http://schemas.microsoft.com/office/powerpoint/2010/main" val="2161807504"/>
      </p:ext>
    </p:extLst>
  </p:cSld>
  <p:clrMapOvr>
    <a:masterClrMapping/>
  </p:clrMapOvr>
  <p:transition spd="slow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6">
            <a:extLst>
              <a:ext uri="{FF2B5EF4-FFF2-40B4-BE49-F238E27FC236}">
                <a16:creationId xmlns:a16="http://schemas.microsoft.com/office/drawing/2014/main" id="{CDCF82CA-CC87-0FB9-84BA-3FEAF3C53289}"/>
              </a:ext>
            </a:extLst>
          </p:cNvPr>
          <p:cNvSpPr/>
          <p:nvPr/>
        </p:nvSpPr>
        <p:spPr bwMode="auto">
          <a:xfrm>
            <a:off x="1422400" y="266700"/>
            <a:ext cx="7315200" cy="3582519"/>
          </a:xfrm>
          <a:prstGeom prst="roundRect">
            <a:avLst>
              <a:gd name="adj" fmla="val 0"/>
            </a:avLst>
          </a:prstGeom>
          <a:solidFill>
            <a:schemeClr val="tx1">
              <a:alpha val="50000"/>
            </a:schemeClr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baseline="30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9 </a:t>
            </a: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Shout in triumph,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 people of Jerusalem!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Look, </a:t>
            </a:r>
            <a:r>
              <a:rPr lang="en-US" sz="3600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your king</a:t>
            </a: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is coming to you.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He is righteous and victorious,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yet he is humble,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riding on a donkey—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riding on a donkey’s colt…</a:t>
            </a:r>
          </a:p>
        </p:txBody>
      </p:sp>
      <p:sp>
        <p:nvSpPr>
          <p:cNvPr id="5" name="Rounded Rectangle 6">
            <a:extLst>
              <a:ext uri="{FF2B5EF4-FFF2-40B4-BE49-F238E27FC236}">
                <a16:creationId xmlns:a16="http://schemas.microsoft.com/office/drawing/2014/main" id="{5EA666E1-8C50-8DDE-9685-F8E776F6D893}"/>
              </a:ext>
            </a:extLst>
          </p:cNvPr>
          <p:cNvSpPr/>
          <p:nvPr/>
        </p:nvSpPr>
        <p:spPr bwMode="auto">
          <a:xfrm>
            <a:off x="6794500" y="3468368"/>
            <a:ext cx="1905000" cy="341632"/>
          </a:xfrm>
          <a:prstGeom prst="roundRect">
            <a:avLst>
              <a:gd name="adj" fmla="val 0"/>
            </a:avLst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 algn="r">
              <a:lnSpc>
                <a:spcPct val="90000"/>
              </a:lnSpc>
            </a:pPr>
            <a:r>
              <a:rPr lang="en-US" sz="18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(Zech 9:9-10)</a:t>
            </a:r>
          </a:p>
        </p:txBody>
      </p:sp>
    </p:spTree>
    <p:extLst>
      <p:ext uri="{BB962C8B-B14F-4D97-AF65-F5344CB8AC3E}">
        <p14:creationId xmlns:p14="http://schemas.microsoft.com/office/powerpoint/2010/main" val="2415987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6">
            <a:extLst>
              <a:ext uri="{FF2B5EF4-FFF2-40B4-BE49-F238E27FC236}">
                <a16:creationId xmlns:a16="http://schemas.microsoft.com/office/drawing/2014/main" id="{CDCF82CA-CC87-0FB9-84BA-3FEAF3C53289}"/>
              </a:ext>
            </a:extLst>
          </p:cNvPr>
          <p:cNvSpPr/>
          <p:nvPr/>
        </p:nvSpPr>
        <p:spPr bwMode="auto">
          <a:xfrm>
            <a:off x="1422400" y="266700"/>
            <a:ext cx="7315200" cy="3582519"/>
          </a:xfrm>
          <a:prstGeom prst="roundRect">
            <a:avLst>
              <a:gd name="adj" fmla="val 0"/>
            </a:avLst>
          </a:prstGeom>
          <a:solidFill>
            <a:schemeClr val="tx1">
              <a:alpha val="50000"/>
            </a:schemeClr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baseline="30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10 </a:t>
            </a: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His realm will stretch from sea to sea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Because of the covenant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 made with you, </a:t>
            </a:r>
            <a:r>
              <a:rPr lang="en-US" sz="3600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sealed with blood</a:t>
            </a: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 will free your prisoners from death…</a:t>
            </a:r>
          </a:p>
          <a:p>
            <a:pPr marL="174625" indent="-174625">
              <a:lnSpc>
                <a:spcPct val="90000"/>
              </a:lnSpc>
            </a:pP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4625" indent="-174625">
              <a:lnSpc>
                <a:spcPct val="90000"/>
              </a:lnSpc>
            </a:pP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4625" indent="-174625">
              <a:lnSpc>
                <a:spcPct val="90000"/>
              </a:lnSpc>
            </a:pP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Rounded Rectangle 6">
            <a:extLst>
              <a:ext uri="{FF2B5EF4-FFF2-40B4-BE49-F238E27FC236}">
                <a16:creationId xmlns:a16="http://schemas.microsoft.com/office/drawing/2014/main" id="{5CDED2CE-F644-6F27-14E7-92C886BD3AAE}"/>
              </a:ext>
            </a:extLst>
          </p:cNvPr>
          <p:cNvSpPr/>
          <p:nvPr/>
        </p:nvSpPr>
        <p:spPr bwMode="auto">
          <a:xfrm>
            <a:off x="6794500" y="3468368"/>
            <a:ext cx="1905000" cy="341632"/>
          </a:xfrm>
          <a:prstGeom prst="roundRect">
            <a:avLst>
              <a:gd name="adj" fmla="val 0"/>
            </a:avLst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 algn="r">
              <a:lnSpc>
                <a:spcPct val="90000"/>
              </a:lnSpc>
            </a:pPr>
            <a:r>
              <a:rPr lang="en-US" sz="18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(Zech 9:9-10)</a:t>
            </a:r>
          </a:p>
        </p:txBody>
      </p:sp>
    </p:spTree>
    <p:extLst>
      <p:ext uri="{BB962C8B-B14F-4D97-AF65-F5344CB8AC3E}">
        <p14:creationId xmlns:p14="http://schemas.microsoft.com/office/powerpoint/2010/main" val="288105597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12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16 His disciples didn’t understand at the time </a:t>
            </a:r>
            <a:br>
              <a:rPr lang="en-US" dirty="0"/>
            </a:br>
            <a:r>
              <a:rPr lang="en-US" dirty="0"/>
              <a:t>that this was a fulfillment of prophecy.</a:t>
            </a:r>
          </a:p>
          <a:p>
            <a:r>
              <a:rPr lang="en-US" dirty="0"/>
              <a:t>But after Jesus entered into his glory, </a:t>
            </a:r>
            <a:br>
              <a:rPr lang="en-US" dirty="0"/>
            </a:br>
            <a:r>
              <a:rPr lang="en-US" dirty="0"/>
              <a:t>they remembered what had happened </a:t>
            </a:r>
            <a:br>
              <a:rPr lang="en-US" dirty="0"/>
            </a:br>
            <a:r>
              <a:rPr lang="en-US" dirty="0"/>
              <a:t>and realized that these things </a:t>
            </a:r>
            <a:br>
              <a:rPr lang="en-US" dirty="0"/>
            </a:br>
            <a:r>
              <a:rPr lang="en-US" dirty="0"/>
              <a:t>had been written about him.</a:t>
            </a:r>
          </a:p>
        </p:txBody>
      </p:sp>
    </p:spTree>
    <p:extLst>
      <p:ext uri="{BB962C8B-B14F-4D97-AF65-F5344CB8AC3E}">
        <p14:creationId xmlns:p14="http://schemas.microsoft.com/office/powerpoint/2010/main" val="2045470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12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16 His disciples didn’t understand at the time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that this was </a:t>
            </a:r>
            <a:r>
              <a:rPr lang="en-US" dirty="0"/>
              <a:t>a fulfillment of prophecy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But after Jesus entered into his glory,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they remembered what had happened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 realized that these things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had been written about him.</a:t>
            </a:r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id="{A19119AA-4112-757C-CE2B-8D4A9D8F3AC6}"/>
              </a:ext>
            </a:extLst>
          </p:cNvPr>
          <p:cNvSpPr/>
          <p:nvPr/>
        </p:nvSpPr>
        <p:spPr bwMode="auto">
          <a:xfrm>
            <a:off x="6582833" y="1485900"/>
            <a:ext cx="3276600" cy="1588127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Zechariah 9:9; Exodus 12:3;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Daniel 9:24-26</a:t>
            </a:r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id="{BCC8534C-C21F-7DA3-91E9-6922D4EF77B0}"/>
              </a:ext>
            </a:extLst>
          </p:cNvPr>
          <p:cNvSpPr/>
          <p:nvPr/>
        </p:nvSpPr>
        <p:spPr bwMode="auto">
          <a:xfrm>
            <a:off x="203200" y="3486150"/>
            <a:ext cx="8818034" cy="2086725"/>
          </a:xfrm>
          <a:prstGeom prst="roundRect">
            <a:avLst>
              <a:gd name="adj" fmla="val 0"/>
            </a:avLst>
          </a:prstGeom>
          <a:solidFill>
            <a:schemeClr val="tx1">
              <a:alpha val="50000"/>
            </a:schemeClr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Some of the Pharisees in the crowd said to Jesus, “Teacher, rebuke your disciples!” 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“I tell you,” he replied, “if they keep quiet,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stones will cry out.” 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(Luke 19:39-40)</a:t>
            </a:r>
            <a:endParaRPr lang="en-US" sz="32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837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2095059-A397-52A4-F0E3-73E1E8C11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Final Week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B33A5BE-E9F2-C4D2-9493-0F55F96EB2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John 12 begins the final week of Jesus’ life</a:t>
            </a:r>
          </a:p>
          <a:p>
            <a:r>
              <a:rPr lang="en-US" dirty="0"/>
              <a:t>A month or so has passed since raising Lazarus</a:t>
            </a:r>
          </a:p>
          <a:p>
            <a:endParaRPr lang="en-US" i="1" dirty="0"/>
          </a:p>
          <a:p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5872776-9313-3FFF-76EA-58BBD6CA89EB}"/>
              </a:ext>
            </a:extLst>
          </p:cNvPr>
          <p:cNvSpPr/>
          <p:nvPr/>
        </p:nvSpPr>
        <p:spPr bwMode="auto">
          <a:xfrm>
            <a:off x="2612191" y="4070214"/>
            <a:ext cx="3572709" cy="684486"/>
          </a:xfrm>
          <a:prstGeom prst="ellipse">
            <a:avLst/>
          </a:prstGeom>
          <a:noFill/>
          <a:ln w="889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2F1F8B7-EFD6-AF12-B153-F1D870EA1EA2}"/>
              </a:ext>
            </a:extLst>
          </p:cNvPr>
          <p:cNvSpPr/>
          <p:nvPr/>
        </p:nvSpPr>
        <p:spPr bwMode="auto">
          <a:xfrm>
            <a:off x="5994400" y="3009900"/>
            <a:ext cx="1558544" cy="669788"/>
          </a:xfrm>
          <a:prstGeom prst="ellipse">
            <a:avLst/>
          </a:prstGeom>
          <a:noFill/>
          <a:ln w="889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63675BA-6565-196C-6BB7-33BB124A2884}"/>
              </a:ext>
            </a:extLst>
          </p:cNvPr>
          <p:cNvSpPr/>
          <p:nvPr/>
        </p:nvSpPr>
        <p:spPr bwMode="auto">
          <a:xfrm>
            <a:off x="4822372" y="2173014"/>
            <a:ext cx="1558544" cy="684486"/>
          </a:xfrm>
          <a:prstGeom prst="ellipse">
            <a:avLst/>
          </a:prstGeom>
          <a:noFill/>
          <a:ln w="889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04731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12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16 His disciples didn’t understand at the time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that this was </a:t>
            </a:r>
            <a:r>
              <a:rPr lang="en-US" dirty="0"/>
              <a:t>a fulfillment of prophecy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But after Jesus entered into his glory,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they remembered what had happened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 realized that these things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had been written about him.</a:t>
            </a:r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id="{BCC8534C-C21F-7DA3-91E9-6922D4EF77B0}"/>
              </a:ext>
            </a:extLst>
          </p:cNvPr>
          <p:cNvSpPr/>
          <p:nvPr/>
        </p:nvSpPr>
        <p:spPr bwMode="auto">
          <a:xfrm>
            <a:off x="203200" y="3486150"/>
            <a:ext cx="8818034" cy="2086725"/>
          </a:xfrm>
          <a:prstGeom prst="roundRect">
            <a:avLst>
              <a:gd name="adj" fmla="val 0"/>
            </a:avLst>
          </a:prstGeom>
          <a:solidFill>
            <a:schemeClr val="tx1">
              <a:alpha val="50000"/>
            </a:schemeClr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As he approached Jerusalem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and saw the city, he </a:t>
            </a:r>
            <a:r>
              <a:rPr lang="en-US" sz="3600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wept</a:t>
            </a: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over it… 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“You did not recognize the time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of God’s coming to you.” 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(Luke 19:41-42)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238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12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16 His disciples didn’t understand at the time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that this was a fulfillment of prophecy.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But after Jesus entered into his glory,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they remembered what had happened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 realized that these things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had been written about him.</a:t>
            </a:r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id="{BCC8534C-C21F-7DA3-91E9-6922D4EF77B0}"/>
              </a:ext>
            </a:extLst>
          </p:cNvPr>
          <p:cNvSpPr/>
          <p:nvPr/>
        </p:nvSpPr>
        <p:spPr bwMode="auto">
          <a:xfrm>
            <a:off x="203200" y="3486150"/>
            <a:ext cx="8818034" cy="2086725"/>
          </a:xfrm>
          <a:prstGeom prst="roundRect">
            <a:avLst>
              <a:gd name="adj" fmla="val 0"/>
            </a:avLst>
          </a:prstGeom>
          <a:solidFill>
            <a:schemeClr val="tx1">
              <a:alpha val="50000"/>
            </a:schemeClr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At this point Jesus returns to Bethany </a:t>
            </a:r>
            <a:r>
              <a:rPr lang="en-US" sz="18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(Mk 11:11)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On Monday he comes back to Jerusalem and clears the temple again 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(John 2; Matt 21:12-17)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John records little public teaching that week</a:t>
            </a:r>
            <a:endParaRPr lang="en-US" sz="54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6955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12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23 </a:t>
            </a:r>
            <a:r>
              <a:rPr lang="en-US" dirty="0"/>
              <a:t>“The hour has come </a:t>
            </a:r>
            <a:br>
              <a:rPr lang="en-US" dirty="0"/>
            </a:br>
            <a:r>
              <a:rPr lang="en-US" dirty="0"/>
              <a:t>for the Son of Man to be </a:t>
            </a:r>
            <a:r>
              <a:rPr lang="en-US" u="sng" dirty="0"/>
              <a:t>glorified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59195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12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24 </a:t>
            </a:r>
            <a:r>
              <a:rPr lang="en-US" dirty="0"/>
              <a:t>Very truly I tell you, </a:t>
            </a:r>
            <a:br>
              <a:rPr lang="en-US" dirty="0"/>
            </a:br>
            <a:r>
              <a:rPr lang="en-US" dirty="0"/>
              <a:t>unless a kernel of wheat </a:t>
            </a:r>
            <a:br>
              <a:rPr lang="en-US" dirty="0"/>
            </a:br>
            <a:r>
              <a:rPr lang="en-US" dirty="0"/>
              <a:t>falls to the ground and dies, </a:t>
            </a:r>
            <a:br>
              <a:rPr lang="en-US" dirty="0"/>
            </a:br>
            <a:r>
              <a:rPr lang="en-US" dirty="0"/>
              <a:t>it remains only a single seed.</a:t>
            </a:r>
          </a:p>
          <a:p>
            <a:r>
              <a:rPr lang="en-US" dirty="0"/>
              <a:t>	But if it dies, it produces many seeds.</a:t>
            </a:r>
          </a:p>
        </p:txBody>
      </p:sp>
    </p:spTree>
    <p:extLst>
      <p:ext uri="{BB962C8B-B14F-4D97-AF65-F5344CB8AC3E}">
        <p14:creationId xmlns:p14="http://schemas.microsoft.com/office/powerpoint/2010/main" val="119568429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E33091A1-D3AE-F233-7BDE-C11765F04FDD}"/>
              </a:ext>
            </a:extLst>
          </p:cNvPr>
          <p:cNvGrpSpPr/>
          <p:nvPr/>
        </p:nvGrpSpPr>
        <p:grpSpPr>
          <a:xfrm>
            <a:off x="678902" y="4218281"/>
            <a:ext cx="3110827" cy="1397338"/>
            <a:chOff x="678902" y="4218281"/>
            <a:chExt cx="3110827" cy="1397338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0650C32-3F99-808E-5E4F-BCD3B639ABFA}"/>
                </a:ext>
              </a:extLst>
            </p:cNvPr>
            <p:cNvGrpSpPr/>
            <p:nvPr/>
          </p:nvGrpSpPr>
          <p:grpSpPr>
            <a:xfrm>
              <a:off x="694915" y="4998774"/>
              <a:ext cx="3094814" cy="616845"/>
              <a:chOff x="694915" y="4998774"/>
              <a:chExt cx="3094814" cy="616845"/>
            </a:xfrm>
          </p:grpSpPr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EF1D657D-674E-5DD8-E6BC-69B76D375581}"/>
                  </a:ext>
                </a:extLst>
              </p:cNvPr>
              <p:cNvGrpSpPr/>
              <p:nvPr/>
            </p:nvGrpSpPr>
            <p:grpSpPr>
              <a:xfrm>
                <a:off x="699979" y="5280570"/>
                <a:ext cx="3089750" cy="335049"/>
                <a:chOff x="680524" y="4554115"/>
                <a:chExt cx="3089750" cy="335049"/>
              </a:xfrm>
            </p:grpSpPr>
            <p:pic>
              <p:nvPicPr>
                <p:cNvPr id="44" name="Picture 43">
                  <a:extLst>
                    <a:ext uri="{FF2B5EF4-FFF2-40B4-BE49-F238E27FC236}">
                      <a16:creationId xmlns:a16="http://schemas.microsoft.com/office/drawing/2014/main" id="{B557DB68-9CF6-5857-DC86-433E84136B8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/>
                <a:srcRect t="20831"/>
                <a:stretch/>
              </p:blipFill>
              <p:spPr>
                <a:xfrm>
                  <a:off x="1728822" y="4554115"/>
                  <a:ext cx="914400" cy="335049"/>
                </a:xfrm>
                <a:prstGeom prst="rect">
                  <a:avLst/>
                </a:prstGeom>
              </p:spPr>
            </p:pic>
            <p:pic>
              <p:nvPicPr>
                <p:cNvPr id="45" name="Picture 44">
                  <a:extLst>
                    <a:ext uri="{FF2B5EF4-FFF2-40B4-BE49-F238E27FC236}">
                      <a16:creationId xmlns:a16="http://schemas.microsoft.com/office/drawing/2014/main" id="{8D424B45-5D8D-C744-0F59-D87285DABAF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/>
                <a:srcRect t="20831" r="55438" b="5615"/>
                <a:stretch/>
              </p:blipFill>
              <p:spPr>
                <a:xfrm>
                  <a:off x="2997742" y="4554115"/>
                  <a:ext cx="407480" cy="311285"/>
                </a:xfrm>
                <a:prstGeom prst="rect">
                  <a:avLst/>
                </a:prstGeom>
              </p:spPr>
            </p:pic>
            <p:pic>
              <p:nvPicPr>
                <p:cNvPr id="46" name="Picture 45">
                  <a:extLst>
                    <a:ext uri="{FF2B5EF4-FFF2-40B4-BE49-F238E27FC236}">
                      <a16:creationId xmlns:a16="http://schemas.microsoft.com/office/drawing/2014/main" id="{C1C24AD2-D1B0-A8A8-47CC-FB545CEF8FD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/>
                <a:srcRect t="20831" r="55438" b="5615"/>
                <a:stretch/>
              </p:blipFill>
              <p:spPr>
                <a:xfrm>
                  <a:off x="2616742" y="4554115"/>
                  <a:ext cx="407480" cy="311285"/>
                </a:xfrm>
                <a:prstGeom prst="rect">
                  <a:avLst/>
                </a:prstGeom>
              </p:spPr>
            </p:pic>
            <p:pic>
              <p:nvPicPr>
                <p:cNvPr id="47" name="Picture 46">
                  <a:extLst>
                    <a:ext uri="{FF2B5EF4-FFF2-40B4-BE49-F238E27FC236}">
                      <a16:creationId xmlns:a16="http://schemas.microsoft.com/office/drawing/2014/main" id="{9F5F1D30-1C9A-D7A3-64E8-2C4F78B3550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/>
                <a:srcRect t="20831" r="55438" b="5615"/>
                <a:stretch/>
              </p:blipFill>
              <p:spPr>
                <a:xfrm>
                  <a:off x="1356603" y="4554115"/>
                  <a:ext cx="407480" cy="311285"/>
                </a:xfrm>
                <a:prstGeom prst="rect">
                  <a:avLst/>
                </a:prstGeom>
              </p:spPr>
            </p:pic>
            <p:pic>
              <p:nvPicPr>
                <p:cNvPr id="48" name="Picture 47">
                  <a:extLst>
                    <a:ext uri="{FF2B5EF4-FFF2-40B4-BE49-F238E27FC236}">
                      <a16:creationId xmlns:a16="http://schemas.microsoft.com/office/drawing/2014/main" id="{795D3A68-B190-4C79-A9AF-F756A2526C6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/>
                <a:srcRect t="20831" r="55438" b="5615"/>
                <a:stretch/>
              </p:blipFill>
              <p:spPr>
                <a:xfrm>
                  <a:off x="1035044" y="4554115"/>
                  <a:ext cx="407480" cy="311285"/>
                </a:xfrm>
                <a:prstGeom prst="rect">
                  <a:avLst/>
                </a:prstGeom>
              </p:spPr>
            </p:pic>
            <p:pic>
              <p:nvPicPr>
                <p:cNvPr id="49" name="Picture 48">
                  <a:extLst>
                    <a:ext uri="{FF2B5EF4-FFF2-40B4-BE49-F238E27FC236}">
                      <a16:creationId xmlns:a16="http://schemas.microsoft.com/office/drawing/2014/main" id="{D1404117-149F-EB99-9AF5-2FA80676A1F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/>
                <a:srcRect t="20831" r="55438" b="5615"/>
                <a:stretch/>
              </p:blipFill>
              <p:spPr>
                <a:xfrm>
                  <a:off x="680524" y="4554115"/>
                  <a:ext cx="407480" cy="311285"/>
                </a:xfrm>
                <a:prstGeom prst="rect">
                  <a:avLst/>
                </a:prstGeom>
              </p:spPr>
            </p:pic>
            <p:pic>
              <p:nvPicPr>
                <p:cNvPr id="50" name="Picture 49">
                  <a:extLst>
                    <a:ext uri="{FF2B5EF4-FFF2-40B4-BE49-F238E27FC236}">
                      <a16:creationId xmlns:a16="http://schemas.microsoft.com/office/drawing/2014/main" id="{F1FE70EE-C5E6-2AE4-A789-BC465C8D086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/>
                <a:srcRect t="20831" r="55438" b="5615"/>
                <a:stretch/>
              </p:blipFill>
              <p:spPr>
                <a:xfrm>
                  <a:off x="3362794" y="4554115"/>
                  <a:ext cx="407480" cy="311285"/>
                </a:xfrm>
                <a:prstGeom prst="rect">
                  <a:avLst/>
                </a:prstGeom>
              </p:spPr>
            </p:pic>
            <p:pic>
              <p:nvPicPr>
                <p:cNvPr id="51" name="Picture 50">
                  <a:extLst>
                    <a:ext uri="{FF2B5EF4-FFF2-40B4-BE49-F238E27FC236}">
                      <a16:creationId xmlns:a16="http://schemas.microsoft.com/office/drawing/2014/main" id="{1DC52E83-EB5C-A703-9CF1-002FC6A1131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/>
                <a:srcRect t="20831" r="55438" b="5615"/>
                <a:stretch/>
              </p:blipFill>
              <p:spPr>
                <a:xfrm>
                  <a:off x="2004711" y="4554115"/>
                  <a:ext cx="407480" cy="311285"/>
                </a:xfrm>
                <a:prstGeom prst="rect">
                  <a:avLst/>
                </a:prstGeom>
              </p:spPr>
            </p:pic>
          </p:grp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F5AEF55B-D4CE-1BF2-0797-1237C0CD41EA}"/>
                  </a:ext>
                </a:extLst>
              </p:cNvPr>
              <p:cNvGrpSpPr/>
              <p:nvPr/>
            </p:nvGrpSpPr>
            <p:grpSpPr>
              <a:xfrm>
                <a:off x="694915" y="4998774"/>
                <a:ext cx="3089750" cy="335049"/>
                <a:chOff x="680524" y="4554115"/>
                <a:chExt cx="3089750" cy="335049"/>
              </a:xfrm>
            </p:grpSpPr>
            <p:pic>
              <p:nvPicPr>
                <p:cNvPr id="36" name="Picture 35">
                  <a:extLst>
                    <a:ext uri="{FF2B5EF4-FFF2-40B4-BE49-F238E27FC236}">
                      <a16:creationId xmlns:a16="http://schemas.microsoft.com/office/drawing/2014/main" id="{49D6D2DB-5217-DCB3-DF45-384FDD9F51F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/>
                <a:srcRect t="20831"/>
                <a:stretch/>
              </p:blipFill>
              <p:spPr>
                <a:xfrm>
                  <a:off x="1728822" y="4554115"/>
                  <a:ext cx="914400" cy="335049"/>
                </a:xfrm>
                <a:prstGeom prst="rect">
                  <a:avLst/>
                </a:prstGeom>
              </p:spPr>
            </p:pic>
            <p:pic>
              <p:nvPicPr>
                <p:cNvPr id="37" name="Picture 36">
                  <a:extLst>
                    <a:ext uri="{FF2B5EF4-FFF2-40B4-BE49-F238E27FC236}">
                      <a16:creationId xmlns:a16="http://schemas.microsoft.com/office/drawing/2014/main" id="{EC316DDB-87C5-E3D5-E556-1C462AFECCE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/>
                <a:srcRect t="20831" r="55438" b="5615"/>
                <a:stretch/>
              </p:blipFill>
              <p:spPr>
                <a:xfrm>
                  <a:off x="2997742" y="4554115"/>
                  <a:ext cx="407480" cy="311285"/>
                </a:xfrm>
                <a:prstGeom prst="rect">
                  <a:avLst/>
                </a:prstGeom>
              </p:spPr>
            </p:pic>
            <p:pic>
              <p:nvPicPr>
                <p:cNvPr id="38" name="Picture 37">
                  <a:extLst>
                    <a:ext uri="{FF2B5EF4-FFF2-40B4-BE49-F238E27FC236}">
                      <a16:creationId xmlns:a16="http://schemas.microsoft.com/office/drawing/2014/main" id="{EFB91B45-BEA9-7A55-8349-12E581F16FD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/>
                <a:srcRect t="20831" r="55438" b="5615"/>
                <a:stretch/>
              </p:blipFill>
              <p:spPr>
                <a:xfrm>
                  <a:off x="2616742" y="4554115"/>
                  <a:ext cx="407480" cy="311285"/>
                </a:xfrm>
                <a:prstGeom prst="rect">
                  <a:avLst/>
                </a:prstGeom>
              </p:spPr>
            </p:pic>
            <p:pic>
              <p:nvPicPr>
                <p:cNvPr id="39" name="Picture 38">
                  <a:extLst>
                    <a:ext uri="{FF2B5EF4-FFF2-40B4-BE49-F238E27FC236}">
                      <a16:creationId xmlns:a16="http://schemas.microsoft.com/office/drawing/2014/main" id="{98539E04-1440-612D-476D-B10CBDE176E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/>
                <a:srcRect t="20831" r="55438" b="5615"/>
                <a:stretch/>
              </p:blipFill>
              <p:spPr>
                <a:xfrm>
                  <a:off x="1356603" y="4554115"/>
                  <a:ext cx="407480" cy="311285"/>
                </a:xfrm>
                <a:prstGeom prst="rect">
                  <a:avLst/>
                </a:prstGeom>
              </p:spPr>
            </p:pic>
            <p:pic>
              <p:nvPicPr>
                <p:cNvPr id="40" name="Picture 39">
                  <a:extLst>
                    <a:ext uri="{FF2B5EF4-FFF2-40B4-BE49-F238E27FC236}">
                      <a16:creationId xmlns:a16="http://schemas.microsoft.com/office/drawing/2014/main" id="{FC317AE8-481E-17B9-1188-BF4E7A2D2F5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/>
                <a:srcRect t="20831" r="55438" b="5615"/>
                <a:stretch/>
              </p:blipFill>
              <p:spPr>
                <a:xfrm>
                  <a:off x="1035044" y="4554115"/>
                  <a:ext cx="407480" cy="311285"/>
                </a:xfrm>
                <a:prstGeom prst="rect">
                  <a:avLst/>
                </a:prstGeom>
              </p:spPr>
            </p:pic>
            <p:pic>
              <p:nvPicPr>
                <p:cNvPr id="41" name="Picture 40">
                  <a:extLst>
                    <a:ext uri="{FF2B5EF4-FFF2-40B4-BE49-F238E27FC236}">
                      <a16:creationId xmlns:a16="http://schemas.microsoft.com/office/drawing/2014/main" id="{725962CD-8F95-88E6-E258-B228DB1DC8E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/>
                <a:srcRect t="20831" r="55438" b="5615"/>
                <a:stretch/>
              </p:blipFill>
              <p:spPr>
                <a:xfrm>
                  <a:off x="680524" y="4554115"/>
                  <a:ext cx="407480" cy="311285"/>
                </a:xfrm>
                <a:prstGeom prst="rect">
                  <a:avLst/>
                </a:prstGeom>
              </p:spPr>
            </p:pic>
            <p:pic>
              <p:nvPicPr>
                <p:cNvPr id="42" name="Picture 41">
                  <a:extLst>
                    <a:ext uri="{FF2B5EF4-FFF2-40B4-BE49-F238E27FC236}">
                      <a16:creationId xmlns:a16="http://schemas.microsoft.com/office/drawing/2014/main" id="{DF170237-A5C6-4629-2E2A-3DC5A9912BD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/>
                <a:srcRect t="20831" r="55438" b="5615"/>
                <a:stretch/>
              </p:blipFill>
              <p:spPr>
                <a:xfrm>
                  <a:off x="3362794" y="4554115"/>
                  <a:ext cx="407480" cy="311285"/>
                </a:xfrm>
                <a:prstGeom prst="rect">
                  <a:avLst/>
                </a:prstGeom>
              </p:spPr>
            </p:pic>
            <p:pic>
              <p:nvPicPr>
                <p:cNvPr id="43" name="Picture 42">
                  <a:extLst>
                    <a:ext uri="{FF2B5EF4-FFF2-40B4-BE49-F238E27FC236}">
                      <a16:creationId xmlns:a16="http://schemas.microsoft.com/office/drawing/2014/main" id="{C2697601-87A0-3158-E757-DBCF69FACF6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/>
                <a:srcRect t="20831" r="55438" b="5615"/>
                <a:stretch/>
              </p:blipFill>
              <p:spPr>
                <a:xfrm>
                  <a:off x="2004711" y="4554115"/>
                  <a:ext cx="407480" cy="311285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04DDEFA-993E-EC9A-B517-2BB1A773A738}"/>
                </a:ext>
              </a:extLst>
            </p:cNvPr>
            <p:cNvGrpSpPr/>
            <p:nvPr/>
          </p:nvGrpSpPr>
          <p:grpSpPr>
            <a:xfrm>
              <a:off x="691873" y="4750214"/>
              <a:ext cx="3089750" cy="335049"/>
              <a:chOff x="680524" y="4554115"/>
              <a:chExt cx="3089750" cy="335049"/>
            </a:xfrm>
          </p:grpSpPr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4631A83E-D127-E63D-310F-9184896FD7D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20831"/>
              <a:stretch/>
            </p:blipFill>
            <p:spPr>
              <a:xfrm>
                <a:off x="1728822" y="4554115"/>
                <a:ext cx="914400" cy="335049"/>
              </a:xfrm>
              <a:prstGeom prst="rect">
                <a:avLst/>
              </a:prstGeom>
            </p:spPr>
          </p:pic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816ECBF3-CE06-EABD-30E9-CF02E805F97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20831" r="55438" b="5615"/>
              <a:stretch/>
            </p:blipFill>
            <p:spPr>
              <a:xfrm>
                <a:off x="2997742" y="4554115"/>
                <a:ext cx="407480" cy="311285"/>
              </a:xfrm>
              <a:prstGeom prst="rect">
                <a:avLst/>
              </a:prstGeom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8B7771FD-772E-B692-19E0-E04377E5F03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20831" r="55438" b="5615"/>
              <a:stretch/>
            </p:blipFill>
            <p:spPr>
              <a:xfrm>
                <a:off x="2616742" y="4554115"/>
                <a:ext cx="407480" cy="311285"/>
              </a:xfrm>
              <a:prstGeom prst="rect">
                <a:avLst/>
              </a:prstGeom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BE184BD8-F147-D081-288B-DA40097084A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20831" r="55438" b="5615"/>
              <a:stretch/>
            </p:blipFill>
            <p:spPr>
              <a:xfrm>
                <a:off x="1356603" y="4554115"/>
                <a:ext cx="407480" cy="311285"/>
              </a:xfrm>
              <a:prstGeom prst="rect">
                <a:avLst/>
              </a:prstGeom>
            </p:spPr>
          </p:pic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8310E22D-80C9-907F-9796-7D86DB8CD61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20831" r="55438" b="5615"/>
              <a:stretch/>
            </p:blipFill>
            <p:spPr>
              <a:xfrm>
                <a:off x="1035044" y="4554115"/>
                <a:ext cx="407480" cy="311285"/>
              </a:xfrm>
              <a:prstGeom prst="rect">
                <a:avLst/>
              </a:prstGeom>
            </p:spPr>
          </p:pic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CCDCDDD5-2FEA-80CF-C482-9C97A680DE8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20831" r="55438" b="5615"/>
              <a:stretch/>
            </p:blipFill>
            <p:spPr>
              <a:xfrm>
                <a:off x="680524" y="4554115"/>
                <a:ext cx="407480" cy="311285"/>
              </a:xfrm>
              <a:prstGeom prst="rect">
                <a:avLst/>
              </a:prstGeom>
            </p:spPr>
          </p:pic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BE8ADD55-D438-D284-4587-342BE76E04D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20831" r="55438" b="5615"/>
              <a:stretch/>
            </p:blipFill>
            <p:spPr>
              <a:xfrm>
                <a:off x="3362794" y="4554115"/>
                <a:ext cx="407480" cy="311285"/>
              </a:xfrm>
              <a:prstGeom prst="rect">
                <a:avLst/>
              </a:prstGeom>
            </p:spPr>
          </p:pic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CF97071C-7766-9E19-32DF-6157C800297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20831" r="55438" b="5615"/>
              <a:stretch/>
            </p:blipFill>
            <p:spPr>
              <a:xfrm>
                <a:off x="2004711" y="4554115"/>
                <a:ext cx="407480" cy="311285"/>
              </a:xfrm>
              <a:prstGeom prst="rect">
                <a:avLst/>
              </a:prstGeom>
            </p:spPr>
          </p:pic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79D0AD7C-A5F1-E721-4BA1-95B335140F90}"/>
                </a:ext>
              </a:extLst>
            </p:cNvPr>
            <p:cNvGrpSpPr/>
            <p:nvPr/>
          </p:nvGrpSpPr>
          <p:grpSpPr>
            <a:xfrm>
              <a:off x="678902" y="4496535"/>
              <a:ext cx="3089750" cy="335049"/>
              <a:chOff x="680524" y="4554115"/>
              <a:chExt cx="3089750" cy="335049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AC5B4478-F55F-6147-099A-5117423D9C2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20831"/>
              <a:stretch/>
            </p:blipFill>
            <p:spPr>
              <a:xfrm>
                <a:off x="1728822" y="4554115"/>
                <a:ext cx="914400" cy="335049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55D05224-0B21-92FF-FF6D-BC30DCC0FA4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20831" r="55438" b="5615"/>
              <a:stretch/>
            </p:blipFill>
            <p:spPr>
              <a:xfrm>
                <a:off x="2997742" y="4554115"/>
                <a:ext cx="407480" cy="311285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09756793-8437-C027-EBAF-B2CEFBF14C0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20831" r="55438" b="5615"/>
              <a:stretch/>
            </p:blipFill>
            <p:spPr>
              <a:xfrm>
                <a:off x="2616742" y="4554115"/>
                <a:ext cx="407480" cy="311285"/>
              </a:xfrm>
              <a:prstGeom prst="rect">
                <a:avLst/>
              </a:prstGeom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23C2F4BB-321F-0D83-FDC0-ED60C505BA8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20831" r="55438" b="5615"/>
              <a:stretch/>
            </p:blipFill>
            <p:spPr>
              <a:xfrm>
                <a:off x="1356603" y="4554115"/>
                <a:ext cx="407480" cy="311285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D32DCCE8-9F1E-531A-9F06-66516F502FD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20831" r="55438" b="5615"/>
              <a:stretch/>
            </p:blipFill>
            <p:spPr>
              <a:xfrm>
                <a:off x="1035044" y="4554115"/>
                <a:ext cx="407480" cy="311285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0AB9482E-57BA-DC28-088C-4A91F9F1AAC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20831" r="55438" b="5615"/>
              <a:stretch/>
            </p:blipFill>
            <p:spPr>
              <a:xfrm>
                <a:off x="680524" y="4554115"/>
                <a:ext cx="407480" cy="311285"/>
              </a:xfrm>
              <a:prstGeom prst="rect">
                <a:avLst/>
              </a:prstGeom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BA358253-3482-982E-280A-5A82BF31D00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20831" r="55438" b="5615"/>
              <a:stretch/>
            </p:blipFill>
            <p:spPr>
              <a:xfrm>
                <a:off x="3362794" y="4554115"/>
                <a:ext cx="407480" cy="311285"/>
              </a:xfrm>
              <a:prstGeom prst="rect">
                <a:avLst/>
              </a:prstGeom>
            </p:spPr>
          </p:pic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87C1CE8B-0B79-3908-78C0-3234C05AEA2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20831" r="55438" b="5615"/>
              <a:stretch/>
            </p:blipFill>
            <p:spPr>
              <a:xfrm>
                <a:off x="2004711" y="4554115"/>
                <a:ext cx="407480" cy="311285"/>
              </a:xfrm>
              <a:prstGeom prst="rect">
                <a:avLst/>
              </a:prstGeom>
            </p:spPr>
          </p:pic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A1B8452-3A0C-D751-4711-51BD390910DA}"/>
                </a:ext>
              </a:extLst>
            </p:cNvPr>
            <p:cNvGrpSpPr/>
            <p:nvPr/>
          </p:nvGrpSpPr>
          <p:grpSpPr>
            <a:xfrm>
              <a:off x="678902" y="4218281"/>
              <a:ext cx="3089750" cy="335049"/>
              <a:chOff x="678902" y="4218281"/>
              <a:chExt cx="3089750" cy="335049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EB12AAAB-00CB-B0E3-3FA1-B816B5E4E82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20831"/>
              <a:stretch/>
            </p:blipFill>
            <p:spPr>
              <a:xfrm>
                <a:off x="1727200" y="4218281"/>
                <a:ext cx="914400" cy="335049"/>
              </a:xfrm>
              <a:prstGeom prst="rect">
                <a:avLst/>
              </a:prstGeom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E5973BD1-9940-527B-1EA0-CA103D3932E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20831" r="55438" b="5615"/>
              <a:stretch/>
            </p:blipFill>
            <p:spPr>
              <a:xfrm>
                <a:off x="2996120" y="4218281"/>
                <a:ext cx="407480" cy="311285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93B5E288-BEDE-03E3-ED5A-4BB3A03AF45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20831" r="55438" b="5615"/>
              <a:stretch/>
            </p:blipFill>
            <p:spPr>
              <a:xfrm>
                <a:off x="2615120" y="4218281"/>
                <a:ext cx="407480" cy="311285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C716407F-D3E3-4C52-6927-903D96C29CD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20831" r="55438" b="5615"/>
              <a:stretch/>
            </p:blipFill>
            <p:spPr>
              <a:xfrm>
                <a:off x="1354981" y="4218281"/>
                <a:ext cx="407480" cy="311285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F8D3025D-6F67-2FE2-6951-1B0205A833C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20831" r="55438" b="5615"/>
              <a:stretch/>
            </p:blipFill>
            <p:spPr>
              <a:xfrm>
                <a:off x="1033422" y="4218281"/>
                <a:ext cx="407480" cy="311285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4B8ED35B-B1B4-4F45-03FA-7D3C4EC1415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20831" r="55438" b="5615"/>
              <a:stretch/>
            </p:blipFill>
            <p:spPr>
              <a:xfrm>
                <a:off x="678902" y="4218281"/>
                <a:ext cx="407480" cy="311285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B173AE05-E34A-E6D1-BD6E-C76266C051D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20831" r="55438" b="5615"/>
              <a:stretch/>
            </p:blipFill>
            <p:spPr>
              <a:xfrm>
                <a:off x="3361172" y="4218281"/>
                <a:ext cx="407480" cy="311285"/>
              </a:xfrm>
              <a:prstGeom prst="rect">
                <a:avLst/>
              </a:prstGeom>
            </p:spPr>
          </p:pic>
        </p:grpSp>
      </p:grp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12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24 </a:t>
            </a:r>
            <a:r>
              <a:rPr lang="en-US" dirty="0"/>
              <a:t>Very truly I tell you, </a:t>
            </a:r>
            <a:br>
              <a:rPr lang="en-US" dirty="0"/>
            </a:br>
            <a:r>
              <a:rPr lang="en-US" dirty="0"/>
              <a:t>unless a kernel of wheat </a:t>
            </a:r>
            <a:br>
              <a:rPr lang="en-US" dirty="0"/>
            </a:br>
            <a:r>
              <a:rPr lang="en-US" dirty="0"/>
              <a:t>falls to the ground and dies, </a:t>
            </a:r>
            <a:br>
              <a:rPr lang="en-US" dirty="0"/>
            </a:br>
            <a:r>
              <a:rPr lang="en-US" dirty="0"/>
              <a:t>it remains only a single seed.</a:t>
            </a:r>
          </a:p>
          <a:p>
            <a:r>
              <a:rPr lang="en-US" dirty="0"/>
              <a:t>	But if it dies, it produces many seeds.</a:t>
            </a:r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id="{06826AC9-5711-8D7E-6F8C-F3D9ED9A371F}"/>
              </a:ext>
            </a:extLst>
          </p:cNvPr>
          <p:cNvSpPr/>
          <p:nvPr/>
        </p:nvSpPr>
        <p:spPr bwMode="auto">
          <a:xfrm>
            <a:off x="2859398" y="3692533"/>
            <a:ext cx="6960507" cy="1588127"/>
          </a:xfrm>
          <a:prstGeom prst="roundRect">
            <a:avLst>
              <a:gd name="adj" fmla="val 0"/>
            </a:avLst>
          </a:prstGeom>
          <a:solidFill>
            <a:schemeClr val="tx1">
              <a:alpha val="50000"/>
            </a:schemeClr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“Life out of death” Principle</a:t>
            </a:r>
            <a:endParaRPr lang="en-US" sz="54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key to our salvation 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(Galatians 2:20)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 key element in spiritual growth</a:t>
            </a:r>
          </a:p>
        </p:txBody>
      </p:sp>
    </p:spTree>
    <p:extLst>
      <p:ext uri="{BB962C8B-B14F-4D97-AF65-F5344CB8AC3E}">
        <p14:creationId xmlns:p14="http://schemas.microsoft.com/office/powerpoint/2010/main" val="315735832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Cor 4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69334" y="114300"/>
            <a:ext cx="7653865" cy="4838700"/>
          </a:xfrm>
        </p:spPr>
        <p:txBody>
          <a:bodyPr/>
          <a:lstStyle/>
          <a:p>
            <a:r>
              <a:rPr lang="en-US" baseline="30000" dirty="0"/>
              <a:t>7 </a:t>
            </a:r>
            <a:r>
              <a:rPr lang="en-US" dirty="0"/>
              <a:t>But we have this treasure in </a:t>
            </a:r>
            <a:r>
              <a:rPr lang="en-US" u="sng" dirty="0"/>
              <a:t>jars of clay</a:t>
            </a:r>
            <a:r>
              <a:rPr lang="en-US" dirty="0"/>
              <a:t> to show that this all-surpassing power is from God and not from us…</a:t>
            </a:r>
          </a:p>
        </p:txBody>
      </p:sp>
      <p:sp>
        <p:nvSpPr>
          <p:cNvPr id="3" name="Rounded Rectangle 6">
            <a:extLst>
              <a:ext uri="{FF2B5EF4-FFF2-40B4-BE49-F238E27FC236}">
                <a16:creationId xmlns:a16="http://schemas.microsoft.com/office/drawing/2014/main" id="{F9766296-AB84-B954-F1CB-988728F77961}"/>
              </a:ext>
            </a:extLst>
          </p:cNvPr>
          <p:cNvSpPr/>
          <p:nvPr/>
        </p:nvSpPr>
        <p:spPr bwMode="auto">
          <a:xfrm>
            <a:off x="2859398" y="3692533"/>
            <a:ext cx="6960507" cy="1588127"/>
          </a:xfrm>
          <a:prstGeom prst="roundRect">
            <a:avLst>
              <a:gd name="adj" fmla="val 0"/>
            </a:avLst>
          </a:prstGeom>
          <a:solidFill>
            <a:schemeClr val="tx1">
              <a:alpha val="50000"/>
            </a:schemeClr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“Life out of death” Principle</a:t>
            </a:r>
            <a:endParaRPr lang="en-US" sz="54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key to our salvation 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(Galatians 2:20)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 key element in spiritual growth</a:t>
            </a:r>
          </a:p>
        </p:txBody>
      </p:sp>
    </p:spTree>
    <p:extLst>
      <p:ext uri="{BB962C8B-B14F-4D97-AF65-F5344CB8AC3E}">
        <p14:creationId xmlns:p14="http://schemas.microsoft.com/office/powerpoint/2010/main" val="165094623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Cor 4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69334" y="114300"/>
            <a:ext cx="7653865" cy="4838700"/>
          </a:xfrm>
        </p:spPr>
        <p:txBody>
          <a:bodyPr/>
          <a:lstStyle/>
          <a:p>
            <a:r>
              <a:rPr lang="en-US" baseline="30000" dirty="0"/>
              <a:t>7 </a:t>
            </a:r>
            <a:r>
              <a:rPr lang="en-US" dirty="0"/>
              <a:t>But we have this treasure in </a:t>
            </a:r>
            <a:r>
              <a:rPr lang="en-US" u="sng" dirty="0"/>
              <a:t>jars of clay</a:t>
            </a:r>
            <a:r>
              <a:rPr lang="en-US" dirty="0"/>
              <a:t> to show that this all-surpassing power is from God and not from us…</a:t>
            </a:r>
          </a:p>
          <a:p>
            <a:r>
              <a:rPr lang="en-US" baseline="30000" dirty="0"/>
              <a:t>11 </a:t>
            </a:r>
            <a:r>
              <a:rPr lang="en-US" dirty="0"/>
              <a:t>We who are alive are always being given over to death for Jesus’ sake, </a:t>
            </a:r>
            <a:br>
              <a:rPr lang="en-US" dirty="0"/>
            </a:br>
            <a:r>
              <a:rPr lang="en-US" dirty="0"/>
              <a:t>so that </a:t>
            </a:r>
            <a:r>
              <a:rPr lang="en-US" u="sng" dirty="0"/>
              <a:t>his life</a:t>
            </a:r>
            <a:r>
              <a:rPr lang="en-US" dirty="0"/>
              <a:t> may also be revealed </a:t>
            </a:r>
            <a:br>
              <a:rPr lang="en-US" dirty="0"/>
            </a:br>
            <a:r>
              <a:rPr lang="en-US" dirty="0"/>
              <a:t>in our mortal body.</a:t>
            </a:r>
          </a:p>
        </p:txBody>
      </p:sp>
      <p:sp>
        <p:nvSpPr>
          <p:cNvPr id="3" name="Rounded Rectangle 6">
            <a:extLst>
              <a:ext uri="{FF2B5EF4-FFF2-40B4-BE49-F238E27FC236}">
                <a16:creationId xmlns:a16="http://schemas.microsoft.com/office/drawing/2014/main" id="{18F61A5F-98FF-1D4A-4C95-9C58BB36CF2A}"/>
              </a:ext>
            </a:extLst>
          </p:cNvPr>
          <p:cNvSpPr/>
          <p:nvPr/>
        </p:nvSpPr>
        <p:spPr bwMode="auto">
          <a:xfrm>
            <a:off x="2870200" y="3924300"/>
            <a:ext cx="6960507" cy="1588127"/>
          </a:xfrm>
          <a:prstGeom prst="roundRect">
            <a:avLst>
              <a:gd name="adj" fmla="val 0"/>
            </a:avLst>
          </a:prstGeom>
          <a:solidFill>
            <a:schemeClr val="tx1">
              <a:alpha val="50000"/>
            </a:schemeClr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“Life out of death” Principle</a:t>
            </a:r>
            <a:endParaRPr lang="en-US" sz="54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key to our salvation 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(Galatians 2:20)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 key element in spiritual growth</a:t>
            </a:r>
          </a:p>
        </p:txBody>
      </p:sp>
    </p:spTree>
    <p:extLst>
      <p:ext uri="{BB962C8B-B14F-4D97-AF65-F5344CB8AC3E}">
        <p14:creationId xmlns:p14="http://schemas.microsoft.com/office/powerpoint/2010/main" val="261991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12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25 </a:t>
            </a:r>
            <a:r>
              <a:rPr lang="en-US" dirty="0"/>
              <a:t>Anyone who loves their life will lose it, </a:t>
            </a:r>
            <a:br>
              <a:rPr lang="en-US" dirty="0"/>
            </a:br>
            <a:r>
              <a:rPr lang="en-US" dirty="0"/>
              <a:t>while anyone who hates their life in </a:t>
            </a:r>
            <a:br>
              <a:rPr lang="en-US" dirty="0"/>
            </a:br>
            <a:r>
              <a:rPr lang="en-US" dirty="0"/>
              <a:t>this world will keep it for eternal life.</a:t>
            </a:r>
          </a:p>
          <a:p>
            <a:r>
              <a:rPr lang="en-US" baseline="30000" dirty="0"/>
              <a:t>26 </a:t>
            </a:r>
            <a:r>
              <a:rPr lang="en-US" dirty="0"/>
              <a:t>Whoever serves me must follow me; </a:t>
            </a:r>
            <a:br>
              <a:rPr lang="en-US" dirty="0"/>
            </a:br>
            <a:r>
              <a:rPr lang="en-US" dirty="0"/>
              <a:t>and where I am, my servant also will be.</a:t>
            </a:r>
          </a:p>
          <a:p>
            <a:r>
              <a:rPr lang="en-US" dirty="0"/>
              <a:t>	My Father will honor the one who serves me.</a:t>
            </a:r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id="{4C76D99C-9C3F-D373-D945-A99CC9057EA0}"/>
              </a:ext>
            </a:extLst>
          </p:cNvPr>
          <p:cNvSpPr/>
          <p:nvPr/>
        </p:nvSpPr>
        <p:spPr bwMode="auto">
          <a:xfrm>
            <a:off x="2859398" y="3692533"/>
            <a:ext cx="6960507" cy="1588127"/>
          </a:xfrm>
          <a:prstGeom prst="roundRect">
            <a:avLst>
              <a:gd name="adj" fmla="val 0"/>
            </a:avLst>
          </a:prstGeom>
          <a:solidFill>
            <a:schemeClr val="tx1">
              <a:alpha val="50000"/>
            </a:schemeClr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“Life out of death” Principle</a:t>
            </a:r>
            <a:endParaRPr lang="en-US" sz="54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key to our salvation 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(Galatians 2:20)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 key element in spiritual growth</a:t>
            </a:r>
          </a:p>
        </p:txBody>
      </p:sp>
    </p:spTree>
    <p:extLst>
      <p:ext uri="{BB962C8B-B14F-4D97-AF65-F5344CB8AC3E}">
        <p14:creationId xmlns:p14="http://schemas.microsoft.com/office/powerpoint/2010/main" val="393834167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C61284C-40DB-5B0F-3553-A2F6A1D08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0151" y="5295900"/>
            <a:ext cx="3291681" cy="329914"/>
          </a:xfrm>
        </p:spPr>
        <p:txBody>
          <a:bodyPr/>
          <a:lstStyle/>
          <a:p>
            <a:r>
              <a:rPr lang="en-US" sz="1400" i="1" dirty="0"/>
              <a:t>Nee, The Release of the Spirit, p. 35-36</a:t>
            </a:r>
            <a:br>
              <a:rPr lang="en-US" sz="1400" i="1" dirty="0"/>
            </a:br>
            <a:endParaRPr lang="en-US" sz="1400" i="1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B64A95D-DC7F-BBB1-5418-A251A2182C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9335" y="79377"/>
            <a:ext cx="6550816" cy="5521324"/>
          </a:xfrm>
        </p:spPr>
        <p:txBody>
          <a:bodyPr/>
          <a:lstStyle/>
          <a:p>
            <a:r>
              <a:rPr lang="en-US" dirty="0"/>
              <a:t>We should be aware that brokenness is God’s way in our lives.</a:t>
            </a:r>
          </a:p>
        </p:txBody>
      </p:sp>
    </p:spTree>
    <p:extLst>
      <p:ext uri="{BB962C8B-B14F-4D97-AF65-F5344CB8AC3E}">
        <p14:creationId xmlns:p14="http://schemas.microsoft.com/office/powerpoint/2010/main" val="547085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C61284C-40DB-5B0F-3553-A2F6A1D08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0151" y="5295900"/>
            <a:ext cx="3291681" cy="329914"/>
          </a:xfrm>
        </p:spPr>
        <p:txBody>
          <a:bodyPr/>
          <a:lstStyle/>
          <a:p>
            <a:r>
              <a:rPr lang="en-US" sz="1400" i="1" dirty="0"/>
              <a:t>Nee, The Release of the Spirit, p. 35-36</a:t>
            </a:r>
            <a:br>
              <a:rPr lang="en-US" sz="1400" i="1" dirty="0"/>
            </a:br>
            <a:endParaRPr lang="en-US" sz="1400" i="1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B64A95D-DC7F-BBB1-5418-A251A2182C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9335" y="79377"/>
            <a:ext cx="6550816" cy="5521324"/>
          </a:xfrm>
        </p:spPr>
        <p:txBody>
          <a:bodyPr/>
          <a:lstStyle/>
          <a:p>
            <a:r>
              <a:rPr lang="en-US" dirty="0"/>
              <a:t>How sad that some still imagine that if they could only absorb more teaching, accumulate more preaching material, and assimilate more Bible exposition, they would be profitable to God.</a:t>
            </a:r>
          </a:p>
          <a:p>
            <a:r>
              <a:rPr lang="en-US" dirty="0"/>
              <a:t>This is absolutely wrong.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78205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2095059-A397-52A4-F0E3-73E1E8C11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Final Week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B33A5BE-E9F2-C4D2-9493-0F55F96EB2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John 12 begins the final week of Jesus’ life</a:t>
            </a:r>
          </a:p>
          <a:p>
            <a:r>
              <a:rPr lang="en-US" dirty="0"/>
              <a:t>A month or so has passed since raising Lazarus</a:t>
            </a:r>
          </a:p>
          <a:p>
            <a:r>
              <a:rPr lang="en-US" dirty="0"/>
              <a:t>Crowds flocked to Jerusalem for Passover </a:t>
            </a:r>
            <a:r>
              <a:rPr lang="en-US" sz="2000" i="1" dirty="0"/>
              <a:t>(John 11:55)</a:t>
            </a:r>
            <a:endParaRPr lang="en-US" i="1" dirty="0"/>
          </a:p>
          <a:p>
            <a:endParaRPr lang="en-US" dirty="0"/>
          </a:p>
        </p:txBody>
      </p:sp>
      <p:sp>
        <p:nvSpPr>
          <p:cNvPr id="8" name="Rounded Rectangle 6">
            <a:extLst>
              <a:ext uri="{FF2B5EF4-FFF2-40B4-BE49-F238E27FC236}">
                <a16:creationId xmlns:a16="http://schemas.microsoft.com/office/drawing/2014/main" id="{B2D40335-A937-25A1-6622-14A2634F2FAE}"/>
              </a:ext>
            </a:extLst>
          </p:cNvPr>
          <p:cNvSpPr/>
          <p:nvPr/>
        </p:nvSpPr>
        <p:spPr bwMode="auto">
          <a:xfrm>
            <a:off x="279400" y="2904375"/>
            <a:ext cx="9601200" cy="2086725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They kept looking for Jesus, but as they stood around in the Temple, they said to each other,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“What do you think?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He won’t come for Passover, will he?” 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(John 11:56)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56803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C61284C-40DB-5B0F-3553-A2F6A1D08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0151" y="5295900"/>
            <a:ext cx="3291681" cy="329914"/>
          </a:xfrm>
        </p:spPr>
        <p:txBody>
          <a:bodyPr/>
          <a:lstStyle/>
          <a:p>
            <a:r>
              <a:rPr lang="en-US" sz="1400" i="1" dirty="0"/>
              <a:t>Nee, The Release of the Spirit, p. 35-36</a:t>
            </a:r>
            <a:br>
              <a:rPr lang="en-US" sz="1400" i="1" dirty="0"/>
            </a:br>
            <a:endParaRPr lang="en-US" sz="1400" i="1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B64A95D-DC7F-BBB1-5418-A251A2182C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9335" y="79377"/>
            <a:ext cx="6550816" cy="5521324"/>
          </a:xfrm>
        </p:spPr>
        <p:txBody>
          <a:bodyPr/>
          <a:lstStyle/>
          <a:p>
            <a:r>
              <a:rPr lang="en-US" dirty="0"/>
              <a:t>God’s hand is upon you to break you …</a:t>
            </a:r>
          </a:p>
          <a:p>
            <a:r>
              <a:rPr lang="en-US" dirty="0"/>
              <a:t>Our difficulty is that </a:t>
            </a:r>
            <a:br>
              <a:rPr lang="en-US" dirty="0"/>
            </a:br>
            <a:r>
              <a:rPr lang="en-US" dirty="0"/>
              <a:t>as God withstands us, </a:t>
            </a:r>
            <a:br>
              <a:rPr lang="en-US" dirty="0"/>
            </a:br>
            <a:r>
              <a:rPr lang="en-US" dirty="0"/>
              <a:t>we blame others</a:t>
            </a:r>
          </a:p>
        </p:txBody>
      </p:sp>
    </p:spTree>
    <p:extLst>
      <p:ext uri="{BB962C8B-B14F-4D97-AF65-F5344CB8AC3E}">
        <p14:creationId xmlns:p14="http://schemas.microsoft.com/office/powerpoint/2010/main" val="55616321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C61284C-40DB-5B0F-3553-A2F6A1D08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6388" y="5295900"/>
            <a:ext cx="3456612" cy="329914"/>
          </a:xfrm>
        </p:spPr>
        <p:txBody>
          <a:bodyPr/>
          <a:lstStyle/>
          <a:p>
            <a:r>
              <a:rPr lang="en-US" sz="1100" i="1" dirty="0"/>
              <a:t>Miles Stanford, The Complete Green Letters, 57ff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B64A95D-DC7F-BBB1-5418-A251A2182C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7825" y="138149"/>
            <a:ext cx="6282265" cy="5521324"/>
          </a:xfrm>
        </p:spPr>
        <p:txBody>
          <a:bodyPr/>
          <a:lstStyle/>
          <a:p>
            <a:r>
              <a:rPr lang="en-US" dirty="0"/>
              <a:t>We often come across Christians who are bright and clever, and strong and righteous;</a:t>
            </a:r>
          </a:p>
          <a:p>
            <a:r>
              <a:rPr lang="en-US" dirty="0"/>
              <a:t>in fact, a little too bright, </a:t>
            </a:r>
            <a:br>
              <a:rPr lang="en-US" dirty="0"/>
            </a:br>
            <a:r>
              <a:rPr lang="en-US" dirty="0"/>
              <a:t>and a little too clever— </a:t>
            </a:r>
          </a:p>
          <a:p>
            <a:r>
              <a:rPr lang="en-US" dirty="0"/>
              <a:t>there seems so much of self </a:t>
            </a:r>
            <a:br>
              <a:rPr lang="en-US" dirty="0"/>
            </a:br>
            <a:r>
              <a:rPr lang="en-US" dirty="0"/>
              <a:t>in their strength,</a:t>
            </a:r>
          </a:p>
          <a:p>
            <a:r>
              <a:rPr lang="en-US" dirty="0"/>
              <a:t>and their righteousness is severe and critical.</a:t>
            </a:r>
          </a:p>
        </p:txBody>
      </p:sp>
    </p:spTree>
    <p:extLst>
      <p:ext uri="{BB962C8B-B14F-4D97-AF65-F5344CB8AC3E}">
        <p14:creationId xmlns:p14="http://schemas.microsoft.com/office/powerpoint/2010/main" val="645519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C61284C-40DB-5B0F-3553-A2F6A1D08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6388" y="5295900"/>
            <a:ext cx="3456612" cy="329914"/>
          </a:xfrm>
        </p:spPr>
        <p:txBody>
          <a:bodyPr/>
          <a:lstStyle/>
          <a:p>
            <a:r>
              <a:rPr lang="en-US" sz="1100" i="1" dirty="0"/>
              <a:t>Miles Stanford, The Complete Green Letters, 57ff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B64A95D-DC7F-BBB1-5418-A251A2182C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9335" y="79377"/>
            <a:ext cx="6206065" cy="5521324"/>
          </a:xfrm>
        </p:spPr>
        <p:txBody>
          <a:bodyPr/>
          <a:lstStyle/>
          <a:p>
            <a:r>
              <a:rPr lang="en-US" dirty="0"/>
              <a:t>They have everything… </a:t>
            </a:r>
          </a:p>
          <a:p>
            <a:r>
              <a:rPr lang="en-US" dirty="0"/>
              <a:t>except… crucifixion, </a:t>
            </a:r>
            <a:br>
              <a:rPr lang="en-US" dirty="0"/>
            </a:br>
            <a:r>
              <a:rPr lang="en-US" dirty="0"/>
              <a:t>which would mold them into </a:t>
            </a:r>
            <a:br>
              <a:rPr lang="en-US" dirty="0"/>
            </a:br>
            <a:r>
              <a:rPr lang="en-US" dirty="0"/>
              <a:t>a supernatural tenderness </a:t>
            </a:r>
            <a:br>
              <a:rPr lang="en-US" dirty="0"/>
            </a:br>
            <a:r>
              <a:rPr lang="en-US" dirty="0"/>
              <a:t>and limitless love for others.</a:t>
            </a:r>
          </a:p>
        </p:txBody>
      </p:sp>
    </p:spTree>
    <p:extLst>
      <p:ext uri="{BB962C8B-B14F-4D97-AF65-F5344CB8AC3E}">
        <p14:creationId xmlns:p14="http://schemas.microsoft.com/office/powerpoint/2010/main" val="394526135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12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27 </a:t>
            </a:r>
            <a:r>
              <a:rPr lang="en-US" dirty="0"/>
              <a:t>“Now my soul is troubled, and what shall I say? ‘Father, save me from this hour’?</a:t>
            </a:r>
          </a:p>
          <a:p>
            <a:r>
              <a:rPr lang="en-US" dirty="0"/>
              <a:t>No, it was for this very reason I came to this hour. </a:t>
            </a:r>
          </a:p>
          <a:p>
            <a:r>
              <a:rPr lang="en-US" baseline="30000" dirty="0"/>
              <a:t>28 </a:t>
            </a:r>
            <a:r>
              <a:rPr lang="en-US" dirty="0"/>
              <a:t>Father, glorify your name!”</a:t>
            </a:r>
          </a:p>
        </p:txBody>
      </p:sp>
    </p:spTree>
    <p:extLst>
      <p:ext uri="{BB962C8B-B14F-4D97-AF65-F5344CB8AC3E}">
        <p14:creationId xmlns:p14="http://schemas.microsoft.com/office/powerpoint/2010/main" val="1571921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12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27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</a:t>
            </a:r>
            <a:r>
              <a:rPr lang="en-US" dirty="0"/>
              <a:t>Now my soul is troubled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and what shall I say? ‘Father, save me from this hour’?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No, it was for this very reason I came to this hour. </a:t>
            </a:r>
          </a:p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28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Father, glorify your name!”</a:t>
            </a:r>
          </a:p>
        </p:txBody>
      </p:sp>
      <p:sp>
        <p:nvSpPr>
          <p:cNvPr id="8" name="Rounded Rectangle 6">
            <a:extLst>
              <a:ext uri="{FF2B5EF4-FFF2-40B4-BE49-F238E27FC236}">
                <a16:creationId xmlns:a16="http://schemas.microsoft.com/office/drawing/2014/main" id="{74FEA9AB-F5F1-AD67-CB80-6D93E461CFA8}"/>
              </a:ext>
            </a:extLst>
          </p:cNvPr>
          <p:cNvSpPr/>
          <p:nvPr/>
        </p:nvSpPr>
        <p:spPr bwMode="auto">
          <a:xfrm>
            <a:off x="5689600" y="1946529"/>
            <a:ext cx="4114800" cy="596646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1. “Father, this hurts”</a:t>
            </a:r>
          </a:p>
        </p:txBody>
      </p:sp>
    </p:spTree>
    <p:extLst>
      <p:ext uri="{BB962C8B-B14F-4D97-AF65-F5344CB8AC3E}">
        <p14:creationId xmlns:p14="http://schemas.microsoft.com/office/powerpoint/2010/main" val="2278623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12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27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“Now my soul is troubled, and </a:t>
            </a:r>
            <a:r>
              <a:rPr lang="en-US" dirty="0"/>
              <a:t>what shall I say? ‘Father, save me from this hour’?</a:t>
            </a:r>
          </a:p>
          <a:p>
            <a:r>
              <a:rPr lang="en-US" dirty="0"/>
              <a:t>No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it was for this very reason I came to this hour. </a:t>
            </a:r>
          </a:p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28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Father, glorify your name!”</a:t>
            </a:r>
          </a:p>
        </p:txBody>
      </p:sp>
      <p:sp>
        <p:nvSpPr>
          <p:cNvPr id="8" name="Rounded Rectangle 6">
            <a:extLst>
              <a:ext uri="{FF2B5EF4-FFF2-40B4-BE49-F238E27FC236}">
                <a16:creationId xmlns:a16="http://schemas.microsoft.com/office/drawing/2014/main" id="{74FEA9AB-F5F1-AD67-CB80-6D93E461CFA8}"/>
              </a:ext>
            </a:extLst>
          </p:cNvPr>
          <p:cNvSpPr/>
          <p:nvPr/>
        </p:nvSpPr>
        <p:spPr bwMode="auto">
          <a:xfrm>
            <a:off x="4927600" y="2476500"/>
            <a:ext cx="4800600" cy="590931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2. “I’m not going to quit”</a:t>
            </a:r>
          </a:p>
        </p:txBody>
      </p:sp>
    </p:spTree>
    <p:extLst>
      <p:ext uri="{BB962C8B-B14F-4D97-AF65-F5344CB8AC3E}">
        <p14:creationId xmlns:p14="http://schemas.microsoft.com/office/powerpoint/2010/main" val="175604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12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27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“Now my soul is troubled, and what shall I say? ‘Father, save me from this hour’?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No, </a:t>
            </a:r>
            <a:r>
              <a:rPr lang="en-US" dirty="0"/>
              <a:t>it was for this very reason I came to this hour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</a:p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28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Father, glorify your name!”</a:t>
            </a:r>
          </a:p>
        </p:txBody>
      </p:sp>
      <p:sp>
        <p:nvSpPr>
          <p:cNvPr id="8" name="Rounded Rectangle 6">
            <a:extLst>
              <a:ext uri="{FF2B5EF4-FFF2-40B4-BE49-F238E27FC236}">
                <a16:creationId xmlns:a16="http://schemas.microsoft.com/office/drawing/2014/main" id="{74FEA9AB-F5F1-AD67-CB80-6D93E461CFA8}"/>
              </a:ext>
            </a:extLst>
          </p:cNvPr>
          <p:cNvSpPr/>
          <p:nvPr/>
        </p:nvSpPr>
        <p:spPr bwMode="auto">
          <a:xfrm>
            <a:off x="5537200" y="2400300"/>
            <a:ext cx="4191000" cy="1089529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3. “My suffering has a purpose”</a:t>
            </a:r>
          </a:p>
        </p:txBody>
      </p:sp>
    </p:spTree>
    <p:extLst>
      <p:ext uri="{BB962C8B-B14F-4D97-AF65-F5344CB8AC3E}">
        <p14:creationId xmlns:p14="http://schemas.microsoft.com/office/powerpoint/2010/main" val="143855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12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27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“Now my soul is troubled, and what shall I say? ‘Father, save me from this hour’?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No, it was for this very reason I came to this hour. </a:t>
            </a:r>
          </a:p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28 </a:t>
            </a:r>
            <a:r>
              <a:rPr lang="en-US" dirty="0"/>
              <a:t>Father, glorify your name!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”</a:t>
            </a:r>
          </a:p>
        </p:txBody>
      </p:sp>
      <p:sp>
        <p:nvSpPr>
          <p:cNvPr id="8" name="Rounded Rectangle 6">
            <a:extLst>
              <a:ext uri="{FF2B5EF4-FFF2-40B4-BE49-F238E27FC236}">
                <a16:creationId xmlns:a16="http://schemas.microsoft.com/office/drawing/2014/main" id="{74FEA9AB-F5F1-AD67-CB80-6D93E461CFA8}"/>
              </a:ext>
            </a:extLst>
          </p:cNvPr>
          <p:cNvSpPr/>
          <p:nvPr/>
        </p:nvSpPr>
        <p:spPr bwMode="auto">
          <a:xfrm>
            <a:off x="6464300" y="2705100"/>
            <a:ext cx="3429000" cy="1588127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4. “I want my suffering to bring honor to you”</a:t>
            </a:r>
          </a:p>
        </p:txBody>
      </p:sp>
    </p:spTree>
    <p:extLst>
      <p:ext uri="{BB962C8B-B14F-4D97-AF65-F5344CB8AC3E}">
        <p14:creationId xmlns:p14="http://schemas.microsoft.com/office/powerpoint/2010/main" val="2408340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12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27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“Now my soul is troubled, and what shall I say? ‘Father, save me from this hour’?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No, it was for this very reason I came to this hour. </a:t>
            </a:r>
          </a:p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28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Father, glorify your name!”</a:t>
            </a:r>
          </a:p>
          <a:p>
            <a:r>
              <a:rPr lang="en-US" dirty="0"/>
              <a:t>Then a voice came from heaven,</a:t>
            </a:r>
          </a:p>
          <a:p>
            <a:r>
              <a:rPr lang="en-US" dirty="0"/>
              <a:t>“I have glorified it, and will glorify it again.” </a:t>
            </a:r>
            <a:br>
              <a:rPr lang="en-US" dirty="0"/>
            </a:br>
            <a:r>
              <a:rPr lang="en-US" sz="2000" i="1" dirty="0"/>
              <a:t>[Matt 3:17; 17:5]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76662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12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29 </a:t>
            </a:r>
            <a:r>
              <a:rPr lang="en-US" dirty="0"/>
              <a:t>The crowd that was there and heard it </a:t>
            </a:r>
            <a:br>
              <a:rPr lang="en-US" dirty="0"/>
            </a:br>
            <a:r>
              <a:rPr lang="en-US" dirty="0"/>
              <a:t>said it had thundered;</a:t>
            </a:r>
          </a:p>
          <a:p>
            <a:r>
              <a:rPr lang="en-US" dirty="0"/>
              <a:t>	others said an angel had spoken to him.</a:t>
            </a:r>
          </a:p>
          <a:p>
            <a:r>
              <a:rPr lang="en-US" baseline="30000" dirty="0"/>
              <a:t>30 </a:t>
            </a:r>
            <a:r>
              <a:rPr lang="en-US" dirty="0"/>
              <a:t>Jesus said, </a:t>
            </a:r>
            <a:br>
              <a:rPr lang="en-US" dirty="0"/>
            </a:br>
            <a:r>
              <a:rPr lang="en-US" dirty="0"/>
              <a:t>“This voice was for your benefit, not mine.</a:t>
            </a:r>
          </a:p>
        </p:txBody>
      </p:sp>
    </p:spTree>
    <p:extLst>
      <p:ext uri="{BB962C8B-B14F-4D97-AF65-F5344CB8AC3E}">
        <p14:creationId xmlns:p14="http://schemas.microsoft.com/office/powerpoint/2010/main" val="325240996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2095059-A397-52A4-F0E3-73E1E8C11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Final Week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B33A5BE-E9F2-C4D2-9493-0F55F96EB2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John 12 begins the final week of Jesus’ life</a:t>
            </a:r>
          </a:p>
          <a:p>
            <a:r>
              <a:rPr lang="en-US" dirty="0"/>
              <a:t>A month or so has passed since raising Lazarus</a:t>
            </a:r>
          </a:p>
          <a:p>
            <a:r>
              <a:rPr lang="en-US" dirty="0"/>
              <a:t>Crowds flocked to Jerusalem for Passover </a:t>
            </a:r>
            <a:r>
              <a:rPr lang="en-US" sz="2000" i="1" dirty="0"/>
              <a:t>(John 11:55)</a:t>
            </a:r>
            <a:endParaRPr lang="en-US" i="1" dirty="0"/>
          </a:p>
          <a:p>
            <a:endParaRPr lang="en-US" dirty="0"/>
          </a:p>
        </p:txBody>
      </p:sp>
      <p:sp>
        <p:nvSpPr>
          <p:cNvPr id="3" name="Rounded Rectangle 6">
            <a:extLst>
              <a:ext uri="{FF2B5EF4-FFF2-40B4-BE49-F238E27FC236}">
                <a16:creationId xmlns:a16="http://schemas.microsoft.com/office/drawing/2014/main" id="{D206BA90-9AB7-32CF-A016-8FEAF1D58BA2}"/>
              </a:ext>
            </a:extLst>
          </p:cNvPr>
          <p:cNvSpPr/>
          <p:nvPr/>
        </p:nvSpPr>
        <p:spPr bwMode="auto">
          <a:xfrm>
            <a:off x="279400" y="2904375"/>
            <a:ext cx="9601200" cy="2086725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no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Meanwhile, the leading priests and Pharisees had publicly ordered that anyone seeing Jesus must report it immediately so they could arrest him.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(John 11:57)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891486"/>
      </p:ext>
    </p:extLst>
  </p:cSld>
  <p:clrMapOvr>
    <a:masterClrMapping/>
  </p:clrMapOvr>
  <p:transition spd="slow">
    <p:wipe dir="r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12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31 </a:t>
            </a:r>
            <a:r>
              <a:rPr lang="en-US" dirty="0"/>
              <a:t>Now is the time for judgment on this world;</a:t>
            </a:r>
            <a:br>
              <a:rPr lang="en-US" dirty="0"/>
            </a:br>
            <a:r>
              <a:rPr lang="en-US" dirty="0"/>
              <a:t>now the prince of this world will be driven out.</a:t>
            </a:r>
          </a:p>
          <a:p>
            <a:r>
              <a:rPr lang="en-US" baseline="30000" dirty="0"/>
              <a:t>32 </a:t>
            </a:r>
            <a:r>
              <a:rPr lang="en-US" dirty="0"/>
              <a:t>And I, when I am lifted up from the earth,</a:t>
            </a:r>
            <a:br>
              <a:rPr lang="en-US" dirty="0"/>
            </a:br>
            <a:r>
              <a:rPr lang="en-US" dirty="0"/>
              <a:t>will </a:t>
            </a:r>
            <a:r>
              <a:rPr lang="en-US" u="sng" dirty="0"/>
              <a:t>draw</a:t>
            </a:r>
            <a:r>
              <a:rPr lang="en-US" dirty="0"/>
              <a:t> all people to myself.”</a:t>
            </a:r>
          </a:p>
          <a:p>
            <a:r>
              <a:rPr lang="en-US" baseline="30000" dirty="0"/>
              <a:t>33 </a:t>
            </a:r>
            <a:r>
              <a:rPr lang="en-US" dirty="0"/>
              <a:t>He said this to show </a:t>
            </a:r>
            <a:br>
              <a:rPr lang="en-US" dirty="0"/>
            </a:br>
            <a:r>
              <a:rPr lang="en-US" dirty="0"/>
              <a:t>the kind of death he was going to die.</a:t>
            </a:r>
          </a:p>
        </p:txBody>
      </p:sp>
    </p:spTree>
    <p:extLst>
      <p:ext uri="{BB962C8B-B14F-4D97-AF65-F5344CB8AC3E}">
        <p14:creationId xmlns:p14="http://schemas.microsoft.com/office/powerpoint/2010/main" val="325784438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ＭＳ Ｐゴシック" pitchFamily="34" charset="-128"/>
              </a:rPr>
              <a:t>Conclusions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indent="-228600"/>
            <a:r>
              <a:rPr lang="en-US" dirty="0"/>
              <a:t>The King has arrived at his capital city for the final week of his life</a:t>
            </a:r>
          </a:p>
          <a:p>
            <a:pPr marL="228600" indent="-228600"/>
            <a:r>
              <a:rPr lang="en-US" dirty="0"/>
              <a:t>He’s come to make a covenant, sealed with blood, to set us free from death</a:t>
            </a:r>
          </a:p>
          <a:p>
            <a:pPr marL="228600" indent="-228600"/>
            <a:r>
              <a:rPr lang="en-US" dirty="0"/>
              <a:t>He calls us to follow Him and experience </a:t>
            </a:r>
            <a:br>
              <a:rPr lang="en-US" dirty="0"/>
            </a:br>
            <a:r>
              <a:rPr lang="en-US" dirty="0"/>
              <a:t>“life out of death”</a:t>
            </a:r>
          </a:p>
          <a:p>
            <a:pPr marL="228600" indent="-228600"/>
            <a:r>
              <a:rPr lang="en-US" dirty="0"/>
              <a:t>One day he’ll ride into Jerusalem again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eaLnBrk="1" hangingPunct="1"/>
            <a:r>
              <a:rPr lang="en-US" dirty="0">
                <a:ea typeface="ＭＳ Ｐゴシック" pitchFamily="34" charset="-128"/>
              </a:rPr>
              <a:t>Questions?</a:t>
            </a:r>
          </a:p>
          <a:p>
            <a:pPr algn="r" eaLnBrk="1" hangingPunct="1"/>
            <a:r>
              <a:rPr lang="en-US" dirty="0">
                <a:ea typeface="ＭＳ Ｐゴシック" pitchFamily="34" charset="-128"/>
              </a:rPr>
              <a:t>Comments?</a:t>
            </a:r>
          </a:p>
          <a:p>
            <a:pPr algn="r" eaLnBrk="1" hangingPunct="1"/>
            <a:r>
              <a:rPr lang="en-US" dirty="0">
                <a:ea typeface="ＭＳ Ｐゴシック" pitchFamily="34" charset="-128"/>
              </a:rPr>
              <a:t>Experiences?</a:t>
            </a:r>
          </a:p>
          <a:p>
            <a:pPr eaLnBrk="1" hangingPunct="1"/>
            <a:endParaRPr lang="en-US" sz="2800" dirty="0">
              <a:ea typeface="ＭＳ Ｐゴシック" pitchFamily="34" charset="-128"/>
            </a:endParaRPr>
          </a:p>
          <a:p>
            <a:pPr eaLnBrk="1" hangingPunct="1"/>
            <a:endParaRPr lang="en-US" sz="3400" dirty="0">
              <a:ea typeface="ＭＳ Ｐゴシック" pitchFamily="34" charset="-128"/>
            </a:endParaRPr>
          </a:p>
          <a:p>
            <a:pPr algn="r" eaLnBrk="1" hangingPunct="1">
              <a:lnSpc>
                <a:spcPct val="90000"/>
              </a:lnSpc>
            </a:pPr>
            <a:endParaRPr lang="en-US" sz="2800" dirty="0">
              <a:ea typeface="ＭＳ Ｐゴシック" pitchFamily="34" charset="-128"/>
            </a:endParaRPr>
          </a:p>
          <a:p>
            <a:pPr algn="r" eaLnBrk="1" hangingPunct="1">
              <a:lnSpc>
                <a:spcPct val="90000"/>
              </a:lnSpc>
            </a:pPr>
            <a:endParaRPr lang="en-US" sz="2800" dirty="0">
              <a:ea typeface="ＭＳ Ｐゴシック" pitchFamily="34" charset="-128"/>
            </a:endParaRPr>
          </a:p>
          <a:p>
            <a:pPr algn="r" eaLnBrk="1" hangingPunct="1"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</a:rPr>
              <a:t>risleys@dwellcc.org</a:t>
            </a:r>
          </a:p>
          <a:p>
            <a:pPr algn="r" eaLnBrk="1" hangingPunct="1"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</a:rPr>
              <a:t>See the Dwell App OR </a:t>
            </a:r>
            <a:r>
              <a:rPr lang="en-US" sz="2400" u="sng" dirty="0">
                <a:ea typeface="ＭＳ Ｐゴシック" pitchFamily="34" charset="-128"/>
              </a:rPr>
              <a:t>teachings.dwellcc.org</a:t>
            </a:r>
          </a:p>
        </p:txBody>
      </p:sp>
      <p:sp>
        <p:nvSpPr>
          <p:cNvPr id="63491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pitchFamily="34" charset="-128"/>
              </a:rPr>
              <a:t>The Time Has Come</a:t>
            </a:r>
            <a:br>
              <a:rPr lang="en-US" dirty="0">
                <a:ea typeface="ＭＳ Ｐゴシック" pitchFamily="34" charset="-128"/>
              </a:rPr>
            </a:br>
            <a:r>
              <a:rPr lang="en-US" sz="1600" i="1" dirty="0">
                <a:ea typeface="ＭＳ Ｐゴシック" pitchFamily="34" charset="-128"/>
              </a:rPr>
              <a:t>(John 12)</a:t>
            </a:r>
            <a:endParaRPr lang="en-US" i="1" dirty="0">
              <a:ea typeface="ＭＳ Ｐゴシック" pitchFamily="34" charset="-128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174414" y="3009900"/>
            <a:ext cx="5819986" cy="1089529"/>
          </a:xfrm>
          <a:prstGeom prst="roundRect">
            <a:avLst>
              <a:gd name="adj" fmla="val 0"/>
            </a:avLst>
          </a:prstGeom>
          <a:solidFill>
            <a:srgbClr val="64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Next time: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Key To Happiness 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(John 13)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8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8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83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83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83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3715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2095059-A397-52A4-F0E3-73E1E8C11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Final Week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B33A5BE-E9F2-C4D2-9493-0F55F96EB2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John 12 begins the final week of Jesus’ life</a:t>
            </a:r>
          </a:p>
          <a:p>
            <a:r>
              <a:rPr lang="en-US" dirty="0"/>
              <a:t>A month or so has passed since raising Lazarus</a:t>
            </a:r>
          </a:p>
          <a:p>
            <a:r>
              <a:rPr lang="en-US" dirty="0"/>
              <a:t>Crowds flocked to Jerusalem for Passover </a:t>
            </a:r>
            <a:r>
              <a:rPr lang="en-US" sz="2000" i="1" dirty="0"/>
              <a:t>(John 11:55)</a:t>
            </a:r>
            <a:endParaRPr lang="en-US" i="1" dirty="0"/>
          </a:p>
          <a:p>
            <a:r>
              <a:rPr lang="en-US" dirty="0"/>
              <a:t>Saturday night, Mary anoints Jesus </a:t>
            </a:r>
            <a:r>
              <a:rPr lang="en-US" sz="2000" i="1" dirty="0"/>
              <a:t>(John 12:1-8)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974041302"/>
      </p:ext>
    </p:extLst>
  </p:cSld>
  <p:clrMapOvr>
    <a:masterClrMapping/>
  </p:clrMapOvr>
  <p:transition spd="slow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2095059-A397-52A4-F0E3-73E1E8C11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Final Week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B33A5BE-E9F2-C4D2-9493-0F55F96EB2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Jesus sends two disciples on a secret mission</a:t>
            </a:r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id="{1AB63DC3-E68F-D17C-4B57-459542141CD5}"/>
              </a:ext>
            </a:extLst>
          </p:cNvPr>
          <p:cNvSpPr/>
          <p:nvPr/>
        </p:nvSpPr>
        <p:spPr bwMode="auto">
          <a:xfrm>
            <a:off x="279400" y="1638300"/>
            <a:ext cx="9601200" cy="3083921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no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baseline="30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30 </a:t>
            </a: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“Go into that village over there,” he told them.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“As you enter it, you will see a young donkey tied there that no one has ever ridden.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Untie it and bring it here.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baseline="30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31 </a:t>
            </a: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If anyone asks, ‘Why are you untying that colt?’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just say, ‘The Lord needs it.’ ”</a:t>
            </a:r>
          </a:p>
        </p:txBody>
      </p:sp>
    </p:spTree>
    <p:extLst>
      <p:ext uri="{BB962C8B-B14F-4D97-AF65-F5344CB8AC3E}">
        <p14:creationId xmlns:p14="http://schemas.microsoft.com/office/powerpoint/2010/main" val="287192841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2095059-A397-52A4-F0E3-73E1E8C11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Final Week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B33A5BE-E9F2-C4D2-9493-0F55F96EB2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Jesus sends two disciples on a secret mission</a:t>
            </a:r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id="{1AB63DC3-E68F-D17C-4B57-459542141CD5}"/>
              </a:ext>
            </a:extLst>
          </p:cNvPr>
          <p:cNvSpPr/>
          <p:nvPr/>
        </p:nvSpPr>
        <p:spPr bwMode="auto">
          <a:xfrm>
            <a:off x="279400" y="1638300"/>
            <a:ext cx="9601200" cy="3083921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no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baseline="30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32 </a:t>
            </a: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So they went and found the colt,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just as Jesus had said.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baseline="30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33 </a:t>
            </a: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And sure enough, as they were untying it,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owners asked them, 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“Why are you untying that colt?”</a:t>
            </a:r>
          </a:p>
        </p:txBody>
      </p:sp>
    </p:spTree>
    <p:extLst>
      <p:ext uri="{BB962C8B-B14F-4D97-AF65-F5344CB8AC3E}">
        <p14:creationId xmlns:p14="http://schemas.microsoft.com/office/powerpoint/2010/main" val="5154901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2095059-A397-52A4-F0E3-73E1E8C11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Final Week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B33A5BE-E9F2-C4D2-9493-0F55F96EB2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Jesus sends two disciples on a secret mission</a:t>
            </a:r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id="{1AB63DC3-E68F-D17C-4B57-459542141CD5}"/>
              </a:ext>
            </a:extLst>
          </p:cNvPr>
          <p:cNvSpPr/>
          <p:nvPr/>
        </p:nvSpPr>
        <p:spPr bwMode="auto">
          <a:xfrm>
            <a:off x="279400" y="1638300"/>
            <a:ext cx="9601200" cy="3083921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no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baseline="30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34 </a:t>
            </a: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And the disciples simply replied,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“The Lord needs it.”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baseline="30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35 </a:t>
            </a: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So they brought the colt to Jesus and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threw their garments over it for him to ride on.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(Luke 19:30-35)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43153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12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12-13</a:t>
            </a:r>
            <a:r>
              <a:rPr lang="en-US" dirty="0"/>
              <a:t> The next day, the news that Jesus was on the way to Jerusalem swept through the city.</a:t>
            </a:r>
          </a:p>
          <a:p>
            <a:r>
              <a:rPr lang="en-US" dirty="0"/>
              <a:t>A large crowd of Passover visitors </a:t>
            </a:r>
            <a:br>
              <a:rPr lang="en-US" dirty="0"/>
            </a:br>
            <a:r>
              <a:rPr lang="en-US" dirty="0"/>
              <a:t>took palm branches and </a:t>
            </a:r>
            <a:br>
              <a:rPr lang="en-US" dirty="0"/>
            </a:br>
            <a:r>
              <a:rPr lang="en-US" dirty="0"/>
              <a:t>went down the road to meet him.</a:t>
            </a:r>
          </a:p>
          <a:p>
            <a:r>
              <a:rPr lang="en-US" dirty="0"/>
              <a:t>They shouted,</a:t>
            </a:r>
          </a:p>
          <a:p>
            <a:r>
              <a:rPr lang="en-US" dirty="0"/>
              <a:t>“Hosanna! Blessings on the one who comes in the name of the Lord! Hail to the King of Israel!”</a:t>
            </a:r>
          </a:p>
        </p:txBody>
      </p:sp>
    </p:spTree>
    <p:extLst>
      <p:ext uri="{BB962C8B-B14F-4D97-AF65-F5344CB8AC3E}">
        <p14:creationId xmlns:p14="http://schemas.microsoft.com/office/powerpoint/2010/main" val="2883235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254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0</TotalTime>
  <Words>2163</Words>
  <Application>Microsoft Office PowerPoint</Application>
  <PresentationFormat>Custom</PresentationFormat>
  <Paragraphs>214</Paragraphs>
  <Slides>42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0" baseType="lpstr">
      <vt:lpstr>ＭＳ Ｐゴシック</vt:lpstr>
      <vt:lpstr>ＭＳ Ｐゴシック</vt:lpstr>
      <vt:lpstr>Arial</vt:lpstr>
      <vt:lpstr>Calibri Light</vt:lpstr>
      <vt:lpstr>Georgia</vt:lpstr>
      <vt:lpstr>Papyrus</vt:lpstr>
      <vt:lpstr>Times New Roman</vt:lpstr>
      <vt:lpstr>Default Design</vt:lpstr>
      <vt:lpstr>The Time Has Come</vt:lpstr>
      <vt:lpstr>The Final Week</vt:lpstr>
      <vt:lpstr>The Final Week</vt:lpstr>
      <vt:lpstr>The Final Week</vt:lpstr>
      <vt:lpstr>The Final Week</vt:lpstr>
      <vt:lpstr>The Final Week</vt:lpstr>
      <vt:lpstr>The Final Week</vt:lpstr>
      <vt:lpstr>The Final Week</vt:lpstr>
      <vt:lpstr>John 12</vt:lpstr>
      <vt:lpstr>John 12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John 12</vt:lpstr>
      <vt:lpstr>John 12</vt:lpstr>
      <vt:lpstr>John 12</vt:lpstr>
      <vt:lpstr>John 12</vt:lpstr>
      <vt:lpstr>John 12</vt:lpstr>
      <vt:lpstr>John 12</vt:lpstr>
      <vt:lpstr>John 12</vt:lpstr>
      <vt:lpstr>2 Cor 4</vt:lpstr>
      <vt:lpstr>2 Cor 4</vt:lpstr>
      <vt:lpstr>John 12</vt:lpstr>
      <vt:lpstr>Nee, The Release of the Spirit, p. 35-36 </vt:lpstr>
      <vt:lpstr>Nee, The Release of the Spirit, p. 35-36 </vt:lpstr>
      <vt:lpstr>Nee, The Release of the Spirit, p. 35-36 </vt:lpstr>
      <vt:lpstr>Miles Stanford, The Complete Green Letters, 57ff</vt:lpstr>
      <vt:lpstr>Miles Stanford, The Complete Green Letters, 57ff</vt:lpstr>
      <vt:lpstr>John 12</vt:lpstr>
      <vt:lpstr>John 12</vt:lpstr>
      <vt:lpstr>John 12</vt:lpstr>
      <vt:lpstr>John 12</vt:lpstr>
      <vt:lpstr>John 12</vt:lpstr>
      <vt:lpstr>John 12</vt:lpstr>
      <vt:lpstr>John 12</vt:lpstr>
      <vt:lpstr>John 12</vt:lpstr>
      <vt:lpstr>Conclusions</vt:lpstr>
      <vt:lpstr>The Time Has Come (John 12)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2014-02-04T14:15:57Z</dcterms:created>
  <dcterms:modified xsi:type="dcterms:W3CDTF">2024-06-24T16:42:05Z</dcterms:modified>
</cp:coreProperties>
</file>