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 id="2147483683" r:id="rId3"/>
  </p:sldMasterIdLst>
  <p:notesMasterIdLst>
    <p:notesMasterId r:id="rId6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Lst>
  <p:sldSz cx="9144000" cy="5143500" type="screen16x9"/>
  <p:notesSz cx="6858000" cy="9144000"/>
  <p:embeddedFontLst>
    <p:embeddedFont>
      <p:font typeface="Century Gothic" panose="020B0502020202020204" pitchFamily="34" charset="0"/>
      <p:regular r:id="rId64"/>
      <p:bold r:id="rId65"/>
      <p:italic r:id="rId66"/>
      <p:boldItalic r:id="rId67"/>
    </p:embeddedFont>
    <p:embeddedFont>
      <p:font typeface="Helvetica Neue" panose="020B0604020202020204" charset="0"/>
      <p:regular r:id="rId68"/>
      <p:bold r:id="rId69"/>
      <p:italic r:id="rId70"/>
      <p:boldItalic r:id="rId71"/>
    </p:embeddedFont>
    <p:embeddedFont>
      <p:font typeface="Merriweather" panose="020B0604020202020204" charset="0"/>
      <p:regular r:id="rId72"/>
      <p:bold r:id="rId73"/>
      <p:italic r:id="rId74"/>
      <p:boldItalic r:id="rId75"/>
    </p:embeddedFont>
    <p:embeddedFont>
      <p:font typeface="Montserrat" panose="020B0604020202020204" charset="0"/>
      <p:regular r:id="rId76"/>
      <p:bold r:id="rId77"/>
      <p:italic r:id="rId78"/>
      <p:boldItalic r:id="rId79"/>
    </p:embeddedFont>
    <p:embeddedFont>
      <p:font typeface="Montserrat Medium" panose="020B0604020202020204" charset="0"/>
      <p:regular r:id="rId80"/>
      <p:bold r:id="rId81"/>
      <p:italic r:id="rId82"/>
      <p:boldItalic r:id="rId83"/>
    </p:embeddedFont>
    <p:embeddedFont>
      <p:font typeface="Montserrat SemiBold" panose="020B0604020202020204" charset="0"/>
      <p:regular r:id="rId84"/>
      <p:bold r:id="rId85"/>
      <p:italic r:id="rId86"/>
      <p:boldItalic r:id="rId87"/>
    </p:embeddedFont>
    <p:embeddedFont>
      <p:font typeface="Roboto" panose="02000000000000000000" pitchFamily="2" charset="0"/>
      <p:regular r:id="rId88"/>
      <p:bold r:id="rId89"/>
      <p:italic r:id="rId90"/>
      <p:boldItalic r:id="rId9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1227">
          <p15:clr>
            <a:srgbClr val="A4A3A4"/>
          </p15:clr>
        </p15:guide>
        <p15:guide id="3" orient="horz" pos="720">
          <p15:clr>
            <a:srgbClr val="9AA0A6"/>
          </p15:clr>
        </p15:guide>
        <p15:guide id="4" pos="2880">
          <p15:clr>
            <a:srgbClr val="9AA0A6"/>
          </p15:clr>
        </p15:guide>
        <p15:guide id="5" pos="297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960" autoAdjust="0"/>
    <p:restoredTop sz="94660"/>
  </p:normalViewPr>
  <p:slideViewPr>
    <p:cSldViewPr snapToGrid="0">
      <p:cViewPr varScale="1">
        <p:scale>
          <a:sx n="84" d="100"/>
          <a:sy n="84" d="100"/>
        </p:scale>
        <p:origin x="76" y="436"/>
      </p:cViewPr>
      <p:guideLst>
        <p:guide orient="horz" pos="1620"/>
        <p:guide pos="1227"/>
        <p:guide orient="horz" pos="720"/>
        <p:guide pos="2880"/>
        <p:guide pos="297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notesMaster" Target="notesMasters/notesMaster1.xml"/><Relationship Id="rId68" Type="http://schemas.openxmlformats.org/officeDocument/2006/relationships/font" Target="fonts/font5.fntdata"/><Relationship Id="rId84" Type="http://schemas.openxmlformats.org/officeDocument/2006/relationships/font" Target="fonts/font21.fntdata"/><Relationship Id="rId89" Type="http://schemas.openxmlformats.org/officeDocument/2006/relationships/font" Target="fonts/font26.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11.fntdata"/><Relationship Id="rId79" Type="http://schemas.openxmlformats.org/officeDocument/2006/relationships/font" Target="fonts/font16.fntdata"/><Relationship Id="rId5" Type="http://schemas.openxmlformats.org/officeDocument/2006/relationships/slide" Target="slides/slide2.xml"/><Relationship Id="rId90" Type="http://schemas.openxmlformats.org/officeDocument/2006/relationships/font" Target="fonts/font27.fntdata"/><Relationship Id="rId95" Type="http://schemas.openxmlformats.org/officeDocument/2006/relationships/tableStyles" Target="tableStyle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font" Target="fonts/font1.fntdata"/><Relationship Id="rId69" Type="http://schemas.openxmlformats.org/officeDocument/2006/relationships/font" Target="fonts/font6.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9.fntdata"/><Relationship Id="rId80" Type="http://schemas.openxmlformats.org/officeDocument/2006/relationships/font" Target="fonts/font17.fntdata"/><Relationship Id="rId85" Type="http://schemas.openxmlformats.org/officeDocument/2006/relationships/font" Target="fonts/font22.fntdata"/><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4.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font" Target="fonts/font20.fntdata"/><Relationship Id="rId88" Type="http://schemas.openxmlformats.org/officeDocument/2006/relationships/font" Target="fonts/font25.fntdata"/><Relationship Id="rId91" Type="http://schemas.openxmlformats.org/officeDocument/2006/relationships/font" Target="fonts/font28.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font" Target="fonts/font18.fntdata"/><Relationship Id="rId86" Type="http://schemas.openxmlformats.org/officeDocument/2006/relationships/font" Target="fonts/font23.fntdata"/><Relationship Id="rId9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3.fntdata"/><Relationship Id="rId7" Type="http://schemas.openxmlformats.org/officeDocument/2006/relationships/slide" Target="slides/slide4.xml"/><Relationship Id="rId71" Type="http://schemas.openxmlformats.org/officeDocument/2006/relationships/font" Target="fonts/font8.fntdata"/><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3.fntdata"/><Relationship Id="rId87" Type="http://schemas.openxmlformats.org/officeDocument/2006/relationships/font" Target="fonts/font24.fntdata"/><Relationship Id="rId61" Type="http://schemas.openxmlformats.org/officeDocument/2006/relationships/slide" Target="slides/slide58.xml"/><Relationship Id="rId82" Type="http://schemas.openxmlformats.org/officeDocument/2006/relationships/font" Target="fonts/font19.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14357db14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114357db14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362f7a2a6e1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362f7a2a6e1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62f7a2a6e1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362f7a2a6e1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62f7a2a6e1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362f7a2a6e1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362f7a2a6e1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362f7a2a6e1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e673a698db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2e673a698db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36c32ee3d51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36c32ee3d51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6c32ee3d51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36c32ee3d51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36c32ee3d51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36c32ee3d51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6c32ee3d51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36c32ee3d51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11754f0f2c4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11754f0f2c4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6c32ee3d51_0_5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36c32ee3d51_0_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0de206564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20de206564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0de206564c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0de206564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36c32ee3d51_0_3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36c32ee3d51_0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6c32ee3d51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6c32ee3d51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36c32ee3d51_0_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36c32ee3d51_0_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6c32ee3d51_0_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6c32ee3d51_0_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e673a698db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e673a698db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0de206564c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20de206564c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11754f0f2c4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11754f0f2c4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11754f0f2c4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11754f0f2c4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62f7a2a6e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362f7a2a6e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20de206564c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20de206564c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20de206564c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20de206564c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0de206564c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20de206564c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20de206564c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20de206564c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0de206564c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20de206564c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114357db14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114357db14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11754f0f2c4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11754f0f2c4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11754f0f2c4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11754f0f2c4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2e673a698db_1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2e673a698db_1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2e673a698db_1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2e673a698db_1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6c32ee3d51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6c32ee3d51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11748f2b894_0_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11748f2b894_0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2e673a698db_1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2e673a698db_1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117ca114c8b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117ca114c8b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2e673a698db_1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2e673a698db_1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bb2b7d6a2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bb2b7d6a2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11748f2b894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11748f2b894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2e673a698db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2e673a698db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2e673a698db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2e673a698db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2e673a698db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2e673a698db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2e673a698db_1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2e673a698db_1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62f7a2a6e1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362f7a2a6e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274040b44b3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274040b44b3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274040b44b3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274040b44b3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274040b44b3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274040b44b3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274040b44b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274040b44b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36c32ee3d51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36c32ee3d51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36c32ee3d51_0_3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36c32ee3d51_0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36c32ee3d51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36c32ee3d51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36c32ee3d51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36c32ee3d51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36c32ee3d51_0_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36c32ee3d51_0_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36c32ee3d51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36c32ee3d51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62f7a2a6e1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62f7a2a6e1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e673a698db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e673a698db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362f7a2a6e1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362f7a2a6e1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362f7a2a6e1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362f7a2a6e1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Google Shape;12;p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57" name="Google Shape;5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4"/>
        <p:cNvGrpSpPr/>
        <p:nvPr/>
      </p:nvGrpSpPr>
      <p:grpSpPr>
        <a:xfrm>
          <a:off x="0" y="0"/>
          <a:ext cx="0" cy="0"/>
          <a:chOff x="0" y="0"/>
          <a:chExt cx="0" cy="0"/>
        </a:xfrm>
      </p:grpSpPr>
      <p:sp>
        <p:nvSpPr>
          <p:cNvPr id="65" name="Google Shape;65;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66" name="Google Shape;66;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67" name="Google Shape;6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0" name="Google Shape;7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3" name="Google Shape;7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74" name="Google Shape;7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5"/>
        <p:cNvGrpSpPr/>
        <p:nvPr/>
      </p:nvGrpSpPr>
      <p:grpSpPr>
        <a:xfrm>
          <a:off x="0" y="0"/>
          <a:ext cx="0" cy="0"/>
          <a:chOff x="0" y="0"/>
          <a:chExt cx="0" cy="0"/>
        </a:xfrm>
      </p:grpSpPr>
      <p:sp>
        <p:nvSpPr>
          <p:cNvPr id="76" name="Google Shape;7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7" name="Google Shape;77;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8" name="Google Shape;78;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9" name="Google Shape;7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0"/>
        <p:cNvGrpSpPr/>
        <p:nvPr/>
      </p:nvGrpSpPr>
      <p:grpSpPr>
        <a:xfrm>
          <a:off x="0" y="0"/>
          <a:ext cx="0" cy="0"/>
          <a:chOff x="0" y="0"/>
          <a:chExt cx="0" cy="0"/>
        </a:xfrm>
      </p:grpSpPr>
      <p:sp>
        <p:nvSpPr>
          <p:cNvPr id="81" name="Google Shape;8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2" name="Google Shape;8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3"/>
        <p:cNvGrpSpPr/>
        <p:nvPr/>
      </p:nvGrpSpPr>
      <p:grpSpPr>
        <a:xfrm>
          <a:off x="0" y="0"/>
          <a:ext cx="0" cy="0"/>
          <a:chOff x="0" y="0"/>
          <a:chExt cx="0" cy="0"/>
        </a:xfrm>
      </p:grpSpPr>
      <p:sp>
        <p:nvSpPr>
          <p:cNvPr id="84" name="Google Shape;84;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85" name="Google Shape;85;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86" name="Google Shape;8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7"/>
        <p:cNvGrpSpPr/>
        <p:nvPr/>
      </p:nvGrpSpPr>
      <p:grpSpPr>
        <a:xfrm>
          <a:off x="0" y="0"/>
          <a:ext cx="0" cy="0"/>
          <a:chOff x="0" y="0"/>
          <a:chExt cx="0" cy="0"/>
        </a:xfrm>
      </p:grpSpPr>
      <p:sp>
        <p:nvSpPr>
          <p:cNvPr id="88" name="Google Shape;88;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89" name="Google Shape;8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0"/>
        <p:cNvGrpSpPr/>
        <p:nvPr/>
      </p:nvGrpSpPr>
      <p:grpSpPr>
        <a:xfrm>
          <a:off x="0" y="0"/>
          <a:ext cx="0" cy="0"/>
          <a:chOff x="0" y="0"/>
          <a:chExt cx="0" cy="0"/>
        </a:xfrm>
      </p:grpSpPr>
      <p:sp>
        <p:nvSpPr>
          <p:cNvPr id="91" name="Google Shape;91;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93" name="Google Shape;93;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94" name="Google Shape;94;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95" name="Google Shape;9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Google Shape;17;p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6"/>
        <p:cNvGrpSpPr/>
        <p:nvPr/>
      </p:nvGrpSpPr>
      <p:grpSpPr>
        <a:xfrm>
          <a:off x="0" y="0"/>
          <a:ext cx="0" cy="0"/>
          <a:chOff x="0" y="0"/>
          <a:chExt cx="0" cy="0"/>
        </a:xfrm>
      </p:grpSpPr>
      <p:sp>
        <p:nvSpPr>
          <p:cNvPr id="97" name="Google Shape;97;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98" name="Google Shape;9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9"/>
        <p:cNvGrpSpPr/>
        <p:nvPr/>
      </p:nvGrpSpPr>
      <p:grpSpPr>
        <a:xfrm>
          <a:off x="0" y="0"/>
          <a:ext cx="0" cy="0"/>
          <a:chOff x="0" y="0"/>
          <a:chExt cx="0" cy="0"/>
        </a:xfrm>
      </p:grpSpPr>
      <p:sp>
        <p:nvSpPr>
          <p:cNvPr id="100" name="Google Shape;100;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01" name="Google Shape;101;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102" name="Google Shape;10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3"/>
        <p:cNvGrpSpPr/>
        <p:nvPr/>
      </p:nvGrpSpPr>
      <p:grpSpPr>
        <a:xfrm>
          <a:off x="0" y="0"/>
          <a:ext cx="0" cy="0"/>
          <a:chOff x="0" y="0"/>
          <a:chExt cx="0" cy="0"/>
        </a:xfrm>
      </p:grpSpPr>
      <p:sp>
        <p:nvSpPr>
          <p:cNvPr id="104" name="Google Shape;10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109"/>
        <p:cNvGrpSpPr/>
        <p:nvPr/>
      </p:nvGrpSpPr>
      <p:grpSpPr>
        <a:xfrm>
          <a:off x="0" y="0"/>
          <a:ext cx="0" cy="0"/>
          <a:chOff x="0" y="0"/>
          <a:chExt cx="0" cy="0"/>
        </a:xfrm>
      </p:grpSpPr>
      <p:sp>
        <p:nvSpPr>
          <p:cNvPr id="110" name="Google Shape;110;p26"/>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1" name="Google Shape;111;p26"/>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12" name="Google Shape;112;p26"/>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13" name="Google Shape;113;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114" name="Google Shape;114;p26"/>
          <p:cNvPicPr preferRelativeResize="0"/>
          <p:nvPr/>
        </p:nvPicPr>
        <p:blipFill>
          <a:blip r:embed="rId2">
            <a:alphaModFix/>
          </a:blip>
          <a:stretch>
            <a:fillRect/>
          </a:stretch>
        </p:blipFill>
        <p:spPr>
          <a:xfrm>
            <a:off x="-125" y="-22350"/>
            <a:ext cx="9144000" cy="51435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15"/>
        <p:cNvGrpSpPr/>
        <p:nvPr/>
      </p:nvGrpSpPr>
      <p:grpSpPr>
        <a:xfrm>
          <a:off x="0" y="0"/>
          <a:ext cx="0" cy="0"/>
          <a:chOff x="0" y="0"/>
          <a:chExt cx="0" cy="0"/>
        </a:xfrm>
      </p:grpSpPr>
      <p:sp>
        <p:nvSpPr>
          <p:cNvPr id="116" name="Google Shape;116;p27"/>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7" name="Google Shape;117;p27"/>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18" name="Google Shape;118;p27"/>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19" name="Google Shape;119;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0"/>
        <p:cNvGrpSpPr/>
        <p:nvPr/>
      </p:nvGrpSpPr>
      <p:grpSpPr>
        <a:xfrm>
          <a:off x="0" y="0"/>
          <a:ext cx="0" cy="0"/>
          <a:chOff x="0" y="0"/>
          <a:chExt cx="0" cy="0"/>
        </a:xfrm>
      </p:grpSpPr>
      <p:sp>
        <p:nvSpPr>
          <p:cNvPr id="121" name="Google Shape;121;p28"/>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8"/>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123" name="Google Shape;123;p28"/>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124" name="Google Shape;124;p28"/>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125" name="Google Shape;125;p28"/>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26" name="Google Shape;126;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7"/>
        <p:cNvGrpSpPr/>
        <p:nvPr/>
      </p:nvGrpSpPr>
      <p:grpSpPr>
        <a:xfrm>
          <a:off x="0" y="0"/>
          <a:ext cx="0" cy="0"/>
          <a:chOff x="0" y="0"/>
          <a:chExt cx="0" cy="0"/>
        </a:xfrm>
      </p:grpSpPr>
      <p:sp>
        <p:nvSpPr>
          <p:cNvPr id="128" name="Google Shape;128;p29"/>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9"/>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130" name="Google Shape;130;p29"/>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31" name="Google Shape;131;p29"/>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32" name="Google Shape;132;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3"/>
        <p:cNvGrpSpPr/>
        <p:nvPr/>
      </p:nvGrpSpPr>
      <p:grpSpPr>
        <a:xfrm>
          <a:off x="0" y="0"/>
          <a:ext cx="0" cy="0"/>
          <a:chOff x="0" y="0"/>
          <a:chExt cx="0" cy="0"/>
        </a:xfrm>
      </p:grpSpPr>
      <p:sp>
        <p:nvSpPr>
          <p:cNvPr id="134" name="Google Shape;134;p30"/>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0"/>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136" name="Google Shape;136;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7"/>
        <p:cNvGrpSpPr/>
        <p:nvPr/>
      </p:nvGrpSpPr>
      <p:grpSpPr>
        <a:xfrm>
          <a:off x="0" y="0"/>
          <a:ext cx="0" cy="0"/>
          <a:chOff x="0" y="0"/>
          <a:chExt cx="0" cy="0"/>
        </a:xfrm>
      </p:grpSpPr>
      <p:sp>
        <p:nvSpPr>
          <p:cNvPr id="138" name="Google Shape;138;p31"/>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1"/>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140" name="Google Shape;140;p31"/>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141" name="Google Shape;141;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142"/>
        <p:cNvGrpSpPr/>
        <p:nvPr/>
      </p:nvGrpSpPr>
      <p:grpSpPr>
        <a:xfrm>
          <a:off x="0" y="0"/>
          <a:ext cx="0" cy="0"/>
          <a:chOff x="0" y="0"/>
          <a:chExt cx="0" cy="0"/>
        </a:xfrm>
      </p:grpSpPr>
      <p:sp>
        <p:nvSpPr>
          <p:cNvPr id="143" name="Google Shape;143;p32"/>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44" name="Google Shape;144;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p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Google Shape;24;p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5"/>
        <p:cNvGrpSpPr/>
        <p:nvPr/>
      </p:nvGrpSpPr>
      <p:grpSpPr>
        <a:xfrm>
          <a:off x="0" y="0"/>
          <a:ext cx="0" cy="0"/>
          <a:chOff x="0" y="0"/>
          <a:chExt cx="0" cy="0"/>
        </a:xfrm>
      </p:grpSpPr>
      <p:sp>
        <p:nvSpPr>
          <p:cNvPr id="146" name="Google Shape;146;p33"/>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3"/>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148" name="Google Shape;148;p33"/>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149" name="Google Shape;149;p33"/>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50" name="Google Shape;150;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1"/>
        <p:cNvGrpSpPr/>
        <p:nvPr/>
      </p:nvGrpSpPr>
      <p:grpSpPr>
        <a:xfrm>
          <a:off x="0" y="0"/>
          <a:ext cx="0" cy="0"/>
          <a:chOff x="0" y="0"/>
          <a:chExt cx="0" cy="0"/>
        </a:xfrm>
      </p:grpSpPr>
      <p:sp>
        <p:nvSpPr>
          <p:cNvPr id="152" name="Google Shape;152;p34"/>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4"/>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154" name="Google Shape;154;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155"/>
        <p:cNvGrpSpPr/>
        <p:nvPr/>
      </p:nvGrpSpPr>
      <p:grpSpPr>
        <a:xfrm>
          <a:off x="0" y="0"/>
          <a:ext cx="0" cy="0"/>
          <a:chOff x="0" y="0"/>
          <a:chExt cx="0" cy="0"/>
        </a:xfrm>
      </p:grpSpPr>
      <p:sp>
        <p:nvSpPr>
          <p:cNvPr id="156" name="Google Shape;156;p35"/>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157" name="Google Shape;157;p35"/>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158" name="Google Shape;158;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9"/>
        <p:cNvGrpSpPr/>
        <p:nvPr/>
      </p:nvGrpSpPr>
      <p:grpSpPr>
        <a:xfrm>
          <a:off x="0" y="0"/>
          <a:ext cx="0" cy="0"/>
          <a:chOff x="0" y="0"/>
          <a:chExt cx="0" cy="0"/>
        </a:xfrm>
      </p:grpSpPr>
      <p:sp>
        <p:nvSpPr>
          <p:cNvPr id="160" name="Google Shape;160;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9" name="Google Shape;29;p5"/>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0" name="Google Shape;30;p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1" name="Google Shape;3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5" name="Google Shape;3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9" name="Google Shape;39;p7"/>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40" name="Google Shape;4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3" name="Google Shape;4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9"/>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Google Shape;47;p9"/>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Google Shape;48;p9"/>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49" name="Google Shape;4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0"/>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1600"/>
              </a:spcBef>
              <a:spcAft>
                <a:spcPts val="160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0"/>
        <p:cNvGrpSpPr/>
        <p:nvPr/>
      </p:nvGrpSpPr>
      <p:grpSpPr>
        <a:xfrm>
          <a:off x="0" y="0"/>
          <a:ext cx="0" cy="0"/>
          <a:chOff x="0" y="0"/>
          <a:chExt cx="0" cy="0"/>
        </a:xfrm>
      </p:grpSpPr>
      <p:sp>
        <p:nvSpPr>
          <p:cNvPr id="61" name="Google Shape;6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62" name="Google Shape;6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63" name="Google Shape;6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107" name="Google Shape;107;p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1600"/>
              </a:spcBef>
              <a:spcAft>
                <a:spcPts val="160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108" name="Google Shape;108;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hyperlink" Target="mailto:stacy@undergroundnetwork.org" TargetMode="External"/><Relationship Id="rId5" Type="http://schemas.openxmlformats.org/officeDocument/2006/relationships/hyperlink" Target="https://www.tampaunderground.com/toolkit" TargetMode="External"/><Relationship Id="rId4" Type="http://schemas.openxmlformats.org/officeDocument/2006/relationships/hyperlink" Target="http://www.asmallerway.com"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4.xml"/><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7.xml"/><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8.xml"/><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46"/>
          <p:cNvSpPr/>
          <p:nvPr/>
        </p:nvSpPr>
        <p:spPr>
          <a:xfrm>
            <a:off x="972825" y="782300"/>
            <a:ext cx="7327200" cy="3740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4" name="Google Shape;244;p46" title="UG Ecosystem (Sandbox).png"/>
          <p:cNvPicPr preferRelativeResize="0"/>
          <p:nvPr/>
        </p:nvPicPr>
        <p:blipFill rotWithShape="1">
          <a:blip r:embed="rId3">
            <a:alphaModFix/>
          </a:blip>
          <a:srcRect l="4429" r="3294" b="3855"/>
          <a:stretch/>
        </p:blipFill>
        <p:spPr>
          <a:xfrm>
            <a:off x="2180525" y="454050"/>
            <a:ext cx="4782954" cy="397550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8"/>
        <p:cNvGrpSpPr/>
        <p:nvPr/>
      </p:nvGrpSpPr>
      <p:grpSpPr>
        <a:xfrm>
          <a:off x="0" y="0"/>
          <a:ext cx="0" cy="0"/>
          <a:chOff x="0" y="0"/>
          <a:chExt cx="0" cy="0"/>
        </a:xfrm>
      </p:grpSpPr>
      <p:sp>
        <p:nvSpPr>
          <p:cNvPr id="249" name="Google Shape;249;p47"/>
          <p:cNvSpPr txBox="1"/>
          <p:nvPr/>
        </p:nvSpPr>
        <p:spPr>
          <a:xfrm>
            <a:off x="328075" y="370425"/>
            <a:ext cx="2910300" cy="3841800"/>
          </a:xfrm>
          <a:prstGeom prst="rect">
            <a:avLst/>
          </a:prstGeom>
          <a:noFill/>
          <a:ln>
            <a:noFill/>
          </a:ln>
        </p:spPr>
        <p:txBody>
          <a:bodyPr spcFirstLastPara="1" wrap="square" lIns="91425" tIns="91425" rIns="91425" bIns="91425" anchor="t" anchorCtr="0">
            <a:noAutofit/>
          </a:bodyPr>
          <a:lstStyle/>
          <a:p>
            <a:pPr marL="0" lvl="0" indent="0" algn="r" rtl="0">
              <a:spcBef>
                <a:spcPts val="1000"/>
              </a:spcBef>
              <a:spcAft>
                <a:spcPts val="0"/>
              </a:spcAft>
              <a:buNone/>
            </a:pPr>
            <a:endParaRPr sz="2100" b="1">
              <a:solidFill>
                <a:schemeClr val="lt1"/>
              </a:solidFill>
              <a:latin typeface="Helvetica Neue"/>
              <a:ea typeface="Helvetica Neue"/>
              <a:cs typeface="Helvetica Neue"/>
              <a:sym typeface="Helvetica Neue"/>
            </a:endParaRPr>
          </a:p>
          <a:p>
            <a:pPr marL="0" lvl="0" indent="0" algn="r" rtl="0">
              <a:spcBef>
                <a:spcPts val="1000"/>
              </a:spcBef>
              <a:spcAft>
                <a:spcPts val="0"/>
              </a:spcAft>
              <a:buNone/>
            </a:pPr>
            <a:endParaRPr sz="2100" b="1">
              <a:solidFill>
                <a:schemeClr val="lt1"/>
              </a:solidFill>
              <a:latin typeface="Helvetica Neue"/>
              <a:ea typeface="Helvetica Neue"/>
              <a:cs typeface="Helvetica Neue"/>
              <a:sym typeface="Helvetica Neue"/>
            </a:endParaRPr>
          </a:p>
          <a:p>
            <a:pPr marL="0" lvl="0" indent="0" algn="r" rtl="0">
              <a:spcBef>
                <a:spcPts val="1000"/>
              </a:spcBef>
              <a:spcAft>
                <a:spcPts val="0"/>
              </a:spcAft>
              <a:buNone/>
            </a:pPr>
            <a:r>
              <a:rPr lang="en" sz="2100" b="1">
                <a:solidFill>
                  <a:schemeClr val="lt1"/>
                </a:solidFill>
                <a:latin typeface="Helvetica Neue"/>
                <a:ea typeface="Helvetica Neue"/>
                <a:cs typeface="Helvetica Neue"/>
                <a:sym typeface="Helvetica Neue"/>
              </a:rPr>
              <a:t>CASE STUDY</a:t>
            </a:r>
            <a:endParaRPr sz="2100" b="1">
              <a:solidFill>
                <a:schemeClr val="lt1"/>
              </a:solidFill>
              <a:latin typeface="Helvetica Neue"/>
              <a:ea typeface="Helvetica Neue"/>
              <a:cs typeface="Helvetica Neue"/>
              <a:sym typeface="Helvetica Neue"/>
            </a:endParaRPr>
          </a:p>
          <a:p>
            <a:pPr marL="0" lvl="0" indent="0" algn="r" rtl="0">
              <a:spcBef>
                <a:spcPts val="1000"/>
              </a:spcBef>
              <a:spcAft>
                <a:spcPts val="0"/>
              </a:spcAft>
              <a:buNone/>
            </a:pPr>
            <a:endParaRPr sz="2100" b="1">
              <a:solidFill>
                <a:schemeClr val="accent4"/>
              </a:solidFill>
              <a:latin typeface="Helvetica Neue"/>
              <a:ea typeface="Helvetica Neue"/>
              <a:cs typeface="Helvetica Neue"/>
              <a:sym typeface="Helvetica Neue"/>
            </a:endParaRPr>
          </a:p>
          <a:p>
            <a:pPr marL="0" lvl="0" indent="0" algn="r" rtl="0">
              <a:spcBef>
                <a:spcPts val="1000"/>
              </a:spcBef>
              <a:spcAft>
                <a:spcPts val="0"/>
              </a:spcAft>
              <a:buNone/>
            </a:pPr>
            <a:r>
              <a:rPr lang="en" sz="2100" b="1">
                <a:solidFill>
                  <a:schemeClr val="accent4"/>
                </a:solidFill>
                <a:latin typeface="Helvetica Neue"/>
                <a:ea typeface="Helvetica Neue"/>
                <a:cs typeface="Helvetica Neue"/>
                <a:sym typeface="Helvetica Neue"/>
              </a:rPr>
              <a:t>MICROCHURCH MOVEMENT</a:t>
            </a:r>
            <a:endParaRPr sz="1500">
              <a:solidFill>
                <a:schemeClr val="lt1"/>
              </a:solidFill>
              <a:latin typeface="Helvetica Neue"/>
              <a:ea typeface="Helvetica Neue"/>
              <a:cs typeface="Helvetica Neue"/>
              <a:sym typeface="Helvetica Neue"/>
            </a:endParaRPr>
          </a:p>
          <a:p>
            <a:pPr marL="0" lvl="0" indent="0" algn="l" rtl="0">
              <a:lnSpc>
                <a:spcPct val="115000"/>
              </a:lnSpc>
              <a:spcBef>
                <a:spcPts val="800"/>
              </a:spcBef>
              <a:spcAft>
                <a:spcPts val="0"/>
              </a:spcAft>
              <a:buNone/>
            </a:pPr>
            <a:endParaRPr sz="1500">
              <a:solidFill>
                <a:schemeClr val="lt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500">
              <a:solidFill>
                <a:schemeClr val="lt1"/>
              </a:solidFill>
              <a:latin typeface="Helvetica Neue"/>
              <a:ea typeface="Helvetica Neue"/>
              <a:cs typeface="Helvetica Neue"/>
              <a:sym typeface="Helvetica Neue"/>
            </a:endParaRPr>
          </a:p>
        </p:txBody>
      </p:sp>
      <p:sp>
        <p:nvSpPr>
          <p:cNvPr id="250" name="Google Shape;250;p47"/>
          <p:cNvSpPr txBox="1"/>
          <p:nvPr/>
        </p:nvSpPr>
        <p:spPr>
          <a:xfrm>
            <a:off x="4459775" y="609400"/>
            <a:ext cx="3427500" cy="4165800"/>
          </a:xfrm>
          <a:prstGeom prst="rect">
            <a:avLst/>
          </a:prstGeom>
          <a:solidFill>
            <a:srgbClr val="FFFFFF"/>
          </a:solidFill>
          <a:ln>
            <a:noFill/>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Clr>
                <a:schemeClr val="dk1"/>
              </a:buClr>
              <a:buSzPts val="1400"/>
              <a:buFont typeface="Helvetica Neue"/>
              <a:buAutoNum type="arabicParenR"/>
            </a:pPr>
            <a:r>
              <a:rPr lang="en">
                <a:solidFill>
                  <a:schemeClr val="dk1"/>
                </a:solidFill>
                <a:latin typeface="Helvetica Neue"/>
                <a:ea typeface="Helvetica Neue"/>
                <a:cs typeface="Helvetica Neue"/>
                <a:sym typeface="Helvetica Neue"/>
              </a:rPr>
              <a:t>What are they trying to communicate meaningfully in their context?</a:t>
            </a:r>
            <a:endParaRPr>
              <a:solidFill>
                <a:schemeClr val="dk1"/>
              </a:solidFill>
              <a:latin typeface="Helvetica Neue"/>
              <a:ea typeface="Helvetica Neue"/>
              <a:cs typeface="Helvetica Neue"/>
              <a:sym typeface="Helvetica Neue"/>
            </a:endParaRPr>
          </a:p>
          <a:p>
            <a:pPr marL="914400" lvl="1" indent="-317500" algn="l" rtl="0">
              <a:lnSpc>
                <a:spcPct val="100000"/>
              </a:lnSpc>
              <a:spcBef>
                <a:spcPts val="1000"/>
              </a:spcBef>
              <a:spcAft>
                <a:spcPts val="0"/>
              </a:spcAft>
              <a:buClr>
                <a:schemeClr val="dk1"/>
              </a:buClr>
              <a:buSzPts val="1400"/>
              <a:buFont typeface="Helvetica Neue"/>
              <a:buAutoNum type="alphaLcParenR"/>
            </a:pPr>
            <a:r>
              <a:rPr lang="en">
                <a:solidFill>
                  <a:schemeClr val="dk1"/>
                </a:solidFill>
                <a:latin typeface="Helvetica Neue"/>
                <a:ea typeface="Helvetica Neue"/>
                <a:cs typeface="Helvetica Neue"/>
                <a:sym typeface="Helvetica Neue"/>
              </a:rPr>
              <a:t>What good and godly things are they pursuing?</a:t>
            </a:r>
            <a:endParaRPr>
              <a:solidFill>
                <a:schemeClr val="dk1"/>
              </a:solidFill>
              <a:latin typeface="Helvetica Neue"/>
              <a:ea typeface="Helvetica Neue"/>
              <a:cs typeface="Helvetica Neue"/>
              <a:sym typeface="Helvetica Neue"/>
            </a:endParaRPr>
          </a:p>
          <a:p>
            <a:pPr marL="914400" lvl="1" indent="-317500" algn="l" rtl="0">
              <a:lnSpc>
                <a:spcPct val="100000"/>
              </a:lnSpc>
              <a:spcBef>
                <a:spcPts val="1000"/>
              </a:spcBef>
              <a:spcAft>
                <a:spcPts val="0"/>
              </a:spcAft>
              <a:buClr>
                <a:schemeClr val="dk1"/>
              </a:buClr>
              <a:buSzPts val="1400"/>
              <a:buFont typeface="Helvetica Neue"/>
              <a:buAutoNum type="alphaLcParenR"/>
            </a:pPr>
            <a:r>
              <a:rPr lang="en">
                <a:solidFill>
                  <a:schemeClr val="dk1"/>
                </a:solidFill>
                <a:latin typeface="Helvetica Neue"/>
                <a:ea typeface="Helvetica Neue"/>
                <a:cs typeface="Helvetica Neue"/>
                <a:sym typeface="Helvetica Neue"/>
              </a:rPr>
              <a:t>What crisis is driving them to innovation?</a:t>
            </a:r>
            <a:endParaRPr>
              <a:solidFill>
                <a:schemeClr val="dk1"/>
              </a:solidFill>
              <a:latin typeface="Helvetica Neue"/>
              <a:ea typeface="Helvetica Neue"/>
              <a:cs typeface="Helvetica Neue"/>
              <a:sym typeface="Helvetica Neue"/>
            </a:endParaRPr>
          </a:p>
          <a:p>
            <a:pPr marL="457200" lvl="0" indent="-317500" algn="l" rtl="0">
              <a:lnSpc>
                <a:spcPct val="100000"/>
              </a:lnSpc>
              <a:spcBef>
                <a:spcPts val="1000"/>
              </a:spcBef>
              <a:spcAft>
                <a:spcPts val="0"/>
              </a:spcAft>
              <a:buClr>
                <a:schemeClr val="dk1"/>
              </a:buClr>
              <a:buSzPts val="1400"/>
              <a:buFont typeface="Helvetica Neue"/>
              <a:buAutoNum type="arabicParenR"/>
            </a:pPr>
            <a:r>
              <a:rPr lang="en">
                <a:solidFill>
                  <a:schemeClr val="dk1"/>
                </a:solidFill>
                <a:latin typeface="Helvetica Neue"/>
                <a:ea typeface="Helvetica Neue"/>
                <a:cs typeface="Helvetica Neue"/>
                <a:sym typeface="Helvetica Neue"/>
              </a:rPr>
              <a:t>What vulnerabilities exist in this form?</a:t>
            </a:r>
            <a:endParaRPr>
              <a:solidFill>
                <a:schemeClr val="dk1"/>
              </a:solidFill>
              <a:latin typeface="Helvetica Neue"/>
              <a:ea typeface="Helvetica Neue"/>
              <a:cs typeface="Helvetica Neue"/>
              <a:sym typeface="Helvetica Neue"/>
            </a:endParaRPr>
          </a:p>
          <a:p>
            <a:pPr marL="457200" lvl="0" indent="-317500" algn="l" rtl="0">
              <a:lnSpc>
                <a:spcPct val="100000"/>
              </a:lnSpc>
              <a:spcBef>
                <a:spcPts val="1000"/>
              </a:spcBef>
              <a:spcAft>
                <a:spcPts val="0"/>
              </a:spcAft>
              <a:buClr>
                <a:schemeClr val="dk1"/>
              </a:buClr>
              <a:buSzPts val="1400"/>
              <a:buFont typeface="Helvetica Neue"/>
              <a:buAutoNum type="arabicParenR"/>
            </a:pPr>
            <a:r>
              <a:rPr lang="en">
                <a:solidFill>
                  <a:schemeClr val="dk1"/>
                </a:solidFill>
                <a:latin typeface="Helvetica Neue"/>
                <a:ea typeface="Helvetica Neue"/>
                <a:cs typeface="Helvetica Neue"/>
                <a:sym typeface="Helvetica Neue"/>
              </a:rPr>
              <a:t>What does UNDERCONTEXTUALIZATION look like?</a:t>
            </a:r>
            <a:endParaRPr>
              <a:solidFill>
                <a:schemeClr val="dk1"/>
              </a:solidFill>
              <a:latin typeface="Helvetica Neue"/>
              <a:ea typeface="Helvetica Neue"/>
              <a:cs typeface="Helvetica Neue"/>
              <a:sym typeface="Helvetica Neue"/>
            </a:endParaRPr>
          </a:p>
          <a:p>
            <a:pPr marL="457200" lvl="0" indent="-317500" algn="l" rtl="0">
              <a:lnSpc>
                <a:spcPct val="100000"/>
              </a:lnSpc>
              <a:spcBef>
                <a:spcPts val="1000"/>
              </a:spcBef>
              <a:spcAft>
                <a:spcPts val="0"/>
              </a:spcAft>
              <a:buClr>
                <a:schemeClr val="dk1"/>
              </a:buClr>
              <a:buSzPts val="1400"/>
              <a:buFont typeface="Helvetica Neue"/>
              <a:buAutoNum type="arabicParenR"/>
            </a:pPr>
            <a:r>
              <a:rPr lang="en">
                <a:solidFill>
                  <a:schemeClr val="dk1"/>
                </a:solidFill>
                <a:latin typeface="Helvetica Neue"/>
                <a:ea typeface="Helvetica Neue"/>
                <a:cs typeface="Helvetica Neue"/>
                <a:sym typeface="Helvetica Neue"/>
              </a:rPr>
              <a:t>What does OVERCONTEXTUALIZATION look like?</a:t>
            </a:r>
            <a:endParaRPr>
              <a:solidFill>
                <a:schemeClr val="dk1"/>
              </a:solidFill>
              <a:latin typeface="Helvetica Neue"/>
              <a:ea typeface="Helvetica Neue"/>
              <a:cs typeface="Helvetica Neue"/>
              <a:sym typeface="Helvetica Neue"/>
            </a:endParaRPr>
          </a:p>
          <a:p>
            <a:pPr marL="0" lvl="0" indent="0" algn="l" rtl="0">
              <a:lnSpc>
                <a:spcPct val="100000"/>
              </a:lnSpc>
              <a:spcBef>
                <a:spcPts val="1000"/>
              </a:spcBef>
              <a:spcAft>
                <a:spcPts val="1000"/>
              </a:spcAft>
              <a:buNone/>
            </a:pPr>
            <a:endParaRPr sz="1500">
              <a:solidFill>
                <a:srgbClr val="434343"/>
              </a:solidFill>
              <a:highlight>
                <a:schemeClr val="lt1"/>
              </a:highlight>
              <a:latin typeface="Helvetica Neue"/>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4"/>
        <p:cNvGrpSpPr/>
        <p:nvPr/>
      </p:nvGrpSpPr>
      <p:grpSpPr>
        <a:xfrm>
          <a:off x="0" y="0"/>
          <a:ext cx="0" cy="0"/>
          <a:chOff x="0" y="0"/>
          <a:chExt cx="0" cy="0"/>
        </a:xfrm>
      </p:grpSpPr>
      <p:sp>
        <p:nvSpPr>
          <p:cNvPr id="255" name="Google Shape;255;p48"/>
          <p:cNvSpPr txBox="1"/>
          <p:nvPr/>
        </p:nvSpPr>
        <p:spPr>
          <a:xfrm>
            <a:off x="328075" y="370425"/>
            <a:ext cx="2910300" cy="3841800"/>
          </a:xfrm>
          <a:prstGeom prst="rect">
            <a:avLst/>
          </a:prstGeom>
          <a:noFill/>
          <a:ln>
            <a:noFill/>
          </a:ln>
        </p:spPr>
        <p:txBody>
          <a:bodyPr spcFirstLastPara="1" wrap="square" lIns="91425" tIns="91425" rIns="91425" bIns="91425" anchor="t" anchorCtr="0">
            <a:noAutofit/>
          </a:bodyPr>
          <a:lstStyle/>
          <a:p>
            <a:pPr marL="0" lvl="0" indent="0" algn="r" rtl="0">
              <a:spcBef>
                <a:spcPts val="1000"/>
              </a:spcBef>
              <a:spcAft>
                <a:spcPts val="0"/>
              </a:spcAft>
              <a:buNone/>
            </a:pPr>
            <a:endParaRPr sz="2100" b="1">
              <a:solidFill>
                <a:schemeClr val="lt1"/>
              </a:solidFill>
              <a:latin typeface="Helvetica Neue"/>
              <a:ea typeface="Helvetica Neue"/>
              <a:cs typeface="Helvetica Neue"/>
              <a:sym typeface="Helvetica Neue"/>
            </a:endParaRPr>
          </a:p>
          <a:p>
            <a:pPr marL="0" lvl="0" indent="0" algn="r" rtl="0">
              <a:spcBef>
                <a:spcPts val="1000"/>
              </a:spcBef>
              <a:spcAft>
                <a:spcPts val="0"/>
              </a:spcAft>
              <a:buNone/>
            </a:pPr>
            <a:endParaRPr sz="2100" b="1">
              <a:solidFill>
                <a:schemeClr val="lt1"/>
              </a:solidFill>
              <a:latin typeface="Helvetica Neue"/>
              <a:ea typeface="Helvetica Neue"/>
              <a:cs typeface="Helvetica Neue"/>
              <a:sym typeface="Helvetica Neue"/>
            </a:endParaRPr>
          </a:p>
          <a:p>
            <a:pPr marL="0" lvl="0" indent="0" algn="r" rtl="0">
              <a:spcBef>
                <a:spcPts val="1000"/>
              </a:spcBef>
              <a:spcAft>
                <a:spcPts val="0"/>
              </a:spcAft>
              <a:buNone/>
            </a:pPr>
            <a:r>
              <a:rPr lang="en" sz="2100" b="1">
                <a:solidFill>
                  <a:schemeClr val="lt1"/>
                </a:solidFill>
                <a:latin typeface="Helvetica Neue"/>
                <a:ea typeface="Helvetica Neue"/>
                <a:cs typeface="Helvetica Neue"/>
                <a:sym typeface="Helvetica Neue"/>
              </a:rPr>
              <a:t>CASE STUDY</a:t>
            </a:r>
            <a:endParaRPr sz="2100" b="1">
              <a:solidFill>
                <a:schemeClr val="lt1"/>
              </a:solidFill>
              <a:latin typeface="Helvetica Neue"/>
              <a:ea typeface="Helvetica Neue"/>
              <a:cs typeface="Helvetica Neue"/>
              <a:sym typeface="Helvetica Neue"/>
            </a:endParaRPr>
          </a:p>
          <a:p>
            <a:pPr marL="0" lvl="0" indent="0" algn="r" rtl="0">
              <a:spcBef>
                <a:spcPts val="1000"/>
              </a:spcBef>
              <a:spcAft>
                <a:spcPts val="0"/>
              </a:spcAft>
              <a:buNone/>
            </a:pPr>
            <a:endParaRPr sz="2100" b="1">
              <a:solidFill>
                <a:schemeClr val="accent4"/>
              </a:solidFill>
              <a:latin typeface="Helvetica Neue"/>
              <a:ea typeface="Helvetica Neue"/>
              <a:cs typeface="Helvetica Neue"/>
              <a:sym typeface="Helvetica Neue"/>
            </a:endParaRPr>
          </a:p>
          <a:p>
            <a:pPr marL="0" lvl="0" indent="0" algn="r" rtl="0">
              <a:spcBef>
                <a:spcPts val="1000"/>
              </a:spcBef>
              <a:spcAft>
                <a:spcPts val="0"/>
              </a:spcAft>
              <a:buNone/>
            </a:pPr>
            <a:r>
              <a:rPr lang="en" sz="2100" b="1">
                <a:solidFill>
                  <a:schemeClr val="accent4"/>
                </a:solidFill>
                <a:latin typeface="Helvetica Neue"/>
                <a:ea typeface="Helvetica Neue"/>
                <a:cs typeface="Helvetica Neue"/>
                <a:sym typeface="Helvetica Neue"/>
              </a:rPr>
              <a:t>DWELL</a:t>
            </a:r>
            <a:endParaRPr sz="1500">
              <a:solidFill>
                <a:schemeClr val="lt1"/>
              </a:solidFill>
              <a:latin typeface="Helvetica Neue"/>
              <a:ea typeface="Helvetica Neue"/>
              <a:cs typeface="Helvetica Neue"/>
              <a:sym typeface="Helvetica Neue"/>
            </a:endParaRPr>
          </a:p>
          <a:p>
            <a:pPr marL="0" lvl="0" indent="0" algn="l" rtl="0">
              <a:lnSpc>
                <a:spcPct val="115000"/>
              </a:lnSpc>
              <a:spcBef>
                <a:spcPts val="800"/>
              </a:spcBef>
              <a:spcAft>
                <a:spcPts val="0"/>
              </a:spcAft>
              <a:buNone/>
            </a:pPr>
            <a:endParaRPr sz="1500">
              <a:solidFill>
                <a:schemeClr val="lt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500">
              <a:solidFill>
                <a:schemeClr val="lt1"/>
              </a:solidFill>
              <a:latin typeface="Helvetica Neue"/>
              <a:ea typeface="Helvetica Neue"/>
              <a:cs typeface="Helvetica Neue"/>
              <a:sym typeface="Helvetica Neue"/>
            </a:endParaRPr>
          </a:p>
        </p:txBody>
      </p:sp>
      <p:sp>
        <p:nvSpPr>
          <p:cNvPr id="256" name="Google Shape;256;p48"/>
          <p:cNvSpPr txBox="1"/>
          <p:nvPr/>
        </p:nvSpPr>
        <p:spPr>
          <a:xfrm>
            <a:off x="4459775" y="609400"/>
            <a:ext cx="3427500" cy="4165800"/>
          </a:xfrm>
          <a:prstGeom prst="rect">
            <a:avLst/>
          </a:prstGeom>
          <a:solidFill>
            <a:srgbClr val="FFFFFF"/>
          </a:solidFill>
          <a:ln>
            <a:noFill/>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Clr>
                <a:schemeClr val="dk1"/>
              </a:buClr>
              <a:buSzPts val="1400"/>
              <a:buFont typeface="Helvetica Neue"/>
              <a:buAutoNum type="arabicParenR"/>
            </a:pPr>
            <a:r>
              <a:rPr lang="en">
                <a:solidFill>
                  <a:schemeClr val="dk1"/>
                </a:solidFill>
                <a:latin typeface="Helvetica Neue"/>
                <a:ea typeface="Helvetica Neue"/>
                <a:cs typeface="Helvetica Neue"/>
                <a:sym typeface="Helvetica Neue"/>
              </a:rPr>
              <a:t>What are they trying to communicate meaningfully in their context?</a:t>
            </a:r>
            <a:endParaRPr>
              <a:solidFill>
                <a:schemeClr val="dk1"/>
              </a:solidFill>
              <a:latin typeface="Helvetica Neue"/>
              <a:ea typeface="Helvetica Neue"/>
              <a:cs typeface="Helvetica Neue"/>
              <a:sym typeface="Helvetica Neue"/>
            </a:endParaRPr>
          </a:p>
          <a:p>
            <a:pPr marL="914400" lvl="1" indent="-317500" algn="l" rtl="0">
              <a:lnSpc>
                <a:spcPct val="100000"/>
              </a:lnSpc>
              <a:spcBef>
                <a:spcPts val="1000"/>
              </a:spcBef>
              <a:spcAft>
                <a:spcPts val="0"/>
              </a:spcAft>
              <a:buClr>
                <a:schemeClr val="dk1"/>
              </a:buClr>
              <a:buSzPts val="1400"/>
              <a:buFont typeface="Helvetica Neue"/>
              <a:buAutoNum type="alphaLcParenR"/>
            </a:pPr>
            <a:r>
              <a:rPr lang="en">
                <a:solidFill>
                  <a:schemeClr val="dk1"/>
                </a:solidFill>
                <a:latin typeface="Helvetica Neue"/>
                <a:ea typeface="Helvetica Neue"/>
                <a:cs typeface="Helvetica Neue"/>
                <a:sym typeface="Helvetica Neue"/>
              </a:rPr>
              <a:t>What good and godly things are they pursuing?</a:t>
            </a:r>
            <a:endParaRPr>
              <a:solidFill>
                <a:schemeClr val="dk1"/>
              </a:solidFill>
              <a:latin typeface="Helvetica Neue"/>
              <a:ea typeface="Helvetica Neue"/>
              <a:cs typeface="Helvetica Neue"/>
              <a:sym typeface="Helvetica Neue"/>
            </a:endParaRPr>
          </a:p>
          <a:p>
            <a:pPr marL="914400" lvl="1" indent="-317500" algn="l" rtl="0">
              <a:lnSpc>
                <a:spcPct val="100000"/>
              </a:lnSpc>
              <a:spcBef>
                <a:spcPts val="1000"/>
              </a:spcBef>
              <a:spcAft>
                <a:spcPts val="0"/>
              </a:spcAft>
              <a:buClr>
                <a:schemeClr val="dk1"/>
              </a:buClr>
              <a:buSzPts val="1400"/>
              <a:buFont typeface="Helvetica Neue"/>
              <a:buAutoNum type="alphaLcParenR"/>
            </a:pPr>
            <a:r>
              <a:rPr lang="en">
                <a:solidFill>
                  <a:schemeClr val="dk1"/>
                </a:solidFill>
                <a:latin typeface="Helvetica Neue"/>
                <a:ea typeface="Helvetica Neue"/>
                <a:cs typeface="Helvetica Neue"/>
                <a:sym typeface="Helvetica Neue"/>
              </a:rPr>
              <a:t>What crisis is driving them to innovation?</a:t>
            </a:r>
            <a:endParaRPr>
              <a:solidFill>
                <a:schemeClr val="dk1"/>
              </a:solidFill>
              <a:latin typeface="Helvetica Neue"/>
              <a:ea typeface="Helvetica Neue"/>
              <a:cs typeface="Helvetica Neue"/>
              <a:sym typeface="Helvetica Neue"/>
            </a:endParaRPr>
          </a:p>
          <a:p>
            <a:pPr marL="457200" lvl="0" indent="-317500" algn="l" rtl="0">
              <a:lnSpc>
                <a:spcPct val="100000"/>
              </a:lnSpc>
              <a:spcBef>
                <a:spcPts val="1000"/>
              </a:spcBef>
              <a:spcAft>
                <a:spcPts val="0"/>
              </a:spcAft>
              <a:buClr>
                <a:schemeClr val="dk1"/>
              </a:buClr>
              <a:buSzPts val="1400"/>
              <a:buFont typeface="Helvetica Neue"/>
              <a:buAutoNum type="arabicParenR"/>
            </a:pPr>
            <a:r>
              <a:rPr lang="en">
                <a:solidFill>
                  <a:schemeClr val="dk1"/>
                </a:solidFill>
                <a:latin typeface="Helvetica Neue"/>
                <a:ea typeface="Helvetica Neue"/>
                <a:cs typeface="Helvetica Neue"/>
                <a:sym typeface="Helvetica Neue"/>
              </a:rPr>
              <a:t>What vulnerabilities exist in this form?</a:t>
            </a:r>
            <a:endParaRPr>
              <a:solidFill>
                <a:schemeClr val="dk1"/>
              </a:solidFill>
              <a:latin typeface="Helvetica Neue"/>
              <a:ea typeface="Helvetica Neue"/>
              <a:cs typeface="Helvetica Neue"/>
              <a:sym typeface="Helvetica Neue"/>
            </a:endParaRPr>
          </a:p>
          <a:p>
            <a:pPr marL="457200" lvl="0" indent="-317500" algn="l" rtl="0">
              <a:lnSpc>
                <a:spcPct val="100000"/>
              </a:lnSpc>
              <a:spcBef>
                <a:spcPts val="1000"/>
              </a:spcBef>
              <a:spcAft>
                <a:spcPts val="0"/>
              </a:spcAft>
              <a:buClr>
                <a:schemeClr val="dk1"/>
              </a:buClr>
              <a:buSzPts val="1400"/>
              <a:buFont typeface="Helvetica Neue"/>
              <a:buAutoNum type="arabicParenR"/>
            </a:pPr>
            <a:r>
              <a:rPr lang="en">
                <a:solidFill>
                  <a:schemeClr val="dk1"/>
                </a:solidFill>
                <a:latin typeface="Helvetica Neue"/>
                <a:ea typeface="Helvetica Neue"/>
                <a:cs typeface="Helvetica Neue"/>
                <a:sym typeface="Helvetica Neue"/>
              </a:rPr>
              <a:t>What does UNDERCONTEXTUALIZATION look like?</a:t>
            </a:r>
            <a:endParaRPr>
              <a:solidFill>
                <a:schemeClr val="dk1"/>
              </a:solidFill>
              <a:latin typeface="Helvetica Neue"/>
              <a:ea typeface="Helvetica Neue"/>
              <a:cs typeface="Helvetica Neue"/>
              <a:sym typeface="Helvetica Neue"/>
            </a:endParaRPr>
          </a:p>
          <a:p>
            <a:pPr marL="457200" lvl="0" indent="-317500" algn="l" rtl="0">
              <a:lnSpc>
                <a:spcPct val="100000"/>
              </a:lnSpc>
              <a:spcBef>
                <a:spcPts val="1000"/>
              </a:spcBef>
              <a:spcAft>
                <a:spcPts val="0"/>
              </a:spcAft>
              <a:buClr>
                <a:schemeClr val="dk1"/>
              </a:buClr>
              <a:buSzPts val="1400"/>
              <a:buFont typeface="Helvetica Neue"/>
              <a:buAutoNum type="arabicParenR"/>
            </a:pPr>
            <a:r>
              <a:rPr lang="en">
                <a:solidFill>
                  <a:schemeClr val="dk1"/>
                </a:solidFill>
                <a:latin typeface="Helvetica Neue"/>
                <a:ea typeface="Helvetica Neue"/>
                <a:cs typeface="Helvetica Neue"/>
                <a:sym typeface="Helvetica Neue"/>
              </a:rPr>
              <a:t>What does OVERCONTEXTUALIZATION look like?</a:t>
            </a:r>
            <a:endParaRPr>
              <a:solidFill>
                <a:schemeClr val="dk1"/>
              </a:solidFill>
              <a:latin typeface="Helvetica Neue"/>
              <a:ea typeface="Helvetica Neue"/>
              <a:cs typeface="Helvetica Neue"/>
              <a:sym typeface="Helvetica Neue"/>
            </a:endParaRPr>
          </a:p>
          <a:p>
            <a:pPr marL="0" lvl="0" indent="0" algn="l" rtl="0">
              <a:lnSpc>
                <a:spcPct val="100000"/>
              </a:lnSpc>
              <a:spcBef>
                <a:spcPts val="1000"/>
              </a:spcBef>
              <a:spcAft>
                <a:spcPts val="1000"/>
              </a:spcAft>
              <a:buNone/>
            </a:pPr>
            <a:endParaRPr sz="1500">
              <a:solidFill>
                <a:srgbClr val="434343"/>
              </a:solidFill>
              <a:highlight>
                <a:schemeClr val="lt1"/>
              </a:highlight>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49"/>
          <p:cNvPicPr preferRelativeResize="0"/>
          <p:nvPr/>
        </p:nvPicPr>
        <p:blipFill rotWithShape="1">
          <a:blip r:embed="rId3">
            <a:alphaModFix/>
          </a:blip>
          <a:srcRect l="17094" t="14777" r="17758" b="62577"/>
          <a:stretch/>
        </p:blipFill>
        <p:spPr>
          <a:xfrm>
            <a:off x="1532775" y="1460500"/>
            <a:ext cx="6383250" cy="2222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50"/>
          <p:cNvSpPr/>
          <p:nvPr/>
        </p:nvSpPr>
        <p:spPr>
          <a:xfrm>
            <a:off x="762000" y="648000"/>
            <a:ext cx="7620000" cy="3612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50"/>
          <p:cNvSpPr txBox="1"/>
          <p:nvPr/>
        </p:nvSpPr>
        <p:spPr>
          <a:xfrm>
            <a:off x="1388700" y="920425"/>
            <a:ext cx="6366600" cy="32223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endParaRPr sz="900">
              <a:solidFill>
                <a:srgbClr val="434343"/>
              </a:solidFill>
              <a:highlight>
                <a:srgbClr val="FFFFFF"/>
              </a:highlight>
              <a:latin typeface="Century Gothic"/>
              <a:ea typeface="Century Gothic"/>
              <a:cs typeface="Century Gothic"/>
              <a:sym typeface="Century Gothic"/>
            </a:endParaRPr>
          </a:p>
          <a:p>
            <a:pPr marL="0" lvl="0" indent="0" algn="ctr" rtl="0">
              <a:lnSpc>
                <a:spcPct val="115000"/>
              </a:lnSpc>
              <a:spcBef>
                <a:spcPts val="0"/>
              </a:spcBef>
              <a:spcAft>
                <a:spcPts val="0"/>
              </a:spcAft>
              <a:buNone/>
            </a:pPr>
            <a:endParaRPr sz="1800">
              <a:solidFill>
                <a:srgbClr val="434343"/>
              </a:solidFill>
              <a:highlight>
                <a:srgbClr val="FFFFFF"/>
              </a:highlight>
              <a:latin typeface="Montserrat"/>
              <a:ea typeface="Montserrat"/>
              <a:cs typeface="Montserrat"/>
              <a:sym typeface="Montserrat"/>
            </a:endParaRPr>
          </a:p>
          <a:p>
            <a:pPr marL="0" lvl="0" indent="0" algn="ctr" rtl="0">
              <a:lnSpc>
                <a:spcPct val="115000"/>
              </a:lnSpc>
              <a:spcBef>
                <a:spcPts val="0"/>
              </a:spcBef>
              <a:spcAft>
                <a:spcPts val="0"/>
              </a:spcAft>
              <a:buNone/>
            </a:pPr>
            <a:r>
              <a:rPr lang="en" sz="1800">
                <a:solidFill>
                  <a:srgbClr val="434343"/>
                </a:solidFill>
                <a:highlight>
                  <a:srgbClr val="FFFFFF"/>
                </a:highlight>
                <a:latin typeface="Montserrat Medium"/>
                <a:ea typeface="Montserrat Medium"/>
                <a:cs typeface="Montserrat Medium"/>
                <a:sym typeface="Montserrat Medium"/>
              </a:rPr>
              <a:t>lordship from love</a:t>
            </a:r>
            <a:endParaRPr sz="1800">
              <a:solidFill>
                <a:srgbClr val="434343"/>
              </a:solidFill>
              <a:highlight>
                <a:srgbClr val="FFFFFF"/>
              </a:highlight>
              <a:latin typeface="Montserrat Medium"/>
              <a:ea typeface="Montserrat Medium"/>
              <a:cs typeface="Montserrat Medium"/>
              <a:sym typeface="Montserrat Medium"/>
            </a:endParaRPr>
          </a:p>
          <a:p>
            <a:pPr marL="0" lvl="0" indent="0" algn="ctr" rtl="0">
              <a:lnSpc>
                <a:spcPct val="115000"/>
              </a:lnSpc>
              <a:spcBef>
                <a:spcPts val="0"/>
              </a:spcBef>
              <a:spcAft>
                <a:spcPts val="0"/>
              </a:spcAft>
              <a:buNone/>
            </a:pPr>
            <a:r>
              <a:rPr lang="en" sz="1800">
                <a:solidFill>
                  <a:srgbClr val="434343"/>
                </a:solidFill>
                <a:highlight>
                  <a:srgbClr val="FFFFFF"/>
                </a:highlight>
                <a:latin typeface="Montserrat Medium"/>
                <a:ea typeface="Montserrat Medium"/>
                <a:cs typeface="Montserrat Medium"/>
                <a:sym typeface="Montserrat Medium"/>
              </a:rPr>
              <a:t>obedience from fascination</a:t>
            </a:r>
            <a:endParaRPr sz="1800">
              <a:solidFill>
                <a:srgbClr val="434343"/>
              </a:solidFill>
              <a:highlight>
                <a:srgbClr val="FFFFFF"/>
              </a:highlight>
              <a:latin typeface="Montserrat Medium"/>
              <a:ea typeface="Montserrat Medium"/>
              <a:cs typeface="Montserrat Medium"/>
              <a:sym typeface="Montserrat Medium"/>
            </a:endParaRPr>
          </a:p>
          <a:p>
            <a:pPr marL="0" lvl="0" indent="0" algn="ctr" rtl="0">
              <a:lnSpc>
                <a:spcPct val="115000"/>
              </a:lnSpc>
              <a:spcBef>
                <a:spcPts val="1000"/>
              </a:spcBef>
              <a:spcAft>
                <a:spcPts val="0"/>
              </a:spcAft>
              <a:buNone/>
            </a:pPr>
            <a:endParaRPr sz="1100">
              <a:solidFill>
                <a:srgbClr val="434343"/>
              </a:solidFill>
              <a:highlight>
                <a:srgbClr val="FFFFFF"/>
              </a:highlight>
              <a:latin typeface="Roboto"/>
              <a:ea typeface="Roboto"/>
              <a:cs typeface="Roboto"/>
              <a:sym typeface="Roboto"/>
            </a:endParaRPr>
          </a:p>
          <a:p>
            <a:pPr marL="0" lvl="0" indent="0" algn="ctr" rtl="0">
              <a:lnSpc>
                <a:spcPct val="150000"/>
              </a:lnSpc>
              <a:spcBef>
                <a:spcPts val="1000"/>
              </a:spcBef>
              <a:spcAft>
                <a:spcPts val="0"/>
              </a:spcAft>
              <a:buNone/>
            </a:pPr>
            <a:r>
              <a:rPr lang="en" sz="1100">
                <a:solidFill>
                  <a:srgbClr val="434343"/>
                </a:solidFill>
                <a:highlight>
                  <a:srgbClr val="FFFFFF"/>
                </a:highlight>
                <a:latin typeface="Roboto"/>
                <a:ea typeface="Roboto"/>
                <a:cs typeface="Roboto"/>
                <a:sym typeface="Roboto"/>
              </a:rPr>
              <a:t>What do you need to do to return to your first love and become a day-one follower again?</a:t>
            </a:r>
            <a:endParaRPr sz="1100">
              <a:solidFill>
                <a:srgbClr val="434343"/>
              </a:solidFill>
              <a:highlight>
                <a:srgbClr val="FFFFFF"/>
              </a:highlight>
              <a:latin typeface="Roboto"/>
              <a:ea typeface="Roboto"/>
              <a:cs typeface="Roboto"/>
              <a:sym typeface="Roboto"/>
            </a:endParaRPr>
          </a:p>
          <a:p>
            <a:pPr marL="0" lvl="0" indent="0" algn="l" rtl="0">
              <a:spcBef>
                <a:spcPts val="800"/>
              </a:spcBef>
              <a:spcAft>
                <a:spcPts val="0"/>
              </a:spcAft>
              <a:buNone/>
            </a:pPr>
            <a:endParaRPr>
              <a:solidFill>
                <a:srgbClr val="434343"/>
              </a:solidFill>
              <a:latin typeface="Century Gothic"/>
              <a:ea typeface="Century Gothic"/>
              <a:cs typeface="Century Gothic"/>
              <a:sym typeface="Century Gothic"/>
            </a:endParaRPr>
          </a:p>
        </p:txBody>
      </p:sp>
      <p:sp>
        <p:nvSpPr>
          <p:cNvPr id="268" name="Google Shape;268;p50"/>
          <p:cNvSpPr txBox="1"/>
          <p:nvPr/>
        </p:nvSpPr>
        <p:spPr>
          <a:xfrm>
            <a:off x="6701925" y="4408725"/>
            <a:ext cx="1611300" cy="26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FFFFFF"/>
                </a:solidFill>
                <a:latin typeface="Montserrat Medium"/>
                <a:ea typeface="Montserrat Medium"/>
                <a:cs typeface="Montserrat Medium"/>
                <a:sym typeface="Montserrat Medium"/>
              </a:rPr>
              <a:t>Day One Leaders</a:t>
            </a:r>
            <a:endParaRPr sz="1100">
              <a:solidFill>
                <a:srgbClr val="FFFFFF"/>
              </a:solidFill>
              <a:latin typeface="Montserrat Medium"/>
              <a:ea typeface="Montserrat Medium"/>
              <a:cs typeface="Montserrat Medium"/>
              <a:sym typeface="Montserrat Medium"/>
            </a:endParaRPr>
          </a:p>
        </p:txBody>
      </p:sp>
      <p:cxnSp>
        <p:nvCxnSpPr>
          <p:cNvPr id="269" name="Google Shape;269;p50"/>
          <p:cNvCxnSpPr/>
          <p:nvPr/>
        </p:nvCxnSpPr>
        <p:spPr>
          <a:xfrm>
            <a:off x="3704625" y="2310762"/>
            <a:ext cx="1945200" cy="0"/>
          </a:xfrm>
          <a:prstGeom prst="straightConnector1">
            <a:avLst/>
          </a:prstGeom>
          <a:noFill/>
          <a:ln w="9525" cap="flat" cmpd="sng">
            <a:solidFill>
              <a:srgbClr val="002F4A"/>
            </a:solidFill>
            <a:prstDash val="solid"/>
            <a:round/>
            <a:headEnd type="none" w="med" len="med"/>
            <a:tailEnd type="none" w="med" len="me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3"/>
        <p:cNvGrpSpPr/>
        <p:nvPr/>
      </p:nvGrpSpPr>
      <p:grpSpPr>
        <a:xfrm>
          <a:off x="0" y="0"/>
          <a:ext cx="0" cy="0"/>
          <a:chOff x="0" y="0"/>
          <a:chExt cx="0" cy="0"/>
        </a:xfrm>
      </p:grpSpPr>
      <p:sp>
        <p:nvSpPr>
          <p:cNvPr id="274" name="Google Shape;274;p51"/>
          <p:cNvSpPr txBox="1"/>
          <p:nvPr/>
        </p:nvSpPr>
        <p:spPr>
          <a:xfrm>
            <a:off x="2104500" y="452525"/>
            <a:ext cx="4935000" cy="34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300" b="1">
                <a:solidFill>
                  <a:schemeClr val="lt1"/>
                </a:solidFill>
                <a:latin typeface="Helvetica Neue"/>
                <a:ea typeface="Helvetica Neue"/>
                <a:cs typeface="Helvetica Neue"/>
                <a:sym typeface="Helvetica Neue"/>
              </a:rPr>
              <a:t>Western Theory of Change</a:t>
            </a:r>
            <a:endParaRPr sz="2300" b="1">
              <a:solidFill>
                <a:schemeClr val="lt1"/>
              </a:solidFill>
              <a:latin typeface="Helvetica Neue"/>
              <a:ea typeface="Helvetica Neue"/>
              <a:cs typeface="Helvetica Neue"/>
              <a:sym typeface="Helvetica Neue"/>
            </a:endParaRPr>
          </a:p>
          <a:p>
            <a:pPr marL="0" lvl="0" indent="0" algn="ctr" rtl="0">
              <a:spcBef>
                <a:spcPts val="0"/>
              </a:spcBef>
              <a:spcAft>
                <a:spcPts val="0"/>
              </a:spcAft>
              <a:buNone/>
            </a:pPr>
            <a:r>
              <a:rPr lang="en" sz="1100" i="1">
                <a:solidFill>
                  <a:schemeClr val="lt1"/>
                </a:solidFill>
                <a:latin typeface="Helvetica Neue"/>
                <a:ea typeface="Helvetica Neue"/>
                <a:cs typeface="Helvetica Neue"/>
                <a:sym typeface="Helvetica Neue"/>
              </a:rPr>
              <a:t>From Reappearing Church- Mark Sayers</a:t>
            </a:r>
            <a:endParaRPr sz="1100" i="1">
              <a:solidFill>
                <a:schemeClr val="lt1"/>
              </a:solidFill>
              <a:latin typeface="Helvetica Neue"/>
              <a:ea typeface="Helvetica Neue"/>
              <a:cs typeface="Helvetica Neue"/>
              <a:sym typeface="Helvetica Neue"/>
            </a:endParaRPr>
          </a:p>
          <a:p>
            <a:pPr marL="0" lvl="0" indent="0" algn="ctr" rtl="0">
              <a:spcBef>
                <a:spcPts val="0"/>
              </a:spcBef>
              <a:spcAft>
                <a:spcPts val="0"/>
              </a:spcAft>
              <a:buNone/>
            </a:pPr>
            <a:endParaRPr sz="2300" b="1">
              <a:solidFill>
                <a:schemeClr val="accent4"/>
              </a:solidFill>
              <a:latin typeface="Helvetica Neue"/>
              <a:ea typeface="Helvetica Neue"/>
              <a:cs typeface="Helvetica Neue"/>
              <a:sym typeface="Helvetica Neue"/>
            </a:endParaRPr>
          </a:p>
        </p:txBody>
      </p:sp>
      <p:grpSp>
        <p:nvGrpSpPr>
          <p:cNvPr id="275" name="Google Shape;275;p51"/>
          <p:cNvGrpSpPr/>
          <p:nvPr/>
        </p:nvGrpSpPr>
        <p:grpSpPr>
          <a:xfrm>
            <a:off x="1309413" y="1786625"/>
            <a:ext cx="6525173" cy="2474100"/>
            <a:chOff x="1606302" y="1786625"/>
            <a:chExt cx="6525173" cy="2474100"/>
          </a:xfrm>
        </p:grpSpPr>
        <p:sp>
          <p:nvSpPr>
            <p:cNvPr id="276" name="Google Shape;276;p51"/>
            <p:cNvSpPr/>
            <p:nvPr/>
          </p:nvSpPr>
          <p:spPr>
            <a:xfrm>
              <a:off x="1607475" y="1786625"/>
              <a:ext cx="4977000" cy="2472900"/>
            </a:xfrm>
            <a:prstGeom prst="rect">
              <a:avLst/>
            </a:prstGeom>
            <a:solidFill>
              <a:schemeClr val="lt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7" name="Google Shape;277;p51"/>
            <p:cNvCxnSpPr/>
            <p:nvPr/>
          </p:nvCxnSpPr>
          <p:spPr>
            <a:xfrm>
              <a:off x="1606302" y="1797125"/>
              <a:ext cx="4977300" cy="2463600"/>
            </a:xfrm>
            <a:prstGeom prst="straightConnector1">
              <a:avLst/>
            </a:prstGeom>
            <a:noFill/>
            <a:ln w="38100" cap="flat" cmpd="sng">
              <a:solidFill>
                <a:schemeClr val="dk2"/>
              </a:solidFill>
              <a:prstDash val="solid"/>
              <a:round/>
              <a:headEnd type="none" w="med" len="med"/>
              <a:tailEnd type="none" w="med" len="med"/>
            </a:ln>
          </p:spPr>
        </p:cxnSp>
        <p:sp>
          <p:nvSpPr>
            <p:cNvPr id="278" name="Google Shape;278;p51"/>
            <p:cNvSpPr txBox="1"/>
            <p:nvPr/>
          </p:nvSpPr>
          <p:spPr>
            <a:xfrm>
              <a:off x="3430350" y="2144375"/>
              <a:ext cx="2283300" cy="34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latin typeface="Helvetica Neue"/>
                  <a:ea typeface="Helvetica Neue"/>
                  <a:cs typeface="Helvetica Neue"/>
                  <a:sym typeface="Helvetica Neue"/>
                </a:rPr>
                <a:t>Progress, Innovation</a:t>
              </a:r>
              <a:endParaRPr sz="1100">
                <a:latin typeface="Helvetica Neue"/>
                <a:ea typeface="Helvetica Neue"/>
                <a:cs typeface="Helvetica Neue"/>
                <a:sym typeface="Helvetica Neue"/>
              </a:endParaRPr>
            </a:p>
          </p:txBody>
        </p:sp>
        <p:cxnSp>
          <p:nvCxnSpPr>
            <p:cNvPr id="279" name="Google Shape;279;p51"/>
            <p:cNvCxnSpPr/>
            <p:nvPr/>
          </p:nvCxnSpPr>
          <p:spPr>
            <a:xfrm>
              <a:off x="1954700" y="3001925"/>
              <a:ext cx="3830100" cy="0"/>
            </a:xfrm>
            <a:prstGeom prst="straightConnector1">
              <a:avLst/>
            </a:prstGeom>
            <a:noFill/>
            <a:ln w="76200" cap="flat" cmpd="sng">
              <a:solidFill>
                <a:srgbClr val="D0E0E3"/>
              </a:solidFill>
              <a:prstDash val="solid"/>
              <a:round/>
              <a:headEnd type="none" w="med" len="med"/>
              <a:tailEnd type="triangle" w="med" len="med"/>
            </a:ln>
          </p:spPr>
        </p:cxnSp>
        <p:sp>
          <p:nvSpPr>
            <p:cNvPr id="280" name="Google Shape;280;p51"/>
            <p:cNvSpPr txBox="1"/>
            <p:nvPr/>
          </p:nvSpPr>
          <p:spPr>
            <a:xfrm>
              <a:off x="1954700" y="3401650"/>
              <a:ext cx="2283300" cy="34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latin typeface="Helvetica Neue"/>
                  <a:ea typeface="Helvetica Neue"/>
                  <a:cs typeface="Helvetica Neue"/>
                  <a:sym typeface="Helvetica Neue"/>
                </a:rPr>
                <a:t>Faith, God’s Intervention</a:t>
              </a:r>
              <a:endParaRPr sz="1100">
                <a:latin typeface="Helvetica Neue"/>
                <a:ea typeface="Helvetica Neue"/>
                <a:cs typeface="Helvetica Neue"/>
                <a:sym typeface="Helvetica Neue"/>
              </a:endParaRPr>
            </a:p>
          </p:txBody>
        </p:sp>
        <p:sp>
          <p:nvSpPr>
            <p:cNvPr id="281" name="Google Shape;281;p51"/>
            <p:cNvSpPr/>
            <p:nvPr/>
          </p:nvSpPr>
          <p:spPr>
            <a:xfrm>
              <a:off x="6626675" y="2270675"/>
              <a:ext cx="1504800" cy="1504800"/>
            </a:xfrm>
            <a:prstGeom prst="star4">
              <a:avLst>
                <a:gd name="adj" fmla="val 16437"/>
              </a:avLst>
            </a:prstGeom>
            <a:solidFill>
              <a:srgbClr val="D0E0E3"/>
            </a:solidFill>
            <a:ln w="9525" cap="flat" cmpd="sng">
              <a:solidFill>
                <a:srgbClr val="D0E0E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p>
          </p:txBody>
        </p:sp>
        <p:sp>
          <p:nvSpPr>
            <p:cNvPr id="282" name="Google Shape;282;p51"/>
            <p:cNvSpPr txBox="1"/>
            <p:nvPr/>
          </p:nvSpPr>
          <p:spPr>
            <a:xfrm>
              <a:off x="6700325" y="2828375"/>
              <a:ext cx="1431000" cy="34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Utopia</a:t>
              </a:r>
              <a:endParaRPr>
                <a:solidFill>
                  <a:schemeClr val="dk1"/>
                </a:solidFill>
                <a:latin typeface="Helvetica Neue"/>
                <a:ea typeface="Helvetica Neue"/>
                <a:cs typeface="Helvetica Neue"/>
                <a:sym typeface="Helvetica Neue"/>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6"/>
        <p:cNvGrpSpPr/>
        <p:nvPr/>
      </p:nvGrpSpPr>
      <p:grpSpPr>
        <a:xfrm>
          <a:off x="0" y="0"/>
          <a:ext cx="0" cy="0"/>
          <a:chOff x="0" y="0"/>
          <a:chExt cx="0" cy="0"/>
        </a:xfrm>
      </p:grpSpPr>
      <p:sp>
        <p:nvSpPr>
          <p:cNvPr id="287" name="Google Shape;287;p52"/>
          <p:cNvSpPr txBox="1"/>
          <p:nvPr/>
        </p:nvSpPr>
        <p:spPr>
          <a:xfrm>
            <a:off x="2104500" y="452525"/>
            <a:ext cx="4935000" cy="34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300" b="1">
                <a:solidFill>
                  <a:schemeClr val="accent4"/>
                </a:solidFill>
                <a:latin typeface="Helvetica Neue"/>
                <a:ea typeface="Helvetica Neue"/>
                <a:cs typeface="Helvetica Neue"/>
                <a:sym typeface="Helvetica Neue"/>
              </a:rPr>
              <a:t>Kingdom Theory of Change</a:t>
            </a:r>
            <a:endParaRPr sz="2300" b="1">
              <a:solidFill>
                <a:schemeClr val="accent4"/>
              </a:solidFill>
              <a:latin typeface="Helvetica Neue"/>
              <a:ea typeface="Helvetica Neue"/>
              <a:cs typeface="Helvetica Neue"/>
              <a:sym typeface="Helvetica Neue"/>
            </a:endParaRPr>
          </a:p>
          <a:p>
            <a:pPr marL="0" lvl="0" indent="0" algn="ctr" rtl="0">
              <a:spcBef>
                <a:spcPts val="0"/>
              </a:spcBef>
              <a:spcAft>
                <a:spcPts val="0"/>
              </a:spcAft>
              <a:buClr>
                <a:schemeClr val="dk1"/>
              </a:buClr>
              <a:buSzPts val="1100"/>
              <a:buFont typeface="Arial"/>
              <a:buNone/>
            </a:pPr>
            <a:r>
              <a:rPr lang="en" sz="1100" i="1">
                <a:solidFill>
                  <a:schemeClr val="lt1"/>
                </a:solidFill>
                <a:latin typeface="Helvetica Neue"/>
                <a:ea typeface="Helvetica Neue"/>
                <a:cs typeface="Helvetica Neue"/>
                <a:sym typeface="Helvetica Neue"/>
              </a:rPr>
              <a:t>From Reappearing Church- Mark Sayers</a:t>
            </a:r>
            <a:endParaRPr sz="1100" i="1">
              <a:solidFill>
                <a:schemeClr val="lt1"/>
              </a:solidFill>
              <a:latin typeface="Helvetica Neue"/>
              <a:ea typeface="Helvetica Neue"/>
              <a:cs typeface="Helvetica Neue"/>
              <a:sym typeface="Helvetica Neue"/>
            </a:endParaRPr>
          </a:p>
          <a:p>
            <a:pPr marL="0" lvl="0" indent="0" algn="ctr" rtl="0">
              <a:spcBef>
                <a:spcPts val="0"/>
              </a:spcBef>
              <a:spcAft>
                <a:spcPts val="0"/>
              </a:spcAft>
              <a:buNone/>
            </a:pPr>
            <a:endParaRPr sz="2300" b="1">
              <a:solidFill>
                <a:schemeClr val="accent4"/>
              </a:solidFill>
              <a:latin typeface="Helvetica Neue"/>
              <a:ea typeface="Helvetica Neue"/>
              <a:cs typeface="Helvetica Neue"/>
              <a:sym typeface="Helvetica Neue"/>
            </a:endParaRPr>
          </a:p>
        </p:txBody>
      </p:sp>
      <p:grpSp>
        <p:nvGrpSpPr>
          <p:cNvPr id="288" name="Google Shape;288;p52"/>
          <p:cNvGrpSpPr/>
          <p:nvPr/>
        </p:nvGrpSpPr>
        <p:grpSpPr>
          <a:xfrm>
            <a:off x="1309413" y="1939025"/>
            <a:ext cx="6525173" cy="2474048"/>
            <a:chOff x="1606302" y="1939025"/>
            <a:chExt cx="6525173" cy="2474048"/>
          </a:xfrm>
        </p:grpSpPr>
        <p:sp>
          <p:nvSpPr>
            <p:cNvPr id="289" name="Google Shape;289;p52"/>
            <p:cNvSpPr/>
            <p:nvPr/>
          </p:nvSpPr>
          <p:spPr>
            <a:xfrm>
              <a:off x="1607475" y="1939025"/>
              <a:ext cx="4977000" cy="2472900"/>
            </a:xfrm>
            <a:prstGeom prst="rect">
              <a:avLst/>
            </a:prstGeom>
            <a:solidFill>
              <a:schemeClr val="lt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90" name="Google Shape;290;p52"/>
            <p:cNvCxnSpPr/>
            <p:nvPr/>
          </p:nvCxnSpPr>
          <p:spPr>
            <a:xfrm>
              <a:off x="1606302" y="1940173"/>
              <a:ext cx="4968000" cy="2472900"/>
            </a:xfrm>
            <a:prstGeom prst="straightConnector1">
              <a:avLst/>
            </a:prstGeom>
            <a:noFill/>
            <a:ln w="38100" cap="flat" cmpd="sng">
              <a:solidFill>
                <a:schemeClr val="dk2"/>
              </a:solidFill>
              <a:prstDash val="solid"/>
              <a:round/>
              <a:headEnd type="none" w="med" len="med"/>
              <a:tailEnd type="none" w="med" len="med"/>
            </a:ln>
          </p:spPr>
        </p:cxnSp>
        <p:sp>
          <p:nvSpPr>
            <p:cNvPr id="291" name="Google Shape;291;p52"/>
            <p:cNvSpPr txBox="1"/>
            <p:nvPr/>
          </p:nvSpPr>
          <p:spPr>
            <a:xfrm>
              <a:off x="3430350" y="2296775"/>
              <a:ext cx="2283300" cy="34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latin typeface="Helvetica Neue"/>
                  <a:ea typeface="Helvetica Neue"/>
                  <a:cs typeface="Helvetica Neue"/>
                  <a:sym typeface="Helvetica Neue"/>
                </a:rPr>
                <a:t>Presence of God</a:t>
              </a:r>
              <a:endParaRPr sz="1100">
                <a:latin typeface="Helvetica Neue"/>
                <a:ea typeface="Helvetica Neue"/>
                <a:cs typeface="Helvetica Neue"/>
                <a:sym typeface="Helvetica Neue"/>
              </a:endParaRPr>
            </a:p>
          </p:txBody>
        </p:sp>
        <p:cxnSp>
          <p:nvCxnSpPr>
            <p:cNvPr id="292" name="Google Shape;292;p52"/>
            <p:cNvCxnSpPr/>
            <p:nvPr/>
          </p:nvCxnSpPr>
          <p:spPr>
            <a:xfrm>
              <a:off x="1954700" y="3154325"/>
              <a:ext cx="3830100" cy="0"/>
            </a:xfrm>
            <a:prstGeom prst="straightConnector1">
              <a:avLst/>
            </a:prstGeom>
            <a:noFill/>
            <a:ln w="76200" cap="flat" cmpd="sng">
              <a:solidFill>
                <a:srgbClr val="D0E0E3"/>
              </a:solidFill>
              <a:prstDash val="solid"/>
              <a:round/>
              <a:headEnd type="none" w="med" len="med"/>
              <a:tailEnd type="triangle" w="med" len="med"/>
            </a:ln>
          </p:spPr>
        </p:cxnSp>
        <p:sp>
          <p:nvSpPr>
            <p:cNvPr id="293" name="Google Shape;293;p52"/>
            <p:cNvSpPr txBox="1"/>
            <p:nvPr/>
          </p:nvSpPr>
          <p:spPr>
            <a:xfrm>
              <a:off x="1954700" y="3554050"/>
              <a:ext cx="2283300" cy="34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latin typeface="Helvetica Neue"/>
                  <a:ea typeface="Helvetica Neue"/>
                  <a:cs typeface="Helvetica Neue"/>
                  <a:sym typeface="Helvetica Neue"/>
                </a:rPr>
                <a:t>False Idols &amp; Human Wisdom</a:t>
              </a:r>
              <a:endParaRPr sz="1100">
                <a:latin typeface="Helvetica Neue"/>
                <a:ea typeface="Helvetica Neue"/>
                <a:cs typeface="Helvetica Neue"/>
                <a:sym typeface="Helvetica Neue"/>
              </a:endParaRPr>
            </a:p>
          </p:txBody>
        </p:sp>
        <p:sp>
          <p:nvSpPr>
            <p:cNvPr id="294" name="Google Shape;294;p52"/>
            <p:cNvSpPr/>
            <p:nvPr/>
          </p:nvSpPr>
          <p:spPr>
            <a:xfrm>
              <a:off x="6626675" y="2423075"/>
              <a:ext cx="1504800" cy="1504800"/>
            </a:xfrm>
            <a:prstGeom prst="star4">
              <a:avLst>
                <a:gd name="adj" fmla="val 16437"/>
              </a:avLst>
            </a:prstGeom>
            <a:solidFill>
              <a:srgbClr val="D0E0E3"/>
            </a:solidFill>
            <a:ln w="9525" cap="flat" cmpd="sng">
              <a:solidFill>
                <a:srgbClr val="D0E0E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p>
          </p:txBody>
        </p:sp>
        <p:sp>
          <p:nvSpPr>
            <p:cNvPr id="295" name="Google Shape;295;p52"/>
            <p:cNvSpPr txBox="1"/>
            <p:nvPr/>
          </p:nvSpPr>
          <p:spPr>
            <a:xfrm>
              <a:off x="6672270" y="3018182"/>
              <a:ext cx="1431000" cy="34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a:solidFill>
                    <a:schemeClr val="dk1"/>
                  </a:solidFill>
                  <a:latin typeface="Helvetica Neue"/>
                  <a:ea typeface="Helvetica Neue"/>
                  <a:cs typeface="Helvetica Neue"/>
                  <a:sym typeface="Helvetica Neue"/>
                </a:rPr>
                <a:t>New Heaven &amp; Earth</a:t>
              </a:r>
              <a:endParaRPr sz="900">
                <a:solidFill>
                  <a:schemeClr val="dk1"/>
                </a:solidFill>
                <a:latin typeface="Helvetica Neue"/>
                <a:ea typeface="Helvetica Neue"/>
                <a:cs typeface="Helvetica Neue"/>
                <a:sym typeface="Helvetica Neue"/>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9"/>
        <p:cNvGrpSpPr/>
        <p:nvPr/>
      </p:nvGrpSpPr>
      <p:grpSpPr>
        <a:xfrm>
          <a:off x="0" y="0"/>
          <a:ext cx="0" cy="0"/>
          <a:chOff x="0" y="0"/>
          <a:chExt cx="0" cy="0"/>
        </a:xfrm>
      </p:grpSpPr>
      <p:sp>
        <p:nvSpPr>
          <p:cNvPr id="300" name="Google Shape;300;p53"/>
          <p:cNvSpPr txBox="1"/>
          <p:nvPr/>
        </p:nvSpPr>
        <p:spPr>
          <a:xfrm>
            <a:off x="4459775" y="1251400"/>
            <a:ext cx="3427500" cy="1964400"/>
          </a:xfrm>
          <a:prstGeom prst="rect">
            <a:avLst/>
          </a:prstGeom>
          <a:solidFill>
            <a:srgbClr val="FFFFFF"/>
          </a:solidFill>
          <a:ln>
            <a:noFill/>
          </a:ln>
        </p:spPr>
        <p:txBody>
          <a:bodyPr spcFirstLastPara="1" wrap="square" lIns="91425" tIns="91425" rIns="91425" bIns="91425" anchor="t" anchorCtr="0">
            <a:noAutofit/>
          </a:bodyPr>
          <a:lstStyle/>
          <a:p>
            <a:pPr marL="457200" lvl="0" indent="-311150" algn="l" rtl="0">
              <a:lnSpc>
                <a:spcPct val="100000"/>
              </a:lnSpc>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Where have you seen reductionism show up in your ministry or church life?</a:t>
            </a:r>
            <a:endParaRPr sz="1300">
              <a:solidFill>
                <a:schemeClr val="dk1"/>
              </a:solidFill>
              <a:latin typeface="Helvetica Neue"/>
              <a:ea typeface="Helvetica Neue"/>
              <a:cs typeface="Helvetica Neue"/>
              <a:sym typeface="Helvetica Neue"/>
            </a:endParaRPr>
          </a:p>
          <a:p>
            <a:pPr marL="457200" lvl="0" indent="-311150" algn="l" rtl="0">
              <a:lnSpc>
                <a:spcPct val="100000"/>
              </a:lnSpc>
              <a:spcBef>
                <a:spcPts val="100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Where have you seen the paradox of Christian differences be held together in unity?</a:t>
            </a:r>
            <a:endParaRPr sz="1300">
              <a:solidFill>
                <a:schemeClr val="dk1"/>
              </a:solidFill>
              <a:latin typeface="Helvetica Neue"/>
              <a:ea typeface="Helvetica Neue"/>
              <a:cs typeface="Helvetica Neue"/>
              <a:sym typeface="Helvetica Neue"/>
            </a:endParaRPr>
          </a:p>
          <a:p>
            <a:pPr marL="457200" lvl="0" indent="-311150" algn="l" rtl="0">
              <a:lnSpc>
                <a:spcPct val="100000"/>
              </a:lnSpc>
              <a:spcBef>
                <a:spcPts val="1000"/>
              </a:spcBef>
              <a:spcAft>
                <a:spcPts val="100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Where has reductionism blinded you from valuing Christian family paradoxically different from you?</a:t>
            </a:r>
            <a:endParaRPr sz="1500">
              <a:solidFill>
                <a:srgbClr val="434343"/>
              </a:solidFill>
              <a:highlight>
                <a:schemeClr val="lt1"/>
              </a:highlight>
              <a:latin typeface="Helvetica Neue"/>
              <a:ea typeface="Helvetica Neue"/>
              <a:cs typeface="Helvetica Neue"/>
              <a:sym typeface="Helvetica Neue"/>
            </a:endParaRPr>
          </a:p>
        </p:txBody>
      </p:sp>
      <p:sp>
        <p:nvSpPr>
          <p:cNvPr id="301" name="Google Shape;301;p53"/>
          <p:cNvSpPr txBox="1"/>
          <p:nvPr/>
        </p:nvSpPr>
        <p:spPr>
          <a:xfrm>
            <a:off x="1135575" y="1251400"/>
            <a:ext cx="2271300" cy="1380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1000"/>
              </a:spcBef>
              <a:spcAft>
                <a:spcPts val="800"/>
              </a:spcAft>
              <a:buNone/>
            </a:pPr>
            <a:r>
              <a:rPr lang="en" sz="2100" b="1">
                <a:solidFill>
                  <a:srgbClr val="FFFFFF"/>
                </a:solidFill>
                <a:latin typeface="Helvetica Neue"/>
                <a:ea typeface="Helvetica Neue"/>
                <a:cs typeface="Helvetica Neue"/>
                <a:sym typeface="Helvetica Neue"/>
              </a:rPr>
              <a:t>QUICK </a:t>
            </a:r>
            <a:r>
              <a:rPr lang="en" sz="2100" b="1">
                <a:solidFill>
                  <a:srgbClr val="FFAB40"/>
                </a:solidFill>
                <a:latin typeface="Helvetica Neue"/>
                <a:ea typeface="Helvetica Neue"/>
                <a:cs typeface="Helvetica Neue"/>
                <a:sym typeface="Helvetica Neue"/>
              </a:rPr>
              <a:t>REFLECTION</a:t>
            </a:r>
            <a:endParaRPr sz="2100" b="1">
              <a:solidFill>
                <a:srgbClr val="FFAB40"/>
              </a:solidFill>
              <a:latin typeface="Helvetica Neue"/>
              <a:ea typeface="Helvetica Neue"/>
              <a:cs typeface="Helvetica Neue"/>
              <a:sym typeface="Helvetica Neue"/>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5"/>
        <p:cNvGrpSpPr/>
        <p:nvPr/>
      </p:nvGrpSpPr>
      <p:grpSpPr>
        <a:xfrm>
          <a:off x="0" y="0"/>
          <a:ext cx="0" cy="0"/>
          <a:chOff x="0" y="0"/>
          <a:chExt cx="0" cy="0"/>
        </a:xfrm>
      </p:grpSpPr>
      <p:sp>
        <p:nvSpPr>
          <p:cNvPr id="306" name="Google Shape;306;p54"/>
          <p:cNvSpPr/>
          <p:nvPr/>
        </p:nvSpPr>
        <p:spPr>
          <a:xfrm>
            <a:off x="4336932" y="1312657"/>
            <a:ext cx="2476259" cy="2688768"/>
          </a:xfrm>
          <a:prstGeom prst="flowChartSor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07" name="Google Shape;307;p54"/>
          <p:cNvCxnSpPr/>
          <p:nvPr/>
        </p:nvCxnSpPr>
        <p:spPr>
          <a:xfrm>
            <a:off x="5573484" y="407664"/>
            <a:ext cx="0" cy="1450500"/>
          </a:xfrm>
          <a:prstGeom prst="straightConnector1">
            <a:avLst/>
          </a:prstGeom>
          <a:noFill/>
          <a:ln w="152400" cap="flat" cmpd="sng">
            <a:solidFill>
              <a:schemeClr val="accent4"/>
            </a:solidFill>
            <a:prstDash val="solid"/>
            <a:round/>
            <a:headEnd type="none" w="med" len="med"/>
            <a:tailEnd type="none" w="med" len="med"/>
          </a:ln>
        </p:spPr>
      </p:cxnSp>
      <p:cxnSp>
        <p:nvCxnSpPr>
          <p:cNvPr id="308" name="Google Shape;308;p54"/>
          <p:cNvCxnSpPr/>
          <p:nvPr/>
        </p:nvCxnSpPr>
        <p:spPr>
          <a:xfrm>
            <a:off x="5573628" y="3673684"/>
            <a:ext cx="0" cy="1241100"/>
          </a:xfrm>
          <a:prstGeom prst="straightConnector1">
            <a:avLst/>
          </a:prstGeom>
          <a:noFill/>
          <a:ln w="152400" cap="flat" cmpd="sng">
            <a:solidFill>
              <a:schemeClr val="accent4"/>
            </a:solidFill>
            <a:prstDash val="solid"/>
            <a:round/>
            <a:headEnd type="none" w="med" len="med"/>
            <a:tailEnd type="stealth" w="med" len="med"/>
          </a:ln>
        </p:spPr>
      </p:cxnSp>
      <p:sp>
        <p:nvSpPr>
          <p:cNvPr id="309" name="Google Shape;309;p54"/>
          <p:cNvSpPr txBox="1"/>
          <p:nvPr/>
        </p:nvSpPr>
        <p:spPr>
          <a:xfrm>
            <a:off x="631525" y="2013325"/>
            <a:ext cx="2654400" cy="263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800" b="1">
                <a:solidFill>
                  <a:srgbClr val="FFFFFF"/>
                </a:solidFill>
                <a:latin typeface="Helvetica Neue"/>
                <a:ea typeface="Helvetica Neue"/>
                <a:cs typeface="Helvetica Neue"/>
                <a:sym typeface="Helvetica Neue"/>
              </a:rPr>
              <a:t>From Reappearing Church by Mark Sayers</a:t>
            </a:r>
            <a:endParaRPr sz="1800" b="1">
              <a:solidFill>
                <a:srgbClr val="FFFFFF"/>
              </a:solidFill>
              <a:latin typeface="Helvetica Neue"/>
              <a:ea typeface="Helvetica Neue"/>
              <a:cs typeface="Helvetica Neue"/>
              <a:sym typeface="Helvetica Neue"/>
            </a:endParaRPr>
          </a:p>
        </p:txBody>
      </p:sp>
      <p:sp>
        <p:nvSpPr>
          <p:cNvPr id="310" name="Google Shape;310;p54"/>
          <p:cNvSpPr txBox="1"/>
          <p:nvPr/>
        </p:nvSpPr>
        <p:spPr>
          <a:xfrm>
            <a:off x="5672201" y="267300"/>
            <a:ext cx="2190900" cy="33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9FC5E8"/>
                </a:solidFill>
                <a:latin typeface="Helvetica Neue"/>
                <a:ea typeface="Helvetica Neue"/>
                <a:cs typeface="Helvetica Neue"/>
                <a:sym typeface="Helvetica Neue"/>
              </a:rPr>
              <a:t>Cold Orthodoxy</a:t>
            </a:r>
            <a:endParaRPr sz="1200">
              <a:solidFill>
                <a:srgbClr val="9FC5E8"/>
              </a:solidFill>
              <a:latin typeface="Helvetica Neue"/>
              <a:ea typeface="Helvetica Neue"/>
              <a:cs typeface="Helvetica Neue"/>
              <a:sym typeface="Helvetica Neue"/>
            </a:endParaRPr>
          </a:p>
        </p:txBody>
      </p:sp>
      <p:sp>
        <p:nvSpPr>
          <p:cNvPr id="311" name="Google Shape;311;p54"/>
          <p:cNvSpPr txBox="1"/>
          <p:nvPr/>
        </p:nvSpPr>
        <p:spPr>
          <a:xfrm>
            <a:off x="3216500" y="676605"/>
            <a:ext cx="2190900" cy="335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solidFill>
                  <a:srgbClr val="6FA8DC"/>
                </a:solidFill>
                <a:latin typeface="Helvetica Neue"/>
                <a:ea typeface="Helvetica Neue"/>
                <a:cs typeface="Helvetica Neue"/>
                <a:sym typeface="Helvetica Neue"/>
              </a:rPr>
              <a:t>Divine Discontent</a:t>
            </a:r>
            <a:endParaRPr sz="1200">
              <a:solidFill>
                <a:srgbClr val="6FA8DC"/>
              </a:solidFill>
              <a:latin typeface="Helvetica Neue"/>
              <a:ea typeface="Helvetica Neue"/>
              <a:cs typeface="Helvetica Neue"/>
              <a:sym typeface="Helvetica Neue"/>
            </a:endParaRPr>
          </a:p>
        </p:txBody>
      </p:sp>
      <p:sp>
        <p:nvSpPr>
          <p:cNvPr id="312" name="Google Shape;312;p54"/>
          <p:cNvSpPr txBox="1"/>
          <p:nvPr/>
        </p:nvSpPr>
        <p:spPr>
          <a:xfrm>
            <a:off x="5672201" y="980127"/>
            <a:ext cx="2190900" cy="33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3D85C6"/>
                </a:solidFill>
                <a:latin typeface="Helvetica Neue"/>
                <a:ea typeface="Helvetica Neue"/>
                <a:cs typeface="Helvetica Neue"/>
                <a:sym typeface="Helvetica Neue"/>
              </a:rPr>
              <a:t>Desperation</a:t>
            </a:r>
            <a:endParaRPr sz="1200">
              <a:solidFill>
                <a:srgbClr val="3D85C6"/>
              </a:solidFill>
              <a:latin typeface="Helvetica Neue"/>
              <a:ea typeface="Helvetica Neue"/>
              <a:cs typeface="Helvetica Neue"/>
              <a:sym typeface="Helvetica Neue"/>
            </a:endParaRPr>
          </a:p>
        </p:txBody>
      </p:sp>
      <p:sp>
        <p:nvSpPr>
          <p:cNvPr id="313" name="Google Shape;313;p54"/>
          <p:cNvSpPr txBox="1"/>
          <p:nvPr/>
        </p:nvSpPr>
        <p:spPr>
          <a:xfrm>
            <a:off x="4479496" y="1804816"/>
            <a:ext cx="2190900" cy="33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FFFFFF"/>
                </a:solidFill>
                <a:latin typeface="Helvetica Neue"/>
                <a:ea typeface="Helvetica Neue"/>
                <a:cs typeface="Helvetica Neue"/>
                <a:sym typeface="Helvetica Neue"/>
              </a:rPr>
              <a:t>Remnant </a:t>
            </a:r>
            <a:endParaRPr sz="1200">
              <a:solidFill>
                <a:srgbClr val="FFFFFF"/>
              </a:solidFill>
              <a:latin typeface="Helvetica Neue"/>
              <a:ea typeface="Helvetica Neue"/>
              <a:cs typeface="Helvetica Neue"/>
              <a:sym typeface="Helvetica Neue"/>
            </a:endParaRPr>
          </a:p>
          <a:p>
            <a:pPr marL="0" lvl="0" indent="0" algn="ctr" rtl="0">
              <a:spcBef>
                <a:spcPts val="0"/>
              </a:spcBef>
              <a:spcAft>
                <a:spcPts val="0"/>
              </a:spcAft>
              <a:buNone/>
            </a:pPr>
            <a:r>
              <a:rPr lang="en" sz="1200">
                <a:solidFill>
                  <a:srgbClr val="FFFFFF"/>
                </a:solidFill>
                <a:latin typeface="Helvetica Neue"/>
                <a:ea typeface="Helvetica Neue"/>
                <a:cs typeface="Helvetica Neue"/>
                <a:sym typeface="Helvetica Neue"/>
              </a:rPr>
              <a:t>Formation </a:t>
            </a:r>
            <a:endParaRPr sz="1200">
              <a:solidFill>
                <a:srgbClr val="FFFFFF"/>
              </a:solidFill>
              <a:latin typeface="Helvetica Neue"/>
              <a:ea typeface="Helvetica Neue"/>
              <a:cs typeface="Helvetica Neue"/>
              <a:sym typeface="Helvetica Neue"/>
            </a:endParaRPr>
          </a:p>
        </p:txBody>
      </p:sp>
      <p:sp>
        <p:nvSpPr>
          <p:cNvPr id="314" name="Google Shape;314;p54"/>
          <p:cNvSpPr txBox="1"/>
          <p:nvPr/>
        </p:nvSpPr>
        <p:spPr>
          <a:xfrm>
            <a:off x="3216500" y="1250398"/>
            <a:ext cx="2190900" cy="335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solidFill>
                  <a:srgbClr val="EEEEEE"/>
                </a:solidFill>
                <a:latin typeface="Helvetica Neue"/>
                <a:ea typeface="Helvetica Neue"/>
                <a:cs typeface="Helvetica Neue"/>
                <a:sym typeface="Helvetica Neue"/>
              </a:rPr>
              <a:t>Fresh Discipline</a:t>
            </a:r>
            <a:endParaRPr sz="1200">
              <a:solidFill>
                <a:srgbClr val="EEEEEE"/>
              </a:solidFill>
              <a:latin typeface="Helvetica Neue"/>
              <a:ea typeface="Helvetica Neue"/>
              <a:cs typeface="Helvetica Neue"/>
              <a:sym typeface="Helvetica Neue"/>
            </a:endParaRPr>
          </a:p>
        </p:txBody>
      </p:sp>
      <p:sp>
        <p:nvSpPr>
          <p:cNvPr id="315" name="Google Shape;315;p54"/>
          <p:cNvSpPr txBox="1"/>
          <p:nvPr/>
        </p:nvSpPr>
        <p:spPr>
          <a:xfrm>
            <a:off x="4479496" y="2945838"/>
            <a:ext cx="2190900" cy="33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073763"/>
                </a:solidFill>
                <a:latin typeface="Helvetica Neue"/>
                <a:ea typeface="Helvetica Neue"/>
                <a:cs typeface="Helvetica Neue"/>
                <a:sym typeface="Helvetica Neue"/>
              </a:rPr>
              <a:t>Compromise</a:t>
            </a:r>
            <a:endParaRPr sz="1200">
              <a:solidFill>
                <a:srgbClr val="073763"/>
              </a:solidFill>
              <a:latin typeface="Helvetica Neue"/>
              <a:ea typeface="Helvetica Neue"/>
              <a:cs typeface="Helvetica Neue"/>
              <a:sym typeface="Helvetica Neue"/>
            </a:endParaRPr>
          </a:p>
        </p:txBody>
      </p:sp>
      <p:sp>
        <p:nvSpPr>
          <p:cNvPr id="316" name="Google Shape;316;p54"/>
          <p:cNvSpPr txBox="1"/>
          <p:nvPr/>
        </p:nvSpPr>
        <p:spPr>
          <a:xfrm>
            <a:off x="4479496" y="2375346"/>
            <a:ext cx="2190900" cy="33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900" b="1">
                <a:solidFill>
                  <a:srgbClr val="FFFFFF"/>
                </a:solidFill>
                <a:latin typeface="Helvetica Neue"/>
                <a:ea typeface="Helvetica Neue"/>
                <a:cs typeface="Helvetica Neue"/>
                <a:sym typeface="Helvetica Neue"/>
              </a:rPr>
              <a:t>RENEWAL</a:t>
            </a:r>
            <a:endParaRPr sz="1900" b="1">
              <a:solidFill>
                <a:srgbClr val="FFFFFF"/>
              </a:solidFill>
              <a:latin typeface="Helvetica Neue"/>
              <a:ea typeface="Helvetica Neue"/>
              <a:cs typeface="Helvetica Neue"/>
              <a:sym typeface="Helvetica Neue"/>
            </a:endParaRPr>
          </a:p>
        </p:txBody>
      </p:sp>
      <p:sp>
        <p:nvSpPr>
          <p:cNvPr id="317" name="Google Shape;317;p54"/>
          <p:cNvSpPr txBox="1"/>
          <p:nvPr/>
        </p:nvSpPr>
        <p:spPr>
          <a:xfrm>
            <a:off x="3600059" y="3583582"/>
            <a:ext cx="2190900" cy="33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6FA8DC"/>
                </a:solidFill>
                <a:latin typeface="Helvetica Neue"/>
                <a:ea typeface="Helvetica Neue"/>
                <a:cs typeface="Helvetica Neue"/>
                <a:sym typeface="Helvetica Neue"/>
              </a:rPr>
              <a:t>Cold Orthodoxy</a:t>
            </a:r>
            <a:endParaRPr sz="1200">
              <a:solidFill>
                <a:srgbClr val="6FA8DC"/>
              </a:solidFill>
              <a:latin typeface="Helvetica Neue"/>
              <a:ea typeface="Helvetica Neue"/>
              <a:cs typeface="Helvetica Neue"/>
              <a:sym typeface="Helvetica Neue"/>
            </a:endParaRPr>
          </a:p>
        </p:txBody>
      </p:sp>
      <p:sp>
        <p:nvSpPr>
          <p:cNvPr id="318" name="Google Shape;318;p54"/>
          <p:cNvSpPr txBox="1"/>
          <p:nvPr/>
        </p:nvSpPr>
        <p:spPr>
          <a:xfrm>
            <a:off x="631525" y="1745550"/>
            <a:ext cx="2654400" cy="263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800" b="1">
                <a:solidFill>
                  <a:schemeClr val="accent4"/>
                </a:solidFill>
                <a:latin typeface="Helvetica Neue"/>
                <a:ea typeface="Helvetica Neue"/>
                <a:cs typeface="Helvetica Neue"/>
                <a:sym typeface="Helvetica Neue"/>
              </a:rPr>
              <a:t>Renewal Cycle</a:t>
            </a:r>
            <a:endParaRPr sz="1800" b="1">
              <a:solidFill>
                <a:schemeClr val="accent4"/>
              </a:solidFill>
              <a:latin typeface="Helvetica Neue"/>
              <a:ea typeface="Helvetica Neue"/>
              <a:cs typeface="Helvetica Neue"/>
              <a:sym typeface="Helvetica Neue"/>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55"/>
          <p:cNvSpPr/>
          <p:nvPr/>
        </p:nvSpPr>
        <p:spPr>
          <a:xfrm>
            <a:off x="762000" y="1239375"/>
            <a:ext cx="7620000" cy="3334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55"/>
          <p:cNvSpPr txBox="1"/>
          <p:nvPr/>
        </p:nvSpPr>
        <p:spPr>
          <a:xfrm>
            <a:off x="1331875" y="622350"/>
            <a:ext cx="6414300" cy="91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002F4A"/>
                </a:solidFill>
                <a:latin typeface="Montserrat SemiBold"/>
                <a:ea typeface="Montserrat SemiBold"/>
                <a:cs typeface="Montserrat SemiBold"/>
                <a:sym typeface="Montserrat SemiBold"/>
              </a:rPr>
              <a:t>THE MICROCHURCH</a:t>
            </a:r>
            <a:endParaRPr sz="1800">
              <a:solidFill>
                <a:srgbClr val="002F4A"/>
              </a:solidFill>
              <a:latin typeface="Montserrat"/>
              <a:ea typeface="Montserrat"/>
              <a:cs typeface="Montserrat"/>
              <a:sym typeface="Montserrat"/>
            </a:endParaRPr>
          </a:p>
        </p:txBody>
      </p:sp>
      <p:sp>
        <p:nvSpPr>
          <p:cNvPr id="325" name="Google Shape;325;p55"/>
          <p:cNvSpPr txBox="1"/>
          <p:nvPr/>
        </p:nvSpPr>
        <p:spPr>
          <a:xfrm>
            <a:off x="931800" y="1365275"/>
            <a:ext cx="7133700" cy="3107400"/>
          </a:xfrm>
          <a:prstGeom prst="rect">
            <a:avLst/>
          </a:prstGeom>
          <a:solidFill>
            <a:srgbClr val="FFFFFF"/>
          </a:solid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 sz="1200">
                <a:latin typeface="Montserrat Medium"/>
                <a:ea typeface="Montserrat Medium"/>
                <a:cs typeface="Montserrat Medium"/>
                <a:sym typeface="Montserrat Medium"/>
              </a:rPr>
              <a:t>ACTS 19 </a:t>
            </a:r>
            <a:r>
              <a:rPr lang="en" sz="1200" i="1">
                <a:latin typeface="Montserrat Medium"/>
                <a:ea typeface="Montserrat Medium"/>
                <a:cs typeface="Montserrat Medium"/>
                <a:sym typeface="Montserrat Medium"/>
              </a:rPr>
              <a:t>"ecclesia"</a:t>
            </a:r>
            <a:r>
              <a:rPr lang="en" sz="1200">
                <a:latin typeface="Montserrat Medium"/>
                <a:ea typeface="Montserrat Medium"/>
                <a:cs typeface="Montserrat Medium"/>
                <a:sym typeface="Montserrat Medium"/>
              </a:rPr>
              <a:t> </a:t>
            </a:r>
            <a:endParaRPr sz="1200">
              <a:latin typeface="Montserrat Medium"/>
              <a:ea typeface="Montserrat Medium"/>
              <a:cs typeface="Montserrat Medium"/>
              <a:sym typeface="Montserrat Medium"/>
            </a:endParaRPr>
          </a:p>
          <a:p>
            <a:pPr marL="457200" lvl="0" indent="0" algn="l" rtl="0">
              <a:lnSpc>
                <a:spcPct val="115000"/>
              </a:lnSpc>
              <a:spcBef>
                <a:spcPts val="0"/>
              </a:spcBef>
              <a:spcAft>
                <a:spcPts val="0"/>
              </a:spcAft>
              <a:buNone/>
            </a:pPr>
            <a:r>
              <a:rPr lang="en" sz="1100">
                <a:latin typeface="Roboto"/>
                <a:ea typeface="Roboto"/>
                <a:cs typeface="Roboto"/>
                <a:sym typeface="Roboto"/>
              </a:rPr>
              <a:t>a town council: </a:t>
            </a:r>
            <a:endParaRPr sz="1100">
              <a:latin typeface="Roboto"/>
              <a:ea typeface="Roboto"/>
              <a:cs typeface="Roboto"/>
              <a:sym typeface="Roboto"/>
            </a:endParaRPr>
          </a:p>
          <a:p>
            <a:pPr marL="457200" lvl="0" indent="0" algn="l" rtl="0">
              <a:lnSpc>
                <a:spcPct val="115000"/>
              </a:lnSpc>
              <a:spcBef>
                <a:spcPts val="0"/>
              </a:spcBef>
              <a:spcAft>
                <a:spcPts val="0"/>
              </a:spcAft>
              <a:buNone/>
            </a:pPr>
            <a:endParaRPr sz="1100">
              <a:latin typeface="Roboto"/>
              <a:ea typeface="Roboto"/>
              <a:cs typeface="Roboto"/>
              <a:sym typeface="Roboto"/>
            </a:endParaRPr>
          </a:p>
          <a:p>
            <a:pPr marL="457200" lvl="0" indent="0" algn="l" rtl="0">
              <a:lnSpc>
                <a:spcPct val="115000"/>
              </a:lnSpc>
              <a:spcBef>
                <a:spcPts val="0"/>
              </a:spcBef>
              <a:spcAft>
                <a:spcPts val="0"/>
              </a:spcAft>
              <a:buNone/>
            </a:pPr>
            <a:r>
              <a:rPr lang="en" sz="1100">
                <a:latin typeface="Roboto"/>
                <a:ea typeface="Roboto"/>
                <a:cs typeface="Roboto"/>
                <a:sym typeface="Roboto"/>
              </a:rPr>
              <a:t>a civil body in Ephesus. The Greek word "ecclesia" is correctly defined as: "The called-out (ones)" [ECC = out; KALEO = call]. Thus, you can see how this word was used to indicate a civil body of select (called, elected) people in Acts 19 context. </a:t>
            </a:r>
            <a:endParaRPr sz="1100">
              <a:latin typeface="Roboto"/>
              <a:ea typeface="Roboto"/>
              <a:cs typeface="Roboto"/>
              <a:sym typeface="Roboto"/>
            </a:endParaRPr>
          </a:p>
          <a:p>
            <a:pPr marL="457200" lvl="0" indent="0" algn="l" rtl="0">
              <a:lnSpc>
                <a:spcPct val="115000"/>
              </a:lnSpc>
              <a:spcBef>
                <a:spcPts val="0"/>
              </a:spcBef>
              <a:spcAft>
                <a:spcPts val="0"/>
              </a:spcAft>
              <a:buNone/>
            </a:pPr>
            <a:endParaRPr sz="1200">
              <a:latin typeface="Roboto"/>
              <a:ea typeface="Roboto"/>
              <a:cs typeface="Roboto"/>
              <a:sym typeface="Roboto"/>
            </a:endParaRPr>
          </a:p>
          <a:p>
            <a:pPr marL="457200" lvl="0" indent="0" algn="l" rtl="0">
              <a:lnSpc>
                <a:spcPct val="115000"/>
              </a:lnSpc>
              <a:spcBef>
                <a:spcPts val="0"/>
              </a:spcBef>
              <a:spcAft>
                <a:spcPts val="0"/>
              </a:spcAft>
              <a:buNone/>
            </a:pPr>
            <a:endParaRPr sz="1200">
              <a:latin typeface="Roboto"/>
              <a:ea typeface="Roboto"/>
              <a:cs typeface="Roboto"/>
              <a:sym typeface="Roboto"/>
            </a:endParaRPr>
          </a:p>
          <a:p>
            <a:pPr marL="457200" lvl="0" indent="0" algn="l" rtl="0">
              <a:lnSpc>
                <a:spcPct val="115000"/>
              </a:lnSpc>
              <a:spcBef>
                <a:spcPts val="0"/>
              </a:spcBef>
              <a:spcAft>
                <a:spcPts val="0"/>
              </a:spcAft>
              <a:buNone/>
            </a:pPr>
            <a:r>
              <a:rPr lang="en" sz="1200">
                <a:latin typeface="Montserrat Medium"/>
                <a:ea typeface="Montserrat Medium"/>
                <a:cs typeface="Montserrat Medium"/>
                <a:sym typeface="Montserrat Medium"/>
              </a:rPr>
              <a:t>CALLED FOR PURPOSE</a:t>
            </a:r>
            <a:r>
              <a:rPr lang="en" sz="1200">
                <a:latin typeface="Roboto"/>
                <a:ea typeface="Roboto"/>
                <a:cs typeface="Roboto"/>
                <a:sym typeface="Roboto"/>
              </a:rPr>
              <a:t>.</a:t>
            </a:r>
            <a:endParaRPr sz="1200">
              <a:latin typeface="Roboto"/>
              <a:ea typeface="Roboto"/>
              <a:cs typeface="Roboto"/>
              <a:sym typeface="Roboto"/>
            </a:endParaRPr>
          </a:p>
          <a:p>
            <a:pPr marL="457200" lvl="0" indent="0" algn="l" rtl="0">
              <a:lnSpc>
                <a:spcPct val="115000"/>
              </a:lnSpc>
              <a:spcBef>
                <a:spcPts val="0"/>
              </a:spcBef>
              <a:spcAft>
                <a:spcPts val="0"/>
              </a:spcAft>
              <a:buNone/>
            </a:pPr>
            <a:r>
              <a:rPr lang="en" sz="1100">
                <a:latin typeface="Roboto"/>
                <a:ea typeface="Roboto"/>
                <a:cs typeface="Roboto"/>
                <a:sym typeface="Roboto"/>
              </a:rPr>
              <a:t>Church means gathering, but it’s a gathering of “called out ones”...those called out for a purpose to bless the wider community. Our purpose can never be for ourselves. We can’t exist without a purpose that looks towards the edges of the kingdom.  This is our calling and we should release the people of God to BE the church of Christ in accordance with their calling. </a:t>
            </a:r>
            <a:endParaRPr sz="1100">
              <a:latin typeface="Roboto"/>
              <a:ea typeface="Roboto"/>
              <a:cs typeface="Roboto"/>
              <a:sym typeface="Roboto"/>
            </a:endParaRPr>
          </a:p>
          <a:p>
            <a:pPr marL="0" lvl="0" indent="0" algn="l" rtl="0">
              <a:lnSpc>
                <a:spcPct val="115000"/>
              </a:lnSpc>
              <a:spcBef>
                <a:spcPts val="0"/>
              </a:spcBef>
              <a:spcAft>
                <a:spcPts val="0"/>
              </a:spcAft>
              <a:buNone/>
            </a:pPr>
            <a:endParaRPr>
              <a:latin typeface="Roboto"/>
              <a:ea typeface="Roboto"/>
              <a:cs typeface="Roboto"/>
              <a:sym typeface="Roboto"/>
            </a:endParaRPr>
          </a:p>
          <a:p>
            <a:pPr marL="0" lvl="0" indent="0" algn="l" rtl="0">
              <a:lnSpc>
                <a:spcPct val="115000"/>
              </a:lnSpc>
              <a:spcBef>
                <a:spcPts val="1600"/>
              </a:spcBef>
              <a:spcAft>
                <a:spcPts val="0"/>
              </a:spcAft>
              <a:buNone/>
            </a:pPr>
            <a:endParaRPr>
              <a:latin typeface="Roboto"/>
              <a:ea typeface="Roboto"/>
              <a:cs typeface="Roboto"/>
              <a:sym typeface="Roboto"/>
            </a:endParaRPr>
          </a:p>
        </p:txBody>
      </p:sp>
      <p:sp>
        <p:nvSpPr>
          <p:cNvPr id="326" name="Google Shape;326;p55"/>
          <p:cNvSpPr txBox="1"/>
          <p:nvPr/>
        </p:nvSpPr>
        <p:spPr>
          <a:xfrm>
            <a:off x="4344500" y="4651800"/>
            <a:ext cx="4290000" cy="263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lt1"/>
                </a:solidFill>
                <a:latin typeface="Montserrat"/>
                <a:ea typeface="Montserrat"/>
                <a:cs typeface="Montserrat"/>
                <a:sym typeface="Montserrat"/>
              </a:rPr>
              <a:t>Session 1 | Overview of Microchurches + Networks</a:t>
            </a:r>
            <a:endParaRPr sz="800">
              <a:solidFill>
                <a:schemeClr val="lt1"/>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38"/>
          <p:cNvSpPr/>
          <p:nvPr/>
        </p:nvSpPr>
        <p:spPr>
          <a:xfrm>
            <a:off x="438250" y="958900"/>
            <a:ext cx="8255700" cy="3569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8"/>
          <p:cNvSpPr txBox="1"/>
          <p:nvPr/>
        </p:nvSpPr>
        <p:spPr>
          <a:xfrm>
            <a:off x="6651100" y="4540209"/>
            <a:ext cx="1983300" cy="263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100">
                <a:solidFill>
                  <a:srgbClr val="FFFFFF"/>
                </a:solidFill>
                <a:latin typeface="Montserrat Medium"/>
                <a:ea typeface="Montserrat Medium"/>
                <a:cs typeface="Montserrat Medium"/>
                <a:sym typeface="Montserrat Medium"/>
              </a:rPr>
              <a:t>Complex Systems</a:t>
            </a:r>
            <a:endParaRPr sz="1100">
              <a:solidFill>
                <a:srgbClr val="FFFFFF"/>
              </a:solidFill>
              <a:latin typeface="Montserrat Medium"/>
              <a:ea typeface="Montserrat Medium"/>
              <a:cs typeface="Montserrat Medium"/>
              <a:sym typeface="Montserrat Medium"/>
            </a:endParaRPr>
          </a:p>
        </p:txBody>
      </p:sp>
      <p:grpSp>
        <p:nvGrpSpPr>
          <p:cNvPr id="171" name="Google Shape;171;p38"/>
          <p:cNvGrpSpPr/>
          <p:nvPr/>
        </p:nvGrpSpPr>
        <p:grpSpPr>
          <a:xfrm>
            <a:off x="955676" y="1879713"/>
            <a:ext cx="2126784" cy="1124860"/>
            <a:chOff x="353450" y="3446825"/>
            <a:chExt cx="4959850" cy="2623275"/>
          </a:xfrm>
        </p:grpSpPr>
        <p:sp>
          <p:nvSpPr>
            <p:cNvPr id="172" name="Google Shape;172;p38"/>
            <p:cNvSpPr/>
            <p:nvPr/>
          </p:nvSpPr>
          <p:spPr>
            <a:xfrm>
              <a:off x="1066800" y="3446825"/>
              <a:ext cx="2704200" cy="2052600"/>
            </a:xfrm>
            <a:prstGeom prst="triangle">
              <a:avLst>
                <a:gd name="adj" fmla="val 50000"/>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8"/>
            <p:cNvSpPr/>
            <p:nvPr/>
          </p:nvSpPr>
          <p:spPr>
            <a:xfrm>
              <a:off x="353450" y="4017500"/>
              <a:ext cx="2704200" cy="2052600"/>
            </a:xfrm>
            <a:prstGeom prst="triangle">
              <a:avLst>
                <a:gd name="adj" fmla="val 50000"/>
              </a:avLst>
            </a:prstGeom>
            <a:solidFill>
              <a:srgbClr val="FFFFFF"/>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8"/>
            <p:cNvSpPr/>
            <p:nvPr/>
          </p:nvSpPr>
          <p:spPr>
            <a:xfrm>
              <a:off x="3151800" y="4429400"/>
              <a:ext cx="2161500" cy="1640700"/>
            </a:xfrm>
            <a:prstGeom prst="triangle">
              <a:avLst>
                <a:gd name="adj" fmla="val 50000"/>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8"/>
            <p:cNvSpPr/>
            <p:nvPr/>
          </p:nvSpPr>
          <p:spPr>
            <a:xfrm>
              <a:off x="1802850" y="4017500"/>
              <a:ext cx="2704200" cy="2052600"/>
            </a:xfrm>
            <a:prstGeom prst="triangle">
              <a:avLst>
                <a:gd name="adj" fmla="val 50000"/>
              </a:avLst>
            </a:prstGeom>
            <a:solidFill>
              <a:srgbClr val="FFFFFF"/>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8"/>
          <p:cNvSpPr/>
          <p:nvPr/>
        </p:nvSpPr>
        <p:spPr>
          <a:xfrm>
            <a:off x="1472018" y="657875"/>
            <a:ext cx="1094100" cy="830700"/>
          </a:xfrm>
          <a:prstGeom prst="triangle">
            <a:avLst>
              <a:gd name="adj" fmla="val 50000"/>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7" name="Google Shape;177;p38"/>
          <p:cNvPicPr preferRelativeResize="0"/>
          <p:nvPr/>
        </p:nvPicPr>
        <p:blipFill rotWithShape="1">
          <a:blip r:embed="rId3">
            <a:alphaModFix/>
          </a:blip>
          <a:srcRect l="9926" t="36309" r="10086" b="37042"/>
          <a:stretch/>
        </p:blipFill>
        <p:spPr>
          <a:xfrm>
            <a:off x="1169630" y="3624311"/>
            <a:ext cx="1698875" cy="565990"/>
          </a:xfrm>
          <a:prstGeom prst="rect">
            <a:avLst/>
          </a:prstGeom>
          <a:noFill/>
          <a:ln>
            <a:noFill/>
          </a:ln>
        </p:spPr>
      </p:pic>
      <p:sp>
        <p:nvSpPr>
          <p:cNvPr id="178" name="Google Shape;178;p38"/>
          <p:cNvSpPr txBox="1"/>
          <p:nvPr/>
        </p:nvSpPr>
        <p:spPr>
          <a:xfrm>
            <a:off x="3515488" y="810275"/>
            <a:ext cx="4683900" cy="36399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latin typeface="Montserrat"/>
                <a:ea typeface="Montserrat"/>
                <a:cs typeface="Montserrat"/>
                <a:sym typeface="Montserrat"/>
              </a:rPr>
              <a:t>Mt. Fuji:</a:t>
            </a:r>
            <a:r>
              <a:rPr lang="en">
                <a:latin typeface="Montserrat Medium"/>
                <a:ea typeface="Montserrat Medium"/>
                <a:cs typeface="Montserrat Medium"/>
                <a:sym typeface="Montserrat Medium"/>
              </a:rPr>
              <a:t> Scientific Management Theory.  </a:t>
            </a:r>
            <a:endParaRPr>
              <a:latin typeface="Montserrat Medium"/>
              <a:ea typeface="Montserrat Medium"/>
              <a:cs typeface="Montserrat Medium"/>
              <a:sym typeface="Montserrat Medium"/>
            </a:endParaRPr>
          </a:p>
          <a:p>
            <a:pPr marL="0" lvl="0" indent="0" algn="l" rtl="0">
              <a:lnSpc>
                <a:spcPct val="115000"/>
              </a:lnSpc>
              <a:spcBef>
                <a:spcPts val="0"/>
              </a:spcBef>
              <a:spcAft>
                <a:spcPts val="0"/>
              </a:spcAft>
              <a:buNone/>
            </a:pPr>
            <a:r>
              <a:rPr lang="en">
                <a:latin typeface="Montserrat Medium"/>
                <a:ea typeface="Montserrat Medium"/>
                <a:cs typeface="Montserrat Medium"/>
                <a:sym typeface="Montserrat Medium"/>
              </a:rPr>
              <a:t>Find THE “perfect” solution. </a:t>
            </a:r>
            <a:endParaRPr>
              <a:latin typeface="Montserrat Medium"/>
              <a:ea typeface="Montserrat Medium"/>
              <a:cs typeface="Montserrat Medium"/>
              <a:sym typeface="Montserrat Medium"/>
            </a:endParaRPr>
          </a:p>
          <a:p>
            <a:pPr marL="0" lvl="0" indent="0" algn="l" rtl="0">
              <a:lnSpc>
                <a:spcPct val="115000"/>
              </a:lnSpc>
              <a:spcBef>
                <a:spcPts val="0"/>
              </a:spcBef>
              <a:spcAft>
                <a:spcPts val="0"/>
              </a:spcAft>
              <a:buNone/>
            </a:pPr>
            <a:endParaRPr>
              <a:latin typeface="Montserrat Medium"/>
              <a:ea typeface="Montserrat Medium"/>
              <a:cs typeface="Montserrat Medium"/>
              <a:sym typeface="Montserrat Medium"/>
            </a:endParaRPr>
          </a:p>
          <a:p>
            <a:pPr marL="0" lvl="0" indent="0" algn="l" rtl="0">
              <a:lnSpc>
                <a:spcPct val="115000"/>
              </a:lnSpc>
              <a:spcBef>
                <a:spcPts val="0"/>
              </a:spcBef>
              <a:spcAft>
                <a:spcPts val="0"/>
              </a:spcAft>
              <a:buNone/>
            </a:pPr>
            <a:endParaRPr>
              <a:latin typeface="Montserrat Medium"/>
              <a:ea typeface="Montserrat Medium"/>
              <a:cs typeface="Montserrat Medium"/>
              <a:sym typeface="Montserrat Medium"/>
            </a:endParaRPr>
          </a:p>
          <a:p>
            <a:pPr marL="0" lvl="0" indent="0" algn="l" rtl="0">
              <a:lnSpc>
                <a:spcPct val="115000"/>
              </a:lnSpc>
              <a:spcBef>
                <a:spcPts val="0"/>
              </a:spcBef>
              <a:spcAft>
                <a:spcPts val="0"/>
              </a:spcAft>
              <a:buNone/>
            </a:pPr>
            <a:endParaRPr>
              <a:latin typeface="Montserrat Medium"/>
              <a:ea typeface="Montserrat Medium"/>
              <a:cs typeface="Montserrat Medium"/>
              <a:sym typeface="Montserrat Medium"/>
            </a:endParaRPr>
          </a:p>
          <a:p>
            <a:pPr marL="0" lvl="0" indent="0" algn="l" rtl="0">
              <a:lnSpc>
                <a:spcPct val="115000"/>
              </a:lnSpc>
              <a:spcBef>
                <a:spcPts val="0"/>
              </a:spcBef>
              <a:spcAft>
                <a:spcPts val="0"/>
              </a:spcAft>
              <a:buNone/>
            </a:pPr>
            <a:endParaRPr>
              <a:latin typeface="Montserrat Medium"/>
              <a:ea typeface="Montserrat Medium"/>
              <a:cs typeface="Montserrat Medium"/>
              <a:sym typeface="Montserrat Medium"/>
            </a:endParaRPr>
          </a:p>
          <a:p>
            <a:pPr marL="0" lvl="0" indent="0" algn="l" rtl="0">
              <a:lnSpc>
                <a:spcPct val="115000"/>
              </a:lnSpc>
              <a:spcBef>
                <a:spcPts val="0"/>
              </a:spcBef>
              <a:spcAft>
                <a:spcPts val="0"/>
              </a:spcAft>
              <a:buNone/>
            </a:pPr>
            <a:r>
              <a:rPr lang="en" b="1">
                <a:latin typeface="Montserrat"/>
                <a:ea typeface="Montserrat"/>
                <a:cs typeface="Montserrat"/>
                <a:sym typeface="Montserrat"/>
              </a:rPr>
              <a:t>The Rockies:</a:t>
            </a:r>
            <a:r>
              <a:rPr lang="en">
                <a:latin typeface="Montserrat Medium"/>
                <a:ea typeface="Montserrat Medium"/>
                <a:cs typeface="Montserrat Medium"/>
                <a:sym typeface="Montserrat Medium"/>
              </a:rPr>
              <a:t> Robust Experimentation. </a:t>
            </a:r>
            <a:endParaRPr>
              <a:latin typeface="Montserrat Medium"/>
              <a:ea typeface="Montserrat Medium"/>
              <a:cs typeface="Montserrat Medium"/>
              <a:sym typeface="Montserrat Medium"/>
            </a:endParaRPr>
          </a:p>
          <a:p>
            <a:pPr marL="0" lvl="0" indent="0" algn="l" rtl="0">
              <a:lnSpc>
                <a:spcPct val="115000"/>
              </a:lnSpc>
              <a:spcBef>
                <a:spcPts val="0"/>
              </a:spcBef>
              <a:spcAft>
                <a:spcPts val="0"/>
              </a:spcAft>
              <a:buNone/>
            </a:pPr>
            <a:r>
              <a:rPr lang="en">
                <a:latin typeface="Montserrat Medium"/>
                <a:ea typeface="Montserrat Medium"/>
                <a:cs typeface="Montserrat Medium"/>
                <a:sym typeface="Montserrat Medium"/>
              </a:rPr>
              <a:t>Find MANY conditionally perfect solutions</a:t>
            </a:r>
            <a:endParaRPr>
              <a:latin typeface="Montserrat Medium"/>
              <a:ea typeface="Montserrat Medium"/>
              <a:cs typeface="Montserrat Medium"/>
              <a:sym typeface="Montserrat Medium"/>
            </a:endParaRPr>
          </a:p>
          <a:p>
            <a:pPr marL="0" lvl="0" indent="0" algn="l" rtl="0">
              <a:lnSpc>
                <a:spcPct val="115000"/>
              </a:lnSpc>
              <a:spcBef>
                <a:spcPts val="0"/>
              </a:spcBef>
              <a:spcAft>
                <a:spcPts val="0"/>
              </a:spcAft>
              <a:buNone/>
            </a:pPr>
            <a:endParaRPr>
              <a:latin typeface="Montserrat Medium"/>
              <a:ea typeface="Montserrat Medium"/>
              <a:cs typeface="Montserrat Medium"/>
              <a:sym typeface="Montserrat Medium"/>
            </a:endParaRPr>
          </a:p>
          <a:p>
            <a:pPr marL="0" lvl="0" indent="0" algn="l" rtl="0">
              <a:lnSpc>
                <a:spcPct val="115000"/>
              </a:lnSpc>
              <a:spcBef>
                <a:spcPts val="0"/>
              </a:spcBef>
              <a:spcAft>
                <a:spcPts val="0"/>
              </a:spcAft>
              <a:buNone/>
            </a:pPr>
            <a:endParaRPr>
              <a:latin typeface="Montserrat Medium"/>
              <a:ea typeface="Montserrat Medium"/>
              <a:cs typeface="Montserrat Medium"/>
              <a:sym typeface="Montserrat Medium"/>
            </a:endParaRPr>
          </a:p>
          <a:p>
            <a:pPr marL="0" lvl="0" indent="0" algn="l" rtl="0">
              <a:lnSpc>
                <a:spcPct val="115000"/>
              </a:lnSpc>
              <a:spcBef>
                <a:spcPts val="0"/>
              </a:spcBef>
              <a:spcAft>
                <a:spcPts val="0"/>
              </a:spcAft>
              <a:buNone/>
            </a:pPr>
            <a:endParaRPr>
              <a:latin typeface="Montserrat Medium"/>
              <a:ea typeface="Montserrat Medium"/>
              <a:cs typeface="Montserrat Medium"/>
              <a:sym typeface="Montserrat Medium"/>
            </a:endParaRPr>
          </a:p>
          <a:p>
            <a:pPr marL="0" lvl="0" indent="0" algn="l" rtl="0">
              <a:lnSpc>
                <a:spcPct val="115000"/>
              </a:lnSpc>
              <a:spcBef>
                <a:spcPts val="0"/>
              </a:spcBef>
              <a:spcAft>
                <a:spcPts val="0"/>
              </a:spcAft>
              <a:buNone/>
            </a:pPr>
            <a:r>
              <a:rPr lang="en" b="1">
                <a:latin typeface="Montserrat"/>
                <a:ea typeface="Montserrat"/>
                <a:cs typeface="Montserrat"/>
                <a:sym typeface="Montserrat"/>
              </a:rPr>
              <a:t>The Waves:</a:t>
            </a:r>
            <a:r>
              <a:rPr lang="en">
                <a:latin typeface="Montserrat Medium"/>
                <a:ea typeface="Montserrat Medium"/>
                <a:cs typeface="Montserrat Medium"/>
                <a:sym typeface="Montserrat Medium"/>
              </a:rPr>
              <a:t> Complex Systems. </a:t>
            </a:r>
            <a:endParaRPr>
              <a:latin typeface="Montserrat Medium"/>
              <a:ea typeface="Montserrat Medium"/>
              <a:cs typeface="Montserrat Medium"/>
              <a:sym typeface="Montserrat Medium"/>
            </a:endParaRPr>
          </a:p>
          <a:p>
            <a:pPr marL="0" lvl="0" indent="0" algn="l" rtl="0">
              <a:lnSpc>
                <a:spcPct val="115000"/>
              </a:lnSpc>
              <a:spcBef>
                <a:spcPts val="0"/>
              </a:spcBef>
              <a:spcAft>
                <a:spcPts val="0"/>
              </a:spcAft>
              <a:buNone/>
            </a:pPr>
            <a:r>
              <a:rPr lang="en">
                <a:latin typeface="Montserrat Medium"/>
                <a:ea typeface="Montserrat Medium"/>
                <a:cs typeface="Montserrat Medium"/>
                <a:sym typeface="Montserrat Medium"/>
              </a:rPr>
              <a:t>Find antifragility. </a:t>
            </a:r>
            <a:endParaRPr>
              <a:latin typeface="Montserrat Medium"/>
              <a:ea typeface="Montserrat Medium"/>
              <a:cs typeface="Montserrat Medium"/>
              <a:sym typeface="Montserrat Medium"/>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56"/>
          <p:cNvSpPr/>
          <p:nvPr/>
        </p:nvSpPr>
        <p:spPr>
          <a:xfrm>
            <a:off x="1004400" y="738900"/>
            <a:ext cx="7135200" cy="3860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56"/>
          <p:cNvSpPr txBox="1"/>
          <p:nvPr/>
        </p:nvSpPr>
        <p:spPr>
          <a:xfrm>
            <a:off x="6651100" y="4728000"/>
            <a:ext cx="1983300" cy="263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100">
                <a:solidFill>
                  <a:srgbClr val="FFFFFF"/>
                </a:solidFill>
                <a:latin typeface="Montserrat Medium"/>
                <a:ea typeface="Montserrat Medium"/>
                <a:cs typeface="Montserrat Medium"/>
                <a:sym typeface="Montserrat Medium"/>
              </a:rPr>
              <a:t>Ecclesial Minimum</a:t>
            </a:r>
            <a:endParaRPr sz="1100">
              <a:solidFill>
                <a:srgbClr val="FFFFFF"/>
              </a:solidFill>
              <a:latin typeface="Montserrat Medium"/>
              <a:ea typeface="Montserrat Medium"/>
              <a:cs typeface="Montserrat Medium"/>
              <a:sym typeface="Montserrat Medium"/>
            </a:endParaRPr>
          </a:p>
        </p:txBody>
      </p:sp>
      <p:grpSp>
        <p:nvGrpSpPr>
          <p:cNvPr id="333" name="Google Shape;333;p56"/>
          <p:cNvGrpSpPr/>
          <p:nvPr/>
        </p:nvGrpSpPr>
        <p:grpSpPr>
          <a:xfrm>
            <a:off x="1617900" y="199575"/>
            <a:ext cx="5908201" cy="4247000"/>
            <a:chOff x="1617900" y="199575"/>
            <a:chExt cx="5908201" cy="4247000"/>
          </a:xfrm>
        </p:grpSpPr>
        <p:pic>
          <p:nvPicPr>
            <p:cNvPr id="334" name="Google Shape;334;p56"/>
            <p:cNvPicPr preferRelativeResize="0"/>
            <p:nvPr/>
          </p:nvPicPr>
          <p:blipFill rotWithShape="1">
            <a:blip r:embed="rId3">
              <a:alphaModFix/>
            </a:blip>
            <a:srcRect l="17321" t="36183" r="16487" b="16312"/>
            <a:stretch/>
          </p:blipFill>
          <p:spPr>
            <a:xfrm>
              <a:off x="1617900" y="199575"/>
              <a:ext cx="5908201" cy="4247000"/>
            </a:xfrm>
            <a:prstGeom prst="rect">
              <a:avLst/>
            </a:prstGeom>
            <a:noFill/>
            <a:ln>
              <a:noFill/>
            </a:ln>
          </p:spPr>
        </p:pic>
        <p:sp>
          <p:nvSpPr>
            <p:cNvPr id="335" name="Google Shape;335;p56"/>
            <p:cNvSpPr txBox="1"/>
            <p:nvPr/>
          </p:nvSpPr>
          <p:spPr>
            <a:xfrm>
              <a:off x="3645675" y="845600"/>
              <a:ext cx="17001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latin typeface="Montserrat"/>
                  <a:ea typeface="Montserrat"/>
                  <a:cs typeface="Montserrat"/>
                  <a:sym typeface="Montserrat"/>
                </a:rPr>
                <a:t>Centrality of Jesus </a:t>
              </a:r>
              <a:endParaRPr sz="700">
                <a:latin typeface="Montserrat"/>
                <a:ea typeface="Montserrat"/>
                <a:cs typeface="Montserrat"/>
                <a:sym typeface="Montserrat"/>
              </a:endParaRPr>
            </a:p>
            <a:p>
              <a:pPr marL="0" lvl="0" indent="0" algn="ctr" rtl="0">
                <a:spcBef>
                  <a:spcPts val="0"/>
                </a:spcBef>
                <a:spcAft>
                  <a:spcPts val="0"/>
                </a:spcAft>
                <a:buNone/>
              </a:pPr>
              <a:r>
                <a:rPr lang="en" sz="700">
                  <a:latin typeface="Montserrat"/>
                  <a:ea typeface="Montserrat"/>
                  <a:cs typeface="Montserrat"/>
                  <a:sym typeface="Montserrat"/>
                </a:rPr>
                <a:t>+ Breaking worldly patterns </a:t>
              </a:r>
              <a:endParaRPr sz="700">
                <a:latin typeface="Montserrat"/>
                <a:ea typeface="Montserrat"/>
                <a:cs typeface="Montserrat"/>
                <a:sym typeface="Montserrat"/>
              </a:endParaRPr>
            </a:p>
            <a:p>
              <a:pPr marL="0" lvl="0" indent="0" algn="ctr" rtl="0">
                <a:spcBef>
                  <a:spcPts val="0"/>
                </a:spcBef>
                <a:spcAft>
                  <a:spcPts val="0"/>
                </a:spcAft>
                <a:buNone/>
              </a:pPr>
              <a:r>
                <a:rPr lang="en" sz="700">
                  <a:latin typeface="Montserrat"/>
                  <a:ea typeface="Montserrat"/>
                  <a:cs typeface="Montserrat"/>
                  <a:sym typeface="Montserrat"/>
                </a:rPr>
                <a:t>+ New kingdom patterns</a:t>
              </a:r>
              <a:endParaRPr sz="700">
                <a:latin typeface="Montserrat"/>
                <a:ea typeface="Montserrat"/>
                <a:cs typeface="Montserrat"/>
                <a:sym typeface="Montserrat"/>
              </a:endParaRPr>
            </a:p>
          </p:txBody>
        </p:sp>
        <p:sp>
          <p:nvSpPr>
            <p:cNvPr id="336" name="Google Shape;336;p56"/>
            <p:cNvSpPr txBox="1"/>
            <p:nvPr/>
          </p:nvSpPr>
          <p:spPr>
            <a:xfrm>
              <a:off x="2599375" y="2371150"/>
              <a:ext cx="17001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latin typeface="Montserrat"/>
                  <a:ea typeface="Montserrat"/>
                  <a:cs typeface="Montserrat"/>
                  <a:sym typeface="Montserrat"/>
                </a:rPr>
                <a:t>Contact work </a:t>
              </a:r>
              <a:endParaRPr sz="700">
                <a:latin typeface="Montserrat"/>
                <a:ea typeface="Montserrat"/>
                <a:cs typeface="Montserrat"/>
                <a:sym typeface="Montserrat"/>
              </a:endParaRPr>
            </a:p>
            <a:p>
              <a:pPr marL="0" lvl="0" indent="0" algn="ctr" rtl="0">
                <a:spcBef>
                  <a:spcPts val="0"/>
                </a:spcBef>
                <a:spcAft>
                  <a:spcPts val="0"/>
                </a:spcAft>
                <a:buNone/>
              </a:pPr>
              <a:r>
                <a:rPr lang="en" sz="700">
                  <a:latin typeface="Montserrat"/>
                  <a:ea typeface="Montserrat"/>
                  <a:cs typeface="Montserrat"/>
                  <a:sym typeface="Montserrat"/>
                </a:rPr>
                <a:t>+ Kingdom Intentionality </a:t>
              </a:r>
              <a:endParaRPr sz="700">
                <a:latin typeface="Montserrat"/>
                <a:ea typeface="Montserrat"/>
                <a:cs typeface="Montserrat"/>
                <a:sym typeface="Montserrat"/>
              </a:endParaRPr>
            </a:p>
            <a:p>
              <a:pPr marL="0" lvl="0" indent="0" algn="ctr" rtl="0">
                <a:spcBef>
                  <a:spcPts val="0"/>
                </a:spcBef>
                <a:spcAft>
                  <a:spcPts val="0"/>
                </a:spcAft>
                <a:buNone/>
              </a:pPr>
              <a:r>
                <a:rPr lang="en" sz="700">
                  <a:latin typeface="Montserrat"/>
                  <a:ea typeface="Montserrat"/>
                  <a:cs typeface="Montserrat"/>
                  <a:sym typeface="Montserrat"/>
                </a:rPr>
                <a:t>+ Discern Next</a:t>
              </a:r>
              <a:endParaRPr sz="700">
                <a:latin typeface="Montserrat"/>
                <a:ea typeface="Montserrat"/>
                <a:cs typeface="Montserrat"/>
                <a:sym typeface="Montserrat"/>
              </a:endParaRPr>
            </a:p>
          </p:txBody>
        </p:sp>
        <p:sp>
          <p:nvSpPr>
            <p:cNvPr id="337" name="Google Shape;337;p56"/>
            <p:cNvSpPr txBox="1"/>
            <p:nvPr/>
          </p:nvSpPr>
          <p:spPr>
            <a:xfrm>
              <a:off x="4702400" y="2414500"/>
              <a:ext cx="17001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latin typeface="Montserrat"/>
                  <a:ea typeface="Montserrat"/>
                  <a:cs typeface="Montserrat"/>
                  <a:sym typeface="Montserrat"/>
                </a:rPr>
                <a:t>Shared Purpose </a:t>
              </a:r>
              <a:endParaRPr sz="700">
                <a:latin typeface="Montserrat"/>
                <a:ea typeface="Montserrat"/>
                <a:cs typeface="Montserrat"/>
                <a:sym typeface="Montserrat"/>
              </a:endParaRPr>
            </a:p>
            <a:p>
              <a:pPr marL="0" lvl="0" indent="0" algn="ctr" rtl="0">
                <a:spcBef>
                  <a:spcPts val="0"/>
                </a:spcBef>
                <a:spcAft>
                  <a:spcPts val="0"/>
                </a:spcAft>
                <a:buNone/>
              </a:pPr>
              <a:r>
                <a:rPr lang="en" sz="700">
                  <a:latin typeface="Montserrat"/>
                  <a:ea typeface="Montserrat"/>
                  <a:cs typeface="Montserrat"/>
                  <a:sym typeface="Montserrat"/>
                </a:rPr>
                <a:t>+ Synced Activities </a:t>
              </a:r>
              <a:endParaRPr sz="700">
                <a:latin typeface="Montserrat"/>
                <a:ea typeface="Montserrat"/>
                <a:cs typeface="Montserrat"/>
                <a:sym typeface="Montserrat"/>
              </a:endParaRPr>
            </a:p>
            <a:p>
              <a:pPr marL="0" lvl="0" indent="0" algn="ctr" rtl="0">
                <a:spcBef>
                  <a:spcPts val="0"/>
                </a:spcBef>
                <a:spcAft>
                  <a:spcPts val="0"/>
                </a:spcAft>
                <a:buNone/>
              </a:pPr>
              <a:r>
                <a:rPr lang="en" sz="700">
                  <a:latin typeface="Montserrat"/>
                  <a:ea typeface="Montserrat"/>
                  <a:cs typeface="Montserrat"/>
                  <a:sym typeface="Montserrat"/>
                </a:rPr>
                <a:t>+ Shared Life</a:t>
              </a:r>
              <a:endParaRPr sz="700">
                <a:latin typeface="Montserrat"/>
                <a:ea typeface="Montserrat"/>
                <a:cs typeface="Montserrat"/>
                <a:sym typeface="Montserrat"/>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57"/>
          <p:cNvSpPr/>
          <p:nvPr/>
        </p:nvSpPr>
        <p:spPr>
          <a:xfrm>
            <a:off x="765825" y="1043700"/>
            <a:ext cx="7678500" cy="3592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3" name="Google Shape;343;p57"/>
          <p:cNvPicPr preferRelativeResize="0"/>
          <p:nvPr/>
        </p:nvPicPr>
        <p:blipFill rotWithShape="1">
          <a:blip r:embed="rId3">
            <a:alphaModFix/>
          </a:blip>
          <a:srcRect l="17321" t="36182" r="16487" b="17789"/>
          <a:stretch/>
        </p:blipFill>
        <p:spPr>
          <a:xfrm>
            <a:off x="1617900" y="428175"/>
            <a:ext cx="5908201" cy="4115076"/>
          </a:xfrm>
          <a:prstGeom prst="rect">
            <a:avLst/>
          </a:prstGeom>
          <a:noFill/>
          <a:ln>
            <a:noFill/>
          </a:ln>
        </p:spPr>
      </p:pic>
      <p:sp>
        <p:nvSpPr>
          <p:cNvPr id="344" name="Google Shape;344;p57"/>
          <p:cNvSpPr txBox="1"/>
          <p:nvPr/>
        </p:nvSpPr>
        <p:spPr>
          <a:xfrm>
            <a:off x="6651100" y="4728000"/>
            <a:ext cx="1983300" cy="263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100">
                <a:solidFill>
                  <a:srgbClr val="FFFFFF"/>
                </a:solidFill>
                <a:latin typeface="Montserrat Medium"/>
                <a:ea typeface="Montserrat Medium"/>
                <a:cs typeface="Montserrat Medium"/>
                <a:sym typeface="Montserrat Medium"/>
              </a:rPr>
              <a:t>Ecclesial Minimum</a:t>
            </a:r>
            <a:endParaRPr sz="1100">
              <a:solidFill>
                <a:srgbClr val="FFFFFF"/>
              </a:solidFill>
              <a:latin typeface="Montserrat Medium"/>
              <a:ea typeface="Montserrat Medium"/>
              <a:cs typeface="Montserrat Medium"/>
              <a:sym typeface="Montserrat Medium"/>
            </a:endParaRPr>
          </a:p>
        </p:txBody>
      </p:sp>
      <p:sp>
        <p:nvSpPr>
          <p:cNvPr id="345" name="Google Shape;345;p57"/>
          <p:cNvSpPr txBox="1"/>
          <p:nvPr/>
        </p:nvSpPr>
        <p:spPr>
          <a:xfrm>
            <a:off x="3645675" y="1074200"/>
            <a:ext cx="17001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solidFill>
                  <a:schemeClr val="dk2"/>
                </a:solidFill>
                <a:latin typeface="Montserrat"/>
                <a:ea typeface="Montserrat"/>
                <a:cs typeface="Montserrat"/>
                <a:sym typeface="Montserrat"/>
              </a:rPr>
              <a:t>Centrality of Jesus </a:t>
            </a:r>
            <a:endParaRPr sz="700">
              <a:solidFill>
                <a:schemeClr val="dk2"/>
              </a:solidFill>
              <a:latin typeface="Montserrat"/>
              <a:ea typeface="Montserrat"/>
              <a:cs typeface="Montserrat"/>
              <a:sym typeface="Montserrat"/>
            </a:endParaRPr>
          </a:p>
          <a:p>
            <a:pPr marL="0" lvl="0" indent="0" algn="ctr" rtl="0">
              <a:spcBef>
                <a:spcPts val="0"/>
              </a:spcBef>
              <a:spcAft>
                <a:spcPts val="0"/>
              </a:spcAft>
              <a:buNone/>
            </a:pPr>
            <a:r>
              <a:rPr lang="en" sz="700">
                <a:solidFill>
                  <a:schemeClr val="dk2"/>
                </a:solidFill>
                <a:latin typeface="Montserrat"/>
                <a:ea typeface="Montserrat"/>
                <a:cs typeface="Montserrat"/>
                <a:sym typeface="Montserrat"/>
              </a:rPr>
              <a:t>+ Breaking worldly patterns </a:t>
            </a:r>
            <a:endParaRPr sz="700">
              <a:solidFill>
                <a:schemeClr val="dk2"/>
              </a:solidFill>
              <a:latin typeface="Montserrat"/>
              <a:ea typeface="Montserrat"/>
              <a:cs typeface="Montserrat"/>
              <a:sym typeface="Montserrat"/>
            </a:endParaRPr>
          </a:p>
          <a:p>
            <a:pPr marL="0" lvl="0" indent="0" algn="ctr" rtl="0">
              <a:spcBef>
                <a:spcPts val="0"/>
              </a:spcBef>
              <a:spcAft>
                <a:spcPts val="0"/>
              </a:spcAft>
              <a:buNone/>
            </a:pPr>
            <a:r>
              <a:rPr lang="en" sz="700">
                <a:solidFill>
                  <a:schemeClr val="dk2"/>
                </a:solidFill>
                <a:latin typeface="Montserrat"/>
                <a:ea typeface="Montserrat"/>
                <a:cs typeface="Montserrat"/>
                <a:sym typeface="Montserrat"/>
              </a:rPr>
              <a:t>+ New kingdom patterns</a:t>
            </a:r>
            <a:endParaRPr sz="700">
              <a:solidFill>
                <a:schemeClr val="dk2"/>
              </a:solidFill>
              <a:latin typeface="Montserrat"/>
              <a:ea typeface="Montserrat"/>
              <a:cs typeface="Montserrat"/>
              <a:sym typeface="Montserrat"/>
            </a:endParaRPr>
          </a:p>
        </p:txBody>
      </p:sp>
      <p:sp>
        <p:nvSpPr>
          <p:cNvPr id="346" name="Google Shape;346;p57"/>
          <p:cNvSpPr txBox="1"/>
          <p:nvPr/>
        </p:nvSpPr>
        <p:spPr>
          <a:xfrm>
            <a:off x="2599375" y="2599750"/>
            <a:ext cx="17001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solidFill>
                  <a:schemeClr val="dk2"/>
                </a:solidFill>
                <a:latin typeface="Montserrat"/>
                <a:ea typeface="Montserrat"/>
                <a:cs typeface="Montserrat"/>
                <a:sym typeface="Montserrat"/>
              </a:rPr>
              <a:t>Contact work </a:t>
            </a:r>
            <a:endParaRPr sz="700">
              <a:solidFill>
                <a:schemeClr val="dk2"/>
              </a:solidFill>
              <a:latin typeface="Montserrat"/>
              <a:ea typeface="Montserrat"/>
              <a:cs typeface="Montserrat"/>
              <a:sym typeface="Montserrat"/>
            </a:endParaRPr>
          </a:p>
          <a:p>
            <a:pPr marL="0" lvl="0" indent="0" algn="ctr" rtl="0">
              <a:spcBef>
                <a:spcPts val="0"/>
              </a:spcBef>
              <a:spcAft>
                <a:spcPts val="0"/>
              </a:spcAft>
              <a:buNone/>
            </a:pPr>
            <a:r>
              <a:rPr lang="en" sz="700">
                <a:solidFill>
                  <a:schemeClr val="dk2"/>
                </a:solidFill>
                <a:latin typeface="Montserrat"/>
                <a:ea typeface="Montserrat"/>
                <a:cs typeface="Montserrat"/>
                <a:sym typeface="Montserrat"/>
              </a:rPr>
              <a:t>+ Kingdom Intentionality </a:t>
            </a:r>
            <a:endParaRPr sz="700">
              <a:solidFill>
                <a:schemeClr val="dk2"/>
              </a:solidFill>
              <a:latin typeface="Montserrat"/>
              <a:ea typeface="Montserrat"/>
              <a:cs typeface="Montserrat"/>
              <a:sym typeface="Montserrat"/>
            </a:endParaRPr>
          </a:p>
          <a:p>
            <a:pPr marL="0" lvl="0" indent="0" algn="ctr" rtl="0">
              <a:spcBef>
                <a:spcPts val="0"/>
              </a:spcBef>
              <a:spcAft>
                <a:spcPts val="0"/>
              </a:spcAft>
              <a:buNone/>
            </a:pPr>
            <a:r>
              <a:rPr lang="en" sz="700">
                <a:solidFill>
                  <a:schemeClr val="dk2"/>
                </a:solidFill>
                <a:latin typeface="Montserrat"/>
                <a:ea typeface="Montserrat"/>
                <a:cs typeface="Montserrat"/>
                <a:sym typeface="Montserrat"/>
              </a:rPr>
              <a:t>+ Discern Next</a:t>
            </a:r>
            <a:endParaRPr sz="700">
              <a:solidFill>
                <a:schemeClr val="dk2"/>
              </a:solidFill>
              <a:latin typeface="Montserrat"/>
              <a:ea typeface="Montserrat"/>
              <a:cs typeface="Montserrat"/>
              <a:sym typeface="Montserrat"/>
            </a:endParaRPr>
          </a:p>
        </p:txBody>
      </p:sp>
      <p:sp>
        <p:nvSpPr>
          <p:cNvPr id="347" name="Google Shape;347;p57"/>
          <p:cNvSpPr txBox="1"/>
          <p:nvPr/>
        </p:nvSpPr>
        <p:spPr>
          <a:xfrm>
            <a:off x="4702400" y="2643100"/>
            <a:ext cx="17001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solidFill>
                  <a:schemeClr val="dk2"/>
                </a:solidFill>
                <a:latin typeface="Montserrat"/>
                <a:ea typeface="Montserrat"/>
                <a:cs typeface="Montserrat"/>
                <a:sym typeface="Montserrat"/>
              </a:rPr>
              <a:t>Shared Purpose </a:t>
            </a:r>
            <a:endParaRPr sz="700">
              <a:solidFill>
                <a:schemeClr val="dk2"/>
              </a:solidFill>
              <a:latin typeface="Montserrat"/>
              <a:ea typeface="Montserrat"/>
              <a:cs typeface="Montserrat"/>
              <a:sym typeface="Montserrat"/>
            </a:endParaRPr>
          </a:p>
          <a:p>
            <a:pPr marL="0" lvl="0" indent="0" algn="ctr" rtl="0">
              <a:spcBef>
                <a:spcPts val="0"/>
              </a:spcBef>
              <a:spcAft>
                <a:spcPts val="0"/>
              </a:spcAft>
              <a:buNone/>
            </a:pPr>
            <a:r>
              <a:rPr lang="en" sz="700">
                <a:solidFill>
                  <a:schemeClr val="dk2"/>
                </a:solidFill>
                <a:latin typeface="Montserrat"/>
                <a:ea typeface="Montserrat"/>
                <a:cs typeface="Montserrat"/>
                <a:sym typeface="Montserrat"/>
              </a:rPr>
              <a:t>+ Synced Activities </a:t>
            </a:r>
            <a:endParaRPr sz="700">
              <a:solidFill>
                <a:schemeClr val="dk2"/>
              </a:solidFill>
              <a:latin typeface="Montserrat"/>
              <a:ea typeface="Montserrat"/>
              <a:cs typeface="Montserrat"/>
              <a:sym typeface="Montserrat"/>
            </a:endParaRPr>
          </a:p>
          <a:p>
            <a:pPr marL="0" lvl="0" indent="0" algn="ctr" rtl="0">
              <a:spcBef>
                <a:spcPts val="0"/>
              </a:spcBef>
              <a:spcAft>
                <a:spcPts val="0"/>
              </a:spcAft>
              <a:buNone/>
            </a:pPr>
            <a:r>
              <a:rPr lang="en" sz="700">
                <a:solidFill>
                  <a:schemeClr val="dk2"/>
                </a:solidFill>
                <a:latin typeface="Montserrat"/>
                <a:ea typeface="Montserrat"/>
                <a:cs typeface="Montserrat"/>
                <a:sym typeface="Montserrat"/>
              </a:rPr>
              <a:t>+ Shared Life</a:t>
            </a:r>
            <a:endParaRPr sz="700">
              <a:solidFill>
                <a:schemeClr val="dk2"/>
              </a:solidFill>
              <a:latin typeface="Montserrat"/>
              <a:ea typeface="Montserrat"/>
              <a:cs typeface="Montserrat"/>
              <a:sym typeface="Montserrat"/>
            </a:endParaRPr>
          </a:p>
        </p:txBody>
      </p:sp>
      <p:sp>
        <p:nvSpPr>
          <p:cNvPr id="348" name="Google Shape;348;p57"/>
          <p:cNvSpPr txBox="1"/>
          <p:nvPr/>
        </p:nvSpPr>
        <p:spPr>
          <a:xfrm>
            <a:off x="2002300" y="471850"/>
            <a:ext cx="1700100" cy="1416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accent4"/>
                </a:solidFill>
                <a:latin typeface="Montserrat"/>
                <a:ea typeface="Montserrat"/>
                <a:cs typeface="Montserrat"/>
                <a:sym typeface="Montserrat"/>
              </a:rPr>
              <a:t>Worship Tools:</a:t>
            </a:r>
            <a:endParaRPr sz="800" b="1">
              <a:solidFill>
                <a:schemeClr val="accent4"/>
              </a:solidFill>
              <a:latin typeface="Montserrat"/>
              <a:ea typeface="Montserrat"/>
              <a:cs typeface="Montserrat"/>
              <a:sym typeface="Montserrat"/>
            </a:endParaRPr>
          </a:p>
          <a:p>
            <a:pPr marL="0" lvl="0" indent="0" algn="ctr" rtl="0">
              <a:spcBef>
                <a:spcPts val="0"/>
              </a:spcBef>
              <a:spcAft>
                <a:spcPts val="0"/>
              </a:spcAft>
              <a:buNone/>
            </a:pPr>
            <a:r>
              <a:rPr lang="en" sz="800">
                <a:latin typeface="Montserrat"/>
                <a:ea typeface="Montserrat"/>
                <a:cs typeface="Montserrat"/>
                <a:sym typeface="Montserrat"/>
              </a:rPr>
              <a:t>Bible Study</a:t>
            </a:r>
            <a:endParaRPr sz="800">
              <a:latin typeface="Montserrat"/>
              <a:ea typeface="Montserrat"/>
              <a:cs typeface="Montserrat"/>
              <a:sym typeface="Montserrat"/>
            </a:endParaRPr>
          </a:p>
          <a:p>
            <a:pPr marL="0" lvl="0" indent="0" algn="ctr" rtl="0">
              <a:spcBef>
                <a:spcPts val="0"/>
              </a:spcBef>
              <a:spcAft>
                <a:spcPts val="0"/>
              </a:spcAft>
              <a:buNone/>
            </a:pPr>
            <a:r>
              <a:rPr lang="en" sz="800">
                <a:latin typeface="Montserrat"/>
                <a:ea typeface="Montserrat"/>
                <a:cs typeface="Montserrat"/>
                <a:sym typeface="Montserrat"/>
              </a:rPr>
              <a:t>Singing Songs</a:t>
            </a:r>
            <a:endParaRPr sz="800">
              <a:latin typeface="Montserrat"/>
              <a:ea typeface="Montserrat"/>
              <a:cs typeface="Montserrat"/>
              <a:sym typeface="Montserrat"/>
            </a:endParaRPr>
          </a:p>
          <a:p>
            <a:pPr marL="0" lvl="0" indent="0" algn="ctr" rtl="0">
              <a:spcBef>
                <a:spcPts val="0"/>
              </a:spcBef>
              <a:spcAft>
                <a:spcPts val="0"/>
              </a:spcAft>
              <a:buNone/>
            </a:pPr>
            <a:r>
              <a:rPr lang="en" sz="800">
                <a:latin typeface="Montserrat"/>
                <a:ea typeface="Montserrat"/>
                <a:cs typeface="Montserrat"/>
                <a:sym typeface="Montserrat"/>
              </a:rPr>
              <a:t>Prayer Rooms</a:t>
            </a:r>
            <a:endParaRPr sz="800">
              <a:latin typeface="Montserrat"/>
              <a:ea typeface="Montserrat"/>
              <a:cs typeface="Montserrat"/>
              <a:sym typeface="Montserrat"/>
            </a:endParaRPr>
          </a:p>
          <a:p>
            <a:pPr marL="0" lvl="0" indent="0" algn="ctr" rtl="0">
              <a:spcBef>
                <a:spcPts val="0"/>
              </a:spcBef>
              <a:spcAft>
                <a:spcPts val="0"/>
              </a:spcAft>
              <a:buNone/>
            </a:pPr>
            <a:r>
              <a:rPr lang="en" sz="800">
                <a:latin typeface="Montserrat"/>
                <a:ea typeface="Montserrat"/>
                <a:cs typeface="Montserrat"/>
                <a:sym typeface="Montserrat"/>
              </a:rPr>
              <a:t>Intercession</a:t>
            </a:r>
            <a:endParaRPr sz="800">
              <a:latin typeface="Montserrat"/>
              <a:ea typeface="Montserrat"/>
              <a:cs typeface="Montserrat"/>
              <a:sym typeface="Montserrat"/>
            </a:endParaRPr>
          </a:p>
          <a:p>
            <a:pPr marL="0" lvl="0" indent="0" algn="ctr" rtl="0">
              <a:spcBef>
                <a:spcPts val="0"/>
              </a:spcBef>
              <a:spcAft>
                <a:spcPts val="0"/>
              </a:spcAft>
              <a:buNone/>
            </a:pPr>
            <a:r>
              <a:rPr lang="en" sz="800">
                <a:latin typeface="Montserrat"/>
                <a:ea typeface="Montserrat"/>
                <a:cs typeface="Montserrat"/>
                <a:sym typeface="Montserrat"/>
              </a:rPr>
              <a:t>Confession/Absolution</a:t>
            </a:r>
            <a:endParaRPr sz="800">
              <a:latin typeface="Montserrat"/>
              <a:ea typeface="Montserrat"/>
              <a:cs typeface="Montserrat"/>
              <a:sym typeface="Montserrat"/>
            </a:endParaRPr>
          </a:p>
          <a:p>
            <a:pPr marL="0" lvl="0" indent="0" algn="ctr" rtl="0">
              <a:spcBef>
                <a:spcPts val="0"/>
              </a:spcBef>
              <a:spcAft>
                <a:spcPts val="0"/>
              </a:spcAft>
              <a:buNone/>
            </a:pPr>
            <a:r>
              <a:rPr lang="en" sz="800">
                <a:latin typeface="Montserrat"/>
                <a:ea typeface="Montserrat"/>
                <a:cs typeface="Montserrat"/>
                <a:sym typeface="Montserrat"/>
              </a:rPr>
              <a:t>Silence</a:t>
            </a:r>
            <a:endParaRPr sz="800">
              <a:latin typeface="Montserrat"/>
              <a:ea typeface="Montserrat"/>
              <a:cs typeface="Montserrat"/>
              <a:sym typeface="Montserrat"/>
            </a:endParaRPr>
          </a:p>
          <a:p>
            <a:pPr marL="0" lvl="0" indent="0" algn="ctr" rtl="0">
              <a:spcBef>
                <a:spcPts val="0"/>
              </a:spcBef>
              <a:spcAft>
                <a:spcPts val="0"/>
              </a:spcAft>
              <a:buNone/>
            </a:pPr>
            <a:r>
              <a:rPr lang="en" sz="800">
                <a:latin typeface="Montserrat"/>
                <a:ea typeface="Montserrat"/>
                <a:cs typeface="Montserrat"/>
                <a:sym typeface="Montserrat"/>
              </a:rPr>
              <a:t>Meditation</a:t>
            </a:r>
            <a:endParaRPr sz="800">
              <a:latin typeface="Montserrat"/>
              <a:ea typeface="Montserrat"/>
              <a:cs typeface="Montserrat"/>
              <a:sym typeface="Montserrat"/>
            </a:endParaRPr>
          </a:p>
          <a:p>
            <a:pPr marL="0" lvl="0" indent="0" algn="ctr" rtl="0">
              <a:spcBef>
                <a:spcPts val="0"/>
              </a:spcBef>
              <a:spcAft>
                <a:spcPts val="0"/>
              </a:spcAft>
              <a:buNone/>
            </a:pPr>
            <a:r>
              <a:rPr lang="en" sz="800">
                <a:latin typeface="Montserrat"/>
                <a:ea typeface="Montserrat"/>
                <a:cs typeface="Montserrat"/>
                <a:sym typeface="Montserrat"/>
              </a:rPr>
              <a:t>Examen </a:t>
            </a:r>
            <a:endParaRPr sz="800">
              <a:latin typeface="Montserrat"/>
              <a:ea typeface="Montserrat"/>
              <a:cs typeface="Montserrat"/>
              <a:sym typeface="Montserrat"/>
            </a:endParaRPr>
          </a:p>
          <a:p>
            <a:pPr marL="0" lvl="0" indent="0" algn="ctr" rtl="0">
              <a:spcBef>
                <a:spcPts val="0"/>
              </a:spcBef>
              <a:spcAft>
                <a:spcPts val="0"/>
              </a:spcAft>
              <a:buNone/>
            </a:pPr>
            <a:r>
              <a:rPr lang="en" sz="800">
                <a:latin typeface="Montserrat"/>
                <a:ea typeface="Montserrat"/>
                <a:cs typeface="Montserrat"/>
                <a:sym typeface="Montserrat"/>
              </a:rPr>
              <a:t>Giving</a:t>
            </a:r>
            <a:endParaRPr sz="800">
              <a:latin typeface="Montserrat"/>
              <a:ea typeface="Montserrat"/>
              <a:cs typeface="Montserrat"/>
              <a:sym typeface="Montserrat"/>
            </a:endParaRPr>
          </a:p>
        </p:txBody>
      </p:sp>
      <p:sp>
        <p:nvSpPr>
          <p:cNvPr id="349" name="Google Shape;349;p57"/>
          <p:cNvSpPr txBox="1"/>
          <p:nvPr/>
        </p:nvSpPr>
        <p:spPr>
          <a:xfrm>
            <a:off x="1039000" y="2415500"/>
            <a:ext cx="1700100" cy="1416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accent4"/>
                </a:solidFill>
                <a:latin typeface="Montserrat"/>
                <a:ea typeface="Montserrat"/>
                <a:cs typeface="Montserrat"/>
                <a:sym typeface="Montserrat"/>
              </a:rPr>
              <a:t>Mission Tools:</a:t>
            </a:r>
            <a:endParaRPr sz="800" b="1">
              <a:solidFill>
                <a:schemeClr val="accent4"/>
              </a:solidFill>
              <a:latin typeface="Montserrat"/>
              <a:ea typeface="Montserrat"/>
              <a:cs typeface="Montserrat"/>
              <a:sym typeface="Montserrat"/>
            </a:endParaRPr>
          </a:p>
          <a:p>
            <a:pPr marL="0" lvl="0" indent="0" algn="ctr" rtl="0">
              <a:spcBef>
                <a:spcPts val="0"/>
              </a:spcBef>
              <a:spcAft>
                <a:spcPts val="0"/>
              </a:spcAft>
              <a:buNone/>
            </a:pPr>
            <a:r>
              <a:rPr lang="en" sz="800">
                <a:latin typeface="Montserrat"/>
                <a:ea typeface="Montserrat"/>
                <a:cs typeface="Montserrat"/>
                <a:sym typeface="Montserrat"/>
              </a:rPr>
              <a:t>Social Maps</a:t>
            </a:r>
            <a:endParaRPr sz="800">
              <a:latin typeface="Montserrat"/>
              <a:ea typeface="Montserrat"/>
              <a:cs typeface="Montserrat"/>
              <a:sym typeface="Montserrat"/>
            </a:endParaRPr>
          </a:p>
          <a:p>
            <a:pPr marL="0" lvl="0" indent="0" algn="ctr" rtl="0">
              <a:spcBef>
                <a:spcPts val="0"/>
              </a:spcBef>
              <a:spcAft>
                <a:spcPts val="0"/>
              </a:spcAft>
              <a:buNone/>
            </a:pPr>
            <a:r>
              <a:rPr lang="en" sz="800">
                <a:latin typeface="Montserrat"/>
                <a:ea typeface="Montserrat"/>
                <a:cs typeface="Montserrat"/>
                <a:sym typeface="Montserrat"/>
              </a:rPr>
              <a:t>Joint Outreach</a:t>
            </a:r>
            <a:endParaRPr sz="800">
              <a:latin typeface="Montserrat"/>
              <a:ea typeface="Montserrat"/>
              <a:cs typeface="Montserrat"/>
              <a:sym typeface="Montserrat"/>
            </a:endParaRPr>
          </a:p>
          <a:p>
            <a:pPr marL="0" lvl="0" indent="0" algn="ctr" rtl="0">
              <a:spcBef>
                <a:spcPts val="0"/>
              </a:spcBef>
              <a:spcAft>
                <a:spcPts val="0"/>
              </a:spcAft>
              <a:buNone/>
            </a:pPr>
            <a:r>
              <a:rPr lang="en" sz="800">
                <a:latin typeface="Montserrat"/>
                <a:ea typeface="Montserrat"/>
                <a:cs typeface="Montserrat"/>
                <a:sym typeface="Montserrat"/>
              </a:rPr>
              <a:t>Investigative Bible Studies</a:t>
            </a:r>
            <a:endParaRPr sz="800">
              <a:latin typeface="Montserrat"/>
              <a:ea typeface="Montserrat"/>
              <a:cs typeface="Montserrat"/>
              <a:sym typeface="Montserrat"/>
            </a:endParaRPr>
          </a:p>
          <a:p>
            <a:pPr marL="0" lvl="0" indent="0" algn="ctr" rtl="0">
              <a:spcBef>
                <a:spcPts val="0"/>
              </a:spcBef>
              <a:spcAft>
                <a:spcPts val="0"/>
              </a:spcAft>
              <a:buNone/>
            </a:pPr>
            <a:r>
              <a:rPr lang="en" sz="800">
                <a:latin typeface="Montserrat"/>
                <a:ea typeface="Montserrat"/>
                <a:cs typeface="Montserrat"/>
                <a:sym typeface="Montserrat"/>
              </a:rPr>
              <a:t>Peer Coaching</a:t>
            </a:r>
            <a:endParaRPr sz="800">
              <a:latin typeface="Montserrat"/>
              <a:ea typeface="Montserrat"/>
              <a:cs typeface="Montserrat"/>
              <a:sym typeface="Montserrat"/>
            </a:endParaRPr>
          </a:p>
          <a:p>
            <a:pPr marL="0" lvl="0" indent="0" algn="ctr" rtl="0">
              <a:spcBef>
                <a:spcPts val="0"/>
              </a:spcBef>
              <a:spcAft>
                <a:spcPts val="0"/>
              </a:spcAft>
              <a:buNone/>
            </a:pPr>
            <a:r>
              <a:rPr lang="en" sz="800">
                <a:latin typeface="Montserrat"/>
                <a:ea typeface="Montserrat"/>
                <a:cs typeface="Montserrat"/>
                <a:sym typeface="Montserrat"/>
              </a:rPr>
              <a:t>Intercession</a:t>
            </a:r>
            <a:endParaRPr sz="800">
              <a:latin typeface="Montserrat"/>
              <a:ea typeface="Montserrat"/>
              <a:cs typeface="Montserrat"/>
              <a:sym typeface="Montserrat"/>
            </a:endParaRPr>
          </a:p>
          <a:p>
            <a:pPr marL="0" lvl="0" indent="0" algn="ctr" rtl="0">
              <a:spcBef>
                <a:spcPts val="0"/>
              </a:spcBef>
              <a:spcAft>
                <a:spcPts val="0"/>
              </a:spcAft>
              <a:buNone/>
            </a:pPr>
            <a:r>
              <a:rPr lang="en" sz="800">
                <a:latin typeface="Montserrat"/>
                <a:ea typeface="Montserrat"/>
                <a:cs typeface="Montserrat"/>
                <a:sym typeface="Montserrat"/>
              </a:rPr>
              <a:t>Listening Prayer</a:t>
            </a:r>
            <a:endParaRPr sz="800">
              <a:latin typeface="Montserrat"/>
              <a:ea typeface="Montserrat"/>
              <a:cs typeface="Montserrat"/>
              <a:sym typeface="Montserrat"/>
            </a:endParaRPr>
          </a:p>
          <a:p>
            <a:pPr marL="0" lvl="0" indent="0" algn="ctr" rtl="0">
              <a:spcBef>
                <a:spcPts val="0"/>
              </a:spcBef>
              <a:spcAft>
                <a:spcPts val="0"/>
              </a:spcAft>
              <a:buNone/>
            </a:pPr>
            <a:r>
              <a:rPr lang="en" sz="800">
                <a:latin typeface="Montserrat"/>
                <a:ea typeface="Montserrat"/>
                <a:cs typeface="Montserrat"/>
                <a:sym typeface="Montserrat"/>
              </a:rPr>
              <a:t>Practice Gospel Proclamation</a:t>
            </a:r>
            <a:endParaRPr sz="800">
              <a:latin typeface="Montserrat"/>
              <a:ea typeface="Montserrat"/>
              <a:cs typeface="Montserrat"/>
              <a:sym typeface="Montserrat"/>
            </a:endParaRPr>
          </a:p>
          <a:p>
            <a:pPr marL="0" lvl="0" indent="0" algn="ctr" rtl="0">
              <a:spcBef>
                <a:spcPts val="0"/>
              </a:spcBef>
              <a:spcAft>
                <a:spcPts val="0"/>
              </a:spcAft>
              <a:buNone/>
            </a:pPr>
            <a:endParaRPr sz="800">
              <a:latin typeface="Montserrat"/>
              <a:ea typeface="Montserrat"/>
              <a:cs typeface="Montserrat"/>
              <a:sym typeface="Montserrat"/>
            </a:endParaRPr>
          </a:p>
          <a:p>
            <a:pPr marL="0" lvl="0" indent="0" algn="ctr" rtl="0">
              <a:spcBef>
                <a:spcPts val="0"/>
              </a:spcBef>
              <a:spcAft>
                <a:spcPts val="0"/>
              </a:spcAft>
              <a:buNone/>
            </a:pPr>
            <a:endParaRPr sz="800">
              <a:latin typeface="Montserrat"/>
              <a:ea typeface="Montserrat"/>
              <a:cs typeface="Montserrat"/>
              <a:sym typeface="Montserrat"/>
            </a:endParaRPr>
          </a:p>
        </p:txBody>
      </p:sp>
      <p:sp>
        <p:nvSpPr>
          <p:cNvPr id="350" name="Google Shape;350;p57"/>
          <p:cNvSpPr txBox="1"/>
          <p:nvPr/>
        </p:nvSpPr>
        <p:spPr>
          <a:xfrm>
            <a:off x="5923775" y="1628300"/>
            <a:ext cx="1700100" cy="1908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accent4"/>
                </a:solidFill>
                <a:latin typeface="Montserrat"/>
                <a:ea typeface="Montserrat"/>
                <a:cs typeface="Montserrat"/>
                <a:sym typeface="Montserrat"/>
              </a:rPr>
              <a:t>Community Tools:</a:t>
            </a:r>
            <a:endParaRPr sz="800" b="1">
              <a:solidFill>
                <a:schemeClr val="accent4"/>
              </a:solidFill>
              <a:latin typeface="Montserrat"/>
              <a:ea typeface="Montserrat"/>
              <a:cs typeface="Montserrat"/>
              <a:sym typeface="Montserrat"/>
            </a:endParaRPr>
          </a:p>
          <a:p>
            <a:pPr marL="0" lvl="0" indent="0" algn="ctr" rtl="0">
              <a:spcBef>
                <a:spcPts val="0"/>
              </a:spcBef>
              <a:spcAft>
                <a:spcPts val="0"/>
              </a:spcAft>
              <a:buNone/>
            </a:pPr>
            <a:r>
              <a:rPr lang="en" sz="800">
                <a:latin typeface="Montserrat"/>
                <a:ea typeface="Montserrat"/>
                <a:cs typeface="Montserrat"/>
                <a:sym typeface="Montserrat"/>
              </a:rPr>
              <a:t>Regular Meeting Time</a:t>
            </a:r>
            <a:endParaRPr sz="800">
              <a:latin typeface="Montserrat"/>
              <a:ea typeface="Montserrat"/>
              <a:cs typeface="Montserrat"/>
              <a:sym typeface="Montserrat"/>
            </a:endParaRPr>
          </a:p>
          <a:p>
            <a:pPr marL="0" lvl="0" indent="0" algn="ctr" rtl="0">
              <a:spcBef>
                <a:spcPts val="0"/>
              </a:spcBef>
              <a:spcAft>
                <a:spcPts val="0"/>
              </a:spcAft>
              <a:buNone/>
            </a:pPr>
            <a:r>
              <a:rPr lang="en" sz="800">
                <a:latin typeface="Montserrat"/>
                <a:ea typeface="Montserrat"/>
                <a:cs typeface="Montserrat"/>
                <a:sym typeface="Montserrat"/>
              </a:rPr>
              <a:t>Singing Songs</a:t>
            </a:r>
            <a:endParaRPr sz="800">
              <a:latin typeface="Montserrat"/>
              <a:ea typeface="Montserrat"/>
              <a:cs typeface="Montserrat"/>
              <a:sym typeface="Montserrat"/>
            </a:endParaRPr>
          </a:p>
          <a:p>
            <a:pPr marL="0" lvl="0" indent="0" algn="ctr" rtl="0">
              <a:spcBef>
                <a:spcPts val="0"/>
              </a:spcBef>
              <a:spcAft>
                <a:spcPts val="0"/>
              </a:spcAft>
              <a:buNone/>
            </a:pPr>
            <a:r>
              <a:rPr lang="en" sz="800">
                <a:latin typeface="Montserrat"/>
                <a:ea typeface="Montserrat"/>
                <a:cs typeface="Montserrat"/>
                <a:sym typeface="Montserrat"/>
              </a:rPr>
              <a:t>Life Updates</a:t>
            </a:r>
            <a:endParaRPr sz="800">
              <a:latin typeface="Montserrat"/>
              <a:ea typeface="Montserrat"/>
              <a:cs typeface="Montserrat"/>
              <a:sym typeface="Montserrat"/>
            </a:endParaRPr>
          </a:p>
          <a:p>
            <a:pPr marL="0" lvl="0" indent="0" algn="ctr" rtl="0">
              <a:spcBef>
                <a:spcPts val="0"/>
              </a:spcBef>
              <a:spcAft>
                <a:spcPts val="0"/>
              </a:spcAft>
              <a:buNone/>
            </a:pPr>
            <a:r>
              <a:rPr lang="en" sz="800">
                <a:latin typeface="Montserrat"/>
                <a:ea typeface="Montserrat"/>
                <a:cs typeface="Montserrat"/>
                <a:sym typeface="Montserrat"/>
              </a:rPr>
              <a:t>Dinner</a:t>
            </a:r>
            <a:endParaRPr sz="800">
              <a:latin typeface="Montserrat"/>
              <a:ea typeface="Montserrat"/>
              <a:cs typeface="Montserrat"/>
              <a:sym typeface="Montserrat"/>
            </a:endParaRPr>
          </a:p>
          <a:p>
            <a:pPr marL="0" lvl="0" indent="0" algn="ctr" rtl="0">
              <a:spcBef>
                <a:spcPts val="0"/>
              </a:spcBef>
              <a:spcAft>
                <a:spcPts val="0"/>
              </a:spcAft>
              <a:buNone/>
            </a:pPr>
            <a:r>
              <a:rPr lang="en" sz="800">
                <a:latin typeface="Montserrat"/>
                <a:ea typeface="Montserrat"/>
                <a:cs typeface="Montserrat"/>
                <a:sym typeface="Montserrat"/>
              </a:rPr>
              <a:t>Retreat</a:t>
            </a:r>
            <a:endParaRPr sz="800">
              <a:latin typeface="Montserrat"/>
              <a:ea typeface="Montserrat"/>
              <a:cs typeface="Montserrat"/>
              <a:sym typeface="Montserrat"/>
            </a:endParaRPr>
          </a:p>
          <a:p>
            <a:pPr marL="0" lvl="0" indent="0" algn="ctr" rtl="0">
              <a:spcBef>
                <a:spcPts val="0"/>
              </a:spcBef>
              <a:spcAft>
                <a:spcPts val="0"/>
              </a:spcAft>
              <a:buNone/>
            </a:pPr>
            <a:r>
              <a:rPr lang="en" sz="800">
                <a:latin typeface="Montserrat"/>
                <a:ea typeface="Montserrat"/>
                <a:cs typeface="Montserrat"/>
                <a:sym typeface="Montserrat"/>
              </a:rPr>
              <a:t>Testimonies</a:t>
            </a:r>
            <a:endParaRPr sz="800">
              <a:latin typeface="Montserrat"/>
              <a:ea typeface="Montserrat"/>
              <a:cs typeface="Montserrat"/>
              <a:sym typeface="Montserrat"/>
            </a:endParaRPr>
          </a:p>
          <a:p>
            <a:pPr marL="0" lvl="0" indent="0" algn="ctr" rtl="0">
              <a:spcBef>
                <a:spcPts val="0"/>
              </a:spcBef>
              <a:spcAft>
                <a:spcPts val="0"/>
              </a:spcAft>
              <a:buNone/>
            </a:pPr>
            <a:r>
              <a:rPr lang="en" sz="800">
                <a:latin typeface="Montserrat"/>
                <a:ea typeface="Montserrat"/>
                <a:cs typeface="Montserrat"/>
                <a:sym typeface="Montserrat"/>
              </a:rPr>
              <a:t>Peer Coaching</a:t>
            </a:r>
            <a:endParaRPr sz="800">
              <a:latin typeface="Montserrat"/>
              <a:ea typeface="Montserrat"/>
              <a:cs typeface="Montserrat"/>
              <a:sym typeface="Montserrat"/>
            </a:endParaRPr>
          </a:p>
          <a:p>
            <a:pPr marL="0" lvl="0" indent="0" algn="ctr" rtl="0">
              <a:spcBef>
                <a:spcPts val="0"/>
              </a:spcBef>
              <a:spcAft>
                <a:spcPts val="0"/>
              </a:spcAft>
              <a:buNone/>
            </a:pPr>
            <a:r>
              <a:rPr lang="en" sz="800">
                <a:latin typeface="Montserrat"/>
                <a:ea typeface="Montserrat"/>
                <a:cs typeface="Montserrat"/>
                <a:sym typeface="Montserrat"/>
              </a:rPr>
              <a:t>Shared Reading Plan</a:t>
            </a:r>
            <a:endParaRPr sz="800">
              <a:latin typeface="Montserrat"/>
              <a:ea typeface="Montserrat"/>
              <a:cs typeface="Montserrat"/>
              <a:sym typeface="Montserrat"/>
            </a:endParaRPr>
          </a:p>
          <a:p>
            <a:pPr marL="0" lvl="0" indent="0" algn="ctr" rtl="0">
              <a:spcBef>
                <a:spcPts val="0"/>
              </a:spcBef>
              <a:spcAft>
                <a:spcPts val="0"/>
              </a:spcAft>
              <a:buNone/>
            </a:pPr>
            <a:r>
              <a:rPr lang="en" sz="800">
                <a:latin typeface="Montserrat"/>
                <a:ea typeface="Montserrat"/>
                <a:cs typeface="Montserrat"/>
                <a:sym typeface="Montserrat"/>
              </a:rPr>
              <a:t>T-shirts</a:t>
            </a:r>
            <a:endParaRPr sz="800">
              <a:latin typeface="Montserrat"/>
              <a:ea typeface="Montserrat"/>
              <a:cs typeface="Montserrat"/>
              <a:sym typeface="Montserrat"/>
            </a:endParaRPr>
          </a:p>
          <a:p>
            <a:pPr marL="0" lvl="0" indent="0" algn="ctr" rtl="0">
              <a:spcBef>
                <a:spcPts val="0"/>
              </a:spcBef>
              <a:spcAft>
                <a:spcPts val="0"/>
              </a:spcAft>
              <a:buNone/>
            </a:pPr>
            <a:r>
              <a:rPr lang="en" sz="800">
                <a:latin typeface="Montserrat"/>
                <a:ea typeface="Montserrat"/>
                <a:cs typeface="Montserrat"/>
                <a:sym typeface="Montserrat"/>
              </a:rPr>
              <a:t>Confession/Absolution</a:t>
            </a:r>
            <a:endParaRPr sz="800">
              <a:latin typeface="Montserrat"/>
              <a:ea typeface="Montserrat"/>
              <a:cs typeface="Montserrat"/>
              <a:sym typeface="Montserrat"/>
            </a:endParaRPr>
          </a:p>
          <a:p>
            <a:pPr marL="0" lvl="0" indent="0" algn="ctr" rtl="0">
              <a:spcBef>
                <a:spcPts val="0"/>
              </a:spcBef>
              <a:spcAft>
                <a:spcPts val="0"/>
              </a:spcAft>
              <a:buNone/>
            </a:pPr>
            <a:endParaRPr sz="800">
              <a:latin typeface="Montserrat"/>
              <a:ea typeface="Montserrat"/>
              <a:cs typeface="Montserrat"/>
              <a:sym typeface="Montserrat"/>
            </a:endParaRPr>
          </a:p>
          <a:p>
            <a:pPr marL="0" lvl="0" indent="0" algn="ctr" rtl="0">
              <a:spcBef>
                <a:spcPts val="0"/>
              </a:spcBef>
              <a:spcAft>
                <a:spcPts val="0"/>
              </a:spcAft>
              <a:buNone/>
            </a:pPr>
            <a:endParaRPr sz="800">
              <a:latin typeface="Montserrat"/>
              <a:ea typeface="Montserrat"/>
              <a:cs typeface="Montserrat"/>
              <a:sym typeface="Montserrat"/>
            </a:endParaRPr>
          </a:p>
          <a:p>
            <a:pPr marL="0" lvl="0" indent="0" algn="ctr" rtl="0">
              <a:spcBef>
                <a:spcPts val="0"/>
              </a:spcBef>
              <a:spcAft>
                <a:spcPts val="0"/>
              </a:spcAft>
              <a:buNone/>
            </a:pPr>
            <a:endParaRPr sz="800">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8"/>
          <p:cNvSpPr/>
          <p:nvPr/>
        </p:nvSpPr>
        <p:spPr>
          <a:xfrm>
            <a:off x="972825" y="782300"/>
            <a:ext cx="7327200" cy="3740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8"/>
          <p:cNvSpPr/>
          <p:nvPr/>
        </p:nvSpPr>
        <p:spPr>
          <a:xfrm>
            <a:off x="1371600" y="817425"/>
            <a:ext cx="6400800" cy="3628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7" name="Google Shape;357;p58"/>
          <p:cNvPicPr preferRelativeResize="0"/>
          <p:nvPr/>
        </p:nvPicPr>
        <p:blipFill>
          <a:blip r:embed="rId3">
            <a:alphaModFix/>
          </a:blip>
          <a:stretch>
            <a:fillRect/>
          </a:stretch>
        </p:blipFill>
        <p:spPr>
          <a:xfrm>
            <a:off x="2319274" y="747257"/>
            <a:ext cx="4505452" cy="4069075"/>
          </a:xfrm>
          <a:prstGeom prst="rect">
            <a:avLst/>
          </a:prstGeom>
          <a:noFill/>
          <a:ln>
            <a:noFill/>
          </a:ln>
        </p:spPr>
      </p:pic>
      <p:sp>
        <p:nvSpPr>
          <p:cNvPr id="358" name="Google Shape;358;p58"/>
          <p:cNvSpPr txBox="1"/>
          <p:nvPr/>
        </p:nvSpPr>
        <p:spPr>
          <a:xfrm>
            <a:off x="2626350" y="519950"/>
            <a:ext cx="38913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002F4A"/>
                </a:solidFill>
                <a:latin typeface="Montserrat SemiBold"/>
                <a:ea typeface="Montserrat SemiBold"/>
                <a:cs typeface="Montserrat SemiBold"/>
                <a:sym typeface="Montserrat SemiBold"/>
              </a:rPr>
              <a:t>RELATIONSHIP VS CREATIVITY</a:t>
            </a:r>
            <a:endParaRPr sz="1200">
              <a:solidFill>
                <a:srgbClr val="002F4A"/>
              </a:solidFill>
              <a:latin typeface="Montserrat"/>
              <a:ea typeface="Montserrat"/>
              <a:cs typeface="Montserrat"/>
              <a:sym typeface="Montserrat"/>
            </a:endParaRPr>
          </a:p>
        </p:txBody>
      </p:sp>
      <p:sp>
        <p:nvSpPr>
          <p:cNvPr id="359" name="Google Shape;359;p58"/>
          <p:cNvSpPr txBox="1"/>
          <p:nvPr/>
        </p:nvSpPr>
        <p:spPr>
          <a:xfrm>
            <a:off x="4344500" y="4728000"/>
            <a:ext cx="4290000" cy="263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lt1"/>
                </a:solidFill>
                <a:latin typeface="Montserrat"/>
                <a:ea typeface="Montserrat"/>
                <a:cs typeface="Montserrat"/>
                <a:sym typeface="Montserrat"/>
              </a:rPr>
              <a:t>Session 4 | Core Leadership Development</a:t>
            </a:r>
            <a:endParaRPr sz="800">
              <a:solidFill>
                <a:schemeClr val="lt1"/>
              </a:solidFill>
              <a:latin typeface="Montserrat"/>
              <a:ea typeface="Montserrat"/>
              <a:cs typeface="Montserrat"/>
              <a:sym typeface="Montserrat"/>
            </a:endParaRPr>
          </a:p>
          <a:p>
            <a:pPr marL="0" lvl="0" indent="0" algn="r" rtl="0">
              <a:spcBef>
                <a:spcPts val="0"/>
              </a:spcBef>
              <a:spcAft>
                <a:spcPts val="0"/>
              </a:spcAft>
              <a:buNone/>
            </a:pPr>
            <a:endParaRPr sz="800">
              <a:solidFill>
                <a:schemeClr val="lt1"/>
              </a:solidFill>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59"/>
          <p:cNvSpPr/>
          <p:nvPr/>
        </p:nvSpPr>
        <p:spPr>
          <a:xfrm>
            <a:off x="972825" y="782300"/>
            <a:ext cx="7327200" cy="3740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5" name="Google Shape;365;p59" title="Functional Authority Diagram.png"/>
          <p:cNvPicPr preferRelativeResize="0"/>
          <p:nvPr/>
        </p:nvPicPr>
        <p:blipFill>
          <a:blip r:embed="rId3">
            <a:alphaModFix/>
          </a:blip>
          <a:stretch>
            <a:fillRect/>
          </a:stretch>
        </p:blipFill>
        <p:spPr>
          <a:xfrm>
            <a:off x="1123076" y="843550"/>
            <a:ext cx="6897848" cy="34388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60"/>
          <p:cNvSpPr/>
          <p:nvPr/>
        </p:nvSpPr>
        <p:spPr>
          <a:xfrm>
            <a:off x="745125" y="934700"/>
            <a:ext cx="7707300" cy="3740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1" name="Google Shape;371;p60" title="Fractals of Church.png"/>
          <p:cNvPicPr preferRelativeResize="0"/>
          <p:nvPr/>
        </p:nvPicPr>
        <p:blipFill>
          <a:blip r:embed="rId3">
            <a:alphaModFix/>
          </a:blip>
          <a:stretch>
            <a:fillRect/>
          </a:stretch>
        </p:blipFill>
        <p:spPr>
          <a:xfrm>
            <a:off x="904575" y="696774"/>
            <a:ext cx="7334851" cy="39360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61"/>
          <p:cNvSpPr/>
          <p:nvPr/>
        </p:nvSpPr>
        <p:spPr>
          <a:xfrm>
            <a:off x="972825" y="782300"/>
            <a:ext cx="7327200" cy="3740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7" name="Google Shape;377;p61" title="UG Ecosystem (Sandbox).png"/>
          <p:cNvPicPr preferRelativeResize="0"/>
          <p:nvPr/>
        </p:nvPicPr>
        <p:blipFill rotWithShape="1">
          <a:blip r:embed="rId3">
            <a:alphaModFix/>
          </a:blip>
          <a:srcRect l="4429" r="3294" b="3855"/>
          <a:stretch/>
        </p:blipFill>
        <p:spPr>
          <a:xfrm>
            <a:off x="2180525" y="454050"/>
            <a:ext cx="4782954" cy="397550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62"/>
          <p:cNvSpPr txBox="1"/>
          <p:nvPr/>
        </p:nvSpPr>
        <p:spPr>
          <a:xfrm>
            <a:off x="5809075" y="4728000"/>
            <a:ext cx="2825100" cy="263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100">
                <a:solidFill>
                  <a:srgbClr val="FFFFFF"/>
                </a:solidFill>
                <a:latin typeface="Montserrat Medium"/>
                <a:ea typeface="Montserrat Medium"/>
                <a:cs typeface="Montserrat Medium"/>
                <a:sym typeface="Montserrat Medium"/>
              </a:rPr>
              <a:t>Phases &amp; Types of Microchurches</a:t>
            </a:r>
            <a:endParaRPr sz="1100">
              <a:solidFill>
                <a:srgbClr val="FFFFFF"/>
              </a:solidFill>
              <a:latin typeface="Montserrat Medium"/>
              <a:ea typeface="Montserrat Medium"/>
              <a:cs typeface="Montserrat Medium"/>
              <a:sym typeface="Montserrat Medium"/>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63"/>
          <p:cNvSpPr/>
          <p:nvPr/>
        </p:nvSpPr>
        <p:spPr>
          <a:xfrm>
            <a:off x="675900" y="832700"/>
            <a:ext cx="7792200" cy="3824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8" name="Google Shape;388;p63"/>
          <p:cNvGrpSpPr/>
          <p:nvPr/>
        </p:nvGrpSpPr>
        <p:grpSpPr>
          <a:xfrm>
            <a:off x="1412044" y="1167736"/>
            <a:ext cx="6367913" cy="3072718"/>
            <a:chOff x="1259600" y="1015300"/>
            <a:chExt cx="6759275" cy="3380700"/>
          </a:xfrm>
        </p:grpSpPr>
        <p:sp>
          <p:nvSpPr>
            <p:cNvPr id="389" name="Google Shape;389;p63"/>
            <p:cNvSpPr/>
            <p:nvPr/>
          </p:nvSpPr>
          <p:spPr>
            <a:xfrm>
              <a:off x="5797075" y="1015300"/>
              <a:ext cx="2145600" cy="33807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0" name="Google Shape;390;p63"/>
            <p:cNvPicPr preferRelativeResize="0"/>
            <p:nvPr/>
          </p:nvPicPr>
          <p:blipFill rotWithShape="1">
            <a:blip r:embed="rId3">
              <a:alphaModFix/>
            </a:blip>
            <a:srcRect l="15350" r="10887"/>
            <a:stretch/>
          </p:blipFill>
          <p:spPr>
            <a:xfrm>
              <a:off x="1259600" y="1462000"/>
              <a:ext cx="3831951" cy="2609925"/>
            </a:xfrm>
            <a:prstGeom prst="rect">
              <a:avLst/>
            </a:prstGeom>
            <a:noFill/>
            <a:ln>
              <a:noFill/>
            </a:ln>
          </p:spPr>
        </p:pic>
        <p:sp>
          <p:nvSpPr>
            <p:cNvPr id="391" name="Google Shape;391;p63"/>
            <p:cNvSpPr txBox="1"/>
            <p:nvPr/>
          </p:nvSpPr>
          <p:spPr>
            <a:xfrm>
              <a:off x="1722800" y="1646149"/>
              <a:ext cx="2577300" cy="33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latin typeface="Roboto"/>
                  <a:ea typeface="Roboto"/>
                  <a:cs typeface="Roboto"/>
                  <a:sym typeface="Roboto"/>
                </a:rPr>
                <a:t>(risk, adventure, apostolic mission)</a:t>
              </a:r>
              <a:endParaRPr sz="1100">
                <a:latin typeface="Roboto"/>
                <a:ea typeface="Roboto"/>
                <a:cs typeface="Roboto"/>
                <a:sym typeface="Roboto"/>
              </a:endParaRPr>
            </a:p>
          </p:txBody>
        </p:sp>
        <p:sp>
          <p:nvSpPr>
            <p:cNvPr id="392" name="Google Shape;392;p63"/>
            <p:cNvSpPr txBox="1"/>
            <p:nvPr/>
          </p:nvSpPr>
          <p:spPr>
            <a:xfrm>
              <a:off x="1677602" y="3761324"/>
              <a:ext cx="2806200" cy="42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latin typeface="Roboto"/>
                  <a:ea typeface="Roboto"/>
                  <a:cs typeface="Roboto"/>
                  <a:sym typeface="Roboto"/>
                </a:rPr>
                <a:t>(belonging, safety, healing community)</a:t>
              </a:r>
              <a:endParaRPr sz="1100">
                <a:latin typeface="Roboto"/>
                <a:ea typeface="Roboto"/>
                <a:cs typeface="Roboto"/>
                <a:sym typeface="Roboto"/>
              </a:endParaRPr>
            </a:p>
          </p:txBody>
        </p:sp>
        <p:grpSp>
          <p:nvGrpSpPr>
            <p:cNvPr id="393" name="Google Shape;393;p63"/>
            <p:cNvGrpSpPr/>
            <p:nvPr/>
          </p:nvGrpSpPr>
          <p:grpSpPr>
            <a:xfrm>
              <a:off x="5763475" y="2774625"/>
              <a:ext cx="2255400" cy="1468975"/>
              <a:chOff x="5717175" y="1045350"/>
              <a:chExt cx="2255400" cy="1468975"/>
            </a:xfrm>
          </p:grpSpPr>
          <p:sp>
            <p:nvSpPr>
              <p:cNvPr id="394" name="Google Shape;394;p63"/>
              <p:cNvSpPr/>
              <p:nvPr/>
            </p:nvSpPr>
            <p:spPr>
              <a:xfrm>
                <a:off x="6593650" y="1959025"/>
                <a:ext cx="555300" cy="555300"/>
              </a:xfrm>
              <a:prstGeom prst="ellipse">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3"/>
              <p:cNvSpPr/>
              <p:nvPr/>
            </p:nvSpPr>
            <p:spPr>
              <a:xfrm>
                <a:off x="6706775" y="1411363"/>
                <a:ext cx="914100" cy="914100"/>
              </a:xfrm>
              <a:prstGeom prst="ellipse">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3"/>
              <p:cNvSpPr/>
              <p:nvPr/>
            </p:nvSpPr>
            <p:spPr>
              <a:xfrm>
                <a:off x="6052550" y="1411363"/>
                <a:ext cx="914100" cy="914100"/>
              </a:xfrm>
              <a:prstGeom prst="ellipse">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3"/>
              <p:cNvSpPr txBox="1"/>
              <p:nvPr/>
            </p:nvSpPr>
            <p:spPr>
              <a:xfrm>
                <a:off x="5717175" y="1045350"/>
                <a:ext cx="2255400" cy="44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Roboto"/>
                    <a:ea typeface="Roboto"/>
                    <a:cs typeface="Roboto"/>
                    <a:sym typeface="Roboto"/>
                  </a:rPr>
                  <a:t>worship/community space</a:t>
                </a:r>
                <a:endParaRPr sz="1000">
                  <a:latin typeface="Roboto"/>
                  <a:ea typeface="Roboto"/>
                  <a:cs typeface="Roboto"/>
                  <a:sym typeface="Roboto"/>
                </a:endParaRPr>
              </a:p>
            </p:txBody>
          </p:sp>
        </p:grpSp>
        <p:grpSp>
          <p:nvGrpSpPr>
            <p:cNvPr id="398" name="Google Shape;398;p63"/>
            <p:cNvGrpSpPr/>
            <p:nvPr/>
          </p:nvGrpSpPr>
          <p:grpSpPr>
            <a:xfrm>
              <a:off x="5742175" y="1021375"/>
              <a:ext cx="2255400" cy="1588250"/>
              <a:chOff x="5725400" y="2647950"/>
              <a:chExt cx="2255400" cy="1588250"/>
            </a:xfrm>
          </p:grpSpPr>
          <p:sp>
            <p:nvSpPr>
              <p:cNvPr id="399" name="Google Shape;399;p63"/>
              <p:cNvSpPr/>
              <p:nvPr/>
            </p:nvSpPr>
            <p:spPr>
              <a:xfrm>
                <a:off x="6832407" y="3009243"/>
                <a:ext cx="555300" cy="555300"/>
              </a:xfrm>
              <a:prstGeom prst="ellipse">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0" name="Google Shape;400;p63"/>
              <p:cNvGrpSpPr/>
              <p:nvPr/>
            </p:nvGrpSpPr>
            <p:grpSpPr>
              <a:xfrm>
                <a:off x="5725400" y="2647950"/>
                <a:ext cx="2255400" cy="1588250"/>
                <a:chOff x="5725400" y="2647950"/>
                <a:chExt cx="2255400" cy="1588250"/>
              </a:xfrm>
            </p:grpSpPr>
            <p:sp>
              <p:nvSpPr>
                <p:cNvPr id="401" name="Google Shape;401;p63"/>
                <p:cNvSpPr/>
                <p:nvPr/>
              </p:nvSpPr>
              <p:spPr>
                <a:xfrm>
                  <a:off x="6374300" y="3009243"/>
                  <a:ext cx="555300" cy="555300"/>
                </a:xfrm>
                <a:prstGeom prst="ellipse">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3"/>
                <p:cNvSpPr/>
                <p:nvPr/>
              </p:nvSpPr>
              <p:spPr>
                <a:xfrm>
                  <a:off x="6437250" y="3322100"/>
                  <a:ext cx="914100" cy="914100"/>
                </a:xfrm>
                <a:prstGeom prst="ellipse">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3"/>
                <p:cNvSpPr txBox="1"/>
                <p:nvPr/>
              </p:nvSpPr>
              <p:spPr>
                <a:xfrm>
                  <a:off x="5725400" y="2647950"/>
                  <a:ext cx="2255400" cy="44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Roboto"/>
                      <a:ea typeface="Roboto"/>
                      <a:cs typeface="Roboto"/>
                      <a:sym typeface="Roboto"/>
                    </a:rPr>
                    <a:t>mission space</a:t>
                  </a:r>
                  <a:endParaRPr sz="1000">
                    <a:latin typeface="Roboto"/>
                    <a:ea typeface="Roboto"/>
                    <a:cs typeface="Roboto"/>
                    <a:sym typeface="Roboto"/>
                  </a:endParaRPr>
                </a:p>
              </p:txBody>
            </p:sp>
          </p:grpSp>
        </p:grpSp>
      </p:grpSp>
      <p:sp>
        <p:nvSpPr>
          <p:cNvPr id="404" name="Google Shape;404;p63"/>
          <p:cNvSpPr txBox="1"/>
          <p:nvPr/>
        </p:nvSpPr>
        <p:spPr>
          <a:xfrm>
            <a:off x="3072000" y="613350"/>
            <a:ext cx="30000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002F4A"/>
                </a:solidFill>
                <a:latin typeface="Montserrat SemiBold"/>
                <a:ea typeface="Montserrat SemiBold"/>
                <a:cs typeface="Montserrat SemiBold"/>
                <a:sym typeface="Montserrat SemiBold"/>
              </a:rPr>
              <a:t>MICROCHURCHES :  TWO SPACES</a:t>
            </a:r>
            <a:endParaRPr sz="1200">
              <a:solidFill>
                <a:srgbClr val="002F4A"/>
              </a:solidFill>
              <a:latin typeface="Montserrat SemiBold"/>
              <a:ea typeface="Montserrat SemiBold"/>
              <a:cs typeface="Montserrat SemiBold"/>
              <a:sym typeface="Montserrat SemiBold"/>
            </a:endParaRPr>
          </a:p>
        </p:txBody>
      </p:sp>
      <p:sp>
        <p:nvSpPr>
          <p:cNvPr id="405" name="Google Shape;405;p63"/>
          <p:cNvSpPr txBox="1"/>
          <p:nvPr/>
        </p:nvSpPr>
        <p:spPr>
          <a:xfrm>
            <a:off x="5809075" y="4728000"/>
            <a:ext cx="2825100" cy="263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100">
                <a:solidFill>
                  <a:srgbClr val="FFFFFF"/>
                </a:solidFill>
                <a:latin typeface="Montserrat Medium"/>
                <a:ea typeface="Montserrat Medium"/>
                <a:cs typeface="Montserrat Medium"/>
                <a:sym typeface="Montserrat Medium"/>
              </a:rPr>
              <a:t>Phases &amp; Types of Microchurches</a:t>
            </a:r>
            <a:endParaRPr sz="1100">
              <a:solidFill>
                <a:srgbClr val="FFFFFF"/>
              </a:solidFill>
              <a:latin typeface="Montserrat Medium"/>
              <a:ea typeface="Montserrat Medium"/>
              <a:cs typeface="Montserrat Medium"/>
              <a:sym typeface="Montserrat Medium"/>
            </a:endParaRPr>
          </a:p>
        </p:txBody>
      </p:sp>
      <p:sp>
        <p:nvSpPr>
          <p:cNvPr id="406" name="Google Shape;406;p63"/>
          <p:cNvSpPr txBox="1"/>
          <p:nvPr/>
        </p:nvSpPr>
        <p:spPr>
          <a:xfrm>
            <a:off x="993375" y="4304625"/>
            <a:ext cx="2913900" cy="23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i="1">
                <a:solidFill>
                  <a:schemeClr val="dk2"/>
                </a:solidFill>
                <a:latin typeface="Roboto"/>
                <a:ea typeface="Roboto"/>
                <a:cs typeface="Roboto"/>
                <a:sym typeface="Roboto"/>
              </a:rPr>
              <a:t>*sodalic/modalic framework  from Ralph Winters</a:t>
            </a:r>
            <a:endParaRPr sz="800" i="1">
              <a:solidFill>
                <a:schemeClr val="dk2"/>
              </a:solidFill>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64"/>
          <p:cNvSpPr/>
          <p:nvPr/>
        </p:nvSpPr>
        <p:spPr>
          <a:xfrm>
            <a:off x="672400" y="782300"/>
            <a:ext cx="8058300" cy="3446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64"/>
          <p:cNvSpPr txBox="1"/>
          <p:nvPr/>
        </p:nvSpPr>
        <p:spPr>
          <a:xfrm>
            <a:off x="3310800" y="584525"/>
            <a:ext cx="2522400" cy="21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002F4A"/>
                </a:solidFill>
                <a:latin typeface="Montserrat SemiBold"/>
                <a:ea typeface="Montserrat SemiBold"/>
                <a:cs typeface="Montserrat SemiBold"/>
                <a:sym typeface="Montserrat SemiBold"/>
              </a:rPr>
              <a:t>TYPES OF MICROCHURCHES</a:t>
            </a:r>
            <a:endParaRPr sz="1200">
              <a:solidFill>
                <a:srgbClr val="002F4A"/>
              </a:solidFill>
              <a:latin typeface="Montserrat"/>
              <a:ea typeface="Montserrat"/>
              <a:cs typeface="Montserrat"/>
              <a:sym typeface="Montserrat"/>
            </a:endParaRPr>
          </a:p>
          <a:p>
            <a:pPr marL="0" lvl="0" indent="0" algn="ctr" rtl="0">
              <a:spcBef>
                <a:spcPts val="0"/>
              </a:spcBef>
              <a:spcAft>
                <a:spcPts val="0"/>
              </a:spcAft>
              <a:buNone/>
            </a:pPr>
            <a:endParaRPr sz="1000" b="1">
              <a:solidFill>
                <a:srgbClr val="002F4A"/>
              </a:solidFill>
              <a:latin typeface="Montserrat"/>
              <a:ea typeface="Montserrat"/>
              <a:cs typeface="Montserrat"/>
              <a:sym typeface="Montserrat"/>
            </a:endParaRPr>
          </a:p>
        </p:txBody>
      </p:sp>
      <p:sp>
        <p:nvSpPr>
          <p:cNvPr id="413" name="Google Shape;413;p64"/>
          <p:cNvSpPr txBox="1"/>
          <p:nvPr/>
        </p:nvSpPr>
        <p:spPr>
          <a:xfrm>
            <a:off x="1948300" y="4288525"/>
            <a:ext cx="6690600" cy="577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b="1">
                <a:solidFill>
                  <a:srgbClr val="FFFFFF"/>
                </a:solidFill>
                <a:latin typeface="Montserrat"/>
                <a:ea typeface="Montserrat"/>
                <a:cs typeface="Montserrat"/>
                <a:sym typeface="Montserrat"/>
              </a:rPr>
              <a:t>Challenges:</a:t>
            </a:r>
            <a:r>
              <a:rPr lang="en" sz="1300">
                <a:solidFill>
                  <a:srgbClr val="FFFFFF"/>
                </a:solidFill>
                <a:latin typeface="Montserrat SemiBold"/>
                <a:ea typeface="Montserrat SemiBold"/>
                <a:cs typeface="Montserrat SemiBold"/>
                <a:sym typeface="Montserrat SemiBold"/>
              </a:rPr>
              <a:t> </a:t>
            </a:r>
            <a:r>
              <a:rPr lang="en" sz="1300">
                <a:solidFill>
                  <a:srgbClr val="FFFFFF"/>
                </a:solidFill>
                <a:latin typeface="Montserrat Medium"/>
                <a:ea typeface="Montserrat Medium"/>
                <a:cs typeface="Montserrat Medium"/>
                <a:sym typeface="Montserrat Medium"/>
              </a:rPr>
              <a:t>finding missionaries to join you - high barriers to conversion - </a:t>
            </a:r>
            <a:endParaRPr sz="1300">
              <a:solidFill>
                <a:srgbClr val="FFFFFF"/>
              </a:solidFill>
              <a:latin typeface="Montserrat Medium"/>
              <a:ea typeface="Montserrat Medium"/>
              <a:cs typeface="Montserrat Medium"/>
              <a:sym typeface="Montserrat Medium"/>
            </a:endParaRPr>
          </a:p>
          <a:p>
            <a:pPr marL="0" lvl="0" indent="0" algn="l" rtl="0">
              <a:lnSpc>
                <a:spcPct val="115000"/>
              </a:lnSpc>
              <a:spcBef>
                <a:spcPts val="0"/>
              </a:spcBef>
              <a:spcAft>
                <a:spcPts val="0"/>
              </a:spcAft>
              <a:buNone/>
            </a:pPr>
            <a:r>
              <a:rPr lang="en" sz="1300">
                <a:solidFill>
                  <a:srgbClr val="FFFFFF"/>
                </a:solidFill>
                <a:latin typeface="Montserrat Medium"/>
                <a:ea typeface="Montserrat Medium"/>
                <a:cs typeface="Montserrat Medium"/>
                <a:sym typeface="Montserrat Medium"/>
              </a:rPr>
              <a:t>slower growth  - burnout</a:t>
            </a:r>
            <a:endParaRPr sz="1300">
              <a:solidFill>
                <a:srgbClr val="FFFFFF"/>
              </a:solidFill>
              <a:latin typeface="Montserrat Medium"/>
              <a:ea typeface="Montserrat Medium"/>
              <a:cs typeface="Montserrat Medium"/>
              <a:sym typeface="Montserrat Medium"/>
            </a:endParaRPr>
          </a:p>
        </p:txBody>
      </p:sp>
      <p:pic>
        <p:nvPicPr>
          <p:cNvPr id="414" name="Google Shape;414;p64"/>
          <p:cNvPicPr preferRelativeResize="0"/>
          <p:nvPr/>
        </p:nvPicPr>
        <p:blipFill>
          <a:blip r:embed="rId3">
            <a:alphaModFix/>
          </a:blip>
          <a:stretch>
            <a:fillRect/>
          </a:stretch>
        </p:blipFill>
        <p:spPr>
          <a:xfrm>
            <a:off x="580550" y="1753445"/>
            <a:ext cx="8058425" cy="2019655"/>
          </a:xfrm>
          <a:prstGeom prst="rect">
            <a:avLst/>
          </a:prstGeom>
          <a:noFill/>
          <a:ln>
            <a:noFill/>
          </a:ln>
        </p:spPr>
      </p:pic>
      <p:sp>
        <p:nvSpPr>
          <p:cNvPr id="415" name="Google Shape;415;p64"/>
          <p:cNvSpPr txBox="1"/>
          <p:nvPr/>
        </p:nvSpPr>
        <p:spPr>
          <a:xfrm>
            <a:off x="5809075" y="4728000"/>
            <a:ext cx="2825100" cy="263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100">
                <a:solidFill>
                  <a:srgbClr val="FFFFFF"/>
                </a:solidFill>
                <a:latin typeface="Montserrat Medium"/>
                <a:ea typeface="Montserrat Medium"/>
                <a:cs typeface="Montserrat Medium"/>
                <a:sym typeface="Montserrat Medium"/>
              </a:rPr>
              <a:t>Phases &amp; Types of Microchurches</a:t>
            </a:r>
            <a:endParaRPr sz="1100">
              <a:solidFill>
                <a:srgbClr val="FFFFFF"/>
              </a:solidFill>
              <a:latin typeface="Montserrat Medium"/>
              <a:ea typeface="Montserrat Medium"/>
              <a:cs typeface="Montserrat Medium"/>
              <a:sym typeface="Montserrat Medium"/>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65"/>
          <p:cNvSpPr/>
          <p:nvPr/>
        </p:nvSpPr>
        <p:spPr>
          <a:xfrm>
            <a:off x="972825" y="782300"/>
            <a:ext cx="7722300" cy="3422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5"/>
          <p:cNvSpPr txBox="1"/>
          <p:nvPr/>
        </p:nvSpPr>
        <p:spPr>
          <a:xfrm>
            <a:off x="3310800" y="584525"/>
            <a:ext cx="2522400" cy="21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002F4A"/>
                </a:solidFill>
                <a:latin typeface="Montserrat SemiBold"/>
                <a:ea typeface="Montserrat SemiBold"/>
                <a:cs typeface="Montserrat SemiBold"/>
                <a:sym typeface="Montserrat SemiBold"/>
              </a:rPr>
              <a:t>TYPES OF MICROCHURCHES</a:t>
            </a:r>
            <a:endParaRPr sz="1200">
              <a:solidFill>
                <a:srgbClr val="002F4A"/>
              </a:solidFill>
              <a:latin typeface="Montserrat"/>
              <a:ea typeface="Montserrat"/>
              <a:cs typeface="Montserrat"/>
              <a:sym typeface="Montserrat"/>
            </a:endParaRPr>
          </a:p>
          <a:p>
            <a:pPr marL="0" lvl="0" indent="0" algn="ctr" rtl="0">
              <a:spcBef>
                <a:spcPts val="0"/>
              </a:spcBef>
              <a:spcAft>
                <a:spcPts val="0"/>
              </a:spcAft>
              <a:buNone/>
            </a:pPr>
            <a:endParaRPr sz="1000" b="1">
              <a:solidFill>
                <a:srgbClr val="002F4A"/>
              </a:solidFill>
              <a:latin typeface="Montserrat"/>
              <a:ea typeface="Montserrat"/>
              <a:cs typeface="Montserrat"/>
              <a:sym typeface="Montserrat"/>
            </a:endParaRPr>
          </a:p>
        </p:txBody>
      </p:sp>
      <p:sp>
        <p:nvSpPr>
          <p:cNvPr id="422" name="Google Shape;422;p65"/>
          <p:cNvSpPr txBox="1"/>
          <p:nvPr/>
        </p:nvSpPr>
        <p:spPr>
          <a:xfrm>
            <a:off x="1651150" y="4288525"/>
            <a:ext cx="6987900" cy="577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b="1">
                <a:solidFill>
                  <a:schemeClr val="lt1"/>
                </a:solidFill>
                <a:latin typeface="Montserrat"/>
                <a:ea typeface="Montserrat"/>
                <a:cs typeface="Montserrat"/>
                <a:sym typeface="Montserrat"/>
              </a:rPr>
              <a:t>Challenges:  </a:t>
            </a:r>
            <a:r>
              <a:rPr lang="en" sz="1300">
                <a:solidFill>
                  <a:schemeClr val="lt1"/>
                </a:solidFill>
                <a:latin typeface="Montserrat Medium"/>
                <a:ea typeface="Montserrat Medium"/>
                <a:cs typeface="Montserrat Medium"/>
                <a:sym typeface="Montserrat Medium"/>
              </a:rPr>
              <a:t>feeling like family, equipping for diverse mission, actionable mission steps</a:t>
            </a:r>
            <a:endParaRPr sz="1300">
              <a:solidFill>
                <a:schemeClr val="lt1"/>
              </a:solidFill>
              <a:latin typeface="Montserrat Medium"/>
              <a:ea typeface="Montserrat Medium"/>
              <a:cs typeface="Montserrat Medium"/>
              <a:sym typeface="Montserrat Medium"/>
            </a:endParaRPr>
          </a:p>
          <a:p>
            <a:pPr marL="0" lvl="0" indent="0" algn="l" rtl="0">
              <a:lnSpc>
                <a:spcPct val="115000"/>
              </a:lnSpc>
              <a:spcBef>
                <a:spcPts val="1600"/>
              </a:spcBef>
              <a:spcAft>
                <a:spcPts val="0"/>
              </a:spcAft>
              <a:buNone/>
            </a:pPr>
            <a:endParaRPr sz="1300" b="1">
              <a:solidFill>
                <a:srgbClr val="FFFFFF"/>
              </a:solidFill>
              <a:latin typeface="Montserrat"/>
              <a:ea typeface="Montserrat"/>
              <a:cs typeface="Montserrat"/>
              <a:sym typeface="Montserrat"/>
            </a:endParaRPr>
          </a:p>
        </p:txBody>
      </p:sp>
      <p:pic>
        <p:nvPicPr>
          <p:cNvPr id="423" name="Google Shape;423;p65"/>
          <p:cNvPicPr preferRelativeResize="0"/>
          <p:nvPr/>
        </p:nvPicPr>
        <p:blipFill>
          <a:blip r:embed="rId3">
            <a:alphaModFix/>
          </a:blip>
          <a:stretch>
            <a:fillRect/>
          </a:stretch>
        </p:blipFill>
        <p:spPr>
          <a:xfrm>
            <a:off x="602900" y="1481500"/>
            <a:ext cx="7985775" cy="2409675"/>
          </a:xfrm>
          <a:prstGeom prst="rect">
            <a:avLst/>
          </a:prstGeom>
          <a:noFill/>
          <a:ln>
            <a:noFill/>
          </a:ln>
        </p:spPr>
      </p:pic>
      <p:sp>
        <p:nvSpPr>
          <p:cNvPr id="424" name="Google Shape;424;p65"/>
          <p:cNvSpPr txBox="1"/>
          <p:nvPr/>
        </p:nvSpPr>
        <p:spPr>
          <a:xfrm>
            <a:off x="5809075" y="4728000"/>
            <a:ext cx="2825100" cy="263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100">
                <a:solidFill>
                  <a:srgbClr val="FFFFFF"/>
                </a:solidFill>
                <a:latin typeface="Montserrat Medium"/>
                <a:ea typeface="Montserrat Medium"/>
                <a:cs typeface="Montserrat Medium"/>
                <a:sym typeface="Montserrat Medium"/>
              </a:rPr>
              <a:t>Phases &amp; Types of Microchurches</a:t>
            </a:r>
            <a:endParaRPr sz="1100">
              <a:solidFill>
                <a:srgbClr val="FFFFFF"/>
              </a:solidFill>
              <a:latin typeface="Montserrat Medium"/>
              <a:ea typeface="Montserrat Medium"/>
              <a:cs typeface="Montserrat Medium"/>
              <a:sym typeface="Montserrat Medium"/>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2"/>
        <p:cNvGrpSpPr/>
        <p:nvPr/>
      </p:nvGrpSpPr>
      <p:grpSpPr>
        <a:xfrm>
          <a:off x="0" y="0"/>
          <a:ext cx="0" cy="0"/>
          <a:chOff x="0" y="0"/>
          <a:chExt cx="0" cy="0"/>
        </a:xfrm>
      </p:grpSpPr>
      <p:sp>
        <p:nvSpPr>
          <p:cNvPr id="183" name="Google Shape;183;p39"/>
          <p:cNvSpPr txBox="1"/>
          <p:nvPr/>
        </p:nvSpPr>
        <p:spPr>
          <a:xfrm>
            <a:off x="328075" y="370425"/>
            <a:ext cx="3905700" cy="3841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500" b="1">
                <a:solidFill>
                  <a:schemeClr val="dk1"/>
                </a:solidFill>
                <a:latin typeface="Helvetica Neue"/>
                <a:ea typeface="Helvetica Neue"/>
                <a:cs typeface="Helvetica Neue"/>
                <a:sym typeface="Helvetica Neue"/>
              </a:rPr>
              <a:t>1 Corinthians 9:</a:t>
            </a:r>
            <a:r>
              <a:rPr lang="en" sz="1500" b="1">
                <a:solidFill>
                  <a:schemeClr val="dk1"/>
                </a:solidFill>
                <a:highlight>
                  <a:srgbClr val="FFFFFF"/>
                </a:highlight>
                <a:latin typeface="Helvetica Neue"/>
                <a:ea typeface="Helvetica Neue"/>
                <a:cs typeface="Helvetica Neue"/>
                <a:sym typeface="Helvetica Neue"/>
              </a:rPr>
              <a:t>19 </a:t>
            </a:r>
            <a:r>
              <a:rPr lang="en" sz="1500">
                <a:solidFill>
                  <a:schemeClr val="dk1"/>
                </a:solidFill>
                <a:highlight>
                  <a:srgbClr val="FFFFFF"/>
                </a:highlight>
                <a:latin typeface="Helvetica Neue"/>
                <a:ea typeface="Helvetica Neue"/>
                <a:cs typeface="Helvetica Neue"/>
                <a:sym typeface="Helvetica Neue"/>
              </a:rPr>
              <a:t>Though I am free and belong to no one, I have made myself a slave to everyone, to win as many as possible. </a:t>
            </a:r>
            <a:r>
              <a:rPr lang="en" sz="1500" b="1">
                <a:solidFill>
                  <a:schemeClr val="dk1"/>
                </a:solidFill>
                <a:highlight>
                  <a:srgbClr val="FFFFFF"/>
                </a:highlight>
                <a:latin typeface="Helvetica Neue"/>
                <a:ea typeface="Helvetica Neue"/>
                <a:cs typeface="Helvetica Neue"/>
                <a:sym typeface="Helvetica Neue"/>
              </a:rPr>
              <a:t>20 </a:t>
            </a:r>
            <a:r>
              <a:rPr lang="en" sz="1500">
                <a:solidFill>
                  <a:schemeClr val="dk1"/>
                </a:solidFill>
                <a:highlight>
                  <a:srgbClr val="FFFFFF"/>
                </a:highlight>
                <a:latin typeface="Helvetica Neue"/>
                <a:ea typeface="Helvetica Neue"/>
                <a:cs typeface="Helvetica Neue"/>
                <a:sym typeface="Helvetica Neue"/>
              </a:rPr>
              <a:t>To the Jews I became like a Jew, to win the Jews. To those under the law I became like one under the law (though I myself am not under the law), so as to win those under the law. </a:t>
            </a:r>
            <a:r>
              <a:rPr lang="en" sz="1500" b="1">
                <a:solidFill>
                  <a:schemeClr val="dk1"/>
                </a:solidFill>
                <a:highlight>
                  <a:srgbClr val="FFFFFF"/>
                </a:highlight>
                <a:latin typeface="Helvetica Neue"/>
                <a:ea typeface="Helvetica Neue"/>
                <a:cs typeface="Helvetica Neue"/>
                <a:sym typeface="Helvetica Neue"/>
              </a:rPr>
              <a:t>21 </a:t>
            </a:r>
            <a:r>
              <a:rPr lang="en" sz="1500">
                <a:solidFill>
                  <a:schemeClr val="dk1"/>
                </a:solidFill>
                <a:highlight>
                  <a:srgbClr val="FFFFFF"/>
                </a:highlight>
                <a:latin typeface="Helvetica Neue"/>
                <a:ea typeface="Helvetica Neue"/>
                <a:cs typeface="Helvetica Neue"/>
                <a:sym typeface="Helvetica Neue"/>
              </a:rPr>
              <a:t>To those not having the law I became like one not having the law (though I am not free from God’s law but am under Christ’s law), so as to win those not having the law. </a:t>
            </a:r>
            <a:r>
              <a:rPr lang="en" sz="1500" b="1">
                <a:solidFill>
                  <a:schemeClr val="dk1"/>
                </a:solidFill>
                <a:highlight>
                  <a:srgbClr val="FFFFFF"/>
                </a:highlight>
                <a:latin typeface="Helvetica Neue"/>
                <a:ea typeface="Helvetica Neue"/>
                <a:cs typeface="Helvetica Neue"/>
                <a:sym typeface="Helvetica Neue"/>
              </a:rPr>
              <a:t>22 </a:t>
            </a:r>
            <a:r>
              <a:rPr lang="en" sz="1500">
                <a:solidFill>
                  <a:schemeClr val="dk1"/>
                </a:solidFill>
                <a:highlight>
                  <a:srgbClr val="FFFFFF"/>
                </a:highlight>
                <a:latin typeface="Helvetica Neue"/>
                <a:ea typeface="Helvetica Neue"/>
                <a:cs typeface="Helvetica Neue"/>
                <a:sym typeface="Helvetica Neue"/>
              </a:rPr>
              <a:t>To the weak I became weak, to win the weak. I have become all things to all people so that by all possible means I might save some. </a:t>
            </a:r>
            <a:r>
              <a:rPr lang="en" sz="1500" b="1">
                <a:solidFill>
                  <a:schemeClr val="dk1"/>
                </a:solidFill>
                <a:highlight>
                  <a:srgbClr val="FFFFFF"/>
                </a:highlight>
                <a:latin typeface="Helvetica Neue"/>
                <a:ea typeface="Helvetica Neue"/>
                <a:cs typeface="Helvetica Neue"/>
                <a:sym typeface="Helvetica Neue"/>
              </a:rPr>
              <a:t>23 </a:t>
            </a:r>
            <a:r>
              <a:rPr lang="en" sz="1500">
                <a:solidFill>
                  <a:schemeClr val="dk1"/>
                </a:solidFill>
                <a:highlight>
                  <a:srgbClr val="FFFFFF"/>
                </a:highlight>
                <a:latin typeface="Helvetica Neue"/>
                <a:ea typeface="Helvetica Neue"/>
                <a:cs typeface="Helvetica Neue"/>
                <a:sym typeface="Helvetica Neue"/>
              </a:rPr>
              <a:t>I do all this for the sake of the gospel, that I may share in its blessings.</a:t>
            </a:r>
            <a:endParaRPr sz="2100">
              <a:solidFill>
                <a:schemeClr val="dk2"/>
              </a:solidFill>
              <a:latin typeface="Helvetica Neue"/>
              <a:ea typeface="Helvetica Neue"/>
              <a:cs typeface="Helvetica Neue"/>
              <a:sym typeface="Helvetica Neue"/>
            </a:endParaRPr>
          </a:p>
        </p:txBody>
      </p:sp>
      <p:sp>
        <p:nvSpPr>
          <p:cNvPr id="184" name="Google Shape;184;p39"/>
          <p:cNvSpPr txBox="1"/>
          <p:nvPr/>
        </p:nvSpPr>
        <p:spPr>
          <a:xfrm>
            <a:off x="4724400" y="498450"/>
            <a:ext cx="3905700" cy="3841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500" b="1">
                <a:solidFill>
                  <a:schemeClr val="lt1"/>
                </a:solidFill>
                <a:latin typeface="Helvetica Neue"/>
                <a:ea typeface="Helvetica Neue"/>
                <a:cs typeface="Helvetica Neue"/>
                <a:sym typeface="Helvetica Neue"/>
              </a:rPr>
              <a:t>James 4  </a:t>
            </a:r>
            <a:r>
              <a:rPr lang="en" sz="1500">
                <a:solidFill>
                  <a:schemeClr val="lt1"/>
                </a:solidFill>
                <a:latin typeface="Helvetica Neue"/>
                <a:ea typeface="Helvetica Neue"/>
                <a:cs typeface="Helvetica Neue"/>
                <a:sym typeface="Helvetica Neue"/>
              </a:rPr>
              <a:t>You adulterous people, don’t you know that friendship with the world means enmity against God? Therefore, anyone who chooses to be a friend of the world becomes an enemy of God.</a:t>
            </a:r>
            <a:endParaRPr sz="1500">
              <a:solidFill>
                <a:schemeClr val="lt1"/>
              </a:solidFill>
              <a:latin typeface="Helvetica Neue"/>
              <a:ea typeface="Helvetica Neue"/>
              <a:cs typeface="Helvetica Neue"/>
              <a:sym typeface="Helvetica Neue"/>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66"/>
          <p:cNvSpPr/>
          <p:nvPr/>
        </p:nvSpPr>
        <p:spPr>
          <a:xfrm>
            <a:off x="745825" y="782300"/>
            <a:ext cx="7830600" cy="3226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0" name="Google Shape;430;p66"/>
          <p:cNvPicPr preferRelativeResize="0"/>
          <p:nvPr/>
        </p:nvPicPr>
        <p:blipFill rotWithShape="1">
          <a:blip r:embed="rId3">
            <a:alphaModFix/>
          </a:blip>
          <a:srcRect t="36064" b="33604"/>
          <a:stretch/>
        </p:blipFill>
        <p:spPr>
          <a:xfrm>
            <a:off x="656738" y="1394475"/>
            <a:ext cx="7830524" cy="2378974"/>
          </a:xfrm>
          <a:prstGeom prst="rect">
            <a:avLst/>
          </a:prstGeom>
          <a:noFill/>
          <a:ln>
            <a:noFill/>
          </a:ln>
        </p:spPr>
      </p:pic>
      <p:sp>
        <p:nvSpPr>
          <p:cNvPr id="431" name="Google Shape;431;p66"/>
          <p:cNvSpPr txBox="1"/>
          <p:nvPr/>
        </p:nvSpPr>
        <p:spPr>
          <a:xfrm>
            <a:off x="1948300" y="4079500"/>
            <a:ext cx="5948100" cy="577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b="1">
                <a:solidFill>
                  <a:srgbClr val="FFFFFF"/>
                </a:solidFill>
                <a:latin typeface="Montserrat"/>
                <a:ea typeface="Montserrat"/>
                <a:cs typeface="Montserrat"/>
                <a:sym typeface="Montserrat"/>
              </a:rPr>
              <a:t>Can have deep and focused impact.</a:t>
            </a:r>
            <a:endParaRPr sz="1300" b="1">
              <a:solidFill>
                <a:srgbClr val="FFFFFF"/>
              </a:solidFill>
              <a:latin typeface="Montserrat"/>
              <a:ea typeface="Montserrat"/>
              <a:cs typeface="Montserrat"/>
              <a:sym typeface="Montserrat"/>
            </a:endParaRPr>
          </a:p>
          <a:p>
            <a:pPr marL="0" lvl="0" indent="0" algn="l" rtl="0">
              <a:lnSpc>
                <a:spcPct val="115000"/>
              </a:lnSpc>
              <a:spcBef>
                <a:spcPts val="0"/>
              </a:spcBef>
              <a:spcAft>
                <a:spcPts val="0"/>
              </a:spcAft>
              <a:buNone/>
            </a:pPr>
            <a:r>
              <a:rPr lang="en" sz="1300" b="1">
                <a:solidFill>
                  <a:srgbClr val="FFFFFF"/>
                </a:solidFill>
                <a:latin typeface="Montserrat"/>
                <a:ea typeface="Montserrat"/>
                <a:cs typeface="Montserrat"/>
                <a:sym typeface="Montserrat"/>
              </a:rPr>
              <a:t>Challenges:</a:t>
            </a:r>
            <a:r>
              <a:rPr lang="en" sz="1300">
                <a:solidFill>
                  <a:srgbClr val="FFFFFF"/>
                </a:solidFill>
                <a:latin typeface="Montserrat SemiBold"/>
                <a:ea typeface="Montserrat SemiBold"/>
                <a:cs typeface="Montserrat SemiBold"/>
                <a:sym typeface="Montserrat SemiBold"/>
              </a:rPr>
              <a:t> </a:t>
            </a:r>
            <a:r>
              <a:rPr lang="en" sz="1300">
                <a:solidFill>
                  <a:srgbClr val="FFFFFF"/>
                </a:solidFill>
                <a:latin typeface="Montserrat Medium"/>
                <a:ea typeface="Montserrat Medium"/>
                <a:cs typeface="Montserrat Medium"/>
                <a:sym typeface="Montserrat Medium"/>
              </a:rPr>
              <a:t>finding missionaries to join you - high barriers to conversion - slower growth  - burnout</a:t>
            </a:r>
            <a:endParaRPr sz="1300">
              <a:solidFill>
                <a:srgbClr val="FFFFFF"/>
              </a:solidFill>
              <a:latin typeface="Montserrat Medium"/>
              <a:ea typeface="Montserrat Medium"/>
              <a:cs typeface="Montserrat Medium"/>
              <a:sym typeface="Montserrat Medium"/>
            </a:endParaRPr>
          </a:p>
        </p:txBody>
      </p:sp>
      <p:sp>
        <p:nvSpPr>
          <p:cNvPr id="432" name="Google Shape;432;p66"/>
          <p:cNvSpPr txBox="1"/>
          <p:nvPr/>
        </p:nvSpPr>
        <p:spPr>
          <a:xfrm>
            <a:off x="3072000" y="613350"/>
            <a:ext cx="30000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002F4A"/>
                </a:solidFill>
                <a:latin typeface="Montserrat SemiBold"/>
                <a:ea typeface="Montserrat SemiBold"/>
                <a:cs typeface="Montserrat SemiBold"/>
                <a:sym typeface="Montserrat SemiBold"/>
              </a:rPr>
              <a:t>TYPES OF MICROCHURHCES</a:t>
            </a:r>
            <a:endParaRPr sz="1200">
              <a:solidFill>
                <a:srgbClr val="002F4A"/>
              </a:solidFill>
              <a:latin typeface="Montserrat SemiBold"/>
              <a:ea typeface="Montserrat SemiBold"/>
              <a:cs typeface="Montserrat SemiBold"/>
              <a:sym typeface="Montserrat SemiBold"/>
            </a:endParaRPr>
          </a:p>
        </p:txBody>
      </p:sp>
      <p:sp>
        <p:nvSpPr>
          <p:cNvPr id="433" name="Google Shape;433;p66"/>
          <p:cNvSpPr txBox="1"/>
          <p:nvPr/>
        </p:nvSpPr>
        <p:spPr>
          <a:xfrm>
            <a:off x="5809075" y="4728000"/>
            <a:ext cx="2825100" cy="263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100">
                <a:solidFill>
                  <a:srgbClr val="FFFFFF"/>
                </a:solidFill>
                <a:latin typeface="Montserrat Medium"/>
                <a:ea typeface="Montserrat Medium"/>
                <a:cs typeface="Montserrat Medium"/>
                <a:sym typeface="Montserrat Medium"/>
              </a:rPr>
              <a:t>Phases &amp; Types of Microchurches</a:t>
            </a:r>
            <a:endParaRPr sz="1100">
              <a:solidFill>
                <a:srgbClr val="FFFFFF"/>
              </a:solidFill>
              <a:latin typeface="Montserrat Medium"/>
              <a:ea typeface="Montserrat Medium"/>
              <a:cs typeface="Montserrat Medium"/>
              <a:sym typeface="Montserrat Medium"/>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67"/>
          <p:cNvSpPr/>
          <p:nvPr/>
        </p:nvSpPr>
        <p:spPr>
          <a:xfrm>
            <a:off x="700850" y="782300"/>
            <a:ext cx="7803300" cy="3137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9" name="Google Shape;439;p67"/>
          <p:cNvPicPr preferRelativeResize="0"/>
          <p:nvPr/>
        </p:nvPicPr>
        <p:blipFill rotWithShape="1">
          <a:blip r:embed="rId3">
            <a:alphaModFix/>
          </a:blip>
          <a:srcRect t="67211" b="5670"/>
          <a:stretch/>
        </p:blipFill>
        <p:spPr>
          <a:xfrm>
            <a:off x="640088" y="1453150"/>
            <a:ext cx="7863824" cy="2135949"/>
          </a:xfrm>
          <a:prstGeom prst="rect">
            <a:avLst/>
          </a:prstGeom>
          <a:noFill/>
          <a:ln>
            <a:noFill/>
          </a:ln>
        </p:spPr>
      </p:pic>
      <p:sp>
        <p:nvSpPr>
          <p:cNvPr id="440" name="Google Shape;440;p67"/>
          <p:cNvSpPr txBox="1"/>
          <p:nvPr/>
        </p:nvSpPr>
        <p:spPr>
          <a:xfrm>
            <a:off x="2150050" y="3982175"/>
            <a:ext cx="6484200" cy="577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b="1">
                <a:solidFill>
                  <a:srgbClr val="FFFFFF"/>
                </a:solidFill>
                <a:latin typeface="Montserrat"/>
                <a:ea typeface="Montserrat"/>
                <a:cs typeface="Montserrat"/>
                <a:sym typeface="Montserrat"/>
              </a:rPr>
              <a:t>Can incubate new missional expressions and multiply.</a:t>
            </a:r>
            <a:endParaRPr sz="1300" b="1">
              <a:solidFill>
                <a:srgbClr val="FFFFFF"/>
              </a:solidFill>
              <a:latin typeface="Montserrat"/>
              <a:ea typeface="Montserrat"/>
              <a:cs typeface="Montserrat"/>
              <a:sym typeface="Montserrat"/>
            </a:endParaRPr>
          </a:p>
          <a:p>
            <a:pPr marL="0" lvl="0" indent="0" algn="l" rtl="0">
              <a:lnSpc>
                <a:spcPct val="115000"/>
              </a:lnSpc>
              <a:spcBef>
                <a:spcPts val="0"/>
              </a:spcBef>
              <a:spcAft>
                <a:spcPts val="1600"/>
              </a:spcAft>
              <a:buNone/>
            </a:pPr>
            <a:r>
              <a:rPr lang="en" sz="1300" b="1">
                <a:solidFill>
                  <a:srgbClr val="FFFFFF"/>
                </a:solidFill>
                <a:latin typeface="Montserrat"/>
                <a:ea typeface="Montserrat"/>
                <a:cs typeface="Montserrat"/>
                <a:sym typeface="Montserrat"/>
              </a:rPr>
              <a:t>Challenges:å</a:t>
            </a:r>
            <a:r>
              <a:rPr lang="en" sz="1300">
                <a:solidFill>
                  <a:srgbClr val="FFFFFF"/>
                </a:solidFill>
                <a:latin typeface="Montserrat Medium"/>
                <a:ea typeface="Montserrat Medium"/>
                <a:cs typeface="Montserrat Medium"/>
                <a:sym typeface="Montserrat Medium"/>
              </a:rPr>
              <a:t>feeling like family, equipping for diverse mission, actionable mission steps</a:t>
            </a:r>
            <a:endParaRPr sz="1300">
              <a:solidFill>
                <a:srgbClr val="FFFFFF"/>
              </a:solidFill>
              <a:latin typeface="Montserrat Medium"/>
              <a:ea typeface="Montserrat Medium"/>
              <a:cs typeface="Montserrat Medium"/>
              <a:sym typeface="Montserrat Medium"/>
            </a:endParaRPr>
          </a:p>
        </p:txBody>
      </p:sp>
      <p:sp>
        <p:nvSpPr>
          <p:cNvPr id="441" name="Google Shape;441;p67"/>
          <p:cNvSpPr txBox="1"/>
          <p:nvPr/>
        </p:nvSpPr>
        <p:spPr>
          <a:xfrm>
            <a:off x="3072000" y="613350"/>
            <a:ext cx="30000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002F4A"/>
                </a:solidFill>
                <a:latin typeface="Montserrat SemiBold"/>
                <a:ea typeface="Montserrat SemiBold"/>
                <a:cs typeface="Montserrat SemiBold"/>
                <a:sym typeface="Montserrat SemiBold"/>
              </a:rPr>
              <a:t>TYPES OF MICROCHURHCES</a:t>
            </a:r>
            <a:endParaRPr sz="1200">
              <a:solidFill>
                <a:srgbClr val="002F4A"/>
              </a:solidFill>
              <a:latin typeface="Montserrat SemiBold"/>
              <a:ea typeface="Montserrat SemiBold"/>
              <a:cs typeface="Montserrat SemiBold"/>
              <a:sym typeface="Montserrat SemiBold"/>
            </a:endParaRPr>
          </a:p>
        </p:txBody>
      </p:sp>
      <p:sp>
        <p:nvSpPr>
          <p:cNvPr id="442" name="Google Shape;442;p67"/>
          <p:cNvSpPr txBox="1"/>
          <p:nvPr/>
        </p:nvSpPr>
        <p:spPr>
          <a:xfrm>
            <a:off x="5809075" y="4728000"/>
            <a:ext cx="2825100" cy="263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100">
                <a:solidFill>
                  <a:srgbClr val="FFFFFF"/>
                </a:solidFill>
                <a:latin typeface="Montserrat Medium"/>
                <a:ea typeface="Montserrat Medium"/>
                <a:cs typeface="Montserrat Medium"/>
                <a:sym typeface="Montserrat Medium"/>
              </a:rPr>
              <a:t>Phases &amp; Types of Microchurches</a:t>
            </a:r>
            <a:endParaRPr sz="1100">
              <a:solidFill>
                <a:srgbClr val="FFFFFF"/>
              </a:solidFill>
              <a:latin typeface="Montserrat Medium"/>
              <a:ea typeface="Montserrat Medium"/>
              <a:cs typeface="Montserrat Medium"/>
              <a:sym typeface="Montserrat Medium"/>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68"/>
          <p:cNvSpPr txBox="1"/>
          <p:nvPr/>
        </p:nvSpPr>
        <p:spPr>
          <a:xfrm>
            <a:off x="1793700" y="4134575"/>
            <a:ext cx="6582900" cy="577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300" b="1">
                <a:solidFill>
                  <a:srgbClr val="FFFFFF"/>
                </a:solidFill>
                <a:latin typeface="Montserrat"/>
                <a:ea typeface="Montserrat"/>
                <a:cs typeface="Montserrat"/>
                <a:sym typeface="Montserrat"/>
              </a:rPr>
              <a:t>Networked Microchurches: </a:t>
            </a:r>
            <a:r>
              <a:rPr lang="en" sz="1300">
                <a:solidFill>
                  <a:srgbClr val="FFFFFF"/>
                </a:solidFill>
                <a:latin typeface="Montserrat"/>
                <a:ea typeface="Montserrat"/>
                <a:cs typeface="Montserrat"/>
                <a:sym typeface="Montserrat"/>
              </a:rPr>
              <a:t>can overlap in mission and provide additional landing spaces for new disciples. </a:t>
            </a:r>
            <a:endParaRPr sz="1300">
              <a:solidFill>
                <a:srgbClr val="FFFFFF"/>
              </a:solidFill>
              <a:latin typeface="Montserrat"/>
              <a:ea typeface="Montserrat"/>
              <a:cs typeface="Montserrat"/>
              <a:sym typeface="Montserrat"/>
            </a:endParaRPr>
          </a:p>
        </p:txBody>
      </p:sp>
      <p:sp>
        <p:nvSpPr>
          <p:cNvPr id="448" name="Google Shape;448;p68"/>
          <p:cNvSpPr/>
          <p:nvPr/>
        </p:nvSpPr>
        <p:spPr>
          <a:xfrm>
            <a:off x="1079850" y="1223975"/>
            <a:ext cx="7432200" cy="2829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8"/>
          <p:cNvSpPr txBox="1"/>
          <p:nvPr/>
        </p:nvSpPr>
        <p:spPr>
          <a:xfrm>
            <a:off x="917624" y="693200"/>
            <a:ext cx="2522400" cy="21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accent4"/>
                </a:solidFill>
                <a:latin typeface="Montserrat SemiBold"/>
                <a:ea typeface="Montserrat SemiBold"/>
                <a:cs typeface="Montserrat SemiBold"/>
                <a:sym typeface="Montserrat SemiBold"/>
              </a:rPr>
              <a:t>MISSION SPECIFIC</a:t>
            </a:r>
            <a:endParaRPr sz="1200">
              <a:solidFill>
                <a:schemeClr val="accent4"/>
              </a:solidFill>
              <a:latin typeface="Montserrat SemiBold"/>
              <a:ea typeface="Montserrat SemiBold"/>
              <a:cs typeface="Montserrat SemiBold"/>
              <a:sym typeface="Montserrat SemiBold"/>
            </a:endParaRPr>
          </a:p>
        </p:txBody>
      </p:sp>
      <p:sp>
        <p:nvSpPr>
          <p:cNvPr id="450" name="Google Shape;450;p68"/>
          <p:cNvSpPr/>
          <p:nvPr/>
        </p:nvSpPr>
        <p:spPr>
          <a:xfrm>
            <a:off x="1554394" y="2119850"/>
            <a:ext cx="1201800" cy="1201800"/>
          </a:xfrm>
          <a:prstGeom prst="ellipse">
            <a:avLst/>
          </a:pr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8"/>
          <p:cNvSpPr/>
          <p:nvPr/>
        </p:nvSpPr>
        <p:spPr>
          <a:xfrm>
            <a:off x="5430994" y="2151650"/>
            <a:ext cx="1201800" cy="1201800"/>
          </a:xfrm>
          <a:prstGeom prst="ellipse">
            <a:avLst/>
          </a:pr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8"/>
          <p:cNvSpPr/>
          <p:nvPr/>
        </p:nvSpPr>
        <p:spPr>
          <a:xfrm>
            <a:off x="2071294" y="1546858"/>
            <a:ext cx="168000" cy="577500"/>
          </a:xfrm>
          <a:prstGeom prst="downArrow">
            <a:avLst>
              <a:gd name="adj1" fmla="val 50000"/>
              <a:gd name="adj2" fmla="val 50000"/>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8"/>
          <p:cNvSpPr/>
          <p:nvPr/>
        </p:nvSpPr>
        <p:spPr>
          <a:xfrm>
            <a:off x="5602744" y="1541150"/>
            <a:ext cx="858300" cy="610500"/>
          </a:xfrm>
          <a:prstGeom prst="downArrow">
            <a:avLst>
              <a:gd name="adj1" fmla="val 50000"/>
              <a:gd name="adj2" fmla="val 50000"/>
            </a:avLst>
          </a:pr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8"/>
          <p:cNvSpPr/>
          <p:nvPr/>
        </p:nvSpPr>
        <p:spPr>
          <a:xfrm rot="10800000">
            <a:off x="2756194" y="3124425"/>
            <a:ext cx="858300" cy="286200"/>
          </a:xfrm>
          <a:prstGeom prst="bentArrow">
            <a:avLst>
              <a:gd name="adj1" fmla="val 25000"/>
              <a:gd name="adj2" fmla="val 25000"/>
              <a:gd name="adj3" fmla="val 25000"/>
              <a:gd name="adj4" fmla="val 43750"/>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8"/>
          <p:cNvSpPr/>
          <p:nvPr/>
        </p:nvSpPr>
        <p:spPr>
          <a:xfrm rot="10800000" flipH="1">
            <a:off x="4517194" y="3124436"/>
            <a:ext cx="858300" cy="286200"/>
          </a:xfrm>
          <a:prstGeom prst="bentArrow">
            <a:avLst>
              <a:gd name="adj1" fmla="val 25000"/>
              <a:gd name="adj2" fmla="val 25000"/>
              <a:gd name="adj3" fmla="val 25000"/>
              <a:gd name="adj4" fmla="val 43750"/>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8"/>
          <p:cNvSpPr/>
          <p:nvPr/>
        </p:nvSpPr>
        <p:spPr>
          <a:xfrm>
            <a:off x="8005244" y="1202035"/>
            <a:ext cx="577500" cy="577500"/>
          </a:xfrm>
          <a:prstGeom prst="ellipse">
            <a:avLst/>
          </a:pr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8"/>
          <p:cNvSpPr txBox="1"/>
          <p:nvPr/>
        </p:nvSpPr>
        <p:spPr>
          <a:xfrm>
            <a:off x="3315259" y="2580913"/>
            <a:ext cx="1519500" cy="400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800">
                <a:solidFill>
                  <a:schemeClr val="dk1"/>
                </a:solidFill>
                <a:latin typeface="Montserrat SemiBold"/>
                <a:ea typeface="Montserrat SemiBold"/>
                <a:cs typeface="Montserrat SemiBold"/>
                <a:sym typeface="Montserrat SemiBold"/>
              </a:rPr>
              <a:t>SHARED MISSION</a:t>
            </a:r>
            <a:endParaRPr sz="800">
              <a:solidFill>
                <a:schemeClr val="dk1"/>
              </a:solidFill>
              <a:latin typeface="Montserrat SemiBold"/>
              <a:ea typeface="Montserrat SemiBold"/>
              <a:cs typeface="Montserrat SemiBold"/>
              <a:sym typeface="Montserrat SemiBold"/>
            </a:endParaRPr>
          </a:p>
        </p:txBody>
      </p:sp>
      <p:sp>
        <p:nvSpPr>
          <p:cNvPr id="458" name="Google Shape;458;p68"/>
          <p:cNvSpPr txBox="1"/>
          <p:nvPr/>
        </p:nvSpPr>
        <p:spPr>
          <a:xfrm>
            <a:off x="4755064" y="693200"/>
            <a:ext cx="2522400" cy="21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accent4"/>
                </a:solidFill>
                <a:latin typeface="Montserrat SemiBold"/>
                <a:ea typeface="Montserrat SemiBold"/>
                <a:cs typeface="Montserrat SemiBold"/>
                <a:sym typeface="Montserrat SemiBold"/>
              </a:rPr>
              <a:t>DISTRIBUTIVE MISSION</a:t>
            </a:r>
            <a:endParaRPr sz="1200">
              <a:solidFill>
                <a:schemeClr val="accent4"/>
              </a:solidFill>
              <a:latin typeface="Montserrat SemiBold"/>
              <a:ea typeface="Montserrat SemiBold"/>
              <a:cs typeface="Montserrat SemiBold"/>
              <a:sym typeface="Montserrat SemiBold"/>
            </a:endParaRPr>
          </a:p>
        </p:txBody>
      </p:sp>
      <p:sp>
        <p:nvSpPr>
          <p:cNvPr id="459" name="Google Shape;459;p68"/>
          <p:cNvSpPr txBox="1"/>
          <p:nvPr/>
        </p:nvSpPr>
        <p:spPr>
          <a:xfrm>
            <a:off x="1415269" y="2504713"/>
            <a:ext cx="1519500" cy="400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800">
                <a:solidFill>
                  <a:schemeClr val="dk1"/>
                </a:solidFill>
                <a:latin typeface="Montserrat SemiBold"/>
                <a:ea typeface="Montserrat SemiBold"/>
                <a:cs typeface="Montserrat SemiBold"/>
                <a:sym typeface="Montserrat SemiBold"/>
              </a:rPr>
              <a:t>WORSHIPING COMMUNITY</a:t>
            </a:r>
            <a:endParaRPr sz="800">
              <a:solidFill>
                <a:schemeClr val="dk1"/>
              </a:solidFill>
              <a:latin typeface="Montserrat SemiBold"/>
              <a:ea typeface="Montserrat SemiBold"/>
              <a:cs typeface="Montserrat SemiBold"/>
              <a:sym typeface="Montserrat SemiBold"/>
            </a:endParaRPr>
          </a:p>
        </p:txBody>
      </p:sp>
      <p:sp>
        <p:nvSpPr>
          <p:cNvPr id="460" name="Google Shape;460;p68"/>
          <p:cNvSpPr txBox="1"/>
          <p:nvPr/>
        </p:nvSpPr>
        <p:spPr>
          <a:xfrm>
            <a:off x="5288794" y="2504713"/>
            <a:ext cx="1519500" cy="400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800">
                <a:solidFill>
                  <a:schemeClr val="dk1"/>
                </a:solidFill>
                <a:latin typeface="Montserrat SemiBold"/>
                <a:ea typeface="Montserrat SemiBold"/>
                <a:cs typeface="Montserrat SemiBold"/>
                <a:sym typeface="Montserrat SemiBold"/>
              </a:rPr>
              <a:t>WORSHIPING COMMUNITY</a:t>
            </a:r>
            <a:endParaRPr sz="800">
              <a:solidFill>
                <a:schemeClr val="dk1"/>
              </a:solidFill>
              <a:latin typeface="Montserrat SemiBold"/>
              <a:ea typeface="Montserrat SemiBold"/>
              <a:cs typeface="Montserrat SemiBold"/>
              <a:sym typeface="Montserrat SemiBold"/>
            </a:endParaRPr>
          </a:p>
        </p:txBody>
      </p:sp>
      <p:sp>
        <p:nvSpPr>
          <p:cNvPr id="461" name="Google Shape;461;p68"/>
          <p:cNvSpPr txBox="1"/>
          <p:nvPr/>
        </p:nvSpPr>
        <p:spPr>
          <a:xfrm>
            <a:off x="7918055" y="1265610"/>
            <a:ext cx="744000" cy="400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800">
                <a:solidFill>
                  <a:schemeClr val="dk1"/>
                </a:solidFill>
                <a:latin typeface="Montserrat SemiBold"/>
                <a:ea typeface="Montserrat SemiBold"/>
                <a:cs typeface="Montserrat SemiBold"/>
                <a:sym typeface="Montserrat SemiBold"/>
              </a:rPr>
              <a:t>NEW PLANT</a:t>
            </a:r>
            <a:endParaRPr sz="800">
              <a:solidFill>
                <a:schemeClr val="dk1"/>
              </a:solidFill>
              <a:latin typeface="Montserrat SemiBold"/>
              <a:ea typeface="Montserrat SemiBold"/>
              <a:cs typeface="Montserrat SemiBold"/>
              <a:sym typeface="Montserrat SemiBold"/>
            </a:endParaRPr>
          </a:p>
        </p:txBody>
      </p:sp>
      <p:sp>
        <p:nvSpPr>
          <p:cNvPr id="462" name="Google Shape;462;p68"/>
          <p:cNvSpPr txBox="1"/>
          <p:nvPr/>
        </p:nvSpPr>
        <p:spPr>
          <a:xfrm>
            <a:off x="6976994" y="3293187"/>
            <a:ext cx="744000" cy="400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800">
                <a:solidFill>
                  <a:schemeClr val="dk1"/>
                </a:solidFill>
                <a:latin typeface="Montserrat SemiBold"/>
                <a:ea typeface="Montserrat SemiBold"/>
                <a:cs typeface="Montserrat SemiBold"/>
                <a:sym typeface="Montserrat SemiBold"/>
              </a:rPr>
              <a:t>UNIQUE MISSION</a:t>
            </a:r>
            <a:endParaRPr sz="800">
              <a:solidFill>
                <a:schemeClr val="dk1"/>
              </a:solidFill>
              <a:latin typeface="Montserrat SemiBold"/>
              <a:ea typeface="Montserrat SemiBold"/>
              <a:cs typeface="Montserrat SemiBold"/>
              <a:sym typeface="Montserrat SemiBold"/>
            </a:endParaRPr>
          </a:p>
        </p:txBody>
      </p:sp>
      <p:sp>
        <p:nvSpPr>
          <p:cNvPr id="463" name="Google Shape;463;p68"/>
          <p:cNvSpPr txBox="1"/>
          <p:nvPr/>
        </p:nvSpPr>
        <p:spPr>
          <a:xfrm>
            <a:off x="1310401" y="998000"/>
            <a:ext cx="1701900" cy="400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900">
                <a:solidFill>
                  <a:schemeClr val="dk1"/>
                </a:solidFill>
                <a:latin typeface="Montserrat Medium"/>
                <a:ea typeface="Montserrat Medium"/>
                <a:cs typeface="Montserrat Medium"/>
                <a:sym typeface="Montserrat Medium"/>
              </a:rPr>
              <a:t>PMC: FEWER POTENTIAL MISSIONAL CHRISTIAN</a:t>
            </a:r>
            <a:endParaRPr sz="900">
              <a:solidFill>
                <a:schemeClr val="dk1"/>
              </a:solidFill>
              <a:latin typeface="Montserrat Medium"/>
              <a:ea typeface="Montserrat Medium"/>
              <a:cs typeface="Montserrat Medium"/>
              <a:sym typeface="Montserrat Medium"/>
            </a:endParaRPr>
          </a:p>
        </p:txBody>
      </p:sp>
      <p:sp>
        <p:nvSpPr>
          <p:cNvPr id="464" name="Google Shape;464;p68"/>
          <p:cNvSpPr txBox="1"/>
          <p:nvPr/>
        </p:nvSpPr>
        <p:spPr>
          <a:xfrm>
            <a:off x="5084200" y="998000"/>
            <a:ext cx="1824300" cy="400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900">
                <a:solidFill>
                  <a:schemeClr val="dk1"/>
                </a:solidFill>
                <a:latin typeface="Montserrat Medium"/>
                <a:ea typeface="Montserrat Medium"/>
                <a:cs typeface="Montserrat Medium"/>
                <a:sym typeface="Montserrat Medium"/>
              </a:rPr>
              <a:t>PMC: MANY POTENTIAL MISSIONAL CHRISTIAN</a:t>
            </a:r>
            <a:endParaRPr sz="900">
              <a:solidFill>
                <a:schemeClr val="dk1"/>
              </a:solidFill>
              <a:latin typeface="Montserrat Medium"/>
              <a:ea typeface="Montserrat Medium"/>
              <a:cs typeface="Montserrat Medium"/>
              <a:sym typeface="Montserrat Medium"/>
            </a:endParaRPr>
          </a:p>
        </p:txBody>
      </p:sp>
      <p:sp>
        <p:nvSpPr>
          <p:cNvPr id="465" name="Google Shape;465;p68"/>
          <p:cNvSpPr txBox="1"/>
          <p:nvPr/>
        </p:nvSpPr>
        <p:spPr>
          <a:xfrm>
            <a:off x="6954597" y="1773772"/>
            <a:ext cx="744000" cy="400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800">
                <a:solidFill>
                  <a:schemeClr val="dk1"/>
                </a:solidFill>
                <a:latin typeface="Montserrat SemiBold"/>
                <a:ea typeface="Montserrat SemiBold"/>
                <a:cs typeface="Montserrat SemiBold"/>
                <a:sym typeface="Montserrat SemiBold"/>
              </a:rPr>
              <a:t>UNIQUE MISSION</a:t>
            </a:r>
            <a:endParaRPr sz="800">
              <a:solidFill>
                <a:schemeClr val="dk1"/>
              </a:solidFill>
              <a:latin typeface="Montserrat SemiBold"/>
              <a:ea typeface="Montserrat SemiBold"/>
              <a:cs typeface="Montserrat SemiBold"/>
              <a:sym typeface="Montserrat SemiBold"/>
            </a:endParaRPr>
          </a:p>
        </p:txBody>
      </p:sp>
      <p:sp>
        <p:nvSpPr>
          <p:cNvPr id="466" name="Google Shape;466;p68"/>
          <p:cNvSpPr/>
          <p:nvPr/>
        </p:nvSpPr>
        <p:spPr>
          <a:xfrm>
            <a:off x="3476212" y="2552450"/>
            <a:ext cx="1201800" cy="400200"/>
          </a:xfrm>
          <a:prstGeom prst="rect">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8"/>
          <p:cNvSpPr/>
          <p:nvPr/>
        </p:nvSpPr>
        <p:spPr>
          <a:xfrm>
            <a:off x="7007950" y="1798629"/>
            <a:ext cx="640200" cy="400200"/>
          </a:xfrm>
          <a:prstGeom prst="rect">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8"/>
          <p:cNvSpPr/>
          <p:nvPr/>
        </p:nvSpPr>
        <p:spPr>
          <a:xfrm>
            <a:off x="7047779" y="3320179"/>
            <a:ext cx="640200" cy="400200"/>
          </a:xfrm>
          <a:prstGeom prst="rect">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69" name="Google Shape;469;p68"/>
          <p:cNvCxnSpPr/>
          <p:nvPr/>
        </p:nvCxnSpPr>
        <p:spPr>
          <a:xfrm>
            <a:off x="2825965" y="2752550"/>
            <a:ext cx="549000" cy="0"/>
          </a:xfrm>
          <a:prstGeom prst="straightConnector1">
            <a:avLst/>
          </a:prstGeom>
          <a:noFill/>
          <a:ln w="28575" cap="flat" cmpd="sng">
            <a:solidFill>
              <a:schemeClr val="accent4"/>
            </a:solidFill>
            <a:prstDash val="solid"/>
            <a:round/>
            <a:headEnd type="none" w="med" len="med"/>
            <a:tailEnd type="triangle" w="med" len="med"/>
          </a:ln>
        </p:spPr>
      </p:cxnSp>
      <p:cxnSp>
        <p:nvCxnSpPr>
          <p:cNvPr id="470" name="Google Shape;470;p68"/>
          <p:cNvCxnSpPr/>
          <p:nvPr/>
        </p:nvCxnSpPr>
        <p:spPr>
          <a:xfrm rot="10800000">
            <a:off x="4779238" y="2752550"/>
            <a:ext cx="549000" cy="0"/>
          </a:xfrm>
          <a:prstGeom prst="straightConnector1">
            <a:avLst/>
          </a:prstGeom>
          <a:noFill/>
          <a:ln w="28575" cap="flat" cmpd="sng">
            <a:solidFill>
              <a:schemeClr val="accent4"/>
            </a:solidFill>
            <a:prstDash val="solid"/>
            <a:round/>
            <a:headEnd type="none" w="med" len="med"/>
            <a:tailEnd type="triangle" w="med" len="med"/>
          </a:ln>
        </p:spPr>
      </p:cxnSp>
      <p:cxnSp>
        <p:nvCxnSpPr>
          <p:cNvPr id="471" name="Google Shape;471;p68"/>
          <p:cNvCxnSpPr/>
          <p:nvPr/>
        </p:nvCxnSpPr>
        <p:spPr>
          <a:xfrm>
            <a:off x="6445853" y="3272685"/>
            <a:ext cx="488100" cy="166800"/>
          </a:xfrm>
          <a:prstGeom prst="straightConnector1">
            <a:avLst/>
          </a:prstGeom>
          <a:noFill/>
          <a:ln w="28575" cap="flat" cmpd="sng">
            <a:solidFill>
              <a:schemeClr val="accent4"/>
            </a:solidFill>
            <a:prstDash val="solid"/>
            <a:round/>
            <a:headEnd type="none" w="med" len="med"/>
            <a:tailEnd type="triangle" w="med" len="med"/>
          </a:ln>
        </p:spPr>
      </p:cxnSp>
      <p:cxnSp>
        <p:nvCxnSpPr>
          <p:cNvPr id="472" name="Google Shape;472;p68"/>
          <p:cNvCxnSpPr/>
          <p:nvPr/>
        </p:nvCxnSpPr>
        <p:spPr>
          <a:xfrm rot="10800000" flipH="1">
            <a:off x="6511925" y="2065550"/>
            <a:ext cx="468000" cy="231000"/>
          </a:xfrm>
          <a:prstGeom prst="straightConnector1">
            <a:avLst/>
          </a:prstGeom>
          <a:noFill/>
          <a:ln w="28575" cap="flat" cmpd="sng">
            <a:solidFill>
              <a:schemeClr val="accent4"/>
            </a:solidFill>
            <a:prstDash val="solid"/>
            <a:round/>
            <a:headEnd type="none" w="med" len="med"/>
            <a:tailEnd type="triangle" w="med" len="med"/>
          </a:ln>
        </p:spPr>
      </p:cxnSp>
      <p:cxnSp>
        <p:nvCxnSpPr>
          <p:cNvPr id="473" name="Google Shape;473;p68"/>
          <p:cNvCxnSpPr/>
          <p:nvPr/>
        </p:nvCxnSpPr>
        <p:spPr>
          <a:xfrm rot="10800000" flipH="1">
            <a:off x="7702050" y="1700800"/>
            <a:ext cx="325500" cy="176100"/>
          </a:xfrm>
          <a:prstGeom prst="straightConnector1">
            <a:avLst/>
          </a:prstGeom>
          <a:noFill/>
          <a:ln w="28575" cap="flat" cmpd="sng">
            <a:solidFill>
              <a:schemeClr val="accent4"/>
            </a:solidFill>
            <a:prstDash val="solid"/>
            <a:round/>
            <a:headEnd type="none" w="med" len="med"/>
            <a:tailEnd type="triangle" w="med" len="med"/>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69"/>
          <p:cNvSpPr/>
          <p:nvPr/>
        </p:nvSpPr>
        <p:spPr>
          <a:xfrm>
            <a:off x="972825" y="782300"/>
            <a:ext cx="7327200" cy="3740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9"/>
          <p:cNvSpPr txBox="1"/>
          <p:nvPr/>
        </p:nvSpPr>
        <p:spPr>
          <a:xfrm>
            <a:off x="2462850" y="464600"/>
            <a:ext cx="4218300" cy="31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ontserrat SemiBold"/>
                <a:ea typeface="Montserrat SemiBold"/>
                <a:cs typeface="Montserrat SemiBold"/>
                <a:sym typeface="Montserrat SemiBold"/>
              </a:rPr>
              <a:t>MICROCHURCH DEVELOPMENTAL CYCLES</a:t>
            </a:r>
            <a:endParaRPr sz="1200">
              <a:latin typeface="Montserrat SemiBold"/>
              <a:ea typeface="Montserrat SemiBold"/>
              <a:cs typeface="Montserrat SemiBold"/>
              <a:sym typeface="Montserrat SemiBold"/>
            </a:endParaRPr>
          </a:p>
        </p:txBody>
      </p:sp>
      <p:grpSp>
        <p:nvGrpSpPr>
          <p:cNvPr id="480" name="Google Shape;480;p69"/>
          <p:cNvGrpSpPr/>
          <p:nvPr/>
        </p:nvGrpSpPr>
        <p:grpSpPr>
          <a:xfrm>
            <a:off x="2926544" y="1074331"/>
            <a:ext cx="3290913" cy="3299637"/>
            <a:chOff x="2380525" y="1037575"/>
            <a:chExt cx="3765777" cy="3586952"/>
          </a:xfrm>
        </p:grpSpPr>
        <p:cxnSp>
          <p:nvCxnSpPr>
            <p:cNvPr id="481" name="Google Shape;481;p69"/>
            <p:cNvCxnSpPr/>
            <p:nvPr/>
          </p:nvCxnSpPr>
          <p:spPr>
            <a:xfrm>
              <a:off x="2791222" y="1115826"/>
              <a:ext cx="0" cy="2988900"/>
            </a:xfrm>
            <a:prstGeom prst="straightConnector1">
              <a:avLst/>
            </a:prstGeom>
            <a:noFill/>
            <a:ln w="38100" cap="flat" cmpd="sng">
              <a:solidFill>
                <a:srgbClr val="000000"/>
              </a:solidFill>
              <a:prstDash val="solid"/>
              <a:round/>
              <a:headEnd type="none" w="med" len="med"/>
              <a:tailEnd type="none" w="med" len="med"/>
            </a:ln>
          </p:spPr>
        </p:cxnSp>
        <p:cxnSp>
          <p:nvCxnSpPr>
            <p:cNvPr id="482" name="Google Shape;482;p69"/>
            <p:cNvCxnSpPr/>
            <p:nvPr/>
          </p:nvCxnSpPr>
          <p:spPr>
            <a:xfrm>
              <a:off x="2771002" y="4104816"/>
              <a:ext cx="3375300" cy="0"/>
            </a:xfrm>
            <a:prstGeom prst="straightConnector1">
              <a:avLst/>
            </a:prstGeom>
            <a:noFill/>
            <a:ln w="38100" cap="flat" cmpd="sng">
              <a:solidFill>
                <a:srgbClr val="000000"/>
              </a:solidFill>
              <a:prstDash val="solid"/>
              <a:round/>
              <a:headEnd type="none" w="med" len="med"/>
              <a:tailEnd type="none" w="med" len="med"/>
            </a:ln>
          </p:spPr>
        </p:cxnSp>
        <p:grpSp>
          <p:nvGrpSpPr>
            <p:cNvPr id="483" name="Google Shape;483;p69"/>
            <p:cNvGrpSpPr/>
            <p:nvPr/>
          </p:nvGrpSpPr>
          <p:grpSpPr>
            <a:xfrm>
              <a:off x="2380525" y="1037575"/>
              <a:ext cx="3732677" cy="3586952"/>
              <a:chOff x="2380525" y="1037575"/>
              <a:chExt cx="3732677" cy="3586952"/>
            </a:xfrm>
          </p:grpSpPr>
          <p:pic>
            <p:nvPicPr>
              <p:cNvPr id="484" name="Google Shape;484;p69"/>
              <p:cNvPicPr preferRelativeResize="0"/>
              <p:nvPr/>
            </p:nvPicPr>
            <p:blipFill rotWithShape="1">
              <a:blip r:embed="rId3">
                <a:alphaModFix/>
              </a:blip>
              <a:srcRect l="78546" t="4039"/>
              <a:stretch/>
            </p:blipFill>
            <p:spPr>
              <a:xfrm>
                <a:off x="4881804" y="1037575"/>
                <a:ext cx="1204780" cy="1363073"/>
              </a:xfrm>
              <a:prstGeom prst="rect">
                <a:avLst/>
              </a:prstGeom>
              <a:noFill/>
              <a:ln>
                <a:noFill/>
              </a:ln>
            </p:spPr>
          </p:pic>
          <p:pic>
            <p:nvPicPr>
              <p:cNvPr id="485" name="Google Shape;485;p69"/>
              <p:cNvPicPr preferRelativeResize="0"/>
              <p:nvPr/>
            </p:nvPicPr>
            <p:blipFill rotWithShape="1">
              <a:blip r:embed="rId3">
                <a:alphaModFix/>
              </a:blip>
              <a:srcRect l="52176" t="4039" r="25421"/>
              <a:stretch/>
            </p:blipFill>
            <p:spPr>
              <a:xfrm>
                <a:off x="3170569" y="1037575"/>
                <a:ext cx="1258014" cy="1363073"/>
              </a:xfrm>
              <a:prstGeom prst="rect">
                <a:avLst/>
              </a:prstGeom>
              <a:noFill/>
              <a:ln>
                <a:noFill/>
              </a:ln>
            </p:spPr>
          </p:pic>
          <p:pic>
            <p:nvPicPr>
              <p:cNvPr id="486" name="Google Shape;486;p69"/>
              <p:cNvPicPr preferRelativeResize="0"/>
              <p:nvPr/>
            </p:nvPicPr>
            <p:blipFill rotWithShape="1">
              <a:blip r:embed="rId3">
                <a:alphaModFix/>
              </a:blip>
              <a:srcRect l="26965" t="4039" r="51581"/>
              <a:stretch/>
            </p:blipFill>
            <p:spPr>
              <a:xfrm>
                <a:off x="3197186" y="2590858"/>
                <a:ext cx="1204780" cy="1363073"/>
              </a:xfrm>
              <a:prstGeom prst="rect">
                <a:avLst/>
              </a:prstGeom>
              <a:noFill/>
              <a:ln>
                <a:noFill/>
              </a:ln>
            </p:spPr>
          </p:pic>
          <p:pic>
            <p:nvPicPr>
              <p:cNvPr id="487" name="Google Shape;487;p69"/>
              <p:cNvPicPr preferRelativeResize="0"/>
              <p:nvPr/>
            </p:nvPicPr>
            <p:blipFill rotWithShape="1">
              <a:blip r:embed="rId3">
                <a:alphaModFix/>
              </a:blip>
              <a:srcRect l="949" t="4039" r="76648"/>
              <a:stretch/>
            </p:blipFill>
            <p:spPr>
              <a:xfrm>
                <a:off x="4855188" y="2590858"/>
                <a:ext cx="1258014" cy="1363073"/>
              </a:xfrm>
              <a:prstGeom prst="rect">
                <a:avLst/>
              </a:prstGeom>
              <a:noFill/>
              <a:ln>
                <a:noFill/>
              </a:ln>
            </p:spPr>
          </p:pic>
          <p:sp>
            <p:nvSpPr>
              <p:cNvPr id="488" name="Google Shape;488;p69"/>
              <p:cNvSpPr txBox="1"/>
              <p:nvPr/>
            </p:nvSpPr>
            <p:spPr>
              <a:xfrm rot="-5400000">
                <a:off x="1831825" y="2381494"/>
                <a:ext cx="1555200" cy="45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DISCIPLESHIP</a:t>
                </a:r>
                <a:endParaRPr/>
              </a:p>
            </p:txBody>
          </p:sp>
          <p:sp>
            <p:nvSpPr>
              <p:cNvPr id="489" name="Google Shape;489;p69"/>
              <p:cNvSpPr txBox="1"/>
              <p:nvPr/>
            </p:nvSpPr>
            <p:spPr>
              <a:xfrm>
                <a:off x="3680979" y="4189527"/>
                <a:ext cx="1555200" cy="43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APOSTOLIC</a:t>
                </a:r>
                <a:endParaRPr/>
              </a:p>
            </p:txBody>
          </p:sp>
          <p:sp>
            <p:nvSpPr>
              <p:cNvPr id="490" name="Google Shape;490;p69"/>
              <p:cNvSpPr txBox="1"/>
              <p:nvPr/>
            </p:nvSpPr>
            <p:spPr>
              <a:xfrm>
                <a:off x="4733782" y="2590858"/>
                <a:ext cx="369000" cy="56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P1</a:t>
                </a:r>
                <a:endParaRPr sz="1100"/>
              </a:p>
            </p:txBody>
          </p:sp>
          <p:sp>
            <p:nvSpPr>
              <p:cNvPr id="491" name="Google Shape;491;p69"/>
              <p:cNvSpPr txBox="1"/>
              <p:nvPr/>
            </p:nvSpPr>
            <p:spPr>
              <a:xfrm>
                <a:off x="3031888" y="2590848"/>
                <a:ext cx="369000" cy="56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P2</a:t>
                </a:r>
                <a:endParaRPr sz="1100"/>
              </a:p>
            </p:txBody>
          </p:sp>
          <p:sp>
            <p:nvSpPr>
              <p:cNvPr id="492" name="Google Shape;492;p69"/>
              <p:cNvSpPr txBox="1"/>
              <p:nvPr/>
            </p:nvSpPr>
            <p:spPr>
              <a:xfrm>
                <a:off x="2985409" y="1037575"/>
                <a:ext cx="369000" cy="56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P3</a:t>
                </a:r>
                <a:endParaRPr sz="1100"/>
              </a:p>
            </p:txBody>
          </p:sp>
          <p:sp>
            <p:nvSpPr>
              <p:cNvPr id="493" name="Google Shape;493;p69"/>
              <p:cNvSpPr txBox="1"/>
              <p:nvPr/>
            </p:nvSpPr>
            <p:spPr>
              <a:xfrm>
                <a:off x="4733782" y="1037575"/>
                <a:ext cx="369000" cy="56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P4</a:t>
                </a:r>
                <a:endParaRPr sz="1100"/>
              </a:p>
            </p:txBody>
          </p:sp>
        </p:grpSp>
      </p:grpSp>
      <p:sp>
        <p:nvSpPr>
          <p:cNvPr id="494" name="Google Shape;494;p69"/>
          <p:cNvSpPr txBox="1"/>
          <p:nvPr/>
        </p:nvSpPr>
        <p:spPr>
          <a:xfrm>
            <a:off x="5809075" y="4728000"/>
            <a:ext cx="2825100" cy="263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100">
                <a:solidFill>
                  <a:srgbClr val="FFFFFF"/>
                </a:solidFill>
                <a:latin typeface="Montserrat Medium"/>
                <a:ea typeface="Montserrat Medium"/>
                <a:cs typeface="Montserrat Medium"/>
                <a:sym typeface="Montserrat Medium"/>
              </a:rPr>
              <a:t>Phases &amp; Types of Microchurches</a:t>
            </a:r>
            <a:endParaRPr sz="1100">
              <a:solidFill>
                <a:srgbClr val="FFFFFF"/>
              </a:solidFill>
              <a:latin typeface="Montserrat Medium"/>
              <a:ea typeface="Montserrat Medium"/>
              <a:cs typeface="Montserrat Medium"/>
              <a:sym typeface="Montserrat Medium"/>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70"/>
          <p:cNvSpPr/>
          <p:nvPr/>
        </p:nvSpPr>
        <p:spPr>
          <a:xfrm>
            <a:off x="548500" y="806500"/>
            <a:ext cx="8145600" cy="3936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0" name="Google Shape;500;p70"/>
          <p:cNvGrpSpPr/>
          <p:nvPr/>
        </p:nvGrpSpPr>
        <p:grpSpPr>
          <a:xfrm>
            <a:off x="855208" y="1024537"/>
            <a:ext cx="7608192" cy="3718277"/>
            <a:chOff x="585650" y="929300"/>
            <a:chExt cx="7954200" cy="3817925"/>
          </a:xfrm>
        </p:grpSpPr>
        <p:pic>
          <p:nvPicPr>
            <p:cNvPr id="501" name="Google Shape;501;p70"/>
            <p:cNvPicPr preferRelativeResize="0"/>
            <p:nvPr/>
          </p:nvPicPr>
          <p:blipFill rotWithShape="1">
            <a:blip r:embed="rId3">
              <a:alphaModFix/>
            </a:blip>
            <a:srcRect l="950" t="4039"/>
            <a:stretch/>
          </p:blipFill>
          <p:spPr>
            <a:xfrm>
              <a:off x="585650" y="929300"/>
              <a:ext cx="7893049" cy="1934225"/>
            </a:xfrm>
            <a:prstGeom prst="rect">
              <a:avLst/>
            </a:prstGeom>
            <a:noFill/>
            <a:ln>
              <a:noFill/>
            </a:ln>
          </p:spPr>
        </p:pic>
        <p:sp>
          <p:nvSpPr>
            <p:cNvPr id="502" name="Google Shape;502;p70"/>
            <p:cNvSpPr txBox="1"/>
            <p:nvPr/>
          </p:nvSpPr>
          <p:spPr>
            <a:xfrm>
              <a:off x="597875" y="2795100"/>
              <a:ext cx="1700100" cy="1327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accent4"/>
                  </a:solidFill>
                  <a:latin typeface="Montserrat"/>
                  <a:ea typeface="Montserrat"/>
                  <a:cs typeface="Montserrat"/>
                  <a:sym typeface="Montserrat"/>
                </a:rPr>
                <a:t>Path Forward:</a:t>
              </a:r>
              <a:endParaRPr sz="800" b="1">
                <a:solidFill>
                  <a:schemeClr val="accent4"/>
                </a:solidFill>
                <a:latin typeface="Montserrat"/>
                <a:ea typeface="Montserrat"/>
                <a:cs typeface="Montserrat"/>
                <a:sym typeface="Montserrat"/>
              </a:endParaRPr>
            </a:p>
            <a:p>
              <a:pPr marL="285750" lvl="0" indent="-165100" algn="l" rtl="0">
                <a:spcBef>
                  <a:spcPts val="0"/>
                </a:spcBef>
                <a:spcAft>
                  <a:spcPts val="0"/>
                </a:spcAft>
                <a:buSzPts val="800"/>
                <a:buFont typeface="Montserrat"/>
                <a:buChar char="❏"/>
              </a:pPr>
              <a:r>
                <a:rPr lang="en" sz="800">
                  <a:latin typeface="Montserrat"/>
                  <a:ea typeface="Montserrat"/>
                  <a:cs typeface="Montserrat"/>
                  <a:sym typeface="Montserrat"/>
                </a:rPr>
                <a:t>Pray for clarity</a:t>
              </a:r>
              <a:endParaRPr sz="800">
                <a:latin typeface="Montserrat"/>
                <a:ea typeface="Montserrat"/>
                <a:cs typeface="Montserrat"/>
                <a:sym typeface="Montserrat"/>
              </a:endParaRPr>
            </a:p>
            <a:p>
              <a:pPr marL="285750" lvl="0" indent="-165100" algn="l" rtl="0">
                <a:spcBef>
                  <a:spcPts val="0"/>
                </a:spcBef>
                <a:spcAft>
                  <a:spcPts val="0"/>
                </a:spcAft>
                <a:buSzPts val="800"/>
                <a:buFont typeface="Montserrat"/>
                <a:buChar char="❏"/>
              </a:pPr>
              <a:r>
                <a:rPr lang="en" sz="800">
                  <a:latin typeface="Montserrat"/>
                  <a:ea typeface="Montserrat"/>
                  <a:cs typeface="Montserrat"/>
                  <a:sym typeface="Montserrat"/>
                </a:rPr>
                <a:t>Refine the purpose.</a:t>
              </a:r>
              <a:endParaRPr sz="800">
                <a:latin typeface="Montserrat"/>
                <a:ea typeface="Montserrat"/>
                <a:cs typeface="Montserrat"/>
                <a:sym typeface="Montserrat"/>
              </a:endParaRPr>
            </a:p>
            <a:p>
              <a:pPr marL="285750" lvl="0" indent="-165100" algn="l" rtl="0">
                <a:spcBef>
                  <a:spcPts val="0"/>
                </a:spcBef>
                <a:spcAft>
                  <a:spcPts val="0"/>
                </a:spcAft>
                <a:buSzPts val="800"/>
                <a:buFont typeface="Montserrat"/>
                <a:buChar char="❏"/>
              </a:pPr>
              <a:r>
                <a:rPr lang="en" sz="800">
                  <a:latin typeface="Montserrat"/>
                  <a:ea typeface="Montserrat"/>
                  <a:cs typeface="Montserrat"/>
                  <a:sym typeface="Montserrat"/>
                </a:rPr>
                <a:t>Share the vision with others</a:t>
              </a:r>
              <a:endParaRPr sz="800">
                <a:latin typeface="Montserrat"/>
                <a:ea typeface="Montserrat"/>
                <a:cs typeface="Montserrat"/>
                <a:sym typeface="Montserrat"/>
              </a:endParaRPr>
            </a:p>
            <a:p>
              <a:pPr marL="285750" lvl="0" indent="-165100" algn="l" rtl="0">
                <a:spcBef>
                  <a:spcPts val="0"/>
                </a:spcBef>
                <a:spcAft>
                  <a:spcPts val="0"/>
                </a:spcAft>
                <a:buSzPts val="800"/>
                <a:buFont typeface="Montserrat"/>
                <a:buChar char="❏"/>
              </a:pPr>
              <a:r>
                <a:rPr lang="en" sz="800">
                  <a:latin typeface="Montserrat"/>
                  <a:ea typeface="Montserrat"/>
                  <a:cs typeface="Montserrat"/>
                  <a:sym typeface="Montserrat"/>
                </a:rPr>
                <a:t>Invite others to join it.</a:t>
              </a:r>
              <a:endParaRPr sz="800">
                <a:latin typeface="Montserrat"/>
                <a:ea typeface="Montserrat"/>
                <a:cs typeface="Montserrat"/>
                <a:sym typeface="Montserrat"/>
              </a:endParaRPr>
            </a:p>
            <a:p>
              <a:pPr marL="0" lvl="0" indent="0" algn="ctr" rtl="0">
                <a:spcBef>
                  <a:spcPts val="0"/>
                </a:spcBef>
                <a:spcAft>
                  <a:spcPts val="0"/>
                </a:spcAft>
                <a:buNone/>
              </a:pPr>
              <a:endParaRPr sz="800">
                <a:latin typeface="Montserrat"/>
                <a:ea typeface="Montserrat"/>
                <a:cs typeface="Montserrat"/>
                <a:sym typeface="Montserrat"/>
              </a:endParaRPr>
            </a:p>
            <a:p>
              <a:pPr marL="0" lvl="0" indent="0" algn="ctr" rtl="0">
                <a:spcBef>
                  <a:spcPts val="0"/>
                </a:spcBef>
                <a:spcAft>
                  <a:spcPts val="0"/>
                </a:spcAft>
                <a:buNone/>
              </a:pPr>
              <a:endParaRPr sz="800">
                <a:latin typeface="Montserrat"/>
                <a:ea typeface="Montserrat"/>
                <a:cs typeface="Montserrat"/>
                <a:sym typeface="Montserrat"/>
              </a:endParaRPr>
            </a:p>
            <a:p>
              <a:pPr marL="0" lvl="0" indent="0" algn="ctr" rtl="0">
                <a:spcBef>
                  <a:spcPts val="0"/>
                </a:spcBef>
                <a:spcAft>
                  <a:spcPts val="0"/>
                </a:spcAft>
                <a:buNone/>
              </a:pPr>
              <a:endParaRPr sz="800">
                <a:latin typeface="Montserrat"/>
                <a:ea typeface="Montserrat"/>
                <a:cs typeface="Montserrat"/>
                <a:sym typeface="Montserrat"/>
              </a:endParaRPr>
            </a:p>
          </p:txBody>
        </p:sp>
        <p:sp>
          <p:nvSpPr>
            <p:cNvPr id="503" name="Google Shape;503;p70"/>
            <p:cNvSpPr txBox="1"/>
            <p:nvPr/>
          </p:nvSpPr>
          <p:spPr>
            <a:xfrm>
              <a:off x="2645500" y="2787325"/>
              <a:ext cx="1773900" cy="1959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accent4"/>
                  </a:solidFill>
                  <a:latin typeface="Montserrat"/>
                  <a:ea typeface="Montserrat"/>
                  <a:cs typeface="Montserrat"/>
                  <a:sym typeface="Montserrat"/>
                </a:rPr>
                <a:t>Path Forward:</a:t>
              </a:r>
              <a:endParaRPr sz="800" b="1">
                <a:solidFill>
                  <a:schemeClr val="accent4"/>
                </a:solidFill>
                <a:latin typeface="Montserrat"/>
                <a:ea typeface="Montserrat"/>
                <a:cs typeface="Montserrat"/>
                <a:sym typeface="Montserrat"/>
              </a:endParaRPr>
            </a:p>
            <a:p>
              <a:pPr marL="285750" lvl="0" indent="-193675" algn="l" rtl="0">
                <a:spcBef>
                  <a:spcPts val="0"/>
                </a:spcBef>
                <a:spcAft>
                  <a:spcPts val="0"/>
                </a:spcAft>
                <a:buSzPts val="800"/>
                <a:buFont typeface="Montserrat"/>
                <a:buChar char="❏"/>
              </a:pPr>
              <a:r>
                <a:rPr lang="en" sz="800">
                  <a:latin typeface="Montserrat"/>
                  <a:ea typeface="Montserrat"/>
                  <a:cs typeface="Montserrat"/>
                  <a:sym typeface="Montserrat"/>
                </a:rPr>
                <a:t>Pray for new experiments. </a:t>
              </a:r>
              <a:endParaRPr sz="800">
                <a:latin typeface="Montserrat"/>
                <a:ea typeface="Montserrat"/>
                <a:cs typeface="Montserrat"/>
                <a:sym typeface="Montserrat"/>
              </a:endParaRPr>
            </a:p>
            <a:p>
              <a:pPr marL="285750" lvl="0" indent="-193675" algn="l" rtl="0">
                <a:spcBef>
                  <a:spcPts val="0"/>
                </a:spcBef>
                <a:spcAft>
                  <a:spcPts val="0"/>
                </a:spcAft>
                <a:buSzPts val="800"/>
                <a:buFont typeface="Montserrat"/>
                <a:buChar char="❏"/>
              </a:pPr>
              <a:r>
                <a:rPr lang="en" sz="800">
                  <a:latin typeface="Montserrat"/>
                  <a:ea typeface="Montserrat"/>
                  <a:cs typeface="Montserrat"/>
                  <a:sym typeface="Montserrat"/>
                </a:rPr>
                <a:t>Try and fail. </a:t>
              </a:r>
              <a:endParaRPr sz="800">
                <a:latin typeface="Montserrat"/>
                <a:ea typeface="Montserrat"/>
                <a:cs typeface="Montserrat"/>
                <a:sym typeface="Montserrat"/>
              </a:endParaRPr>
            </a:p>
            <a:p>
              <a:pPr marL="285750" lvl="0" indent="-193675" algn="l" rtl="0">
                <a:spcBef>
                  <a:spcPts val="0"/>
                </a:spcBef>
                <a:spcAft>
                  <a:spcPts val="0"/>
                </a:spcAft>
                <a:buSzPts val="800"/>
                <a:buFont typeface="Montserrat"/>
                <a:buChar char="❏"/>
              </a:pPr>
              <a:r>
                <a:rPr lang="en" sz="800">
                  <a:latin typeface="Montserrat"/>
                  <a:ea typeface="Montserrat"/>
                  <a:cs typeface="Montserrat"/>
                  <a:sym typeface="Montserrat"/>
                </a:rPr>
                <a:t>Generate feedback loops.</a:t>
              </a:r>
              <a:endParaRPr sz="800">
                <a:latin typeface="Montserrat"/>
                <a:ea typeface="Montserrat"/>
                <a:cs typeface="Montserrat"/>
                <a:sym typeface="Montserrat"/>
              </a:endParaRPr>
            </a:p>
            <a:p>
              <a:pPr marL="285750" lvl="0" indent="-193675" algn="l" rtl="0">
                <a:spcBef>
                  <a:spcPts val="0"/>
                </a:spcBef>
                <a:spcAft>
                  <a:spcPts val="0"/>
                </a:spcAft>
                <a:buSzPts val="800"/>
                <a:buFont typeface="Montserrat"/>
                <a:buChar char="❏"/>
              </a:pPr>
              <a:r>
                <a:rPr lang="en" sz="800">
                  <a:latin typeface="Montserrat"/>
                  <a:ea typeface="Montserrat"/>
                  <a:cs typeface="Montserrat"/>
                  <a:sym typeface="Montserrat"/>
                </a:rPr>
                <a:t>Learn &amp; discern changes.</a:t>
              </a:r>
              <a:endParaRPr sz="800">
                <a:latin typeface="Montserrat"/>
                <a:ea typeface="Montserrat"/>
                <a:cs typeface="Montserrat"/>
                <a:sym typeface="Montserrat"/>
              </a:endParaRPr>
            </a:p>
            <a:p>
              <a:pPr marL="285750" lvl="0" indent="-193675" algn="l" rtl="0">
                <a:spcBef>
                  <a:spcPts val="0"/>
                </a:spcBef>
                <a:spcAft>
                  <a:spcPts val="0"/>
                </a:spcAft>
                <a:buSzPts val="800"/>
                <a:buFont typeface="Montserrat"/>
                <a:buChar char="❏"/>
              </a:pPr>
              <a:r>
                <a:rPr lang="en" sz="800">
                  <a:latin typeface="Montserrat"/>
                  <a:ea typeface="Montserrat"/>
                  <a:cs typeface="Montserrat"/>
                  <a:sym typeface="Montserrat"/>
                </a:rPr>
                <a:t>Build a core. </a:t>
              </a:r>
              <a:endParaRPr sz="800">
                <a:latin typeface="Montserrat"/>
                <a:ea typeface="Montserrat"/>
                <a:cs typeface="Montserrat"/>
                <a:sym typeface="Montserrat"/>
              </a:endParaRPr>
            </a:p>
            <a:p>
              <a:pPr marL="285750" lvl="0" indent="-193675" algn="l" rtl="0">
                <a:spcBef>
                  <a:spcPts val="0"/>
                </a:spcBef>
                <a:spcAft>
                  <a:spcPts val="0"/>
                </a:spcAft>
                <a:buSzPts val="800"/>
                <a:buFont typeface="Montserrat"/>
                <a:buChar char="❏"/>
              </a:pPr>
              <a:r>
                <a:rPr lang="en" sz="800">
                  <a:latin typeface="Montserrat"/>
                  <a:ea typeface="Montserrat"/>
                  <a:cs typeface="Montserrat"/>
                  <a:sym typeface="Montserrat"/>
                </a:rPr>
                <a:t>Refine methods, rhythms and patterns.</a:t>
              </a:r>
              <a:endParaRPr sz="800">
                <a:latin typeface="Montserrat"/>
                <a:ea typeface="Montserrat"/>
                <a:cs typeface="Montserrat"/>
                <a:sym typeface="Montserrat"/>
              </a:endParaRPr>
            </a:p>
            <a:p>
              <a:pPr marL="0" lvl="0" indent="0" algn="ctr" rtl="0">
                <a:spcBef>
                  <a:spcPts val="0"/>
                </a:spcBef>
                <a:spcAft>
                  <a:spcPts val="0"/>
                </a:spcAft>
                <a:buNone/>
              </a:pPr>
              <a:endParaRPr sz="800">
                <a:latin typeface="Montserrat"/>
                <a:ea typeface="Montserrat"/>
                <a:cs typeface="Montserrat"/>
                <a:sym typeface="Montserrat"/>
              </a:endParaRPr>
            </a:p>
            <a:p>
              <a:pPr marL="0" lvl="0" indent="0" algn="ctr" rtl="0">
                <a:spcBef>
                  <a:spcPts val="0"/>
                </a:spcBef>
                <a:spcAft>
                  <a:spcPts val="0"/>
                </a:spcAft>
                <a:buNone/>
              </a:pPr>
              <a:endParaRPr sz="800">
                <a:latin typeface="Montserrat"/>
                <a:ea typeface="Montserrat"/>
                <a:cs typeface="Montserrat"/>
                <a:sym typeface="Montserrat"/>
              </a:endParaRPr>
            </a:p>
            <a:p>
              <a:pPr marL="0" lvl="0" indent="0" algn="ctr" rtl="0">
                <a:spcBef>
                  <a:spcPts val="0"/>
                </a:spcBef>
                <a:spcAft>
                  <a:spcPts val="0"/>
                </a:spcAft>
                <a:buNone/>
              </a:pPr>
              <a:endParaRPr sz="800">
                <a:latin typeface="Montserrat"/>
                <a:ea typeface="Montserrat"/>
                <a:cs typeface="Montserrat"/>
                <a:sym typeface="Montserrat"/>
              </a:endParaRPr>
            </a:p>
          </p:txBody>
        </p:sp>
        <p:sp>
          <p:nvSpPr>
            <p:cNvPr id="504" name="Google Shape;504;p70"/>
            <p:cNvSpPr txBox="1"/>
            <p:nvPr/>
          </p:nvSpPr>
          <p:spPr>
            <a:xfrm>
              <a:off x="4769325" y="2787325"/>
              <a:ext cx="1700100" cy="158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accent4"/>
                  </a:solidFill>
                  <a:latin typeface="Montserrat"/>
                  <a:ea typeface="Montserrat"/>
                  <a:cs typeface="Montserrat"/>
                  <a:sym typeface="Montserrat"/>
                </a:rPr>
                <a:t>Path Forward:</a:t>
              </a:r>
              <a:endParaRPr sz="800" b="1">
                <a:solidFill>
                  <a:schemeClr val="accent4"/>
                </a:solidFill>
                <a:latin typeface="Montserrat"/>
                <a:ea typeface="Montserrat"/>
                <a:cs typeface="Montserrat"/>
                <a:sym typeface="Montserrat"/>
              </a:endParaRPr>
            </a:p>
            <a:p>
              <a:pPr marL="257175" lvl="0" indent="-193675" algn="l" rtl="0">
                <a:spcBef>
                  <a:spcPts val="0"/>
                </a:spcBef>
                <a:spcAft>
                  <a:spcPts val="0"/>
                </a:spcAft>
                <a:buSzPts val="800"/>
                <a:buFont typeface="Montserrat"/>
                <a:buChar char="❏"/>
              </a:pPr>
              <a:r>
                <a:rPr lang="en" sz="800">
                  <a:latin typeface="Montserrat"/>
                  <a:ea typeface="Montserrat"/>
                  <a:cs typeface="Montserrat"/>
                  <a:sym typeface="Montserrat"/>
                </a:rPr>
                <a:t>Pray to identify your convictions.</a:t>
              </a:r>
              <a:endParaRPr sz="800">
                <a:latin typeface="Montserrat"/>
                <a:ea typeface="Montserrat"/>
                <a:cs typeface="Montserrat"/>
                <a:sym typeface="Montserrat"/>
              </a:endParaRPr>
            </a:p>
            <a:p>
              <a:pPr marL="257175" lvl="0" indent="-193675" algn="l" rtl="0">
                <a:spcBef>
                  <a:spcPts val="0"/>
                </a:spcBef>
                <a:spcAft>
                  <a:spcPts val="0"/>
                </a:spcAft>
                <a:buSzPts val="800"/>
                <a:buFont typeface="Montserrat"/>
                <a:buChar char="❏"/>
              </a:pPr>
              <a:r>
                <a:rPr lang="en" sz="800">
                  <a:latin typeface="Montserrat"/>
                  <a:ea typeface="Montserrat"/>
                  <a:cs typeface="Montserrat"/>
                  <a:sym typeface="Montserrat"/>
                </a:rPr>
                <a:t>Optimize methods, rhythms and patterns.</a:t>
              </a:r>
              <a:endParaRPr sz="800">
                <a:latin typeface="Montserrat"/>
                <a:ea typeface="Montserrat"/>
                <a:cs typeface="Montserrat"/>
                <a:sym typeface="Montserrat"/>
              </a:endParaRPr>
            </a:p>
            <a:p>
              <a:pPr marL="257175" lvl="0" indent="-193675" algn="l" rtl="0">
                <a:spcBef>
                  <a:spcPts val="0"/>
                </a:spcBef>
                <a:spcAft>
                  <a:spcPts val="0"/>
                </a:spcAft>
                <a:buSzPts val="800"/>
                <a:buFont typeface="Montserrat"/>
                <a:buChar char="❏"/>
              </a:pPr>
              <a:r>
                <a:rPr lang="en" sz="800">
                  <a:latin typeface="Montserrat"/>
                  <a:ea typeface="Montserrat"/>
                  <a:cs typeface="Montserrat"/>
                  <a:sym typeface="Montserrat"/>
                </a:rPr>
                <a:t>Invest deeply in others.</a:t>
              </a:r>
              <a:endParaRPr sz="800">
                <a:latin typeface="Montserrat"/>
                <a:ea typeface="Montserrat"/>
                <a:cs typeface="Montserrat"/>
                <a:sym typeface="Montserrat"/>
              </a:endParaRPr>
            </a:p>
            <a:p>
              <a:pPr marL="257175" lvl="0" indent="-193675" algn="l" rtl="0">
                <a:spcBef>
                  <a:spcPts val="0"/>
                </a:spcBef>
                <a:spcAft>
                  <a:spcPts val="0"/>
                </a:spcAft>
                <a:buSzPts val="800"/>
                <a:buFont typeface="Montserrat"/>
                <a:buChar char="❏"/>
              </a:pPr>
              <a:r>
                <a:rPr lang="en" sz="800">
                  <a:latin typeface="Montserrat"/>
                  <a:ea typeface="Montserrat"/>
                  <a:cs typeface="Montserrat"/>
                  <a:sym typeface="Montserrat"/>
                </a:rPr>
                <a:t>Create ways to pass on what you have learned.</a:t>
              </a:r>
              <a:endParaRPr sz="800">
                <a:latin typeface="Montserrat"/>
                <a:ea typeface="Montserrat"/>
                <a:cs typeface="Montserrat"/>
                <a:sym typeface="Montserrat"/>
              </a:endParaRPr>
            </a:p>
            <a:p>
              <a:pPr marL="0" lvl="0" indent="0" algn="ctr" rtl="0">
                <a:spcBef>
                  <a:spcPts val="0"/>
                </a:spcBef>
                <a:spcAft>
                  <a:spcPts val="0"/>
                </a:spcAft>
                <a:buNone/>
              </a:pPr>
              <a:endParaRPr sz="800">
                <a:latin typeface="Montserrat"/>
                <a:ea typeface="Montserrat"/>
                <a:cs typeface="Montserrat"/>
                <a:sym typeface="Montserrat"/>
              </a:endParaRPr>
            </a:p>
            <a:p>
              <a:pPr marL="0" lvl="0" indent="0" algn="ctr" rtl="0">
                <a:spcBef>
                  <a:spcPts val="0"/>
                </a:spcBef>
                <a:spcAft>
                  <a:spcPts val="0"/>
                </a:spcAft>
                <a:buNone/>
              </a:pPr>
              <a:endParaRPr sz="800">
                <a:latin typeface="Montserrat"/>
                <a:ea typeface="Montserrat"/>
                <a:cs typeface="Montserrat"/>
                <a:sym typeface="Montserrat"/>
              </a:endParaRPr>
            </a:p>
            <a:p>
              <a:pPr marL="0" lvl="0" indent="0" algn="ctr" rtl="0">
                <a:spcBef>
                  <a:spcPts val="0"/>
                </a:spcBef>
                <a:spcAft>
                  <a:spcPts val="0"/>
                </a:spcAft>
                <a:buNone/>
              </a:pPr>
              <a:endParaRPr sz="800">
                <a:latin typeface="Montserrat"/>
                <a:ea typeface="Montserrat"/>
                <a:cs typeface="Montserrat"/>
                <a:sym typeface="Montserrat"/>
              </a:endParaRPr>
            </a:p>
          </p:txBody>
        </p:sp>
        <p:sp>
          <p:nvSpPr>
            <p:cNvPr id="505" name="Google Shape;505;p70"/>
            <p:cNvSpPr txBox="1"/>
            <p:nvPr/>
          </p:nvSpPr>
          <p:spPr>
            <a:xfrm>
              <a:off x="6839750" y="2795100"/>
              <a:ext cx="1700100" cy="1833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accent4"/>
                  </a:solidFill>
                  <a:latin typeface="Montserrat"/>
                  <a:ea typeface="Montserrat"/>
                  <a:cs typeface="Montserrat"/>
                  <a:sym typeface="Montserrat"/>
                </a:rPr>
                <a:t>Path Forward:</a:t>
              </a:r>
              <a:endParaRPr sz="800" b="1">
                <a:solidFill>
                  <a:schemeClr val="accent4"/>
                </a:solidFill>
                <a:latin typeface="Montserrat"/>
                <a:ea typeface="Montserrat"/>
                <a:cs typeface="Montserrat"/>
                <a:sym typeface="Montserrat"/>
              </a:endParaRPr>
            </a:p>
            <a:p>
              <a:pPr marL="228600" lvl="0" indent="-165100" algn="l" rtl="0">
                <a:spcBef>
                  <a:spcPts val="0"/>
                </a:spcBef>
                <a:spcAft>
                  <a:spcPts val="0"/>
                </a:spcAft>
                <a:buSzPts val="800"/>
                <a:buFont typeface="Montserrat"/>
                <a:buChar char="❏"/>
              </a:pPr>
              <a:r>
                <a:rPr lang="en" sz="800">
                  <a:latin typeface="Montserrat"/>
                  <a:ea typeface="Montserrat"/>
                  <a:cs typeface="Montserrat"/>
                  <a:sym typeface="Montserrat"/>
                </a:rPr>
                <a:t>Pray &amp; listen for new callings.</a:t>
              </a:r>
              <a:endParaRPr sz="800">
                <a:latin typeface="Montserrat"/>
                <a:ea typeface="Montserrat"/>
                <a:cs typeface="Montserrat"/>
                <a:sym typeface="Montserrat"/>
              </a:endParaRPr>
            </a:p>
            <a:p>
              <a:pPr marL="228600" lvl="0" indent="-165100" algn="l" rtl="0">
                <a:spcBef>
                  <a:spcPts val="0"/>
                </a:spcBef>
                <a:spcAft>
                  <a:spcPts val="0"/>
                </a:spcAft>
                <a:buSzPts val="800"/>
                <a:buFont typeface="Montserrat"/>
                <a:buChar char="❏"/>
              </a:pPr>
              <a:r>
                <a:rPr lang="en" sz="800">
                  <a:latin typeface="Montserrat"/>
                  <a:ea typeface="Montserrat"/>
                  <a:cs typeface="Montserrat"/>
                  <a:sym typeface="Montserrat"/>
                </a:rPr>
                <a:t>Inspire openness to new callings.</a:t>
              </a:r>
              <a:endParaRPr sz="800">
                <a:latin typeface="Montserrat"/>
                <a:ea typeface="Montserrat"/>
                <a:cs typeface="Montserrat"/>
                <a:sym typeface="Montserrat"/>
              </a:endParaRPr>
            </a:p>
            <a:p>
              <a:pPr marL="228600" lvl="0" indent="-165100" algn="l" rtl="0">
                <a:spcBef>
                  <a:spcPts val="0"/>
                </a:spcBef>
                <a:spcAft>
                  <a:spcPts val="0"/>
                </a:spcAft>
                <a:buSzPts val="800"/>
                <a:buFont typeface="Montserrat"/>
                <a:buChar char="❏"/>
              </a:pPr>
              <a:r>
                <a:rPr lang="en" sz="800">
                  <a:latin typeface="Montserrat"/>
                  <a:ea typeface="Montserrat"/>
                  <a:cs typeface="Montserrat"/>
                  <a:sym typeface="Montserrat"/>
                </a:rPr>
                <a:t>Support those called to new things. </a:t>
              </a:r>
              <a:endParaRPr sz="800">
                <a:latin typeface="Montserrat"/>
                <a:ea typeface="Montserrat"/>
                <a:cs typeface="Montserrat"/>
                <a:sym typeface="Montserrat"/>
              </a:endParaRPr>
            </a:p>
            <a:p>
              <a:pPr marL="228600" lvl="0" indent="-165100" algn="l" rtl="0">
                <a:spcBef>
                  <a:spcPts val="0"/>
                </a:spcBef>
                <a:spcAft>
                  <a:spcPts val="0"/>
                </a:spcAft>
                <a:buSzPts val="800"/>
                <a:buFont typeface="Montserrat"/>
                <a:buChar char="❏"/>
              </a:pPr>
              <a:r>
                <a:rPr lang="en" sz="800">
                  <a:latin typeface="Montserrat"/>
                  <a:ea typeface="Montserrat"/>
                  <a:cs typeface="Montserrat"/>
                  <a:sym typeface="Montserrat"/>
                </a:rPr>
                <a:t>Incubate new ideas.</a:t>
              </a:r>
              <a:endParaRPr sz="800">
                <a:latin typeface="Montserrat"/>
                <a:ea typeface="Montserrat"/>
                <a:cs typeface="Montserrat"/>
                <a:sym typeface="Montserrat"/>
              </a:endParaRPr>
            </a:p>
            <a:p>
              <a:pPr marL="228600" lvl="0" indent="-165100" algn="l" rtl="0">
                <a:spcBef>
                  <a:spcPts val="0"/>
                </a:spcBef>
                <a:spcAft>
                  <a:spcPts val="0"/>
                </a:spcAft>
                <a:buSzPts val="800"/>
                <a:buFont typeface="Montserrat"/>
                <a:buChar char="❏"/>
              </a:pPr>
              <a:r>
                <a:rPr lang="en" sz="800">
                  <a:latin typeface="Montserrat"/>
                  <a:ea typeface="Montserrat"/>
                  <a:cs typeface="Montserrat"/>
                  <a:sym typeface="Montserrat"/>
                </a:rPr>
                <a:t>Send leaders to plant new microchurches</a:t>
              </a:r>
              <a:endParaRPr sz="800">
                <a:latin typeface="Montserrat"/>
                <a:ea typeface="Montserrat"/>
                <a:cs typeface="Montserrat"/>
                <a:sym typeface="Montserrat"/>
              </a:endParaRPr>
            </a:p>
            <a:p>
              <a:pPr marL="0" lvl="0" indent="0" algn="ctr" rtl="0">
                <a:spcBef>
                  <a:spcPts val="0"/>
                </a:spcBef>
                <a:spcAft>
                  <a:spcPts val="0"/>
                </a:spcAft>
                <a:buNone/>
              </a:pPr>
              <a:endParaRPr sz="800">
                <a:latin typeface="Montserrat"/>
                <a:ea typeface="Montserrat"/>
                <a:cs typeface="Montserrat"/>
                <a:sym typeface="Montserrat"/>
              </a:endParaRPr>
            </a:p>
            <a:p>
              <a:pPr marL="0" lvl="0" indent="0" algn="ctr" rtl="0">
                <a:spcBef>
                  <a:spcPts val="0"/>
                </a:spcBef>
                <a:spcAft>
                  <a:spcPts val="0"/>
                </a:spcAft>
                <a:buNone/>
              </a:pPr>
              <a:endParaRPr sz="800">
                <a:latin typeface="Montserrat"/>
                <a:ea typeface="Montserrat"/>
                <a:cs typeface="Montserrat"/>
                <a:sym typeface="Montserrat"/>
              </a:endParaRPr>
            </a:p>
            <a:p>
              <a:pPr marL="0" lvl="0" indent="0" algn="ctr" rtl="0">
                <a:spcBef>
                  <a:spcPts val="0"/>
                </a:spcBef>
                <a:spcAft>
                  <a:spcPts val="0"/>
                </a:spcAft>
                <a:buNone/>
              </a:pPr>
              <a:endParaRPr sz="800">
                <a:latin typeface="Montserrat"/>
                <a:ea typeface="Montserrat"/>
                <a:cs typeface="Montserrat"/>
                <a:sym typeface="Montserrat"/>
              </a:endParaRPr>
            </a:p>
          </p:txBody>
        </p:sp>
      </p:grpSp>
      <p:sp>
        <p:nvSpPr>
          <p:cNvPr id="506" name="Google Shape;506;p70"/>
          <p:cNvSpPr txBox="1"/>
          <p:nvPr/>
        </p:nvSpPr>
        <p:spPr>
          <a:xfrm>
            <a:off x="5809075" y="4728000"/>
            <a:ext cx="2825100" cy="263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100">
                <a:solidFill>
                  <a:srgbClr val="FFFFFF"/>
                </a:solidFill>
                <a:latin typeface="Montserrat Medium"/>
                <a:ea typeface="Montserrat Medium"/>
                <a:cs typeface="Montserrat Medium"/>
                <a:sym typeface="Montserrat Medium"/>
              </a:rPr>
              <a:t>Phases &amp; Types of Microchurches</a:t>
            </a:r>
            <a:endParaRPr sz="1100">
              <a:solidFill>
                <a:srgbClr val="FFFFFF"/>
              </a:solidFill>
              <a:latin typeface="Montserrat Medium"/>
              <a:ea typeface="Montserrat Medium"/>
              <a:cs typeface="Montserrat Medium"/>
              <a:sym typeface="Montserrat Medium"/>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71"/>
          <p:cNvSpPr txBox="1"/>
          <p:nvPr/>
        </p:nvSpPr>
        <p:spPr>
          <a:xfrm>
            <a:off x="5421025" y="4728000"/>
            <a:ext cx="3213300" cy="263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100">
                <a:solidFill>
                  <a:srgbClr val="FFFFFF"/>
                </a:solidFill>
                <a:latin typeface="Montserrat Medium"/>
                <a:ea typeface="Montserrat Medium"/>
                <a:cs typeface="Montserrat Medium"/>
                <a:sym typeface="Montserrat Medium"/>
              </a:rPr>
              <a:t>Journey &amp; Activation of Microchurches</a:t>
            </a:r>
            <a:endParaRPr sz="1100">
              <a:solidFill>
                <a:srgbClr val="FFFFFF"/>
              </a:solidFill>
              <a:latin typeface="Montserrat Medium"/>
              <a:ea typeface="Montserrat Medium"/>
              <a:cs typeface="Montserrat Medium"/>
              <a:sym typeface="Montserrat Medium"/>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72"/>
          <p:cNvSpPr/>
          <p:nvPr/>
        </p:nvSpPr>
        <p:spPr>
          <a:xfrm>
            <a:off x="1004400" y="738900"/>
            <a:ext cx="7135200" cy="3860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7" name="Google Shape;517;p72"/>
          <p:cNvPicPr preferRelativeResize="0"/>
          <p:nvPr/>
        </p:nvPicPr>
        <p:blipFill rotWithShape="1">
          <a:blip r:embed="rId3">
            <a:alphaModFix/>
          </a:blip>
          <a:srcRect/>
          <a:stretch/>
        </p:blipFill>
        <p:spPr>
          <a:xfrm>
            <a:off x="2850200" y="730575"/>
            <a:ext cx="3443600" cy="4035649"/>
          </a:xfrm>
          <a:prstGeom prst="rect">
            <a:avLst/>
          </a:prstGeom>
          <a:noFill/>
          <a:ln>
            <a:noFill/>
          </a:ln>
        </p:spPr>
      </p:pic>
      <p:sp>
        <p:nvSpPr>
          <p:cNvPr id="518" name="Google Shape;518;p72"/>
          <p:cNvSpPr txBox="1"/>
          <p:nvPr/>
        </p:nvSpPr>
        <p:spPr>
          <a:xfrm>
            <a:off x="3291450" y="443750"/>
            <a:ext cx="2561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002F4A"/>
                </a:solidFill>
                <a:latin typeface="Montserrat SemiBold"/>
                <a:ea typeface="Montserrat SemiBold"/>
                <a:cs typeface="Montserrat SemiBold"/>
                <a:sym typeface="Montserrat SemiBold"/>
              </a:rPr>
              <a:t>MISSIONARY JOURNEY</a:t>
            </a:r>
            <a:endParaRPr sz="800">
              <a:solidFill>
                <a:srgbClr val="002F4A"/>
              </a:solidFill>
              <a:latin typeface="Montserrat SemiBold"/>
              <a:ea typeface="Montserrat SemiBold"/>
              <a:cs typeface="Montserrat SemiBold"/>
              <a:sym typeface="Montserrat SemiBold"/>
            </a:endParaRPr>
          </a:p>
        </p:txBody>
      </p:sp>
      <p:sp>
        <p:nvSpPr>
          <p:cNvPr id="519" name="Google Shape;519;p72"/>
          <p:cNvSpPr txBox="1"/>
          <p:nvPr/>
        </p:nvSpPr>
        <p:spPr>
          <a:xfrm>
            <a:off x="4344500" y="4651800"/>
            <a:ext cx="4290000" cy="263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lt1"/>
                </a:solidFill>
                <a:latin typeface="Montserrat"/>
                <a:ea typeface="Montserrat"/>
                <a:cs typeface="Montserrat"/>
                <a:sym typeface="Montserrat"/>
              </a:rPr>
              <a:t>Session 1 | Overview of Microchurches + Networks</a:t>
            </a:r>
            <a:endParaRPr sz="800">
              <a:solidFill>
                <a:schemeClr val="lt1"/>
              </a:solidFill>
              <a:latin typeface="Montserrat"/>
              <a:ea typeface="Montserrat"/>
              <a:cs typeface="Montserrat"/>
              <a:sym typeface="Montserra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73"/>
          <p:cNvSpPr/>
          <p:nvPr/>
        </p:nvSpPr>
        <p:spPr>
          <a:xfrm>
            <a:off x="972825" y="782300"/>
            <a:ext cx="7327200" cy="3740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73"/>
          <p:cNvSpPr/>
          <p:nvPr/>
        </p:nvSpPr>
        <p:spPr>
          <a:xfrm>
            <a:off x="1004400" y="738900"/>
            <a:ext cx="7135200" cy="3659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73"/>
          <p:cNvSpPr txBox="1"/>
          <p:nvPr/>
        </p:nvSpPr>
        <p:spPr>
          <a:xfrm>
            <a:off x="3536550" y="443750"/>
            <a:ext cx="20709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rgbClr val="45818E"/>
                </a:solidFill>
                <a:latin typeface="Montserrat SemiBold"/>
                <a:ea typeface="Montserrat SemiBold"/>
                <a:cs typeface="Montserrat SemiBold"/>
                <a:sym typeface="Montserrat SemiBold"/>
              </a:rPr>
              <a:t>MISSIONARY JOURNEY</a:t>
            </a:r>
            <a:endParaRPr sz="800">
              <a:solidFill>
                <a:srgbClr val="45818E"/>
              </a:solidFill>
              <a:latin typeface="Montserrat SemiBold"/>
              <a:ea typeface="Montserrat SemiBold"/>
              <a:cs typeface="Montserrat SemiBold"/>
              <a:sym typeface="Montserrat SemiBold"/>
            </a:endParaRPr>
          </a:p>
        </p:txBody>
      </p:sp>
      <p:pic>
        <p:nvPicPr>
          <p:cNvPr id="527" name="Google Shape;527;p73"/>
          <p:cNvPicPr preferRelativeResize="0"/>
          <p:nvPr/>
        </p:nvPicPr>
        <p:blipFill rotWithShape="1">
          <a:blip r:embed="rId3">
            <a:alphaModFix/>
          </a:blip>
          <a:srcRect l="3297" b="39386"/>
          <a:stretch/>
        </p:blipFill>
        <p:spPr>
          <a:xfrm>
            <a:off x="1412125" y="342900"/>
            <a:ext cx="6276025" cy="3940226"/>
          </a:xfrm>
          <a:prstGeom prst="rect">
            <a:avLst/>
          </a:prstGeom>
          <a:noFill/>
          <a:ln>
            <a:noFill/>
          </a:ln>
        </p:spPr>
      </p:pic>
      <p:pic>
        <p:nvPicPr>
          <p:cNvPr id="528" name="Google Shape;528;p73"/>
          <p:cNvPicPr preferRelativeResize="0"/>
          <p:nvPr/>
        </p:nvPicPr>
        <p:blipFill rotWithShape="1">
          <a:blip r:embed="rId4">
            <a:alphaModFix/>
          </a:blip>
          <a:srcRect b="7132"/>
          <a:stretch/>
        </p:blipFill>
        <p:spPr>
          <a:xfrm>
            <a:off x="2033775" y="171450"/>
            <a:ext cx="5076449" cy="4111676"/>
          </a:xfrm>
          <a:prstGeom prst="rect">
            <a:avLst/>
          </a:prstGeom>
          <a:noFill/>
          <a:ln>
            <a:noFill/>
          </a:ln>
        </p:spPr>
      </p:pic>
      <p:sp>
        <p:nvSpPr>
          <p:cNvPr id="529" name="Google Shape;529;p73"/>
          <p:cNvSpPr txBox="1"/>
          <p:nvPr/>
        </p:nvSpPr>
        <p:spPr>
          <a:xfrm>
            <a:off x="4344500" y="4651800"/>
            <a:ext cx="4290000" cy="263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lt1"/>
                </a:solidFill>
                <a:latin typeface="Montserrat"/>
                <a:ea typeface="Montserrat"/>
                <a:cs typeface="Montserrat"/>
                <a:sym typeface="Montserrat"/>
              </a:rPr>
              <a:t>Session 1 | Overview of Microchurches + Networks</a:t>
            </a:r>
            <a:endParaRPr sz="800">
              <a:solidFill>
                <a:schemeClr val="lt1"/>
              </a:solidFill>
              <a:latin typeface="Montserrat"/>
              <a:ea typeface="Montserrat"/>
              <a:cs typeface="Montserrat"/>
              <a:sym typeface="Montserrat"/>
            </a:endParaRPr>
          </a:p>
        </p:txBody>
      </p:sp>
      <p:sp>
        <p:nvSpPr>
          <p:cNvPr id="530" name="Google Shape;530;p73"/>
          <p:cNvSpPr/>
          <p:nvPr/>
        </p:nvSpPr>
        <p:spPr>
          <a:xfrm>
            <a:off x="3749525" y="618700"/>
            <a:ext cx="1587900" cy="263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73"/>
          <p:cNvSpPr txBox="1"/>
          <p:nvPr/>
        </p:nvSpPr>
        <p:spPr>
          <a:xfrm>
            <a:off x="3291450" y="443750"/>
            <a:ext cx="2561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002F4A"/>
                </a:solidFill>
                <a:latin typeface="Montserrat SemiBold"/>
                <a:ea typeface="Montserrat SemiBold"/>
                <a:cs typeface="Montserrat SemiBold"/>
                <a:sym typeface="Montserrat SemiBold"/>
              </a:rPr>
              <a:t>DUAL OPERATING SYSTEM</a:t>
            </a:r>
            <a:endParaRPr sz="1200">
              <a:solidFill>
                <a:srgbClr val="002F4A"/>
              </a:solidFill>
              <a:latin typeface="Montserrat SemiBold"/>
              <a:ea typeface="Montserrat SemiBold"/>
              <a:cs typeface="Montserrat SemiBold"/>
              <a:sym typeface="Montserrat SemiBo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74"/>
          <p:cNvSpPr/>
          <p:nvPr/>
        </p:nvSpPr>
        <p:spPr>
          <a:xfrm>
            <a:off x="786525" y="589900"/>
            <a:ext cx="7689300" cy="3963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74"/>
          <p:cNvSpPr txBox="1"/>
          <p:nvPr/>
        </p:nvSpPr>
        <p:spPr>
          <a:xfrm>
            <a:off x="2504400" y="219775"/>
            <a:ext cx="41352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rgbClr val="45818E"/>
                </a:solidFill>
                <a:latin typeface="Montserrat SemiBold"/>
                <a:ea typeface="Montserrat SemiBold"/>
                <a:cs typeface="Montserrat SemiBold"/>
                <a:sym typeface="Montserrat SemiBold"/>
              </a:rPr>
              <a:t>ORGANIZATIONAL INTERFACE WITH MISSIONARY JOURNEY</a:t>
            </a:r>
            <a:endParaRPr sz="1000">
              <a:solidFill>
                <a:srgbClr val="45818E"/>
              </a:solidFill>
              <a:latin typeface="Montserrat SemiBold"/>
              <a:ea typeface="Montserrat SemiBold"/>
              <a:cs typeface="Montserrat SemiBold"/>
              <a:sym typeface="Montserrat SemiBold"/>
            </a:endParaRPr>
          </a:p>
        </p:txBody>
      </p:sp>
      <p:sp>
        <p:nvSpPr>
          <p:cNvPr id="538" name="Google Shape;538;p74"/>
          <p:cNvSpPr txBox="1"/>
          <p:nvPr/>
        </p:nvSpPr>
        <p:spPr>
          <a:xfrm>
            <a:off x="4344500" y="4615925"/>
            <a:ext cx="4290000" cy="263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lt1"/>
                </a:solidFill>
                <a:latin typeface="Montserrat"/>
                <a:ea typeface="Montserrat"/>
                <a:cs typeface="Montserrat"/>
                <a:sym typeface="Montserrat"/>
              </a:rPr>
              <a:t>Session 1 | Overview of Microchurches + Networks</a:t>
            </a:r>
            <a:endParaRPr sz="800">
              <a:solidFill>
                <a:schemeClr val="lt1"/>
              </a:solidFill>
              <a:latin typeface="Montserrat"/>
              <a:ea typeface="Montserrat"/>
              <a:cs typeface="Montserrat"/>
              <a:sym typeface="Montserrat"/>
            </a:endParaRPr>
          </a:p>
        </p:txBody>
      </p:sp>
      <p:grpSp>
        <p:nvGrpSpPr>
          <p:cNvPr id="539" name="Google Shape;539;p74"/>
          <p:cNvGrpSpPr/>
          <p:nvPr/>
        </p:nvGrpSpPr>
        <p:grpSpPr>
          <a:xfrm>
            <a:off x="1167439" y="817554"/>
            <a:ext cx="6809122" cy="3508392"/>
            <a:chOff x="1004400" y="693250"/>
            <a:chExt cx="7135200" cy="3818450"/>
          </a:xfrm>
        </p:grpSpPr>
        <p:pic>
          <p:nvPicPr>
            <p:cNvPr id="540" name="Google Shape;540;p74"/>
            <p:cNvPicPr preferRelativeResize="0"/>
            <p:nvPr/>
          </p:nvPicPr>
          <p:blipFill rotWithShape="1">
            <a:blip r:embed="rId3">
              <a:alphaModFix/>
            </a:blip>
            <a:srcRect l="4220" t="10100" r="4812" b="57273"/>
            <a:stretch/>
          </p:blipFill>
          <p:spPr>
            <a:xfrm>
              <a:off x="1004400" y="1390224"/>
              <a:ext cx="7135200" cy="2363051"/>
            </a:xfrm>
            <a:prstGeom prst="rect">
              <a:avLst/>
            </a:prstGeom>
            <a:noFill/>
            <a:ln>
              <a:noFill/>
            </a:ln>
          </p:spPr>
        </p:pic>
        <p:sp>
          <p:nvSpPr>
            <p:cNvPr id="541" name="Google Shape;541;p74"/>
            <p:cNvSpPr/>
            <p:nvPr/>
          </p:nvSpPr>
          <p:spPr>
            <a:xfrm>
              <a:off x="1156975" y="3586175"/>
              <a:ext cx="1243200" cy="8529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b="1">
                  <a:latin typeface="Roboto"/>
                  <a:ea typeface="Roboto"/>
                  <a:cs typeface="Roboto"/>
                  <a:sym typeface="Roboto"/>
                </a:rPr>
                <a:t>ORGANIC:  </a:t>
              </a:r>
              <a:endParaRPr sz="1000" b="1">
                <a:latin typeface="Roboto"/>
                <a:ea typeface="Roboto"/>
                <a:cs typeface="Roboto"/>
                <a:sym typeface="Roboto"/>
              </a:endParaRPr>
            </a:p>
            <a:p>
              <a:pPr marL="0" lvl="0" indent="0" algn="l" rtl="0">
                <a:spcBef>
                  <a:spcPts val="0"/>
                </a:spcBef>
                <a:spcAft>
                  <a:spcPts val="0"/>
                </a:spcAft>
                <a:buNone/>
              </a:pPr>
              <a:r>
                <a:rPr lang="en" sz="1000">
                  <a:latin typeface="Roboto"/>
                  <a:ea typeface="Roboto"/>
                  <a:cs typeface="Roboto"/>
                  <a:sym typeface="Roboto"/>
                </a:rPr>
                <a:t>4 P’s</a:t>
              </a:r>
              <a:endParaRPr sz="1000">
                <a:latin typeface="Roboto"/>
                <a:ea typeface="Roboto"/>
                <a:cs typeface="Roboto"/>
                <a:sym typeface="Roboto"/>
              </a:endParaRPr>
            </a:p>
            <a:p>
              <a:pPr marL="0" lvl="0" indent="0" algn="l" rtl="0">
                <a:spcBef>
                  <a:spcPts val="0"/>
                </a:spcBef>
                <a:spcAft>
                  <a:spcPts val="0"/>
                </a:spcAft>
                <a:buNone/>
              </a:pPr>
              <a:endParaRPr sz="1000">
                <a:latin typeface="Roboto"/>
                <a:ea typeface="Roboto"/>
                <a:cs typeface="Roboto"/>
                <a:sym typeface="Roboto"/>
              </a:endParaRPr>
            </a:p>
            <a:p>
              <a:pPr marL="0" lvl="0" indent="0" algn="l" rtl="0">
                <a:spcBef>
                  <a:spcPts val="0"/>
                </a:spcBef>
                <a:spcAft>
                  <a:spcPts val="0"/>
                </a:spcAft>
                <a:buNone/>
              </a:pPr>
              <a:r>
                <a:rPr lang="en" sz="1000" b="1">
                  <a:latin typeface="Roboto"/>
                  <a:ea typeface="Roboto"/>
                  <a:cs typeface="Roboto"/>
                  <a:sym typeface="Roboto"/>
                </a:rPr>
                <a:t>organized:</a:t>
              </a:r>
              <a:r>
                <a:rPr lang="en" sz="1000">
                  <a:latin typeface="Roboto"/>
                  <a:ea typeface="Roboto"/>
                  <a:cs typeface="Roboto"/>
                  <a:sym typeface="Roboto"/>
                </a:rPr>
                <a:t> </a:t>
              </a:r>
              <a:endParaRPr sz="1000">
                <a:latin typeface="Roboto"/>
                <a:ea typeface="Roboto"/>
                <a:cs typeface="Roboto"/>
                <a:sym typeface="Roboto"/>
              </a:endParaRPr>
            </a:p>
            <a:p>
              <a:pPr marL="0" lvl="0" indent="0" algn="l" rtl="0">
                <a:spcBef>
                  <a:spcPts val="0"/>
                </a:spcBef>
                <a:spcAft>
                  <a:spcPts val="0"/>
                </a:spcAft>
                <a:buNone/>
              </a:pPr>
              <a:r>
                <a:rPr lang="en" sz="1000">
                  <a:latin typeface="Roboto"/>
                  <a:ea typeface="Roboto"/>
                  <a:cs typeface="Roboto"/>
                  <a:sym typeface="Roboto"/>
                </a:rPr>
                <a:t>Jesus Encounter</a:t>
              </a:r>
              <a:endParaRPr sz="1000">
                <a:latin typeface="Roboto"/>
                <a:ea typeface="Roboto"/>
                <a:cs typeface="Roboto"/>
                <a:sym typeface="Roboto"/>
              </a:endParaRPr>
            </a:p>
          </p:txBody>
        </p:sp>
        <p:cxnSp>
          <p:nvCxnSpPr>
            <p:cNvPr id="542" name="Google Shape;542;p74"/>
            <p:cNvCxnSpPr/>
            <p:nvPr/>
          </p:nvCxnSpPr>
          <p:spPr>
            <a:xfrm rot="10800000" flipH="1">
              <a:off x="1800225" y="2428950"/>
              <a:ext cx="14400" cy="1171500"/>
            </a:xfrm>
            <a:prstGeom prst="straightConnector1">
              <a:avLst/>
            </a:prstGeom>
            <a:noFill/>
            <a:ln w="28575" cap="flat" cmpd="sng">
              <a:solidFill>
                <a:schemeClr val="dk2"/>
              </a:solidFill>
              <a:prstDash val="solid"/>
              <a:round/>
              <a:headEnd type="none" w="med" len="med"/>
              <a:tailEnd type="none" w="med" len="med"/>
            </a:ln>
          </p:spPr>
        </p:cxnSp>
        <p:sp>
          <p:nvSpPr>
            <p:cNvPr id="543" name="Google Shape;543;p74"/>
            <p:cNvSpPr/>
            <p:nvPr/>
          </p:nvSpPr>
          <p:spPr>
            <a:xfrm>
              <a:off x="2960950" y="693250"/>
              <a:ext cx="1576800" cy="10785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b="1">
                  <a:latin typeface="Roboto"/>
                  <a:ea typeface="Roboto"/>
                  <a:cs typeface="Roboto"/>
                  <a:sym typeface="Roboto"/>
                </a:rPr>
                <a:t>ORGANIC:  </a:t>
              </a:r>
              <a:endParaRPr sz="1000" b="1">
                <a:latin typeface="Roboto"/>
                <a:ea typeface="Roboto"/>
                <a:cs typeface="Roboto"/>
                <a:sym typeface="Roboto"/>
              </a:endParaRPr>
            </a:p>
            <a:p>
              <a:pPr marL="0" lvl="0" indent="0" algn="l" rtl="0">
                <a:spcBef>
                  <a:spcPts val="0"/>
                </a:spcBef>
                <a:spcAft>
                  <a:spcPts val="0"/>
                </a:spcAft>
                <a:buNone/>
              </a:pPr>
              <a:r>
                <a:rPr lang="en" sz="1000">
                  <a:latin typeface="Roboto"/>
                  <a:ea typeface="Roboto"/>
                  <a:cs typeface="Roboto"/>
                  <a:sym typeface="Roboto"/>
                </a:rPr>
                <a:t>Chat Group, accountability, fireside</a:t>
              </a:r>
              <a:endParaRPr sz="1000">
                <a:latin typeface="Roboto"/>
                <a:ea typeface="Roboto"/>
                <a:cs typeface="Roboto"/>
                <a:sym typeface="Roboto"/>
              </a:endParaRPr>
            </a:p>
            <a:p>
              <a:pPr marL="0" lvl="0" indent="0" algn="l" rtl="0">
                <a:spcBef>
                  <a:spcPts val="0"/>
                </a:spcBef>
                <a:spcAft>
                  <a:spcPts val="0"/>
                </a:spcAft>
                <a:buNone/>
              </a:pPr>
              <a:endParaRPr sz="1000">
                <a:latin typeface="Roboto"/>
                <a:ea typeface="Roboto"/>
                <a:cs typeface="Roboto"/>
                <a:sym typeface="Roboto"/>
              </a:endParaRPr>
            </a:p>
            <a:p>
              <a:pPr marL="0" lvl="0" indent="0" algn="l" rtl="0">
                <a:spcBef>
                  <a:spcPts val="0"/>
                </a:spcBef>
                <a:spcAft>
                  <a:spcPts val="0"/>
                </a:spcAft>
                <a:buNone/>
              </a:pPr>
              <a:r>
                <a:rPr lang="en" sz="1000" b="1">
                  <a:latin typeface="Roboto"/>
                  <a:ea typeface="Roboto"/>
                  <a:cs typeface="Roboto"/>
                  <a:sym typeface="Roboto"/>
                </a:rPr>
                <a:t>organized: </a:t>
              </a:r>
              <a:endParaRPr sz="1000" b="1">
                <a:latin typeface="Roboto"/>
                <a:ea typeface="Roboto"/>
                <a:cs typeface="Roboto"/>
                <a:sym typeface="Roboto"/>
              </a:endParaRPr>
            </a:p>
            <a:p>
              <a:pPr marL="0" lvl="0" indent="0" algn="l" rtl="0">
                <a:spcBef>
                  <a:spcPts val="0"/>
                </a:spcBef>
                <a:spcAft>
                  <a:spcPts val="0"/>
                </a:spcAft>
                <a:buNone/>
              </a:pPr>
              <a:r>
                <a:rPr lang="en" sz="1000">
                  <a:latin typeface="Roboto"/>
                  <a:ea typeface="Roboto"/>
                  <a:cs typeface="Roboto"/>
                  <a:sym typeface="Roboto"/>
                </a:rPr>
                <a:t>Urban Project, Haiti</a:t>
              </a:r>
              <a:endParaRPr sz="1000">
                <a:latin typeface="Roboto"/>
                <a:ea typeface="Roboto"/>
                <a:cs typeface="Roboto"/>
                <a:sym typeface="Roboto"/>
              </a:endParaRPr>
            </a:p>
            <a:p>
              <a:pPr marL="0" lvl="0" indent="0" algn="l" rtl="0">
                <a:spcBef>
                  <a:spcPts val="0"/>
                </a:spcBef>
                <a:spcAft>
                  <a:spcPts val="0"/>
                </a:spcAft>
                <a:buNone/>
              </a:pPr>
              <a:endParaRPr sz="400">
                <a:latin typeface="Roboto"/>
                <a:ea typeface="Roboto"/>
                <a:cs typeface="Roboto"/>
                <a:sym typeface="Roboto"/>
              </a:endParaRPr>
            </a:p>
          </p:txBody>
        </p:sp>
        <p:cxnSp>
          <p:nvCxnSpPr>
            <p:cNvPr id="544" name="Google Shape;544;p74"/>
            <p:cNvCxnSpPr>
              <a:stCxn id="543" idx="2"/>
            </p:cNvCxnSpPr>
            <p:nvPr/>
          </p:nvCxnSpPr>
          <p:spPr>
            <a:xfrm>
              <a:off x="3749350" y="1771750"/>
              <a:ext cx="51000" cy="985800"/>
            </a:xfrm>
            <a:prstGeom prst="straightConnector1">
              <a:avLst/>
            </a:prstGeom>
            <a:noFill/>
            <a:ln w="28575" cap="flat" cmpd="sng">
              <a:solidFill>
                <a:schemeClr val="dk2"/>
              </a:solidFill>
              <a:prstDash val="solid"/>
              <a:round/>
              <a:headEnd type="none" w="med" len="med"/>
              <a:tailEnd type="none" w="med" len="med"/>
            </a:ln>
          </p:spPr>
        </p:cxnSp>
        <p:sp>
          <p:nvSpPr>
            <p:cNvPr id="545" name="Google Shape;545;p74"/>
            <p:cNvSpPr/>
            <p:nvPr/>
          </p:nvSpPr>
          <p:spPr>
            <a:xfrm>
              <a:off x="4142050" y="3538775"/>
              <a:ext cx="1576800" cy="9477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b="1">
                  <a:latin typeface="Roboto"/>
                  <a:ea typeface="Roboto"/>
                  <a:cs typeface="Roboto"/>
                  <a:sym typeface="Roboto"/>
                </a:rPr>
                <a:t>ORGANIC:</a:t>
              </a:r>
              <a:r>
                <a:rPr lang="en" sz="1000">
                  <a:latin typeface="Roboto"/>
                  <a:ea typeface="Roboto"/>
                  <a:cs typeface="Roboto"/>
                  <a:sym typeface="Roboto"/>
                </a:rPr>
                <a:t>  </a:t>
              </a:r>
              <a:endParaRPr sz="1000">
                <a:latin typeface="Roboto"/>
                <a:ea typeface="Roboto"/>
                <a:cs typeface="Roboto"/>
                <a:sym typeface="Roboto"/>
              </a:endParaRPr>
            </a:p>
            <a:p>
              <a:pPr marL="0" lvl="0" indent="0" algn="l" rtl="0">
                <a:spcBef>
                  <a:spcPts val="0"/>
                </a:spcBef>
                <a:spcAft>
                  <a:spcPts val="0"/>
                </a:spcAft>
                <a:buNone/>
              </a:pPr>
              <a:r>
                <a:rPr lang="en" sz="1000">
                  <a:latin typeface="Roboto"/>
                  <a:ea typeface="Roboto"/>
                  <a:cs typeface="Roboto"/>
                  <a:sym typeface="Roboto"/>
                </a:rPr>
                <a:t>Missional risks, BDP</a:t>
              </a:r>
              <a:endParaRPr sz="1000">
                <a:latin typeface="Roboto"/>
                <a:ea typeface="Roboto"/>
                <a:cs typeface="Roboto"/>
                <a:sym typeface="Roboto"/>
              </a:endParaRPr>
            </a:p>
            <a:p>
              <a:pPr marL="0" lvl="0" indent="0" algn="l" rtl="0">
                <a:spcBef>
                  <a:spcPts val="0"/>
                </a:spcBef>
                <a:spcAft>
                  <a:spcPts val="0"/>
                </a:spcAft>
                <a:buNone/>
              </a:pPr>
              <a:endParaRPr sz="1000">
                <a:latin typeface="Roboto"/>
                <a:ea typeface="Roboto"/>
                <a:cs typeface="Roboto"/>
                <a:sym typeface="Roboto"/>
              </a:endParaRPr>
            </a:p>
            <a:p>
              <a:pPr marL="0" lvl="0" indent="0" algn="l" rtl="0">
                <a:spcBef>
                  <a:spcPts val="0"/>
                </a:spcBef>
                <a:spcAft>
                  <a:spcPts val="0"/>
                </a:spcAft>
                <a:buNone/>
              </a:pPr>
              <a:r>
                <a:rPr lang="en" sz="1000" b="1">
                  <a:latin typeface="Roboto"/>
                  <a:ea typeface="Roboto"/>
                  <a:cs typeface="Roboto"/>
                  <a:sym typeface="Roboto"/>
                </a:rPr>
                <a:t>organized:</a:t>
              </a:r>
              <a:r>
                <a:rPr lang="en" sz="1000">
                  <a:latin typeface="Roboto"/>
                  <a:ea typeface="Roboto"/>
                  <a:cs typeface="Roboto"/>
                  <a:sym typeface="Roboto"/>
                </a:rPr>
                <a:t> </a:t>
              </a:r>
              <a:endParaRPr sz="1000">
                <a:latin typeface="Roboto"/>
                <a:ea typeface="Roboto"/>
                <a:cs typeface="Roboto"/>
                <a:sym typeface="Roboto"/>
              </a:endParaRPr>
            </a:p>
            <a:p>
              <a:pPr marL="0" lvl="0" indent="0" algn="l" rtl="0">
                <a:spcBef>
                  <a:spcPts val="0"/>
                </a:spcBef>
                <a:spcAft>
                  <a:spcPts val="0"/>
                </a:spcAft>
                <a:buNone/>
              </a:pPr>
              <a:r>
                <a:rPr lang="en" sz="1000">
                  <a:latin typeface="Roboto"/>
                  <a:ea typeface="Roboto"/>
                  <a:cs typeface="Roboto"/>
                  <a:sym typeface="Roboto"/>
                </a:rPr>
                <a:t>Calling Lab, LTC</a:t>
              </a:r>
              <a:endParaRPr sz="1000">
                <a:latin typeface="Roboto"/>
                <a:ea typeface="Roboto"/>
                <a:cs typeface="Roboto"/>
                <a:sym typeface="Roboto"/>
              </a:endParaRPr>
            </a:p>
          </p:txBody>
        </p:sp>
        <p:sp>
          <p:nvSpPr>
            <p:cNvPr id="546" name="Google Shape;546;p74"/>
            <p:cNvSpPr/>
            <p:nvPr/>
          </p:nvSpPr>
          <p:spPr>
            <a:xfrm>
              <a:off x="5823200" y="738900"/>
              <a:ext cx="1576800" cy="9477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b="1">
                  <a:latin typeface="Roboto"/>
                  <a:ea typeface="Roboto"/>
                  <a:cs typeface="Roboto"/>
                  <a:sym typeface="Roboto"/>
                </a:rPr>
                <a:t>ORGANIZED:</a:t>
              </a:r>
              <a:endParaRPr sz="1000" b="1">
                <a:latin typeface="Roboto"/>
                <a:ea typeface="Roboto"/>
                <a:cs typeface="Roboto"/>
                <a:sym typeface="Roboto"/>
              </a:endParaRPr>
            </a:p>
            <a:p>
              <a:pPr marL="0" lvl="0" indent="0" algn="l" rtl="0">
                <a:spcBef>
                  <a:spcPts val="0"/>
                </a:spcBef>
                <a:spcAft>
                  <a:spcPts val="0"/>
                </a:spcAft>
                <a:buNone/>
              </a:pPr>
              <a:r>
                <a:rPr lang="en" sz="1000">
                  <a:latin typeface="Roboto"/>
                  <a:ea typeface="Roboto"/>
                  <a:cs typeface="Roboto"/>
                  <a:sym typeface="Roboto"/>
                </a:rPr>
                <a:t>Service Platform</a:t>
              </a:r>
              <a:endParaRPr sz="1000">
                <a:latin typeface="Roboto"/>
                <a:ea typeface="Roboto"/>
                <a:cs typeface="Roboto"/>
                <a:sym typeface="Roboto"/>
              </a:endParaRPr>
            </a:p>
            <a:p>
              <a:pPr marL="0" lvl="0" indent="0" algn="l" rtl="0">
                <a:spcBef>
                  <a:spcPts val="0"/>
                </a:spcBef>
                <a:spcAft>
                  <a:spcPts val="0"/>
                </a:spcAft>
                <a:buNone/>
              </a:pPr>
              <a:endParaRPr sz="1000">
                <a:latin typeface="Roboto"/>
                <a:ea typeface="Roboto"/>
                <a:cs typeface="Roboto"/>
                <a:sym typeface="Roboto"/>
              </a:endParaRPr>
            </a:p>
            <a:p>
              <a:pPr marL="0" lvl="0" indent="0" algn="l" rtl="0">
                <a:spcBef>
                  <a:spcPts val="0"/>
                </a:spcBef>
                <a:spcAft>
                  <a:spcPts val="0"/>
                </a:spcAft>
                <a:buNone/>
              </a:pPr>
              <a:r>
                <a:rPr lang="en" sz="1000" b="1">
                  <a:latin typeface="Roboto"/>
                  <a:ea typeface="Roboto"/>
                  <a:cs typeface="Roboto"/>
                  <a:sym typeface="Roboto"/>
                </a:rPr>
                <a:t>organic: </a:t>
              </a:r>
              <a:endParaRPr sz="1000" b="1">
                <a:latin typeface="Roboto"/>
                <a:ea typeface="Roboto"/>
                <a:cs typeface="Roboto"/>
                <a:sym typeface="Roboto"/>
              </a:endParaRPr>
            </a:p>
            <a:p>
              <a:pPr marL="0" lvl="0" indent="0" algn="l" rtl="0">
                <a:spcBef>
                  <a:spcPts val="0"/>
                </a:spcBef>
                <a:spcAft>
                  <a:spcPts val="0"/>
                </a:spcAft>
                <a:buNone/>
              </a:pPr>
              <a:r>
                <a:rPr lang="en" sz="1000">
                  <a:latin typeface="Roboto"/>
                  <a:ea typeface="Roboto"/>
                  <a:cs typeface="Roboto"/>
                  <a:sym typeface="Roboto"/>
                </a:rPr>
                <a:t>Peer coaching, support</a:t>
              </a:r>
              <a:endParaRPr sz="1000">
                <a:latin typeface="Roboto"/>
                <a:ea typeface="Roboto"/>
                <a:cs typeface="Roboto"/>
                <a:sym typeface="Roboto"/>
              </a:endParaRPr>
            </a:p>
          </p:txBody>
        </p:sp>
        <p:sp>
          <p:nvSpPr>
            <p:cNvPr id="547" name="Google Shape;547;p74"/>
            <p:cNvSpPr/>
            <p:nvPr/>
          </p:nvSpPr>
          <p:spPr>
            <a:xfrm>
              <a:off x="6504150" y="3710400"/>
              <a:ext cx="1576800" cy="8013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b="1">
                  <a:latin typeface="Roboto"/>
                  <a:ea typeface="Roboto"/>
                  <a:cs typeface="Roboto"/>
                  <a:sym typeface="Roboto"/>
                </a:rPr>
                <a:t>ORGANIZED:  </a:t>
              </a:r>
              <a:endParaRPr sz="1000" b="1">
                <a:latin typeface="Roboto"/>
                <a:ea typeface="Roboto"/>
                <a:cs typeface="Roboto"/>
                <a:sym typeface="Roboto"/>
              </a:endParaRPr>
            </a:p>
            <a:p>
              <a:pPr marL="0" lvl="0" indent="0" algn="l" rtl="0">
                <a:spcBef>
                  <a:spcPts val="0"/>
                </a:spcBef>
                <a:spcAft>
                  <a:spcPts val="0"/>
                </a:spcAft>
                <a:buNone/>
              </a:pPr>
              <a:r>
                <a:rPr lang="en" sz="1000">
                  <a:latin typeface="Roboto"/>
                  <a:ea typeface="Roboto"/>
                  <a:cs typeface="Roboto"/>
                  <a:sym typeface="Roboto"/>
                </a:rPr>
                <a:t>Elders, 1st Sundays</a:t>
              </a:r>
              <a:endParaRPr sz="1000">
                <a:latin typeface="Roboto"/>
                <a:ea typeface="Roboto"/>
                <a:cs typeface="Roboto"/>
                <a:sym typeface="Roboto"/>
              </a:endParaRPr>
            </a:p>
            <a:p>
              <a:pPr marL="0" lvl="0" indent="0" algn="l" rtl="0">
                <a:spcBef>
                  <a:spcPts val="0"/>
                </a:spcBef>
                <a:spcAft>
                  <a:spcPts val="0"/>
                </a:spcAft>
                <a:buNone/>
              </a:pPr>
              <a:endParaRPr sz="400">
                <a:latin typeface="Roboto"/>
                <a:ea typeface="Roboto"/>
                <a:cs typeface="Roboto"/>
                <a:sym typeface="Roboto"/>
              </a:endParaRPr>
            </a:p>
            <a:p>
              <a:pPr marL="0" lvl="0" indent="0" algn="l" rtl="0">
                <a:spcBef>
                  <a:spcPts val="0"/>
                </a:spcBef>
                <a:spcAft>
                  <a:spcPts val="0"/>
                </a:spcAft>
                <a:buNone/>
              </a:pPr>
              <a:r>
                <a:rPr lang="en" sz="1000" b="1">
                  <a:latin typeface="Roboto"/>
                  <a:ea typeface="Roboto"/>
                  <a:cs typeface="Roboto"/>
                  <a:sym typeface="Roboto"/>
                </a:rPr>
                <a:t>organic</a:t>
              </a:r>
              <a:r>
                <a:rPr lang="en" sz="1000">
                  <a:latin typeface="Roboto"/>
                  <a:ea typeface="Roboto"/>
                  <a:cs typeface="Roboto"/>
                  <a:sym typeface="Roboto"/>
                </a:rPr>
                <a:t>: </a:t>
              </a:r>
              <a:endParaRPr sz="1000">
                <a:latin typeface="Roboto"/>
                <a:ea typeface="Roboto"/>
                <a:cs typeface="Roboto"/>
                <a:sym typeface="Roboto"/>
              </a:endParaRPr>
            </a:p>
            <a:p>
              <a:pPr marL="0" lvl="0" indent="0" algn="l" rtl="0">
                <a:spcBef>
                  <a:spcPts val="0"/>
                </a:spcBef>
                <a:spcAft>
                  <a:spcPts val="0"/>
                </a:spcAft>
                <a:buNone/>
              </a:pPr>
              <a:r>
                <a:rPr lang="en" sz="1000">
                  <a:latin typeface="Roboto"/>
                  <a:ea typeface="Roboto"/>
                  <a:cs typeface="Roboto"/>
                  <a:sym typeface="Roboto"/>
                </a:rPr>
                <a:t>Dinners, collabs</a:t>
              </a:r>
              <a:endParaRPr sz="1000">
                <a:latin typeface="Roboto"/>
                <a:ea typeface="Roboto"/>
                <a:cs typeface="Roboto"/>
                <a:sym typeface="Roboto"/>
              </a:endParaRPr>
            </a:p>
          </p:txBody>
        </p:sp>
        <p:cxnSp>
          <p:nvCxnSpPr>
            <p:cNvPr id="548" name="Google Shape;548;p74"/>
            <p:cNvCxnSpPr/>
            <p:nvPr/>
          </p:nvCxnSpPr>
          <p:spPr>
            <a:xfrm rot="10800000" flipH="1">
              <a:off x="4717200" y="2367275"/>
              <a:ext cx="14400" cy="1171500"/>
            </a:xfrm>
            <a:prstGeom prst="straightConnector1">
              <a:avLst/>
            </a:prstGeom>
            <a:noFill/>
            <a:ln w="28575" cap="flat" cmpd="sng">
              <a:solidFill>
                <a:schemeClr val="dk2"/>
              </a:solidFill>
              <a:prstDash val="solid"/>
              <a:round/>
              <a:headEnd type="none" w="med" len="med"/>
              <a:tailEnd type="none" w="med" len="med"/>
            </a:ln>
          </p:spPr>
        </p:cxnSp>
        <p:cxnSp>
          <p:nvCxnSpPr>
            <p:cNvPr id="549" name="Google Shape;549;p74"/>
            <p:cNvCxnSpPr/>
            <p:nvPr/>
          </p:nvCxnSpPr>
          <p:spPr>
            <a:xfrm rot="10800000">
              <a:off x="6038825" y="1678700"/>
              <a:ext cx="4800" cy="735900"/>
            </a:xfrm>
            <a:prstGeom prst="straightConnector1">
              <a:avLst/>
            </a:prstGeom>
            <a:noFill/>
            <a:ln w="28575" cap="flat" cmpd="sng">
              <a:solidFill>
                <a:schemeClr val="dk2"/>
              </a:solidFill>
              <a:prstDash val="solid"/>
              <a:round/>
              <a:headEnd type="none" w="med" len="med"/>
              <a:tailEnd type="none" w="med" len="med"/>
            </a:ln>
          </p:spPr>
        </p:cxnSp>
        <p:cxnSp>
          <p:nvCxnSpPr>
            <p:cNvPr id="550" name="Google Shape;550;p74"/>
            <p:cNvCxnSpPr/>
            <p:nvPr/>
          </p:nvCxnSpPr>
          <p:spPr>
            <a:xfrm rot="10800000">
              <a:off x="7290150" y="3017375"/>
              <a:ext cx="4800" cy="735900"/>
            </a:xfrm>
            <a:prstGeom prst="straightConnector1">
              <a:avLst/>
            </a:prstGeom>
            <a:noFill/>
            <a:ln w="28575" cap="flat" cmpd="sng">
              <a:solidFill>
                <a:schemeClr val="dk2"/>
              </a:solidFill>
              <a:prstDash val="solid"/>
              <a:round/>
              <a:headEnd type="none" w="med" len="med"/>
              <a:tailEnd type="none" w="med" len="med"/>
            </a:ln>
          </p:spPr>
        </p:cxn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75"/>
          <p:cNvSpPr/>
          <p:nvPr/>
        </p:nvSpPr>
        <p:spPr>
          <a:xfrm>
            <a:off x="972825" y="782300"/>
            <a:ext cx="7327200" cy="3740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75"/>
          <p:cNvSpPr txBox="1"/>
          <p:nvPr/>
        </p:nvSpPr>
        <p:spPr>
          <a:xfrm>
            <a:off x="1417725" y="1225225"/>
            <a:ext cx="6366600" cy="32223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800">
              <a:solidFill>
                <a:srgbClr val="434343"/>
              </a:solidFill>
              <a:highlight>
                <a:srgbClr val="FFFFFF"/>
              </a:highlight>
              <a:latin typeface="Montserrat Medium"/>
              <a:ea typeface="Montserrat Medium"/>
              <a:cs typeface="Montserrat Medium"/>
              <a:sym typeface="Montserrat Medium"/>
            </a:endParaRPr>
          </a:p>
          <a:p>
            <a:pPr marL="0" lvl="0" indent="0" algn="ctr" rtl="0">
              <a:lnSpc>
                <a:spcPct val="115000"/>
              </a:lnSpc>
              <a:spcBef>
                <a:spcPts val="0"/>
              </a:spcBef>
              <a:spcAft>
                <a:spcPts val="0"/>
              </a:spcAft>
              <a:buNone/>
            </a:pPr>
            <a:endParaRPr sz="1800">
              <a:solidFill>
                <a:srgbClr val="434343"/>
              </a:solidFill>
              <a:highlight>
                <a:srgbClr val="FFFFFF"/>
              </a:highlight>
              <a:latin typeface="Montserrat Medium"/>
              <a:ea typeface="Montserrat Medium"/>
              <a:cs typeface="Montserrat Medium"/>
              <a:sym typeface="Montserrat Medium"/>
            </a:endParaRPr>
          </a:p>
          <a:p>
            <a:pPr marL="0" lvl="0" indent="0" algn="ctr" rtl="0">
              <a:lnSpc>
                <a:spcPct val="115000"/>
              </a:lnSpc>
              <a:spcBef>
                <a:spcPts val="0"/>
              </a:spcBef>
              <a:spcAft>
                <a:spcPts val="0"/>
              </a:spcAft>
              <a:buNone/>
            </a:pPr>
            <a:endParaRPr sz="1800">
              <a:solidFill>
                <a:srgbClr val="434343"/>
              </a:solidFill>
              <a:highlight>
                <a:srgbClr val="FFFFFF"/>
              </a:highlight>
              <a:latin typeface="Montserrat Medium"/>
              <a:ea typeface="Montserrat Medium"/>
              <a:cs typeface="Montserrat Medium"/>
              <a:sym typeface="Montserrat Medium"/>
            </a:endParaRPr>
          </a:p>
          <a:p>
            <a:pPr marL="0" lvl="0" indent="0" algn="ctr" rtl="0">
              <a:lnSpc>
                <a:spcPct val="115000"/>
              </a:lnSpc>
              <a:spcBef>
                <a:spcPts val="0"/>
              </a:spcBef>
              <a:spcAft>
                <a:spcPts val="0"/>
              </a:spcAft>
              <a:buNone/>
            </a:pPr>
            <a:endParaRPr sz="1800">
              <a:solidFill>
                <a:srgbClr val="434343"/>
              </a:solidFill>
              <a:highlight>
                <a:srgbClr val="FFFFFF"/>
              </a:highlight>
              <a:latin typeface="Montserrat Medium"/>
              <a:ea typeface="Montserrat Medium"/>
              <a:cs typeface="Montserrat Medium"/>
              <a:sym typeface="Montserrat Medium"/>
            </a:endParaRPr>
          </a:p>
          <a:p>
            <a:pPr marL="0" lvl="0" indent="0" algn="l" rtl="0">
              <a:spcBef>
                <a:spcPts val="0"/>
              </a:spcBef>
              <a:spcAft>
                <a:spcPts val="0"/>
              </a:spcAft>
              <a:buNone/>
            </a:pPr>
            <a:endParaRPr>
              <a:solidFill>
                <a:srgbClr val="434343"/>
              </a:solidFill>
              <a:latin typeface="Century Gothic"/>
              <a:ea typeface="Century Gothic"/>
              <a:cs typeface="Century Gothic"/>
              <a:sym typeface="Century Gothic"/>
            </a:endParaRPr>
          </a:p>
        </p:txBody>
      </p:sp>
      <p:grpSp>
        <p:nvGrpSpPr>
          <p:cNvPr id="557" name="Google Shape;557;p75"/>
          <p:cNvGrpSpPr/>
          <p:nvPr/>
        </p:nvGrpSpPr>
        <p:grpSpPr>
          <a:xfrm>
            <a:off x="2088050" y="1317375"/>
            <a:ext cx="5146825" cy="2048275"/>
            <a:chOff x="2164250" y="1012575"/>
            <a:chExt cx="5146825" cy="2048275"/>
          </a:xfrm>
        </p:grpSpPr>
        <p:sp>
          <p:nvSpPr>
            <p:cNvPr id="558" name="Google Shape;558;p75"/>
            <p:cNvSpPr/>
            <p:nvPr/>
          </p:nvSpPr>
          <p:spPr>
            <a:xfrm>
              <a:off x="3957500" y="1430050"/>
              <a:ext cx="1630800" cy="1630800"/>
            </a:xfrm>
            <a:prstGeom prst="ellipse">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75"/>
            <p:cNvSpPr/>
            <p:nvPr/>
          </p:nvSpPr>
          <p:spPr>
            <a:xfrm>
              <a:off x="5024175" y="1916925"/>
              <a:ext cx="193200" cy="1932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75"/>
            <p:cNvSpPr txBox="1"/>
            <p:nvPr/>
          </p:nvSpPr>
          <p:spPr>
            <a:xfrm>
              <a:off x="5293575" y="1858875"/>
              <a:ext cx="2017500" cy="3093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800">
                  <a:solidFill>
                    <a:srgbClr val="434343"/>
                  </a:solidFill>
                  <a:highlight>
                    <a:schemeClr val="lt1"/>
                  </a:highlight>
                  <a:latin typeface="Montserrat Medium"/>
                  <a:ea typeface="Montserrat Medium"/>
                  <a:cs typeface="Montserrat Medium"/>
                  <a:sym typeface="Montserrat Medium"/>
                </a:rPr>
                <a:t>Specific calling</a:t>
              </a:r>
              <a:endParaRPr>
                <a:latin typeface="Roboto"/>
                <a:ea typeface="Roboto"/>
                <a:cs typeface="Roboto"/>
                <a:sym typeface="Roboto"/>
              </a:endParaRPr>
            </a:p>
          </p:txBody>
        </p:sp>
        <p:sp>
          <p:nvSpPr>
            <p:cNvPr id="561" name="Google Shape;561;p75"/>
            <p:cNvSpPr txBox="1"/>
            <p:nvPr/>
          </p:nvSpPr>
          <p:spPr>
            <a:xfrm>
              <a:off x="2164250" y="1012575"/>
              <a:ext cx="2195400" cy="5193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800">
                  <a:solidFill>
                    <a:srgbClr val="434343"/>
                  </a:solidFill>
                  <a:highlight>
                    <a:schemeClr val="lt1"/>
                  </a:highlight>
                  <a:latin typeface="Montserrat Medium"/>
                  <a:ea typeface="Montserrat Medium"/>
                  <a:cs typeface="Montserrat Medium"/>
                  <a:sym typeface="Montserrat Medium"/>
                </a:rPr>
                <a:t>General Calling</a:t>
              </a:r>
              <a:endParaRPr>
                <a:latin typeface="Roboto"/>
                <a:ea typeface="Roboto"/>
                <a:cs typeface="Roboto"/>
                <a:sym typeface="Roboto"/>
              </a:endParaRPr>
            </a:p>
          </p:txBody>
        </p:sp>
        <p:sp>
          <p:nvSpPr>
            <p:cNvPr id="562" name="Google Shape;562;p75"/>
            <p:cNvSpPr txBox="1"/>
            <p:nvPr/>
          </p:nvSpPr>
          <p:spPr>
            <a:xfrm>
              <a:off x="2550725" y="1391325"/>
              <a:ext cx="1553700" cy="2631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Roboto"/>
                  <a:ea typeface="Roboto"/>
                  <a:cs typeface="Roboto"/>
                  <a:sym typeface="Roboto"/>
                </a:rPr>
                <a:t>What we know from scripture, revealed will</a:t>
              </a:r>
              <a:endParaRPr sz="1000">
                <a:latin typeface="Roboto"/>
                <a:ea typeface="Roboto"/>
                <a:cs typeface="Roboto"/>
                <a:sym typeface="Roboto"/>
              </a:endParaRPr>
            </a:p>
          </p:txBody>
        </p:sp>
        <p:sp>
          <p:nvSpPr>
            <p:cNvPr id="563" name="Google Shape;563;p75"/>
            <p:cNvSpPr txBox="1"/>
            <p:nvPr/>
          </p:nvSpPr>
          <p:spPr>
            <a:xfrm>
              <a:off x="5640350" y="2308650"/>
              <a:ext cx="1553700" cy="2631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Roboto"/>
                  <a:ea typeface="Roboto"/>
                  <a:cs typeface="Roboto"/>
                  <a:sym typeface="Roboto"/>
                </a:rPr>
                <a:t>What we discern through listening and stepping out in faith over time</a:t>
              </a:r>
              <a:endParaRPr sz="1000">
                <a:latin typeface="Roboto"/>
                <a:ea typeface="Roboto"/>
                <a:cs typeface="Roboto"/>
                <a:sym typeface="Roboto"/>
              </a:endParaRPr>
            </a:p>
          </p:txBody>
        </p:sp>
        <p:cxnSp>
          <p:nvCxnSpPr>
            <p:cNvPr id="564" name="Google Shape;564;p75"/>
            <p:cNvCxnSpPr/>
            <p:nvPr/>
          </p:nvCxnSpPr>
          <p:spPr>
            <a:xfrm>
              <a:off x="4158475" y="1252175"/>
              <a:ext cx="170100" cy="278400"/>
            </a:xfrm>
            <a:prstGeom prst="straightConnector1">
              <a:avLst/>
            </a:prstGeom>
            <a:noFill/>
            <a:ln w="9525" cap="flat" cmpd="sng">
              <a:solidFill>
                <a:schemeClr val="dk2"/>
              </a:solidFill>
              <a:prstDash val="solid"/>
              <a:round/>
              <a:headEnd type="none" w="med" len="med"/>
              <a:tailEnd type="none" w="med" len="med"/>
            </a:ln>
          </p:spPr>
        </p:cxnSp>
        <p:cxnSp>
          <p:nvCxnSpPr>
            <p:cNvPr id="565" name="Google Shape;565;p75"/>
            <p:cNvCxnSpPr/>
            <p:nvPr/>
          </p:nvCxnSpPr>
          <p:spPr>
            <a:xfrm rot="10800000">
              <a:off x="5217225" y="2013650"/>
              <a:ext cx="185700" cy="19200"/>
            </a:xfrm>
            <a:prstGeom prst="straightConnector1">
              <a:avLst/>
            </a:prstGeom>
            <a:noFill/>
            <a:ln w="9525" cap="flat" cmpd="sng">
              <a:solidFill>
                <a:schemeClr val="dk2"/>
              </a:solidFill>
              <a:prstDash val="solid"/>
              <a:round/>
              <a:headEnd type="none" w="med" len="med"/>
              <a:tailEnd type="none" w="med" len="med"/>
            </a:ln>
          </p:spPr>
        </p:cxnSp>
      </p:grpSp>
      <p:sp>
        <p:nvSpPr>
          <p:cNvPr id="566" name="Google Shape;566;p75"/>
          <p:cNvSpPr txBox="1"/>
          <p:nvPr/>
        </p:nvSpPr>
        <p:spPr>
          <a:xfrm>
            <a:off x="6651100" y="4680812"/>
            <a:ext cx="1983300" cy="263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100">
                <a:solidFill>
                  <a:srgbClr val="FFFFFF"/>
                </a:solidFill>
                <a:latin typeface="Montserrat Medium"/>
                <a:ea typeface="Montserrat Medium"/>
                <a:cs typeface="Montserrat Medium"/>
                <a:sym typeface="Montserrat Medium"/>
              </a:rPr>
              <a:t>Calling</a:t>
            </a:r>
            <a:endParaRPr sz="1100">
              <a:solidFill>
                <a:srgbClr val="FFFFFF"/>
              </a:solidFill>
              <a:latin typeface="Montserrat Medium"/>
              <a:ea typeface="Montserrat Medium"/>
              <a:cs typeface="Montserrat Medium"/>
              <a:sym typeface="Montserrat Medium"/>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8"/>
        <p:cNvGrpSpPr/>
        <p:nvPr/>
      </p:nvGrpSpPr>
      <p:grpSpPr>
        <a:xfrm>
          <a:off x="0" y="0"/>
          <a:ext cx="0" cy="0"/>
          <a:chOff x="0" y="0"/>
          <a:chExt cx="0" cy="0"/>
        </a:xfrm>
      </p:grpSpPr>
      <p:sp>
        <p:nvSpPr>
          <p:cNvPr id="189" name="Google Shape;189;p40"/>
          <p:cNvSpPr txBox="1"/>
          <p:nvPr/>
        </p:nvSpPr>
        <p:spPr>
          <a:xfrm>
            <a:off x="4724400" y="4771575"/>
            <a:ext cx="4074900" cy="336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900">
                <a:solidFill>
                  <a:srgbClr val="FFFFFF"/>
                </a:solidFill>
                <a:latin typeface="Helvetica Neue"/>
                <a:ea typeface="Helvetica Neue"/>
                <a:cs typeface="Helvetica Neue"/>
                <a:sym typeface="Helvetica Neue"/>
              </a:rPr>
              <a:t>Missiological Theology As Unstable Equilibrium-  Dr  Michael Cooper</a:t>
            </a:r>
            <a:endParaRPr sz="900">
              <a:solidFill>
                <a:srgbClr val="FFFFFF"/>
              </a:solidFill>
              <a:latin typeface="Helvetica Neue"/>
              <a:ea typeface="Helvetica Neue"/>
              <a:cs typeface="Helvetica Neue"/>
              <a:sym typeface="Helvetica Neue"/>
            </a:endParaRPr>
          </a:p>
        </p:txBody>
      </p:sp>
      <p:sp>
        <p:nvSpPr>
          <p:cNvPr id="190" name="Google Shape;190;p40"/>
          <p:cNvSpPr/>
          <p:nvPr/>
        </p:nvSpPr>
        <p:spPr>
          <a:xfrm>
            <a:off x="1009050" y="1573086"/>
            <a:ext cx="6833725" cy="3046525"/>
          </a:xfrm>
          <a:custGeom>
            <a:avLst/>
            <a:gdLst/>
            <a:ahLst/>
            <a:cxnLst/>
            <a:rect l="l" t="t" r="r" b="b"/>
            <a:pathLst>
              <a:path w="273349" h="121861" extrusionOk="0">
                <a:moveTo>
                  <a:pt x="0" y="121861"/>
                </a:moveTo>
                <a:cubicBezTo>
                  <a:pt x="23119" y="101559"/>
                  <a:pt x="93156" y="826"/>
                  <a:pt x="138714" y="49"/>
                </a:cubicBezTo>
                <a:cubicBezTo>
                  <a:pt x="184272" y="-728"/>
                  <a:pt x="250910" y="97673"/>
                  <a:pt x="273349" y="117198"/>
                </a:cubicBezTo>
              </a:path>
            </a:pathLst>
          </a:custGeom>
          <a:noFill/>
          <a:ln w="76200" cap="flat" cmpd="sng">
            <a:solidFill>
              <a:srgbClr val="D0E0E3"/>
            </a:solidFill>
            <a:prstDash val="solid"/>
            <a:round/>
            <a:headEnd type="triangle" w="med" len="med"/>
            <a:tailEnd type="triangle" w="med" len="med"/>
          </a:ln>
        </p:spPr>
      </p:sp>
      <p:sp>
        <p:nvSpPr>
          <p:cNvPr id="191" name="Google Shape;191;p40"/>
          <p:cNvSpPr txBox="1"/>
          <p:nvPr/>
        </p:nvSpPr>
        <p:spPr>
          <a:xfrm>
            <a:off x="413550" y="2948675"/>
            <a:ext cx="1629900" cy="63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Helvetica Neue"/>
                <a:ea typeface="Helvetica Neue"/>
                <a:cs typeface="Helvetica Neue"/>
                <a:sym typeface="Helvetica Neue"/>
              </a:rPr>
              <a:t>Reduction by </a:t>
            </a:r>
            <a:r>
              <a:rPr lang="en" sz="1000" b="1">
                <a:latin typeface="Helvetica Neue"/>
                <a:ea typeface="Helvetica Neue"/>
                <a:cs typeface="Helvetica Neue"/>
                <a:sym typeface="Helvetica Neue"/>
              </a:rPr>
              <a:t>Isolation </a:t>
            </a:r>
            <a:r>
              <a:rPr lang="en" sz="1000">
                <a:latin typeface="Helvetica Neue"/>
                <a:ea typeface="Helvetica Neue"/>
                <a:cs typeface="Helvetica Neue"/>
                <a:sym typeface="Helvetica Neue"/>
              </a:rPr>
              <a:t>from Culture</a:t>
            </a:r>
            <a:endParaRPr sz="1000">
              <a:latin typeface="Helvetica Neue"/>
              <a:ea typeface="Helvetica Neue"/>
              <a:cs typeface="Helvetica Neue"/>
              <a:sym typeface="Helvetica Neue"/>
            </a:endParaRPr>
          </a:p>
          <a:p>
            <a:pPr marL="0" lvl="0" indent="0" algn="l" rtl="0">
              <a:spcBef>
                <a:spcPts val="0"/>
              </a:spcBef>
              <a:spcAft>
                <a:spcPts val="0"/>
              </a:spcAft>
              <a:buNone/>
            </a:pPr>
            <a:r>
              <a:rPr lang="en" sz="1000">
                <a:latin typeface="Helvetica Neue"/>
                <a:ea typeface="Helvetica Neue"/>
                <a:cs typeface="Helvetica Neue"/>
                <a:sym typeface="Helvetica Neue"/>
              </a:rPr>
              <a:t>- Pharisee</a:t>
            </a:r>
            <a:endParaRPr sz="1000">
              <a:latin typeface="Helvetica Neue"/>
              <a:ea typeface="Helvetica Neue"/>
              <a:cs typeface="Helvetica Neue"/>
              <a:sym typeface="Helvetica Neue"/>
            </a:endParaRPr>
          </a:p>
          <a:p>
            <a:pPr marL="0" lvl="0" indent="0" algn="l" rtl="0">
              <a:spcBef>
                <a:spcPts val="0"/>
              </a:spcBef>
              <a:spcAft>
                <a:spcPts val="0"/>
              </a:spcAft>
              <a:buNone/>
            </a:pPr>
            <a:r>
              <a:rPr lang="en" sz="1000">
                <a:latin typeface="Helvetica Neue"/>
                <a:ea typeface="Helvetica Neue"/>
                <a:cs typeface="Helvetica Neue"/>
                <a:sym typeface="Helvetica Neue"/>
              </a:rPr>
              <a:t>- law-based</a:t>
            </a:r>
            <a:endParaRPr sz="1000">
              <a:latin typeface="Helvetica Neue"/>
              <a:ea typeface="Helvetica Neue"/>
              <a:cs typeface="Helvetica Neue"/>
              <a:sym typeface="Helvetica Neue"/>
            </a:endParaRPr>
          </a:p>
          <a:p>
            <a:pPr marL="0" lvl="0" indent="0" algn="l" rtl="0">
              <a:spcBef>
                <a:spcPts val="0"/>
              </a:spcBef>
              <a:spcAft>
                <a:spcPts val="0"/>
              </a:spcAft>
              <a:buNone/>
            </a:pPr>
            <a:r>
              <a:rPr lang="en" sz="1000">
                <a:latin typeface="Helvetica Neue"/>
                <a:ea typeface="Helvetica Neue"/>
                <a:cs typeface="Helvetica Neue"/>
                <a:sym typeface="Helvetica Neue"/>
              </a:rPr>
              <a:t>- literalist </a:t>
            </a:r>
            <a:endParaRPr sz="1000">
              <a:latin typeface="Helvetica Neue"/>
              <a:ea typeface="Helvetica Neue"/>
              <a:cs typeface="Helvetica Neue"/>
              <a:sym typeface="Helvetica Neue"/>
            </a:endParaRPr>
          </a:p>
          <a:p>
            <a:pPr marL="0" lvl="0" indent="0" algn="l" rtl="0">
              <a:spcBef>
                <a:spcPts val="0"/>
              </a:spcBef>
              <a:spcAft>
                <a:spcPts val="0"/>
              </a:spcAft>
              <a:buNone/>
            </a:pPr>
            <a:r>
              <a:rPr lang="en" sz="1000">
                <a:latin typeface="Helvetica Neue"/>
                <a:ea typeface="Helvetica Neue"/>
                <a:cs typeface="Helvetica Neue"/>
                <a:sym typeface="Helvetica Neue"/>
              </a:rPr>
              <a:t>- under-context</a:t>
            </a:r>
            <a:endParaRPr sz="1000">
              <a:latin typeface="Helvetica Neue"/>
              <a:ea typeface="Helvetica Neue"/>
              <a:cs typeface="Helvetica Neue"/>
              <a:sym typeface="Helvetica Neue"/>
            </a:endParaRPr>
          </a:p>
          <a:p>
            <a:pPr marL="0" lvl="0" indent="0" algn="l" rtl="0">
              <a:spcBef>
                <a:spcPts val="0"/>
              </a:spcBef>
              <a:spcAft>
                <a:spcPts val="0"/>
              </a:spcAft>
              <a:buNone/>
            </a:pPr>
            <a:endParaRPr sz="1000">
              <a:latin typeface="Helvetica Neue"/>
              <a:ea typeface="Helvetica Neue"/>
              <a:cs typeface="Helvetica Neue"/>
              <a:sym typeface="Helvetica Neue"/>
            </a:endParaRPr>
          </a:p>
        </p:txBody>
      </p:sp>
      <p:sp>
        <p:nvSpPr>
          <p:cNvPr id="192" name="Google Shape;192;p40"/>
          <p:cNvSpPr txBox="1"/>
          <p:nvPr/>
        </p:nvSpPr>
        <p:spPr>
          <a:xfrm>
            <a:off x="7140700" y="2919425"/>
            <a:ext cx="1783800" cy="113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Helvetica Neue"/>
                <a:ea typeface="Helvetica Neue"/>
                <a:cs typeface="Helvetica Neue"/>
                <a:sym typeface="Helvetica Neue"/>
              </a:rPr>
              <a:t>Reduction by </a:t>
            </a:r>
            <a:r>
              <a:rPr lang="en" sz="1000" b="1">
                <a:latin typeface="Helvetica Neue"/>
                <a:ea typeface="Helvetica Neue"/>
                <a:cs typeface="Helvetica Neue"/>
                <a:sym typeface="Helvetica Neue"/>
              </a:rPr>
              <a:t>Syncretism </a:t>
            </a:r>
            <a:r>
              <a:rPr lang="en" sz="1000">
                <a:latin typeface="Helvetica Neue"/>
                <a:ea typeface="Helvetica Neue"/>
                <a:cs typeface="Helvetica Neue"/>
                <a:sym typeface="Helvetica Neue"/>
              </a:rPr>
              <a:t>with Culture</a:t>
            </a:r>
            <a:endParaRPr sz="1000">
              <a:latin typeface="Helvetica Neue"/>
              <a:ea typeface="Helvetica Neue"/>
              <a:cs typeface="Helvetica Neue"/>
              <a:sym typeface="Helvetica Neue"/>
            </a:endParaRPr>
          </a:p>
          <a:p>
            <a:pPr marL="0" lvl="0" indent="0" algn="l" rtl="0">
              <a:spcBef>
                <a:spcPts val="0"/>
              </a:spcBef>
              <a:spcAft>
                <a:spcPts val="0"/>
              </a:spcAft>
              <a:buNone/>
            </a:pPr>
            <a:r>
              <a:rPr lang="en" sz="1000">
                <a:latin typeface="Helvetica Neue"/>
                <a:ea typeface="Helvetica Neue"/>
                <a:cs typeface="Helvetica Neue"/>
                <a:sym typeface="Helvetica Neue"/>
              </a:rPr>
              <a:t>- Hedonism</a:t>
            </a:r>
            <a:endParaRPr sz="1000">
              <a:latin typeface="Helvetica Neue"/>
              <a:ea typeface="Helvetica Neue"/>
              <a:cs typeface="Helvetica Neue"/>
              <a:sym typeface="Helvetica Neue"/>
            </a:endParaRPr>
          </a:p>
          <a:p>
            <a:pPr marL="0" lvl="0" indent="0" algn="l" rtl="0">
              <a:spcBef>
                <a:spcPts val="0"/>
              </a:spcBef>
              <a:spcAft>
                <a:spcPts val="0"/>
              </a:spcAft>
              <a:buNone/>
            </a:pPr>
            <a:r>
              <a:rPr lang="en" sz="1000">
                <a:latin typeface="Helvetica Neue"/>
                <a:ea typeface="Helvetica Neue"/>
                <a:cs typeface="Helvetica Neue"/>
                <a:sym typeface="Helvetica Neue"/>
              </a:rPr>
              <a:t>- freedom-centric</a:t>
            </a:r>
            <a:endParaRPr sz="1000">
              <a:latin typeface="Helvetica Neue"/>
              <a:ea typeface="Helvetica Neue"/>
              <a:cs typeface="Helvetica Neue"/>
              <a:sym typeface="Helvetica Neue"/>
            </a:endParaRPr>
          </a:p>
          <a:p>
            <a:pPr marL="0" lvl="0" indent="0" algn="l" rtl="0">
              <a:spcBef>
                <a:spcPts val="0"/>
              </a:spcBef>
              <a:spcAft>
                <a:spcPts val="0"/>
              </a:spcAft>
              <a:buNone/>
            </a:pPr>
            <a:r>
              <a:rPr lang="en" sz="1000">
                <a:latin typeface="Helvetica Neue"/>
                <a:ea typeface="Helvetica Neue"/>
                <a:cs typeface="Helvetica Neue"/>
                <a:sym typeface="Helvetica Neue"/>
              </a:rPr>
              <a:t>- compromise</a:t>
            </a:r>
            <a:endParaRPr sz="1000">
              <a:latin typeface="Helvetica Neue"/>
              <a:ea typeface="Helvetica Neue"/>
              <a:cs typeface="Helvetica Neue"/>
              <a:sym typeface="Helvetica Neue"/>
            </a:endParaRPr>
          </a:p>
          <a:p>
            <a:pPr marL="0" lvl="0" indent="0" algn="l" rtl="0">
              <a:spcBef>
                <a:spcPts val="0"/>
              </a:spcBef>
              <a:spcAft>
                <a:spcPts val="0"/>
              </a:spcAft>
              <a:buNone/>
            </a:pPr>
            <a:r>
              <a:rPr lang="en" sz="1000">
                <a:latin typeface="Helvetica Neue"/>
                <a:ea typeface="Helvetica Neue"/>
                <a:cs typeface="Helvetica Neue"/>
                <a:sym typeface="Helvetica Neue"/>
              </a:rPr>
              <a:t>- over-context</a:t>
            </a:r>
            <a:endParaRPr sz="1000">
              <a:latin typeface="Helvetica Neue"/>
              <a:ea typeface="Helvetica Neue"/>
              <a:cs typeface="Helvetica Neue"/>
              <a:sym typeface="Helvetica Neue"/>
            </a:endParaRPr>
          </a:p>
          <a:p>
            <a:pPr marL="0" lvl="0" indent="0" algn="l" rtl="0">
              <a:spcBef>
                <a:spcPts val="0"/>
              </a:spcBef>
              <a:spcAft>
                <a:spcPts val="0"/>
              </a:spcAft>
              <a:buNone/>
            </a:pPr>
            <a:endParaRPr sz="1000">
              <a:latin typeface="Helvetica Neue"/>
              <a:ea typeface="Helvetica Neue"/>
              <a:cs typeface="Helvetica Neue"/>
              <a:sym typeface="Helvetica Neue"/>
            </a:endParaRPr>
          </a:p>
        </p:txBody>
      </p:sp>
      <p:sp>
        <p:nvSpPr>
          <p:cNvPr id="193" name="Google Shape;193;p40"/>
          <p:cNvSpPr/>
          <p:nvPr/>
        </p:nvSpPr>
        <p:spPr>
          <a:xfrm>
            <a:off x="3098700" y="292032"/>
            <a:ext cx="2654400" cy="2654400"/>
          </a:xfrm>
          <a:prstGeom prst="ellipse">
            <a:avLst/>
          </a:prstGeom>
          <a:no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0"/>
          <p:cNvSpPr txBox="1"/>
          <p:nvPr/>
        </p:nvSpPr>
        <p:spPr>
          <a:xfrm>
            <a:off x="3163150" y="808725"/>
            <a:ext cx="2489100" cy="156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Pursuit of Jesus</a:t>
            </a:r>
            <a:endParaRPr sz="1100" b="1">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Into his mission to communicate meaningfully specific revelation into a context.</a:t>
            </a:r>
            <a:endParaRPr sz="1100" b="1">
              <a:latin typeface="Helvetica Neue"/>
              <a:ea typeface="Helvetica Neue"/>
              <a:cs typeface="Helvetica Neue"/>
              <a:sym typeface="Helvetica Neue"/>
            </a:endParaRPr>
          </a:p>
          <a:p>
            <a:pPr marL="0" lvl="0" indent="0" algn="ctr" rtl="0">
              <a:spcBef>
                <a:spcPts val="0"/>
              </a:spcBef>
              <a:spcAft>
                <a:spcPts val="0"/>
              </a:spcAft>
              <a:buNone/>
            </a:pPr>
            <a:endParaRPr sz="1100" b="1">
              <a:latin typeface="Helvetica Neue"/>
              <a:ea typeface="Helvetica Neue"/>
              <a:cs typeface="Helvetica Neue"/>
              <a:sym typeface="Helvetica Neue"/>
            </a:endParaRPr>
          </a:p>
          <a:p>
            <a:pPr marL="0" lvl="0" indent="0" algn="ctr" rtl="0">
              <a:spcBef>
                <a:spcPts val="0"/>
              </a:spcBef>
              <a:spcAft>
                <a:spcPts val="0"/>
              </a:spcAft>
              <a:buNone/>
            </a:pPr>
            <a:endParaRPr sz="1100" b="1">
              <a:latin typeface="Helvetica Neue"/>
              <a:ea typeface="Helvetica Neue"/>
              <a:cs typeface="Helvetica Neue"/>
              <a:sym typeface="Helvetica Neue"/>
            </a:endParaRPr>
          </a:p>
          <a:p>
            <a:pPr marL="0" lvl="0" indent="0" algn="l" rtl="0">
              <a:spcBef>
                <a:spcPts val="0"/>
              </a:spcBef>
              <a:spcAft>
                <a:spcPts val="0"/>
              </a:spcAft>
              <a:buNone/>
            </a:pPr>
            <a:endParaRPr sz="1000">
              <a:latin typeface="Helvetica Neue"/>
              <a:ea typeface="Helvetica Neue"/>
              <a:cs typeface="Helvetica Neue"/>
              <a:sym typeface="Helvetica Neue"/>
            </a:endParaRPr>
          </a:p>
          <a:p>
            <a:pPr marL="0" lvl="0" indent="0" algn="ctr" rtl="0">
              <a:spcBef>
                <a:spcPts val="0"/>
              </a:spcBef>
              <a:spcAft>
                <a:spcPts val="0"/>
              </a:spcAft>
              <a:buNone/>
            </a:pPr>
            <a:endParaRPr>
              <a:latin typeface="Helvetica Neue"/>
              <a:ea typeface="Helvetica Neue"/>
              <a:cs typeface="Helvetica Neue"/>
              <a:sym typeface="Helvetica Neue"/>
            </a:endParaRPr>
          </a:p>
          <a:p>
            <a:pPr marL="0" lvl="0" indent="0" algn="ctr" rtl="0">
              <a:spcBef>
                <a:spcPts val="0"/>
              </a:spcBef>
              <a:spcAft>
                <a:spcPts val="0"/>
              </a:spcAft>
              <a:buNone/>
            </a:pPr>
            <a:r>
              <a:rPr lang="en">
                <a:latin typeface="Helvetica Neue"/>
                <a:ea typeface="Helvetica Neue"/>
                <a:cs typeface="Helvetica Neue"/>
                <a:sym typeface="Helvetica Neue"/>
              </a:rPr>
              <a:t> </a:t>
            </a:r>
            <a:endParaRPr sz="1500">
              <a:latin typeface="Helvetica Neue"/>
              <a:ea typeface="Helvetica Neue"/>
              <a:cs typeface="Helvetica Neue"/>
              <a:sym typeface="Helvetica Neue"/>
            </a:endParaRPr>
          </a:p>
        </p:txBody>
      </p:sp>
      <p:cxnSp>
        <p:nvCxnSpPr>
          <p:cNvPr id="195" name="Google Shape;195;p40"/>
          <p:cNvCxnSpPr>
            <a:stCxn id="194" idx="1"/>
          </p:cNvCxnSpPr>
          <p:nvPr/>
        </p:nvCxnSpPr>
        <p:spPr>
          <a:xfrm flipH="1">
            <a:off x="2376250" y="1589625"/>
            <a:ext cx="786900" cy="392100"/>
          </a:xfrm>
          <a:prstGeom prst="straightConnector1">
            <a:avLst/>
          </a:prstGeom>
          <a:noFill/>
          <a:ln w="28575" cap="flat" cmpd="sng">
            <a:solidFill>
              <a:schemeClr val="dk2"/>
            </a:solidFill>
            <a:prstDash val="solid"/>
            <a:round/>
            <a:headEnd type="none" w="med" len="med"/>
            <a:tailEnd type="triangle" w="med" len="med"/>
          </a:ln>
        </p:spPr>
      </p:cxnSp>
      <p:cxnSp>
        <p:nvCxnSpPr>
          <p:cNvPr id="196" name="Google Shape;196;p40"/>
          <p:cNvCxnSpPr>
            <a:stCxn id="194" idx="3"/>
          </p:cNvCxnSpPr>
          <p:nvPr/>
        </p:nvCxnSpPr>
        <p:spPr>
          <a:xfrm>
            <a:off x="5652250" y="1589625"/>
            <a:ext cx="757500" cy="450600"/>
          </a:xfrm>
          <a:prstGeom prst="straightConnector1">
            <a:avLst/>
          </a:prstGeom>
          <a:noFill/>
          <a:ln w="28575" cap="flat" cmpd="sng">
            <a:solidFill>
              <a:schemeClr val="dk2"/>
            </a:solidFill>
            <a:prstDash val="solid"/>
            <a:round/>
            <a:headEnd type="none" w="med" len="med"/>
            <a:tailEnd type="triangle" w="med" len="med"/>
          </a:ln>
        </p:spPr>
      </p:cxnSp>
      <p:sp>
        <p:nvSpPr>
          <p:cNvPr id="197" name="Google Shape;197;p40"/>
          <p:cNvSpPr txBox="1"/>
          <p:nvPr/>
        </p:nvSpPr>
        <p:spPr>
          <a:xfrm>
            <a:off x="735850" y="1570725"/>
            <a:ext cx="1912200" cy="63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Pulled to protect, maintain and distinguish results to  under contextualize.  </a:t>
            </a:r>
            <a:endParaRPr sz="1000">
              <a:latin typeface="Helvetica Neue"/>
              <a:ea typeface="Helvetica Neue"/>
              <a:cs typeface="Helvetica Neue"/>
              <a:sym typeface="Helvetica Neue"/>
            </a:endParaRPr>
          </a:p>
        </p:txBody>
      </p:sp>
      <p:sp>
        <p:nvSpPr>
          <p:cNvPr id="198" name="Google Shape;198;p40"/>
          <p:cNvSpPr txBox="1"/>
          <p:nvPr/>
        </p:nvSpPr>
        <p:spPr>
          <a:xfrm>
            <a:off x="6298450" y="1589625"/>
            <a:ext cx="1912200" cy="63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Pulled to be relevant, inclusive and expand  results to over contextualize.  </a:t>
            </a:r>
            <a:endParaRPr sz="1000">
              <a:latin typeface="Helvetica Neue"/>
              <a:ea typeface="Helvetica Neue"/>
              <a:cs typeface="Helvetica Neue"/>
              <a:sym typeface="Helvetica Neue"/>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76"/>
          <p:cNvSpPr/>
          <p:nvPr/>
        </p:nvSpPr>
        <p:spPr>
          <a:xfrm>
            <a:off x="346200" y="873950"/>
            <a:ext cx="8471100" cy="3897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2" name="Google Shape;572;p76"/>
          <p:cNvPicPr preferRelativeResize="0"/>
          <p:nvPr/>
        </p:nvPicPr>
        <p:blipFill>
          <a:blip r:embed="rId3">
            <a:alphaModFix/>
          </a:blip>
          <a:stretch>
            <a:fillRect/>
          </a:stretch>
        </p:blipFill>
        <p:spPr>
          <a:xfrm>
            <a:off x="770525" y="770212"/>
            <a:ext cx="4615100" cy="3523175"/>
          </a:xfrm>
          <a:prstGeom prst="rect">
            <a:avLst/>
          </a:prstGeom>
          <a:noFill/>
          <a:ln>
            <a:noFill/>
          </a:ln>
        </p:spPr>
      </p:pic>
      <p:sp>
        <p:nvSpPr>
          <p:cNvPr id="573" name="Google Shape;573;p76"/>
          <p:cNvSpPr txBox="1"/>
          <p:nvPr/>
        </p:nvSpPr>
        <p:spPr>
          <a:xfrm>
            <a:off x="3536550" y="519950"/>
            <a:ext cx="20709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45818E"/>
                </a:solidFill>
                <a:latin typeface="Montserrat SemiBold"/>
                <a:ea typeface="Montserrat SemiBold"/>
                <a:cs typeface="Montserrat SemiBold"/>
                <a:sym typeface="Montserrat SemiBold"/>
              </a:rPr>
              <a:t>CALLING LAB</a:t>
            </a:r>
            <a:endParaRPr sz="1200">
              <a:latin typeface="Montserrat"/>
              <a:ea typeface="Montserrat"/>
              <a:cs typeface="Montserrat"/>
              <a:sym typeface="Montserrat"/>
            </a:endParaRPr>
          </a:p>
        </p:txBody>
      </p:sp>
      <p:sp>
        <p:nvSpPr>
          <p:cNvPr id="574" name="Google Shape;574;p76"/>
          <p:cNvSpPr txBox="1"/>
          <p:nvPr/>
        </p:nvSpPr>
        <p:spPr>
          <a:xfrm>
            <a:off x="4769575" y="955600"/>
            <a:ext cx="3747600" cy="31524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0"/>
              </a:spcBef>
              <a:spcAft>
                <a:spcPts val="0"/>
              </a:spcAft>
              <a:buNone/>
            </a:pPr>
            <a:r>
              <a:rPr lang="en" sz="800">
                <a:latin typeface="Montserrat"/>
                <a:ea typeface="Montserrat"/>
                <a:cs typeface="Montserrat"/>
                <a:sym typeface="Montserrat"/>
              </a:rPr>
              <a:t>THE OUTER TRIANGLE: </a:t>
            </a:r>
            <a:endParaRPr sz="800">
              <a:latin typeface="Montserrat"/>
              <a:ea typeface="Montserrat"/>
              <a:cs typeface="Montserrat"/>
              <a:sym typeface="Montserrat"/>
            </a:endParaRPr>
          </a:p>
          <a:p>
            <a:pPr marL="0" lvl="0" indent="0" algn="l" rtl="0">
              <a:lnSpc>
                <a:spcPct val="110000"/>
              </a:lnSpc>
              <a:spcBef>
                <a:spcPts val="0"/>
              </a:spcBef>
              <a:spcAft>
                <a:spcPts val="0"/>
              </a:spcAft>
              <a:buNone/>
            </a:pPr>
            <a:r>
              <a:rPr lang="en" sz="800">
                <a:latin typeface="Montserrat"/>
                <a:ea typeface="Montserrat"/>
                <a:cs typeface="Montserrat"/>
                <a:sym typeface="Montserrat"/>
              </a:rPr>
              <a:t>The objective state of your person which shows the more concrete indicators of your calling</a:t>
            </a:r>
            <a:endParaRPr sz="800">
              <a:latin typeface="Montserrat"/>
              <a:ea typeface="Montserrat"/>
              <a:cs typeface="Montserrat"/>
              <a:sym typeface="Montserrat"/>
            </a:endParaRPr>
          </a:p>
          <a:p>
            <a:pPr marL="0" lvl="0" indent="0" algn="l" rtl="0">
              <a:lnSpc>
                <a:spcPct val="110000"/>
              </a:lnSpc>
              <a:spcBef>
                <a:spcPts val="0"/>
              </a:spcBef>
              <a:spcAft>
                <a:spcPts val="0"/>
              </a:spcAft>
              <a:buNone/>
            </a:pPr>
            <a:endParaRPr sz="800">
              <a:latin typeface="Montserrat"/>
              <a:ea typeface="Montserrat"/>
              <a:cs typeface="Montserrat"/>
              <a:sym typeface="Montserrat"/>
            </a:endParaRPr>
          </a:p>
          <a:p>
            <a:pPr marL="457200" lvl="0" indent="-279400" algn="l" rtl="0">
              <a:lnSpc>
                <a:spcPct val="110000"/>
              </a:lnSpc>
              <a:spcBef>
                <a:spcPts val="0"/>
              </a:spcBef>
              <a:spcAft>
                <a:spcPts val="0"/>
              </a:spcAft>
              <a:buSzPts val="800"/>
              <a:buFont typeface="Montserrat"/>
              <a:buChar char="●"/>
            </a:pPr>
            <a:r>
              <a:rPr lang="en" sz="800">
                <a:latin typeface="Montserrat Medium"/>
                <a:ea typeface="Montserrat Medium"/>
                <a:cs typeface="Montserrat Medium"/>
                <a:sym typeface="Montserrat Medium"/>
              </a:rPr>
              <a:t>Personality Inventory:</a:t>
            </a:r>
            <a:r>
              <a:rPr lang="en" sz="800">
                <a:latin typeface="Montserrat"/>
                <a:ea typeface="Montserrat"/>
                <a:cs typeface="Montserrat"/>
                <a:sym typeface="Montserrat"/>
              </a:rPr>
              <a:t> Discovering the type of personality that clarifies who you are.</a:t>
            </a:r>
            <a:endParaRPr sz="800">
              <a:latin typeface="Montserrat"/>
              <a:ea typeface="Montserrat"/>
              <a:cs typeface="Montserrat"/>
              <a:sym typeface="Montserrat"/>
            </a:endParaRPr>
          </a:p>
          <a:p>
            <a:pPr marL="457200" lvl="0" indent="-279400" algn="l" rtl="0">
              <a:lnSpc>
                <a:spcPct val="110000"/>
              </a:lnSpc>
              <a:spcBef>
                <a:spcPts val="0"/>
              </a:spcBef>
              <a:spcAft>
                <a:spcPts val="0"/>
              </a:spcAft>
              <a:buSzPts val="800"/>
              <a:buFont typeface="Montserrat"/>
              <a:buChar char="●"/>
            </a:pPr>
            <a:r>
              <a:rPr lang="en" sz="800">
                <a:latin typeface="Montserrat Medium"/>
                <a:ea typeface="Montserrat Medium"/>
                <a:cs typeface="Montserrat Medium"/>
                <a:sym typeface="Montserrat Medium"/>
              </a:rPr>
              <a:t>Vocational Assessment:</a:t>
            </a:r>
            <a:r>
              <a:rPr lang="en" sz="800">
                <a:latin typeface="Montserrat"/>
                <a:ea typeface="Montserrat"/>
                <a:cs typeface="Montserrat"/>
                <a:sym typeface="Montserrat"/>
              </a:rPr>
              <a:t> Discovering the role in the Church that God designed you to fulfill</a:t>
            </a:r>
            <a:endParaRPr sz="800">
              <a:latin typeface="Montserrat"/>
              <a:ea typeface="Montserrat"/>
              <a:cs typeface="Montserrat"/>
              <a:sym typeface="Montserrat"/>
            </a:endParaRPr>
          </a:p>
          <a:p>
            <a:pPr marL="457200" lvl="0" indent="-279400" algn="l" rtl="0">
              <a:lnSpc>
                <a:spcPct val="110000"/>
              </a:lnSpc>
              <a:spcBef>
                <a:spcPts val="0"/>
              </a:spcBef>
              <a:spcAft>
                <a:spcPts val="0"/>
              </a:spcAft>
              <a:buSzPts val="800"/>
              <a:buFont typeface="Montserrat"/>
              <a:buChar char="●"/>
            </a:pPr>
            <a:r>
              <a:rPr lang="en" sz="800">
                <a:latin typeface="Montserrat Medium"/>
                <a:ea typeface="Montserrat Medium"/>
                <a:cs typeface="Montserrat Medium"/>
                <a:sym typeface="Montserrat Medium"/>
              </a:rPr>
              <a:t>Narrative Analysis:</a:t>
            </a:r>
            <a:r>
              <a:rPr lang="en" sz="800">
                <a:latin typeface="Montserrat"/>
                <a:ea typeface="Montserrat"/>
                <a:cs typeface="Montserrat"/>
                <a:sym typeface="Montserrat"/>
              </a:rPr>
              <a:t> Discovering the experiences that have helped shape you</a:t>
            </a:r>
            <a:endParaRPr sz="800">
              <a:latin typeface="Montserrat"/>
              <a:ea typeface="Montserrat"/>
              <a:cs typeface="Montserrat"/>
              <a:sym typeface="Montserrat"/>
            </a:endParaRPr>
          </a:p>
          <a:p>
            <a:pPr marL="0" lvl="0" indent="0" algn="l" rtl="0">
              <a:lnSpc>
                <a:spcPct val="110000"/>
              </a:lnSpc>
              <a:spcBef>
                <a:spcPts val="0"/>
              </a:spcBef>
              <a:spcAft>
                <a:spcPts val="0"/>
              </a:spcAft>
              <a:buNone/>
            </a:pPr>
            <a:endParaRPr sz="800">
              <a:latin typeface="Montserrat"/>
              <a:ea typeface="Montserrat"/>
              <a:cs typeface="Montserrat"/>
              <a:sym typeface="Montserrat"/>
            </a:endParaRPr>
          </a:p>
          <a:p>
            <a:pPr marL="0" lvl="0" indent="0" algn="l" rtl="0">
              <a:lnSpc>
                <a:spcPct val="110000"/>
              </a:lnSpc>
              <a:spcBef>
                <a:spcPts val="0"/>
              </a:spcBef>
              <a:spcAft>
                <a:spcPts val="0"/>
              </a:spcAft>
              <a:buNone/>
            </a:pPr>
            <a:endParaRPr sz="800">
              <a:latin typeface="Montserrat"/>
              <a:ea typeface="Montserrat"/>
              <a:cs typeface="Montserrat"/>
              <a:sym typeface="Montserrat"/>
            </a:endParaRPr>
          </a:p>
          <a:p>
            <a:pPr marL="0" lvl="0" indent="0" algn="l" rtl="0">
              <a:lnSpc>
                <a:spcPct val="110000"/>
              </a:lnSpc>
              <a:spcBef>
                <a:spcPts val="0"/>
              </a:spcBef>
              <a:spcAft>
                <a:spcPts val="0"/>
              </a:spcAft>
              <a:buNone/>
            </a:pPr>
            <a:r>
              <a:rPr lang="en" sz="800">
                <a:latin typeface="Montserrat"/>
                <a:ea typeface="Montserrat"/>
                <a:cs typeface="Montserrat"/>
                <a:sym typeface="Montserrat"/>
              </a:rPr>
              <a:t>THE INNER TRIANGLE: </a:t>
            </a:r>
            <a:endParaRPr sz="800">
              <a:latin typeface="Montserrat"/>
              <a:ea typeface="Montserrat"/>
              <a:cs typeface="Montserrat"/>
              <a:sym typeface="Montserrat"/>
            </a:endParaRPr>
          </a:p>
          <a:p>
            <a:pPr marL="0" lvl="0" indent="0" algn="l" rtl="0">
              <a:lnSpc>
                <a:spcPct val="110000"/>
              </a:lnSpc>
              <a:spcBef>
                <a:spcPts val="0"/>
              </a:spcBef>
              <a:spcAft>
                <a:spcPts val="0"/>
              </a:spcAft>
              <a:buNone/>
            </a:pPr>
            <a:r>
              <a:rPr lang="en" sz="800">
                <a:latin typeface="Montserrat"/>
                <a:ea typeface="Montserrat"/>
                <a:cs typeface="Montserrat"/>
                <a:sym typeface="Montserrat"/>
              </a:rPr>
              <a:t>The subjective sense of your person which serves to clarify the more abstract clues to your calling</a:t>
            </a:r>
            <a:endParaRPr sz="800">
              <a:latin typeface="Montserrat"/>
              <a:ea typeface="Montserrat"/>
              <a:cs typeface="Montserrat"/>
              <a:sym typeface="Montserrat"/>
            </a:endParaRPr>
          </a:p>
          <a:p>
            <a:pPr marL="0" lvl="0" indent="0" algn="l" rtl="0">
              <a:lnSpc>
                <a:spcPct val="110000"/>
              </a:lnSpc>
              <a:spcBef>
                <a:spcPts val="0"/>
              </a:spcBef>
              <a:spcAft>
                <a:spcPts val="0"/>
              </a:spcAft>
              <a:buNone/>
            </a:pPr>
            <a:endParaRPr sz="800">
              <a:latin typeface="Montserrat"/>
              <a:ea typeface="Montserrat"/>
              <a:cs typeface="Montserrat"/>
              <a:sym typeface="Montserrat"/>
            </a:endParaRPr>
          </a:p>
          <a:p>
            <a:pPr marL="457200" lvl="0" indent="-279400" algn="l" rtl="0">
              <a:lnSpc>
                <a:spcPct val="110000"/>
              </a:lnSpc>
              <a:spcBef>
                <a:spcPts val="0"/>
              </a:spcBef>
              <a:spcAft>
                <a:spcPts val="0"/>
              </a:spcAft>
              <a:buSzPts val="800"/>
              <a:buFont typeface="Montserrat"/>
              <a:buChar char="●"/>
            </a:pPr>
            <a:r>
              <a:rPr lang="en" sz="800">
                <a:latin typeface="Montserrat Medium"/>
                <a:ea typeface="Montserrat Medium"/>
                <a:cs typeface="Montserrat Medium"/>
                <a:sym typeface="Montserrat Medium"/>
              </a:rPr>
              <a:t>Emotional Evaluation</a:t>
            </a:r>
            <a:r>
              <a:rPr lang="en" sz="800">
                <a:latin typeface="Montserrat"/>
                <a:ea typeface="Montserrat"/>
                <a:cs typeface="Montserrat"/>
                <a:sym typeface="Montserrat"/>
              </a:rPr>
              <a:t>: Discovering the areas you are naturally drawn to</a:t>
            </a:r>
            <a:endParaRPr sz="800">
              <a:latin typeface="Montserrat"/>
              <a:ea typeface="Montserrat"/>
              <a:cs typeface="Montserrat"/>
              <a:sym typeface="Montserrat"/>
            </a:endParaRPr>
          </a:p>
          <a:p>
            <a:pPr marL="457200" lvl="0" indent="-279400" algn="l" rtl="0">
              <a:lnSpc>
                <a:spcPct val="110000"/>
              </a:lnSpc>
              <a:spcBef>
                <a:spcPts val="0"/>
              </a:spcBef>
              <a:spcAft>
                <a:spcPts val="0"/>
              </a:spcAft>
              <a:buSzPts val="800"/>
              <a:buFont typeface="Montserrat"/>
              <a:buChar char="●"/>
            </a:pPr>
            <a:r>
              <a:rPr lang="en" sz="800">
                <a:latin typeface="Montserrat Medium"/>
                <a:ea typeface="Montserrat Medium"/>
                <a:cs typeface="Montserrat Medium"/>
                <a:sym typeface="Montserrat Medium"/>
              </a:rPr>
              <a:t>Listening Prayer:</a:t>
            </a:r>
            <a:r>
              <a:rPr lang="en" sz="800">
                <a:latin typeface="Montserrat"/>
                <a:ea typeface="Montserrat"/>
                <a:cs typeface="Montserrat"/>
                <a:sym typeface="Montserrat"/>
              </a:rPr>
              <a:t> Discovering the words God is speaking</a:t>
            </a:r>
            <a:endParaRPr sz="800">
              <a:latin typeface="Montserrat"/>
              <a:ea typeface="Montserrat"/>
              <a:cs typeface="Montserrat"/>
              <a:sym typeface="Montserrat"/>
            </a:endParaRPr>
          </a:p>
          <a:p>
            <a:pPr marL="457200" lvl="0" indent="-279400" algn="l" rtl="0">
              <a:lnSpc>
                <a:spcPct val="110000"/>
              </a:lnSpc>
              <a:spcBef>
                <a:spcPts val="0"/>
              </a:spcBef>
              <a:spcAft>
                <a:spcPts val="0"/>
              </a:spcAft>
              <a:buSzPts val="800"/>
              <a:buFont typeface="Montserrat"/>
              <a:buChar char="●"/>
            </a:pPr>
            <a:r>
              <a:rPr lang="en" sz="800">
                <a:latin typeface="Montserrat Medium"/>
                <a:ea typeface="Montserrat Medium"/>
                <a:cs typeface="Montserrat Medium"/>
                <a:sym typeface="Montserrat Medium"/>
              </a:rPr>
              <a:t>Counselor Input:</a:t>
            </a:r>
            <a:r>
              <a:rPr lang="en" sz="800">
                <a:latin typeface="Montserrat"/>
                <a:ea typeface="Montserrat"/>
                <a:cs typeface="Montserrat"/>
                <a:sym typeface="Montserrat"/>
              </a:rPr>
              <a:t> Discovering the advice of mentors and leaders</a:t>
            </a:r>
            <a:endParaRPr sz="800">
              <a:latin typeface="Montserrat"/>
              <a:ea typeface="Montserrat"/>
              <a:cs typeface="Montserrat"/>
              <a:sym typeface="Montserrat"/>
            </a:endParaRPr>
          </a:p>
          <a:p>
            <a:pPr marL="0" lvl="0" indent="0" algn="l" rtl="0">
              <a:spcBef>
                <a:spcPts val="0"/>
              </a:spcBef>
              <a:spcAft>
                <a:spcPts val="0"/>
              </a:spcAft>
              <a:buNone/>
            </a:pPr>
            <a:endParaRPr sz="800">
              <a:latin typeface="Montserrat"/>
              <a:ea typeface="Montserrat"/>
              <a:cs typeface="Montserrat"/>
              <a:sym typeface="Montserra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78"/>
          <p:cNvSpPr/>
          <p:nvPr/>
        </p:nvSpPr>
        <p:spPr>
          <a:xfrm>
            <a:off x="972825" y="782300"/>
            <a:ext cx="7327200" cy="3740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78"/>
          <p:cNvSpPr txBox="1"/>
          <p:nvPr/>
        </p:nvSpPr>
        <p:spPr>
          <a:xfrm>
            <a:off x="1371900" y="691825"/>
            <a:ext cx="6400200" cy="37326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lnSpc>
                <a:spcPct val="150000"/>
              </a:lnSpc>
              <a:spcBef>
                <a:spcPts val="1000"/>
              </a:spcBef>
              <a:spcAft>
                <a:spcPts val="0"/>
              </a:spcAft>
              <a:buNone/>
            </a:pPr>
            <a:endParaRPr sz="900">
              <a:solidFill>
                <a:srgbClr val="434343"/>
              </a:solidFill>
              <a:highlight>
                <a:srgbClr val="FFFFFF"/>
              </a:highlight>
              <a:latin typeface="Century Gothic"/>
              <a:ea typeface="Century Gothic"/>
              <a:cs typeface="Century Gothic"/>
              <a:sym typeface="Century Gothic"/>
            </a:endParaRPr>
          </a:p>
          <a:p>
            <a:pPr marL="0" lvl="0" indent="0" algn="ctr" rtl="0">
              <a:lnSpc>
                <a:spcPct val="150000"/>
              </a:lnSpc>
              <a:spcBef>
                <a:spcPts val="1000"/>
              </a:spcBef>
              <a:spcAft>
                <a:spcPts val="0"/>
              </a:spcAft>
              <a:buNone/>
            </a:pPr>
            <a:r>
              <a:rPr lang="en" sz="1500">
                <a:solidFill>
                  <a:srgbClr val="434343"/>
                </a:solidFill>
                <a:highlight>
                  <a:srgbClr val="FFFFFF"/>
                </a:highlight>
                <a:latin typeface="Montserrat Medium"/>
                <a:ea typeface="Montserrat Medium"/>
                <a:cs typeface="Montserrat Medium"/>
                <a:sym typeface="Montserrat Medium"/>
              </a:rPr>
              <a:t>breakout reflection</a:t>
            </a:r>
            <a:endParaRPr sz="700">
              <a:solidFill>
                <a:srgbClr val="434343"/>
              </a:solidFill>
              <a:highlight>
                <a:srgbClr val="FFFFFF"/>
              </a:highlight>
              <a:latin typeface="Montserrat Medium"/>
              <a:ea typeface="Montserrat Medium"/>
              <a:cs typeface="Montserrat Medium"/>
              <a:sym typeface="Montserrat Medium"/>
            </a:endParaRPr>
          </a:p>
          <a:p>
            <a:pPr marL="0" lvl="0" indent="0" algn="ctr" rtl="0">
              <a:lnSpc>
                <a:spcPct val="115000"/>
              </a:lnSpc>
              <a:spcBef>
                <a:spcPts val="1000"/>
              </a:spcBef>
              <a:spcAft>
                <a:spcPts val="0"/>
              </a:spcAft>
              <a:buNone/>
            </a:pPr>
            <a:endParaRPr sz="1100">
              <a:solidFill>
                <a:srgbClr val="434343"/>
              </a:solidFill>
              <a:highlight>
                <a:srgbClr val="FFFFFF"/>
              </a:highlight>
              <a:latin typeface="Roboto"/>
              <a:ea typeface="Roboto"/>
              <a:cs typeface="Roboto"/>
              <a:sym typeface="Roboto"/>
            </a:endParaRPr>
          </a:p>
          <a:p>
            <a:pPr marL="0" lvl="0" indent="0" algn="ctr" rtl="0">
              <a:lnSpc>
                <a:spcPct val="115000"/>
              </a:lnSpc>
              <a:spcBef>
                <a:spcPts val="1000"/>
              </a:spcBef>
              <a:spcAft>
                <a:spcPts val="0"/>
              </a:spcAft>
              <a:buNone/>
            </a:pPr>
            <a:r>
              <a:rPr lang="en" sz="1300">
                <a:solidFill>
                  <a:srgbClr val="434343"/>
                </a:solidFill>
                <a:highlight>
                  <a:srgbClr val="FFFFFF"/>
                </a:highlight>
                <a:latin typeface="Montserrat Medium"/>
                <a:ea typeface="Montserrat Medium"/>
                <a:cs typeface="Montserrat Medium"/>
                <a:sym typeface="Montserrat Medium"/>
              </a:rPr>
              <a:t>Map out what exists in your current work related to microchurches and services you might be offering those leaders? </a:t>
            </a:r>
            <a:endParaRPr sz="1300">
              <a:solidFill>
                <a:srgbClr val="434343"/>
              </a:solidFill>
              <a:highlight>
                <a:srgbClr val="FFFFFF"/>
              </a:highlight>
              <a:latin typeface="Montserrat Medium"/>
              <a:ea typeface="Montserrat Medium"/>
              <a:cs typeface="Montserrat Medium"/>
              <a:sym typeface="Montserrat Medium"/>
            </a:endParaRPr>
          </a:p>
          <a:p>
            <a:pPr marL="0" lvl="0" indent="0" algn="ctr" rtl="0">
              <a:lnSpc>
                <a:spcPct val="115000"/>
              </a:lnSpc>
              <a:spcBef>
                <a:spcPts val="1000"/>
              </a:spcBef>
              <a:spcAft>
                <a:spcPts val="0"/>
              </a:spcAft>
              <a:buNone/>
            </a:pPr>
            <a:endParaRPr sz="1300">
              <a:solidFill>
                <a:srgbClr val="434343"/>
              </a:solidFill>
              <a:highlight>
                <a:srgbClr val="FFFFFF"/>
              </a:highlight>
              <a:latin typeface="Montserrat Medium"/>
              <a:ea typeface="Montserrat Medium"/>
              <a:cs typeface="Montserrat Medium"/>
              <a:sym typeface="Montserrat Medium"/>
            </a:endParaRPr>
          </a:p>
          <a:p>
            <a:pPr marL="0" lvl="0" indent="0" algn="ctr" rtl="0">
              <a:lnSpc>
                <a:spcPct val="115000"/>
              </a:lnSpc>
              <a:spcBef>
                <a:spcPts val="800"/>
              </a:spcBef>
              <a:spcAft>
                <a:spcPts val="0"/>
              </a:spcAft>
              <a:buNone/>
            </a:pPr>
            <a:r>
              <a:rPr lang="en" sz="1300">
                <a:solidFill>
                  <a:srgbClr val="434343"/>
                </a:solidFill>
                <a:highlight>
                  <a:srgbClr val="FFFFFF"/>
                </a:highlight>
                <a:latin typeface="Montserrat Medium"/>
                <a:ea typeface="Montserrat Medium"/>
                <a:cs typeface="Montserrat Medium"/>
                <a:sym typeface="Montserrat Medium"/>
              </a:rPr>
              <a:t>Where are people on the journey? What might help </a:t>
            </a:r>
            <a:endParaRPr sz="1300">
              <a:solidFill>
                <a:srgbClr val="434343"/>
              </a:solidFill>
              <a:highlight>
                <a:srgbClr val="FFFFFF"/>
              </a:highlight>
              <a:latin typeface="Montserrat Medium"/>
              <a:ea typeface="Montserrat Medium"/>
              <a:cs typeface="Montserrat Medium"/>
              <a:sym typeface="Montserrat Medium"/>
            </a:endParaRPr>
          </a:p>
          <a:p>
            <a:pPr marL="0" lvl="0" indent="0" algn="ctr" rtl="0">
              <a:lnSpc>
                <a:spcPct val="115000"/>
              </a:lnSpc>
              <a:spcBef>
                <a:spcPts val="0"/>
              </a:spcBef>
              <a:spcAft>
                <a:spcPts val="0"/>
              </a:spcAft>
              <a:buNone/>
            </a:pPr>
            <a:r>
              <a:rPr lang="en" sz="1300">
                <a:solidFill>
                  <a:srgbClr val="434343"/>
                </a:solidFill>
                <a:highlight>
                  <a:srgbClr val="FFFFFF"/>
                </a:highlight>
                <a:latin typeface="Montserrat Medium"/>
                <a:ea typeface="Montserrat Medium"/>
                <a:cs typeface="Montserrat Medium"/>
                <a:sym typeface="Montserrat Medium"/>
              </a:rPr>
              <a:t>them get to next step?</a:t>
            </a:r>
            <a:endParaRPr sz="1300">
              <a:solidFill>
                <a:srgbClr val="434343"/>
              </a:solidFill>
              <a:highlight>
                <a:srgbClr val="FFFFFF"/>
              </a:highlight>
              <a:latin typeface="Montserrat Medium"/>
              <a:ea typeface="Montserrat Medium"/>
              <a:cs typeface="Montserrat Medium"/>
              <a:sym typeface="Montserrat Medium"/>
            </a:endParaRPr>
          </a:p>
          <a:p>
            <a:pPr marL="0" lvl="0" indent="0" algn="ctr" rtl="0">
              <a:lnSpc>
                <a:spcPct val="115000"/>
              </a:lnSpc>
              <a:spcBef>
                <a:spcPts val="1000"/>
              </a:spcBef>
              <a:spcAft>
                <a:spcPts val="0"/>
              </a:spcAft>
              <a:buNone/>
            </a:pPr>
            <a:endParaRPr sz="1000">
              <a:solidFill>
                <a:srgbClr val="434343"/>
              </a:solidFill>
              <a:highlight>
                <a:srgbClr val="FFFFFF"/>
              </a:highlight>
              <a:latin typeface="Montserrat Medium"/>
              <a:ea typeface="Montserrat Medium"/>
              <a:cs typeface="Montserrat Medium"/>
              <a:sym typeface="Montserrat Medium"/>
            </a:endParaRPr>
          </a:p>
          <a:p>
            <a:pPr marL="0" lvl="0" indent="0" algn="ctr" rtl="0">
              <a:lnSpc>
                <a:spcPct val="115000"/>
              </a:lnSpc>
              <a:spcBef>
                <a:spcPts val="1000"/>
              </a:spcBef>
              <a:spcAft>
                <a:spcPts val="0"/>
              </a:spcAft>
              <a:buNone/>
            </a:pPr>
            <a:endParaRPr sz="1000">
              <a:solidFill>
                <a:srgbClr val="434343"/>
              </a:solidFill>
              <a:highlight>
                <a:srgbClr val="FFFFFF"/>
              </a:highlight>
              <a:latin typeface="Montserrat Medium"/>
              <a:ea typeface="Montserrat Medium"/>
              <a:cs typeface="Montserrat Medium"/>
              <a:sym typeface="Montserrat Medium"/>
            </a:endParaRPr>
          </a:p>
          <a:p>
            <a:pPr marL="0" lvl="0" indent="0" algn="ctr" rtl="0">
              <a:lnSpc>
                <a:spcPct val="115000"/>
              </a:lnSpc>
              <a:spcBef>
                <a:spcPts val="1000"/>
              </a:spcBef>
              <a:spcAft>
                <a:spcPts val="0"/>
              </a:spcAft>
              <a:buNone/>
            </a:pPr>
            <a:endParaRPr sz="1100">
              <a:solidFill>
                <a:srgbClr val="434343"/>
              </a:solidFill>
              <a:highlight>
                <a:srgbClr val="FFFFFF"/>
              </a:highlight>
              <a:latin typeface="Roboto"/>
              <a:ea typeface="Roboto"/>
              <a:cs typeface="Roboto"/>
              <a:sym typeface="Roboto"/>
            </a:endParaRPr>
          </a:p>
          <a:p>
            <a:pPr marL="0" lvl="0" indent="0" algn="l" rtl="0">
              <a:spcBef>
                <a:spcPts val="800"/>
              </a:spcBef>
              <a:spcAft>
                <a:spcPts val="0"/>
              </a:spcAft>
              <a:buNone/>
            </a:pPr>
            <a:endParaRPr>
              <a:solidFill>
                <a:srgbClr val="434343"/>
              </a:solidFill>
              <a:latin typeface="Century Gothic"/>
              <a:ea typeface="Century Gothic"/>
              <a:cs typeface="Century Gothic"/>
              <a:sym typeface="Century Gothic"/>
            </a:endParaRPr>
          </a:p>
        </p:txBody>
      </p:sp>
      <p:cxnSp>
        <p:nvCxnSpPr>
          <p:cNvPr id="585" name="Google Shape;585;p78"/>
          <p:cNvCxnSpPr/>
          <p:nvPr/>
        </p:nvCxnSpPr>
        <p:spPr>
          <a:xfrm>
            <a:off x="3599400" y="1717466"/>
            <a:ext cx="1945200" cy="0"/>
          </a:xfrm>
          <a:prstGeom prst="straightConnector1">
            <a:avLst/>
          </a:prstGeom>
          <a:noFill/>
          <a:ln w="9525" cap="flat" cmpd="sng">
            <a:solidFill>
              <a:srgbClr val="002F4A"/>
            </a:solidFill>
            <a:prstDash val="solid"/>
            <a:round/>
            <a:headEnd type="none" w="med" len="med"/>
            <a:tailEnd type="none" w="med" len="med"/>
          </a:ln>
        </p:spPr>
      </p:cxnSp>
      <p:sp>
        <p:nvSpPr>
          <p:cNvPr id="586" name="Google Shape;586;p78"/>
          <p:cNvSpPr txBox="1"/>
          <p:nvPr/>
        </p:nvSpPr>
        <p:spPr>
          <a:xfrm>
            <a:off x="4344500" y="4651800"/>
            <a:ext cx="4290000" cy="263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lt1"/>
                </a:solidFill>
                <a:latin typeface="Montserrat"/>
                <a:ea typeface="Montserrat"/>
                <a:cs typeface="Montserrat"/>
                <a:sym typeface="Montserrat"/>
              </a:rPr>
              <a:t>Session 1 | Overview of Microchurches + Networks</a:t>
            </a:r>
            <a:endParaRPr sz="800">
              <a:solidFill>
                <a:schemeClr val="lt1"/>
              </a:solidFill>
              <a:latin typeface="Montserrat"/>
              <a:ea typeface="Montserrat"/>
              <a:cs typeface="Montserrat"/>
              <a:sym typeface="Montserra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grpSp>
        <p:nvGrpSpPr>
          <p:cNvPr id="591" name="Google Shape;591;p79"/>
          <p:cNvGrpSpPr/>
          <p:nvPr/>
        </p:nvGrpSpPr>
        <p:grpSpPr>
          <a:xfrm>
            <a:off x="1374149" y="785375"/>
            <a:ext cx="6395702" cy="3877550"/>
            <a:chOff x="1500625" y="738500"/>
            <a:chExt cx="6395702" cy="3877550"/>
          </a:xfrm>
        </p:grpSpPr>
        <p:sp>
          <p:nvSpPr>
            <p:cNvPr id="592" name="Google Shape;592;p79"/>
            <p:cNvSpPr txBox="1"/>
            <p:nvPr/>
          </p:nvSpPr>
          <p:spPr>
            <a:xfrm>
              <a:off x="1500625" y="738500"/>
              <a:ext cx="6395700" cy="33504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lnSpc>
                  <a:spcPct val="138000"/>
                </a:lnSpc>
                <a:spcBef>
                  <a:spcPts val="0"/>
                </a:spcBef>
                <a:spcAft>
                  <a:spcPts val="0"/>
                </a:spcAft>
                <a:buNone/>
              </a:pPr>
              <a:endParaRPr sz="1300">
                <a:solidFill>
                  <a:srgbClr val="FFFFFF"/>
                </a:solidFill>
                <a:latin typeface="Montserrat SemiBold"/>
                <a:ea typeface="Montserrat SemiBold"/>
                <a:cs typeface="Montserrat SemiBold"/>
                <a:sym typeface="Montserrat SemiBold"/>
              </a:endParaRPr>
            </a:p>
          </p:txBody>
        </p:sp>
        <p:pic>
          <p:nvPicPr>
            <p:cNvPr id="593" name="Google Shape;593;p79"/>
            <p:cNvPicPr preferRelativeResize="0"/>
            <p:nvPr/>
          </p:nvPicPr>
          <p:blipFill>
            <a:blip r:embed="rId3">
              <a:alphaModFix amt="45000"/>
            </a:blip>
            <a:stretch>
              <a:fillRect/>
            </a:stretch>
          </p:blipFill>
          <p:spPr>
            <a:xfrm>
              <a:off x="1500625" y="738500"/>
              <a:ext cx="6395702" cy="3350400"/>
            </a:xfrm>
            <a:prstGeom prst="rect">
              <a:avLst/>
            </a:prstGeom>
            <a:noFill/>
            <a:ln>
              <a:noFill/>
            </a:ln>
          </p:spPr>
        </p:pic>
        <p:sp>
          <p:nvSpPr>
            <p:cNvPr id="594" name="Google Shape;594;p79"/>
            <p:cNvSpPr txBox="1"/>
            <p:nvPr/>
          </p:nvSpPr>
          <p:spPr>
            <a:xfrm>
              <a:off x="1809350" y="4215850"/>
              <a:ext cx="591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Montserrat SemiBold"/>
                  <a:ea typeface="Montserrat SemiBold"/>
                  <a:cs typeface="Montserrat SemiBold"/>
                  <a:sym typeface="Montserrat SemiBold"/>
                </a:rPr>
                <a:t>WWW.UNDERGROUNDNETWORK.ORG/UPCOMING-EVENTS</a:t>
              </a:r>
              <a:endParaRPr>
                <a:solidFill>
                  <a:srgbClr val="FFFFFF"/>
                </a:solidFill>
                <a:latin typeface="Montserrat SemiBold"/>
                <a:ea typeface="Montserrat SemiBold"/>
                <a:cs typeface="Montserrat SemiBold"/>
                <a:sym typeface="Montserrat SemiBold"/>
              </a:endParaRPr>
            </a:p>
          </p:txBody>
        </p:sp>
        <p:sp>
          <p:nvSpPr>
            <p:cNvPr id="595" name="Google Shape;595;p79"/>
            <p:cNvSpPr txBox="1"/>
            <p:nvPr/>
          </p:nvSpPr>
          <p:spPr>
            <a:xfrm>
              <a:off x="1500625" y="738500"/>
              <a:ext cx="6395700" cy="3198600"/>
            </a:xfrm>
            <a:prstGeom prst="rect">
              <a:avLst/>
            </a:prstGeom>
            <a:noFill/>
            <a:ln>
              <a:noFill/>
            </a:ln>
          </p:spPr>
          <p:txBody>
            <a:bodyPr spcFirstLastPara="1" wrap="square" lIns="91425" tIns="91425" rIns="91425" bIns="91425" anchor="t" anchorCtr="0">
              <a:spAutoFit/>
            </a:bodyPr>
            <a:lstStyle/>
            <a:p>
              <a:pPr marL="0" lvl="0" indent="0" algn="ctr" rtl="0">
                <a:lnSpc>
                  <a:spcPct val="138000"/>
                </a:lnSpc>
                <a:spcBef>
                  <a:spcPts val="0"/>
                </a:spcBef>
                <a:spcAft>
                  <a:spcPts val="0"/>
                </a:spcAft>
                <a:buNone/>
              </a:pPr>
              <a:endParaRPr sz="600">
                <a:solidFill>
                  <a:srgbClr val="FFFFFF"/>
                </a:solidFill>
                <a:latin typeface="Montserrat SemiBold"/>
                <a:ea typeface="Montserrat SemiBold"/>
                <a:cs typeface="Montserrat SemiBold"/>
                <a:sym typeface="Montserrat SemiBold"/>
              </a:endParaRPr>
            </a:p>
            <a:p>
              <a:pPr marL="0" lvl="0" indent="0" algn="ctr" rtl="0">
                <a:lnSpc>
                  <a:spcPct val="138000"/>
                </a:lnSpc>
                <a:spcBef>
                  <a:spcPts val="0"/>
                </a:spcBef>
                <a:spcAft>
                  <a:spcPts val="0"/>
                </a:spcAft>
                <a:buNone/>
              </a:pPr>
              <a:r>
                <a:rPr lang="en" sz="2500">
                  <a:solidFill>
                    <a:srgbClr val="FFFFFF"/>
                  </a:solidFill>
                  <a:latin typeface="Montserrat SemiBold"/>
                  <a:ea typeface="Montserrat SemiBold"/>
                  <a:cs typeface="Montserrat SemiBold"/>
                  <a:sym typeface="Montserrat SemiBold"/>
                </a:rPr>
                <a:t>MICROCHURCH RESOURCES</a:t>
              </a:r>
              <a:endParaRPr sz="2400">
                <a:solidFill>
                  <a:srgbClr val="FFFFFF"/>
                </a:solidFill>
                <a:latin typeface="Roboto"/>
                <a:ea typeface="Roboto"/>
                <a:cs typeface="Roboto"/>
                <a:sym typeface="Roboto"/>
              </a:endParaRPr>
            </a:p>
            <a:p>
              <a:pPr marL="0" lvl="0" indent="0" algn="ctr" rtl="0">
                <a:spcBef>
                  <a:spcPts val="0"/>
                </a:spcBef>
                <a:spcAft>
                  <a:spcPts val="0"/>
                </a:spcAft>
                <a:buNone/>
              </a:pPr>
              <a:endParaRPr sz="900">
                <a:solidFill>
                  <a:srgbClr val="FFFFFF"/>
                </a:solidFill>
                <a:latin typeface="Montserrat SemiBold"/>
                <a:ea typeface="Montserrat SemiBold"/>
                <a:cs typeface="Montserrat SemiBold"/>
                <a:sym typeface="Montserrat SemiBold"/>
              </a:endParaRPr>
            </a:p>
            <a:p>
              <a:pPr marL="0" lvl="0" indent="0" algn="ctr" rtl="0">
                <a:spcBef>
                  <a:spcPts val="0"/>
                </a:spcBef>
                <a:spcAft>
                  <a:spcPts val="0"/>
                </a:spcAft>
                <a:buNone/>
              </a:pPr>
              <a:endParaRPr sz="900">
                <a:solidFill>
                  <a:srgbClr val="FFFFFF"/>
                </a:solidFill>
                <a:latin typeface="Montserrat SemiBold"/>
                <a:ea typeface="Montserrat SemiBold"/>
                <a:cs typeface="Montserrat SemiBold"/>
                <a:sym typeface="Montserrat SemiBold"/>
              </a:endParaRPr>
            </a:p>
            <a:p>
              <a:pPr marL="0" lvl="0" indent="0" algn="ctr" rtl="0">
                <a:lnSpc>
                  <a:spcPct val="138000"/>
                </a:lnSpc>
                <a:spcBef>
                  <a:spcPts val="0"/>
                </a:spcBef>
                <a:spcAft>
                  <a:spcPts val="0"/>
                </a:spcAft>
                <a:buNone/>
              </a:pPr>
              <a:r>
                <a:rPr lang="en" sz="1300">
                  <a:solidFill>
                    <a:srgbClr val="FFFFFF"/>
                  </a:solidFill>
                  <a:latin typeface="Montserrat SemiBold"/>
                  <a:ea typeface="Montserrat SemiBold"/>
                  <a:cs typeface="Montserrat SemiBold"/>
                  <a:sym typeface="Montserrat SemiBold"/>
                </a:rPr>
                <a:t>OTHER RESOURCES</a:t>
              </a:r>
              <a:endParaRPr sz="1300">
                <a:solidFill>
                  <a:srgbClr val="FFFFFF"/>
                </a:solidFill>
                <a:latin typeface="Montserrat SemiBold"/>
                <a:ea typeface="Montserrat SemiBold"/>
                <a:cs typeface="Montserrat SemiBold"/>
                <a:sym typeface="Montserrat SemiBold"/>
              </a:endParaRPr>
            </a:p>
            <a:p>
              <a:pPr marL="0" lvl="0" indent="0" algn="ctr" rtl="0">
                <a:lnSpc>
                  <a:spcPct val="138000"/>
                </a:lnSpc>
                <a:spcBef>
                  <a:spcPts val="0"/>
                </a:spcBef>
                <a:spcAft>
                  <a:spcPts val="0"/>
                </a:spcAft>
                <a:buNone/>
              </a:pPr>
              <a:r>
                <a:rPr lang="en" sz="1300">
                  <a:solidFill>
                    <a:srgbClr val="FFFFFF"/>
                  </a:solidFill>
                  <a:latin typeface="Roboto"/>
                  <a:ea typeface="Roboto"/>
                  <a:cs typeface="Roboto"/>
                  <a:sym typeface="Roboto"/>
                </a:rPr>
                <a:t>Book: Microchurches: A Smaller Way</a:t>
              </a:r>
              <a:endParaRPr sz="1300">
                <a:solidFill>
                  <a:srgbClr val="FFFFFF"/>
                </a:solidFill>
                <a:latin typeface="Roboto"/>
                <a:ea typeface="Roboto"/>
                <a:cs typeface="Roboto"/>
                <a:sym typeface="Roboto"/>
              </a:endParaRPr>
            </a:p>
            <a:p>
              <a:pPr marL="0" lvl="0" indent="0" algn="ctr" rtl="0">
                <a:lnSpc>
                  <a:spcPct val="138000"/>
                </a:lnSpc>
                <a:spcBef>
                  <a:spcPts val="0"/>
                </a:spcBef>
                <a:spcAft>
                  <a:spcPts val="0"/>
                </a:spcAft>
                <a:buNone/>
              </a:pPr>
              <a:r>
                <a:rPr lang="en" sz="1300">
                  <a:solidFill>
                    <a:srgbClr val="D0F6FF"/>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www.asmallerway.com</a:t>
              </a:r>
              <a:endParaRPr sz="1300">
                <a:solidFill>
                  <a:srgbClr val="D0F6FF"/>
                </a:solidFill>
                <a:latin typeface="Roboto"/>
                <a:ea typeface="Roboto"/>
                <a:cs typeface="Roboto"/>
                <a:sym typeface="Roboto"/>
              </a:endParaRPr>
            </a:p>
            <a:p>
              <a:pPr marL="0" lvl="0" indent="0" algn="ctr" rtl="0">
                <a:lnSpc>
                  <a:spcPct val="138000"/>
                </a:lnSpc>
                <a:spcBef>
                  <a:spcPts val="0"/>
                </a:spcBef>
                <a:spcAft>
                  <a:spcPts val="0"/>
                </a:spcAft>
                <a:buNone/>
              </a:pPr>
              <a:r>
                <a:rPr lang="en" sz="1300">
                  <a:solidFill>
                    <a:srgbClr val="FFFFFF"/>
                  </a:solidFill>
                  <a:latin typeface="Roboto"/>
                  <a:ea typeface="Roboto"/>
                  <a:cs typeface="Roboto"/>
                  <a:sym typeface="Roboto"/>
                </a:rPr>
                <a:t>Missionary Toolkit</a:t>
              </a:r>
              <a:endParaRPr sz="1300">
                <a:solidFill>
                  <a:srgbClr val="FFFFFF"/>
                </a:solidFill>
                <a:latin typeface="Roboto"/>
                <a:ea typeface="Roboto"/>
                <a:cs typeface="Roboto"/>
                <a:sym typeface="Roboto"/>
              </a:endParaRPr>
            </a:p>
            <a:p>
              <a:pPr marL="0" lvl="0" indent="0" algn="ctr" rtl="0">
                <a:lnSpc>
                  <a:spcPct val="138000"/>
                </a:lnSpc>
                <a:spcBef>
                  <a:spcPts val="0"/>
                </a:spcBef>
                <a:spcAft>
                  <a:spcPts val="0"/>
                </a:spcAft>
                <a:buNone/>
              </a:pPr>
              <a:r>
                <a:rPr lang="en" sz="1300">
                  <a:solidFill>
                    <a:srgbClr val="D0F6FF"/>
                  </a:solidFill>
                  <a:uFill>
                    <a:noFill/>
                  </a:uFill>
                  <a:latin typeface="Roboto"/>
                  <a:ea typeface="Roboto"/>
                  <a:cs typeface="Roboto"/>
                  <a:sym typeface="Roboto"/>
                  <a:hlinkClick r:id="rId5">
                    <a:extLst>
                      <a:ext uri="{A12FA001-AC4F-418D-AE19-62706E023703}">
                        <ahyp:hlinkClr xmlns:ahyp="http://schemas.microsoft.com/office/drawing/2018/hyperlinkcolor" val="tx"/>
                      </a:ext>
                    </a:extLst>
                  </a:hlinkClick>
                </a:rPr>
                <a:t>https://www.tampaunderground.com/toolkit</a:t>
              </a:r>
              <a:endParaRPr>
                <a:latin typeface="Roboto"/>
                <a:ea typeface="Roboto"/>
                <a:cs typeface="Roboto"/>
                <a:sym typeface="Roboto"/>
              </a:endParaRPr>
            </a:p>
            <a:p>
              <a:pPr marL="0" lvl="0" indent="0" algn="ctr" rtl="0">
                <a:lnSpc>
                  <a:spcPct val="138000"/>
                </a:lnSpc>
                <a:spcBef>
                  <a:spcPts val="0"/>
                </a:spcBef>
                <a:spcAft>
                  <a:spcPts val="0"/>
                </a:spcAft>
                <a:buNone/>
              </a:pPr>
              <a:endParaRPr>
                <a:latin typeface="Roboto"/>
                <a:ea typeface="Roboto"/>
                <a:cs typeface="Roboto"/>
                <a:sym typeface="Roboto"/>
              </a:endParaRPr>
            </a:p>
            <a:p>
              <a:pPr marL="0" lvl="0" indent="0" algn="ctr" rtl="0">
                <a:spcBef>
                  <a:spcPts val="0"/>
                </a:spcBef>
                <a:spcAft>
                  <a:spcPts val="0"/>
                </a:spcAft>
                <a:buNone/>
              </a:pPr>
              <a:r>
                <a:rPr lang="en" sz="1300">
                  <a:solidFill>
                    <a:schemeClr val="lt1"/>
                  </a:solidFill>
                  <a:latin typeface="Roboto"/>
                  <a:ea typeface="Roboto"/>
                  <a:cs typeface="Roboto"/>
                  <a:sym typeface="Roboto"/>
                </a:rPr>
                <a:t>Coaching, Consulting, Tampa Visits</a:t>
              </a:r>
              <a:endParaRPr sz="1500">
                <a:solidFill>
                  <a:schemeClr val="lt1"/>
                </a:solidFill>
                <a:latin typeface="Roboto"/>
                <a:ea typeface="Roboto"/>
                <a:cs typeface="Roboto"/>
                <a:sym typeface="Roboto"/>
              </a:endParaRPr>
            </a:p>
            <a:p>
              <a:pPr marL="0" lvl="0" indent="0" algn="ctr" rtl="0">
                <a:spcBef>
                  <a:spcPts val="0"/>
                </a:spcBef>
                <a:spcAft>
                  <a:spcPts val="0"/>
                </a:spcAft>
                <a:buNone/>
              </a:pPr>
              <a:r>
                <a:rPr lang="en" sz="1300" u="sng">
                  <a:solidFill>
                    <a:srgbClr val="D0F6FF"/>
                  </a:solidFill>
                  <a:latin typeface="Roboto"/>
                  <a:ea typeface="Roboto"/>
                  <a:cs typeface="Roboto"/>
                  <a:sym typeface="Roboto"/>
                  <a:hlinkClick r:id="rId6">
                    <a:extLst>
                      <a:ext uri="{A12FA001-AC4F-418D-AE19-62706E023703}">
                        <ahyp:hlinkClr xmlns:ahyp="http://schemas.microsoft.com/office/drawing/2018/hyperlinkcolor" val="tx"/>
                      </a:ext>
                    </a:extLst>
                  </a:hlinkClick>
                </a:rPr>
                <a:t>stacy@undergroundnetwork.org</a:t>
              </a:r>
              <a:endParaRPr>
                <a:latin typeface="Roboto"/>
                <a:ea typeface="Roboto"/>
                <a:cs typeface="Roboto"/>
                <a:sym typeface="Roboto"/>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81"/>
          <p:cNvSpPr/>
          <p:nvPr/>
        </p:nvSpPr>
        <p:spPr>
          <a:xfrm>
            <a:off x="972825" y="782300"/>
            <a:ext cx="7327200" cy="3740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81"/>
          <p:cNvSpPr/>
          <p:nvPr/>
        </p:nvSpPr>
        <p:spPr>
          <a:xfrm>
            <a:off x="1371600" y="817425"/>
            <a:ext cx="6400800" cy="3628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06" name="Google Shape;606;p81"/>
          <p:cNvPicPr preferRelativeResize="0"/>
          <p:nvPr/>
        </p:nvPicPr>
        <p:blipFill>
          <a:blip r:embed="rId3">
            <a:alphaModFix/>
          </a:blip>
          <a:stretch>
            <a:fillRect/>
          </a:stretch>
        </p:blipFill>
        <p:spPr>
          <a:xfrm>
            <a:off x="2319274" y="747257"/>
            <a:ext cx="4505452" cy="4069075"/>
          </a:xfrm>
          <a:prstGeom prst="rect">
            <a:avLst/>
          </a:prstGeom>
          <a:noFill/>
          <a:ln>
            <a:noFill/>
          </a:ln>
        </p:spPr>
      </p:pic>
      <p:sp>
        <p:nvSpPr>
          <p:cNvPr id="607" name="Google Shape;607;p81"/>
          <p:cNvSpPr txBox="1"/>
          <p:nvPr/>
        </p:nvSpPr>
        <p:spPr>
          <a:xfrm>
            <a:off x="2626350" y="519950"/>
            <a:ext cx="38913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002F4A"/>
                </a:solidFill>
                <a:latin typeface="Montserrat SemiBold"/>
                <a:ea typeface="Montserrat SemiBold"/>
                <a:cs typeface="Montserrat SemiBold"/>
                <a:sym typeface="Montserrat SemiBold"/>
              </a:rPr>
              <a:t>RELATIONSHIP VS CREATIVITY</a:t>
            </a:r>
            <a:endParaRPr sz="1200">
              <a:solidFill>
                <a:srgbClr val="002F4A"/>
              </a:solidFill>
              <a:latin typeface="Montserrat"/>
              <a:ea typeface="Montserrat"/>
              <a:cs typeface="Montserrat"/>
              <a:sym typeface="Montserrat"/>
            </a:endParaRPr>
          </a:p>
        </p:txBody>
      </p:sp>
      <p:sp>
        <p:nvSpPr>
          <p:cNvPr id="608" name="Google Shape;608;p81"/>
          <p:cNvSpPr txBox="1"/>
          <p:nvPr/>
        </p:nvSpPr>
        <p:spPr>
          <a:xfrm>
            <a:off x="4344500" y="4728000"/>
            <a:ext cx="4290000" cy="263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lt1"/>
                </a:solidFill>
                <a:latin typeface="Montserrat"/>
                <a:ea typeface="Montserrat"/>
                <a:cs typeface="Montserrat"/>
                <a:sym typeface="Montserrat"/>
              </a:rPr>
              <a:t>Session 4 | Core Leadership Development</a:t>
            </a:r>
            <a:endParaRPr sz="800">
              <a:solidFill>
                <a:schemeClr val="lt1"/>
              </a:solidFill>
              <a:latin typeface="Montserrat"/>
              <a:ea typeface="Montserrat"/>
              <a:cs typeface="Montserrat"/>
              <a:sym typeface="Montserrat"/>
            </a:endParaRPr>
          </a:p>
          <a:p>
            <a:pPr marL="0" lvl="0" indent="0" algn="r" rtl="0">
              <a:spcBef>
                <a:spcPts val="0"/>
              </a:spcBef>
              <a:spcAft>
                <a:spcPts val="0"/>
              </a:spcAft>
              <a:buNone/>
            </a:pPr>
            <a:endParaRPr sz="800">
              <a:solidFill>
                <a:schemeClr val="lt1"/>
              </a:solidFill>
              <a:latin typeface="Montserrat"/>
              <a:ea typeface="Montserrat"/>
              <a:cs typeface="Montserrat"/>
              <a:sym typeface="Montserra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82"/>
          <p:cNvSpPr/>
          <p:nvPr/>
        </p:nvSpPr>
        <p:spPr>
          <a:xfrm>
            <a:off x="972825" y="782300"/>
            <a:ext cx="7327200" cy="3740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14" name="Google Shape;614;p82" title="Functional Authority Diagram.png"/>
          <p:cNvPicPr preferRelativeResize="0"/>
          <p:nvPr/>
        </p:nvPicPr>
        <p:blipFill>
          <a:blip r:embed="rId3">
            <a:alphaModFix/>
          </a:blip>
          <a:stretch>
            <a:fillRect/>
          </a:stretch>
        </p:blipFill>
        <p:spPr>
          <a:xfrm>
            <a:off x="1123076" y="843550"/>
            <a:ext cx="6897848" cy="34388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83"/>
          <p:cNvSpPr/>
          <p:nvPr/>
        </p:nvSpPr>
        <p:spPr>
          <a:xfrm>
            <a:off x="745125" y="934700"/>
            <a:ext cx="7707300" cy="3740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0" name="Google Shape;620;p83" title="Fractals of Church.png"/>
          <p:cNvPicPr preferRelativeResize="0"/>
          <p:nvPr/>
        </p:nvPicPr>
        <p:blipFill>
          <a:blip r:embed="rId3">
            <a:alphaModFix/>
          </a:blip>
          <a:stretch>
            <a:fillRect/>
          </a:stretch>
        </p:blipFill>
        <p:spPr>
          <a:xfrm>
            <a:off x="904575" y="696774"/>
            <a:ext cx="7334851" cy="39360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84"/>
          <p:cNvSpPr/>
          <p:nvPr/>
        </p:nvSpPr>
        <p:spPr>
          <a:xfrm>
            <a:off x="972825" y="782300"/>
            <a:ext cx="7327200" cy="3740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6" name="Google Shape;626;p84" title="UG Ecosystem (Sandbox).png"/>
          <p:cNvPicPr preferRelativeResize="0"/>
          <p:nvPr/>
        </p:nvPicPr>
        <p:blipFill rotWithShape="1">
          <a:blip r:embed="rId3">
            <a:alphaModFix/>
          </a:blip>
          <a:srcRect l="4429" r="3294" b="3855"/>
          <a:stretch/>
        </p:blipFill>
        <p:spPr>
          <a:xfrm>
            <a:off x="2180525" y="454050"/>
            <a:ext cx="4782954" cy="397550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2"/>
        <p:cNvGrpSpPr/>
        <p:nvPr/>
      </p:nvGrpSpPr>
      <p:grpSpPr>
        <a:xfrm>
          <a:off x="0" y="0"/>
          <a:ext cx="0" cy="0"/>
          <a:chOff x="0" y="0"/>
          <a:chExt cx="0" cy="0"/>
        </a:xfrm>
      </p:grpSpPr>
      <p:sp>
        <p:nvSpPr>
          <p:cNvPr id="203" name="Google Shape;203;p41"/>
          <p:cNvSpPr txBox="1"/>
          <p:nvPr/>
        </p:nvSpPr>
        <p:spPr>
          <a:xfrm>
            <a:off x="328075" y="370425"/>
            <a:ext cx="2910300" cy="3841800"/>
          </a:xfrm>
          <a:prstGeom prst="rect">
            <a:avLst/>
          </a:prstGeom>
          <a:noFill/>
          <a:ln>
            <a:noFill/>
          </a:ln>
        </p:spPr>
        <p:txBody>
          <a:bodyPr spcFirstLastPara="1" wrap="square" lIns="91425" tIns="91425" rIns="91425" bIns="91425" anchor="t" anchorCtr="0">
            <a:noAutofit/>
          </a:bodyPr>
          <a:lstStyle/>
          <a:p>
            <a:pPr marL="0" lvl="0" indent="0" algn="r" rtl="0">
              <a:spcBef>
                <a:spcPts val="1000"/>
              </a:spcBef>
              <a:spcAft>
                <a:spcPts val="0"/>
              </a:spcAft>
              <a:buNone/>
            </a:pPr>
            <a:endParaRPr sz="2100" b="1">
              <a:solidFill>
                <a:schemeClr val="lt1"/>
              </a:solidFill>
              <a:latin typeface="Helvetica Neue"/>
              <a:ea typeface="Helvetica Neue"/>
              <a:cs typeface="Helvetica Neue"/>
              <a:sym typeface="Helvetica Neue"/>
            </a:endParaRPr>
          </a:p>
          <a:p>
            <a:pPr marL="0" lvl="0" indent="0" algn="r" rtl="0">
              <a:spcBef>
                <a:spcPts val="1000"/>
              </a:spcBef>
              <a:spcAft>
                <a:spcPts val="0"/>
              </a:spcAft>
              <a:buNone/>
            </a:pPr>
            <a:endParaRPr sz="2100" b="1">
              <a:solidFill>
                <a:schemeClr val="lt1"/>
              </a:solidFill>
              <a:latin typeface="Helvetica Neue"/>
              <a:ea typeface="Helvetica Neue"/>
              <a:cs typeface="Helvetica Neue"/>
              <a:sym typeface="Helvetica Neue"/>
            </a:endParaRPr>
          </a:p>
          <a:p>
            <a:pPr marL="0" lvl="0" indent="0" algn="r" rtl="0">
              <a:spcBef>
                <a:spcPts val="1000"/>
              </a:spcBef>
              <a:spcAft>
                <a:spcPts val="0"/>
              </a:spcAft>
              <a:buNone/>
            </a:pPr>
            <a:r>
              <a:rPr lang="en" sz="2100" b="1">
                <a:solidFill>
                  <a:schemeClr val="lt1"/>
                </a:solidFill>
                <a:latin typeface="Helvetica Neue"/>
                <a:ea typeface="Helvetica Neue"/>
                <a:cs typeface="Helvetica Neue"/>
                <a:sym typeface="Helvetica Neue"/>
              </a:rPr>
              <a:t>CASE STUDY</a:t>
            </a:r>
            <a:endParaRPr sz="2100" b="1">
              <a:solidFill>
                <a:schemeClr val="lt1"/>
              </a:solidFill>
              <a:latin typeface="Helvetica Neue"/>
              <a:ea typeface="Helvetica Neue"/>
              <a:cs typeface="Helvetica Neue"/>
              <a:sym typeface="Helvetica Neue"/>
            </a:endParaRPr>
          </a:p>
          <a:p>
            <a:pPr marL="0" lvl="0" indent="0" algn="r" rtl="0">
              <a:spcBef>
                <a:spcPts val="1000"/>
              </a:spcBef>
              <a:spcAft>
                <a:spcPts val="0"/>
              </a:spcAft>
              <a:buNone/>
            </a:pPr>
            <a:endParaRPr sz="2100" b="1">
              <a:solidFill>
                <a:schemeClr val="accent4"/>
              </a:solidFill>
              <a:latin typeface="Helvetica Neue"/>
              <a:ea typeface="Helvetica Neue"/>
              <a:cs typeface="Helvetica Neue"/>
              <a:sym typeface="Helvetica Neue"/>
            </a:endParaRPr>
          </a:p>
          <a:p>
            <a:pPr marL="0" lvl="0" indent="0" algn="r" rtl="0">
              <a:spcBef>
                <a:spcPts val="1000"/>
              </a:spcBef>
              <a:spcAft>
                <a:spcPts val="0"/>
              </a:spcAft>
              <a:buClr>
                <a:schemeClr val="dk1"/>
              </a:buClr>
              <a:buSzPts val="1100"/>
              <a:buFont typeface="Arial"/>
              <a:buNone/>
            </a:pPr>
            <a:r>
              <a:rPr lang="en" sz="2100" b="1">
                <a:solidFill>
                  <a:schemeClr val="accent4"/>
                </a:solidFill>
                <a:latin typeface="Helvetica Neue"/>
                <a:ea typeface="Helvetica Neue"/>
                <a:cs typeface="Helvetica Neue"/>
                <a:sym typeface="Helvetica Neue"/>
              </a:rPr>
              <a:t>MEGA SEEKER SENSITIVE</a:t>
            </a:r>
            <a:endParaRPr sz="1500">
              <a:solidFill>
                <a:schemeClr val="lt1"/>
              </a:solidFill>
              <a:latin typeface="Helvetica Neue"/>
              <a:ea typeface="Helvetica Neue"/>
              <a:cs typeface="Helvetica Neue"/>
              <a:sym typeface="Helvetica Neue"/>
            </a:endParaRPr>
          </a:p>
          <a:p>
            <a:pPr marL="0" lvl="0" indent="0" algn="l" rtl="0">
              <a:lnSpc>
                <a:spcPct val="115000"/>
              </a:lnSpc>
              <a:spcBef>
                <a:spcPts val="800"/>
              </a:spcBef>
              <a:spcAft>
                <a:spcPts val="0"/>
              </a:spcAft>
              <a:buNone/>
            </a:pPr>
            <a:endParaRPr sz="1500">
              <a:solidFill>
                <a:schemeClr val="lt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500">
              <a:solidFill>
                <a:schemeClr val="lt1"/>
              </a:solidFill>
              <a:latin typeface="Helvetica Neue"/>
              <a:ea typeface="Helvetica Neue"/>
              <a:cs typeface="Helvetica Neue"/>
              <a:sym typeface="Helvetica Neue"/>
            </a:endParaRPr>
          </a:p>
        </p:txBody>
      </p:sp>
      <p:sp>
        <p:nvSpPr>
          <p:cNvPr id="204" name="Google Shape;204;p41"/>
          <p:cNvSpPr txBox="1"/>
          <p:nvPr/>
        </p:nvSpPr>
        <p:spPr>
          <a:xfrm>
            <a:off x="4459775" y="609400"/>
            <a:ext cx="3427500" cy="4165800"/>
          </a:xfrm>
          <a:prstGeom prst="rect">
            <a:avLst/>
          </a:prstGeom>
          <a:solidFill>
            <a:srgbClr val="FFFFFF"/>
          </a:solidFill>
          <a:ln>
            <a:noFill/>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Clr>
                <a:schemeClr val="dk1"/>
              </a:buClr>
              <a:buSzPts val="1400"/>
              <a:buFont typeface="Helvetica Neue"/>
              <a:buAutoNum type="arabicParenR"/>
            </a:pPr>
            <a:r>
              <a:rPr lang="en">
                <a:solidFill>
                  <a:schemeClr val="dk1"/>
                </a:solidFill>
                <a:latin typeface="Helvetica Neue"/>
                <a:ea typeface="Helvetica Neue"/>
                <a:cs typeface="Helvetica Neue"/>
                <a:sym typeface="Helvetica Neue"/>
              </a:rPr>
              <a:t>What are they trying to communicate meaningfully in their context?</a:t>
            </a:r>
            <a:endParaRPr>
              <a:solidFill>
                <a:schemeClr val="dk1"/>
              </a:solidFill>
              <a:latin typeface="Helvetica Neue"/>
              <a:ea typeface="Helvetica Neue"/>
              <a:cs typeface="Helvetica Neue"/>
              <a:sym typeface="Helvetica Neue"/>
            </a:endParaRPr>
          </a:p>
          <a:p>
            <a:pPr marL="914400" lvl="1" indent="-317500" algn="l" rtl="0">
              <a:lnSpc>
                <a:spcPct val="100000"/>
              </a:lnSpc>
              <a:spcBef>
                <a:spcPts val="1000"/>
              </a:spcBef>
              <a:spcAft>
                <a:spcPts val="0"/>
              </a:spcAft>
              <a:buClr>
                <a:schemeClr val="dk1"/>
              </a:buClr>
              <a:buSzPts val="1400"/>
              <a:buFont typeface="Helvetica Neue"/>
              <a:buAutoNum type="alphaLcParenR"/>
            </a:pPr>
            <a:r>
              <a:rPr lang="en">
                <a:solidFill>
                  <a:schemeClr val="dk1"/>
                </a:solidFill>
                <a:latin typeface="Helvetica Neue"/>
                <a:ea typeface="Helvetica Neue"/>
                <a:cs typeface="Helvetica Neue"/>
                <a:sym typeface="Helvetica Neue"/>
              </a:rPr>
              <a:t>What good and godly things are they pursuing?</a:t>
            </a:r>
            <a:endParaRPr>
              <a:solidFill>
                <a:schemeClr val="dk1"/>
              </a:solidFill>
              <a:latin typeface="Helvetica Neue"/>
              <a:ea typeface="Helvetica Neue"/>
              <a:cs typeface="Helvetica Neue"/>
              <a:sym typeface="Helvetica Neue"/>
            </a:endParaRPr>
          </a:p>
          <a:p>
            <a:pPr marL="914400" lvl="1" indent="-317500" algn="l" rtl="0">
              <a:lnSpc>
                <a:spcPct val="100000"/>
              </a:lnSpc>
              <a:spcBef>
                <a:spcPts val="1000"/>
              </a:spcBef>
              <a:spcAft>
                <a:spcPts val="0"/>
              </a:spcAft>
              <a:buClr>
                <a:schemeClr val="dk1"/>
              </a:buClr>
              <a:buSzPts val="1400"/>
              <a:buFont typeface="Helvetica Neue"/>
              <a:buAutoNum type="alphaLcParenR"/>
            </a:pPr>
            <a:r>
              <a:rPr lang="en">
                <a:solidFill>
                  <a:schemeClr val="dk1"/>
                </a:solidFill>
                <a:latin typeface="Helvetica Neue"/>
                <a:ea typeface="Helvetica Neue"/>
                <a:cs typeface="Helvetica Neue"/>
                <a:sym typeface="Helvetica Neue"/>
              </a:rPr>
              <a:t>What crisis is driving them to innovation?</a:t>
            </a:r>
            <a:endParaRPr>
              <a:solidFill>
                <a:schemeClr val="dk1"/>
              </a:solidFill>
              <a:latin typeface="Helvetica Neue"/>
              <a:ea typeface="Helvetica Neue"/>
              <a:cs typeface="Helvetica Neue"/>
              <a:sym typeface="Helvetica Neue"/>
            </a:endParaRPr>
          </a:p>
          <a:p>
            <a:pPr marL="457200" lvl="0" indent="-317500" algn="l" rtl="0">
              <a:lnSpc>
                <a:spcPct val="100000"/>
              </a:lnSpc>
              <a:spcBef>
                <a:spcPts val="1000"/>
              </a:spcBef>
              <a:spcAft>
                <a:spcPts val="0"/>
              </a:spcAft>
              <a:buClr>
                <a:schemeClr val="dk1"/>
              </a:buClr>
              <a:buSzPts val="1400"/>
              <a:buFont typeface="Helvetica Neue"/>
              <a:buAutoNum type="arabicParenR"/>
            </a:pPr>
            <a:r>
              <a:rPr lang="en">
                <a:solidFill>
                  <a:schemeClr val="dk1"/>
                </a:solidFill>
                <a:latin typeface="Helvetica Neue"/>
                <a:ea typeface="Helvetica Neue"/>
                <a:cs typeface="Helvetica Neue"/>
                <a:sym typeface="Helvetica Neue"/>
              </a:rPr>
              <a:t>What vulnerabilities exist in this form?</a:t>
            </a:r>
            <a:endParaRPr>
              <a:solidFill>
                <a:schemeClr val="dk1"/>
              </a:solidFill>
              <a:latin typeface="Helvetica Neue"/>
              <a:ea typeface="Helvetica Neue"/>
              <a:cs typeface="Helvetica Neue"/>
              <a:sym typeface="Helvetica Neue"/>
            </a:endParaRPr>
          </a:p>
          <a:p>
            <a:pPr marL="457200" lvl="0" indent="-317500" algn="l" rtl="0">
              <a:lnSpc>
                <a:spcPct val="100000"/>
              </a:lnSpc>
              <a:spcBef>
                <a:spcPts val="1000"/>
              </a:spcBef>
              <a:spcAft>
                <a:spcPts val="0"/>
              </a:spcAft>
              <a:buClr>
                <a:schemeClr val="dk1"/>
              </a:buClr>
              <a:buSzPts val="1400"/>
              <a:buFont typeface="Helvetica Neue"/>
              <a:buAutoNum type="arabicParenR"/>
            </a:pPr>
            <a:r>
              <a:rPr lang="en">
                <a:solidFill>
                  <a:schemeClr val="dk1"/>
                </a:solidFill>
                <a:latin typeface="Helvetica Neue"/>
                <a:ea typeface="Helvetica Neue"/>
                <a:cs typeface="Helvetica Neue"/>
                <a:sym typeface="Helvetica Neue"/>
              </a:rPr>
              <a:t>What does UNDERCONTEXTUALIZATION look like?</a:t>
            </a:r>
            <a:endParaRPr>
              <a:solidFill>
                <a:schemeClr val="dk1"/>
              </a:solidFill>
              <a:latin typeface="Helvetica Neue"/>
              <a:ea typeface="Helvetica Neue"/>
              <a:cs typeface="Helvetica Neue"/>
              <a:sym typeface="Helvetica Neue"/>
            </a:endParaRPr>
          </a:p>
          <a:p>
            <a:pPr marL="457200" lvl="0" indent="-317500" algn="l" rtl="0">
              <a:lnSpc>
                <a:spcPct val="100000"/>
              </a:lnSpc>
              <a:spcBef>
                <a:spcPts val="1000"/>
              </a:spcBef>
              <a:spcAft>
                <a:spcPts val="0"/>
              </a:spcAft>
              <a:buClr>
                <a:schemeClr val="dk1"/>
              </a:buClr>
              <a:buSzPts val="1400"/>
              <a:buFont typeface="Helvetica Neue"/>
              <a:buAutoNum type="arabicParenR"/>
            </a:pPr>
            <a:r>
              <a:rPr lang="en">
                <a:solidFill>
                  <a:schemeClr val="dk1"/>
                </a:solidFill>
                <a:latin typeface="Helvetica Neue"/>
                <a:ea typeface="Helvetica Neue"/>
                <a:cs typeface="Helvetica Neue"/>
                <a:sym typeface="Helvetica Neue"/>
              </a:rPr>
              <a:t>What does OVERCONTEXTUALIZATION look like?</a:t>
            </a:r>
            <a:endParaRPr>
              <a:solidFill>
                <a:schemeClr val="dk1"/>
              </a:solidFill>
              <a:latin typeface="Helvetica Neue"/>
              <a:ea typeface="Helvetica Neue"/>
              <a:cs typeface="Helvetica Neue"/>
              <a:sym typeface="Helvetica Neue"/>
            </a:endParaRPr>
          </a:p>
          <a:p>
            <a:pPr marL="0" lvl="0" indent="0" algn="l" rtl="0">
              <a:lnSpc>
                <a:spcPct val="100000"/>
              </a:lnSpc>
              <a:spcBef>
                <a:spcPts val="1000"/>
              </a:spcBef>
              <a:spcAft>
                <a:spcPts val="1000"/>
              </a:spcAft>
              <a:buNone/>
            </a:pPr>
            <a:endParaRPr sz="1500">
              <a:solidFill>
                <a:srgbClr val="434343"/>
              </a:solidFill>
              <a:highlight>
                <a:schemeClr val="lt1"/>
              </a:highlight>
              <a:latin typeface="Helvetica Neue"/>
              <a:ea typeface="Helvetica Neue"/>
              <a:cs typeface="Helvetica Neue"/>
              <a:sym typeface="Helvetica Neue"/>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86"/>
          <p:cNvSpPr txBox="1"/>
          <p:nvPr/>
        </p:nvSpPr>
        <p:spPr>
          <a:xfrm>
            <a:off x="669875" y="1246550"/>
            <a:ext cx="7989900" cy="33492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434343"/>
              </a:solidFill>
              <a:latin typeface="Century Gothic"/>
              <a:ea typeface="Century Gothic"/>
              <a:cs typeface="Century Gothic"/>
              <a:sym typeface="Century Gothic"/>
            </a:endParaRPr>
          </a:p>
        </p:txBody>
      </p:sp>
      <p:sp>
        <p:nvSpPr>
          <p:cNvPr id="636" name="Google Shape;636;p86"/>
          <p:cNvSpPr txBox="1"/>
          <p:nvPr/>
        </p:nvSpPr>
        <p:spPr>
          <a:xfrm>
            <a:off x="5074600" y="4595750"/>
            <a:ext cx="3585300" cy="263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100">
                <a:solidFill>
                  <a:schemeClr val="lt1"/>
                </a:solidFill>
                <a:latin typeface="Montserrat Medium"/>
                <a:ea typeface="Montserrat Medium"/>
                <a:cs typeface="Montserrat Medium"/>
                <a:sym typeface="Montserrat Medium"/>
              </a:rPr>
              <a:t>Transition Existing Communities of Faith</a:t>
            </a:r>
            <a:endParaRPr sz="1100">
              <a:solidFill>
                <a:schemeClr val="lt1"/>
              </a:solidFill>
              <a:latin typeface="Montserrat Medium"/>
              <a:ea typeface="Montserrat Medium"/>
              <a:cs typeface="Montserrat Medium"/>
              <a:sym typeface="Montserrat Medium"/>
            </a:endParaRPr>
          </a:p>
          <a:p>
            <a:pPr marL="0" lvl="0" indent="0" algn="r" rtl="0">
              <a:spcBef>
                <a:spcPts val="0"/>
              </a:spcBef>
              <a:spcAft>
                <a:spcPts val="0"/>
              </a:spcAft>
              <a:buNone/>
            </a:pPr>
            <a:endParaRPr sz="1100">
              <a:solidFill>
                <a:srgbClr val="FFFFFF"/>
              </a:solidFill>
              <a:latin typeface="Montserrat Medium"/>
              <a:ea typeface="Montserrat Medium"/>
              <a:cs typeface="Montserrat Medium"/>
              <a:sym typeface="Montserrat Medium"/>
            </a:endParaRPr>
          </a:p>
        </p:txBody>
      </p:sp>
      <p:sp>
        <p:nvSpPr>
          <p:cNvPr id="637" name="Google Shape;637;p86"/>
          <p:cNvSpPr/>
          <p:nvPr/>
        </p:nvSpPr>
        <p:spPr>
          <a:xfrm>
            <a:off x="1455050" y="217375"/>
            <a:ext cx="4230300" cy="4230300"/>
          </a:xfrm>
          <a:prstGeom prst="ellipse">
            <a:avLst/>
          </a:prstGeom>
          <a:no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86"/>
          <p:cNvSpPr/>
          <p:nvPr/>
        </p:nvSpPr>
        <p:spPr>
          <a:xfrm>
            <a:off x="3431454" y="230723"/>
            <a:ext cx="4230300" cy="4230300"/>
          </a:xfrm>
          <a:prstGeom prst="ellipse">
            <a:avLst/>
          </a:prstGeom>
          <a:no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86"/>
          <p:cNvSpPr txBox="1"/>
          <p:nvPr/>
        </p:nvSpPr>
        <p:spPr>
          <a:xfrm>
            <a:off x="1740800" y="1134700"/>
            <a:ext cx="1886100" cy="172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latin typeface="Montserrat"/>
                <a:ea typeface="Montserrat"/>
                <a:cs typeface="Montserrat"/>
                <a:sym typeface="Montserrat"/>
              </a:rPr>
              <a:t>Consumable System</a:t>
            </a:r>
            <a:r>
              <a:rPr lang="en" sz="1100">
                <a:latin typeface="Montserrat"/>
                <a:ea typeface="Montserrat"/>
                <a:cs typeface="Montserrat"/>
                <a:sym typeface="Montserrat"/>
              </a:rPr>
              <a:t> </a:t>
            </a:r>
            <a:endParaRPr sz="1100">
              <a:latin typeface="Montserrat"/>
              <a:ea typeface="Montserrat"/>
              <a:cs typeface="Montserrat"/>
              <a:sym typeface="Montserrat"/>
            </a:endParaRPr>
          </a:p>
          <a:p>
            <a:pPr marL="0" lvl="0" indent="0" algn="l" rtl="0">
              <a:spcBef>
                <a:spcPts val="0"/>
              </a:spcBef>
              <a:spcAft>
                <a:spcPts val="0"/>
              </a:spcAft>
              <a:buNone/>
            </a:pPr>
            <a:r>
              <a:rPr lang="en" sz="1000">
                <a:latin typeface="Roboto"/>
                <a:ea typeface="Roboto"/>
                <a:cs typeface="Roboto"/>
                <a:sym typeface="Roboto"/>
              </a:rPr>
              <a:t>to serve those not yet activated (PMC) or convicted to be missional or join microchurches. </a:t>
            </a:r>
            <a:endParaRPr sz="1000">
              <a:latin typeface="Roboto"/>
              <a:ea typeface="Roboto"/>
              <a:cs typeface="Roboto"/>
              <a:sym typeface="Roboto"/>
            </a:endParaRPr>
          </a:p>
          <a:p>
            <a:pPr marL="0" lvl="0" indent="0" algn="l" rtl="0">
              <a:spcBef>
                <a:spcPts val="0"/>
              </a:spcBef>
              <a:spcAft>
                <a:spcPts val="0"/>
              </a:spcAft>
              <a:buNone/>
            </a:pPr>
            <a:endParaRPr sz="1000">
              <a:latin typeface="Roboto"/>
              <a:ea typeface="Roboto"/>
              <a:cs typeface="Roboto"/>
              <a:sym typeface="Roboto"/>
            </a:endParaRPr>
          </a:p>
          <a:p>
            <a:pPr marL="0" lvl="0" indent="0" algn="l" rtl="0">
              <a:spcBef>
                <a:spcPts val="0"/>
              </a:spcBef>
              <a:spcAft>
                <a:spcPts val="0"/>
              </a:spcAft>
              <a:buNone/>
            </a:pPr>
            <a:r>
              <a:rPr lang="en" sz="800">
                <a:latin typeface="Roboto"/>
                <a:ea typeface="Roboto"/>
                <a:cs typeface="Roboto"/>
                <a:sym typeface="Roboto"/>
              </a:rPr>
              <a:t>Sunday Service</a:t>
            </a:r>
            <a:endParaRPr sz="800">
              <a:latin typeface="Roboto"/>
              <a:ea typeface="Roboto"/>
              <a:cs typeface="Roboto"/>
              <a:sym typeface="Roboto"/>
            </a:endParaRPr>
          </a:p>
          <a:p>
            <a:pPr marL="0" lvl="0" indent="0" algn="l" rtl="0">
              <a:spcBef>
                <a:spcPts val="0"/>
              </a:spcBef>
              <a:spcAft>
                <a:spcPts val="0"/>
              </a:spcAft>
              <a:buNone/>
            </a:pPr>
            <a:r>
              <a:rPr lang="en" sz="800">
                <a:latin typeface="Roboto"/>
                <a:ea typeface="Roboto"/>
                <a:cs typeface="Roboto"/>
                <a:sym typeface="Roboto"/>
              </a:rPr>
              <a:t>Sunday School</a:t>
            </a:r>
            <a:endParaRPr sz="800">
              <a:latin typeface="Roboto"/>
              <a:ea typeface="Roboto"/>
              <a:cs typeface="Roboto"/>
              <a:sym typeface="Roboto"/>
            </a:endParaRPr>
          </a:p>
          <a:p>
            <a:pPr marL="0" lvl="0" indent="0" algn="l" rtl="0">
              <a:spcBef>
                <a:spcPts val="0"/>
              </a:spcBef>
              <a:spcAft>
                <a:spcPts val="0"/>
              </a:spcAft>
              <a:buNone/>
            </a:pPr>
            <a:r>
              <a:rPr lang="en" sz="800">
                <a:latin typeface="Roboto"/>
                <a:ea typeface="Roboto"/>
                <a:cs typeface="Roboto"/>
                <a:sym typeface="Roboto"/>
              </a:rPr>
              <a:t>Choir</a:t>
            </a:r>
            <a:endParaRPr sz="800">
              <a:latin typeface="Roboto"/>
              <a:ea typeface="Roboto"/>
              <a:cs typeface="Roboto"/>
              <a:sym typeface="Roboto"/>
            </a:endParaRPr>
          </a:p>
          <a:p>
            <a:pPr marL="0" lvl="0" indent="0" algn="l" rtl="0">
              <a:spcBef>
                <a:spcPts val="0"/>
              </a:spcBef>
              <a:spcAft>
                <a:spcPts val="0"/>
              </a:spcAft>
              <a:buNone/>
            </a:pPr>
            <a:endParaRPr sz="1500">
              <a:latin typeface="Roboto"/>
              <a:ea typeface="Roboto"/>
              <a:cs typeface="Roboto"/>
              <a:sym typeface="Roboto"/>
            </a:endParaRPr>
          </a:p>
        </p:txBody>
      </p:sp>
      <p:sp>
        <p:nvSpPr>
          <p:cNvPr id="640" name="Google Shape;640;p86"/>
          <p:cNvSpPr txBox="1"/>
          <p:nvPr/>
        </p:nvSpPr>
        <p:spPr>
          <a:xfrm>
            <a:off x="3779150" y="1112725"/>
            <a:ext cx="1590600" cy="1893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a:latin typeface="Montserrat"/>
                <a:ea typeface="Montserrat"/>
                <a:cs typeface="Montserrat"/>
                <a:sym typeface="Montserrat"/>
              </a:rPr>
              <a:t>Overlaps </a:t>
            </a:r>
            <a:endParaRPr sz="1100" b="1">
              <a:latin typeface="Montserrat"/>
              <a:ea typeface="Montserrat"/>
              <a:cs typeface="Montserrat"/>
              <a:sym typeface="Montserrat"/>
            </a:endParaRPr>
          </a:p>
          <a:p>
            <a:pPr marL="0" lvl="0" indent="0" algn="ctr" rtl="0">
              <a:spcBef>
                <a:spcPts val="0"/>
              </a:spcBef>
              <a:spcAft>
                <a:spcPts val="0"/>
              </a:spcAft>
              <a:buNone/>
            </a:pPr>
            <a:r>
              <a:rPr lang="en" sz="1000">
                <a:latin typeface="Roboto"/>
                <a:ea typeface="Roboto"/>
                <a:cs typeface="Roboto"/>
                <a:sym typeface="Roboto"/>
              </a:rPr>
              <a:t>where both systems are served or inspired but designed for activated missional Christians.</a:t>
            </a:r>
            <a:r>
              <a:rPr lang="en" sz="1100">
                <a:latin typeface="Roboto"/>
                <a:ea typeface="Roboto"/>
                <a:cs typeface="Roboto"/>
                <a:sym typeface="Roboto"/>
              </a:rPr>
              <a:t> </a:t>
            </a:r>
            <a:endParaRPr sz="1100">
              <a:latin typeface="Roboto"/>
              <a:ea typeface="Roboto"/>
              <a:cs typeface="Roboto"/>
              <a:sym typeface="Roboto"/>
            </a:endParaRPr>
          </a:p>
          <a:p>
            <a:pPr marL="0" lvl="0" indent="0" algn="ctr" rtl="0">
              <a:spcBef>
                <a:spcPts val="0"/>
              </a:spcBef>
              <a:spcAft>
                <a:spcPts val="0"/>
              </a:spcAft>
              <a:buNone/>
            </a:pPr>
            <a:endParaRPr sz="1100">
              <a:latin typeface="Roboto"/>
              <a:ea typeface="Roboto"/>
              <a:cs typeface="Roboto"/>
              <a:sym typeface="Roboto"/>
            </a:endParaRPr>
          </a:p>
          <a:p>
            <a:pPr marL="0" lvl="0" indent="0" algn="ctr" rtl="0">
              <a:spcBef>
                <a:spcPts val="0"/>
              </a:spcBef>
              <a:spcAft>
                <a:spcPts val="0"/>
              </a:spcAft>
              <a:buNone/>
            </a:pPr>
            <a:r>
              <a:rPr lang="en" sz="800">
                <a:latin typeface="Roboto"/>
                <a:ea typeface="Roboto"/>
                <a:cs typeface="Roboto"/>
                <a:sym typeface="Roboto"/>
              </a:rPr>
              <a:t>Sunday Service (maybe)</a:t>
            </a:r>
            <a:endParaRPr sz="800">
              <a:latin typeface="Roboto"/>
              <a:ea typeface="Roboto"/>
              <a:cs typeface="Roboto"/>
              <a:sym typeface="Roboto"/>
            </a:endParaRPr>
          </a:p>
          <a:p>
            <a:pPr marL="0" lvl="0" indent="0" algn="ctr" rtl="0">
              <a:spcBef>
                <a:spcPts val="0"/>
              </a:spcBef>
              <a:spcAft>
                <a:spcPts val="0"/>
              </a:spcAft>
              <a:buNone/>
            </a:pPr>
            <a:r>
              <a:rPr lang="en" sz="800">
                <a:latin typeface="Roboto"/>
                <a:ea typeface="Roboto"/>
                <a:cs typeface="Roboto"/>
                <a:sym typeface="Roboto"/>
              </a:rPr>
              <a:t>Prayer Rooms/Events</a:t>
            </a:r>
            <a:endParaRPr sz="800">
              <a:latin typeface="Roboto"/>
              <a:ea typeface="Roboto"/>
              <a:cs typeface="Roboto"/>
              <a:sym typeface="Roboto"/>
            </a:endParaRPr>
          </a:p>
          <a:p>
            <a:pPr marL="0" lvl="0" indent="0" algn="ctr" rtl="0">
              <a:spcBef>
                <a:spcPts val="0"/>
              </a:spcBef>
              <a:spcAft>
                <a:spcPts val="0"/>
              </a:spcAft>
              <a:buNone/>
            </a:pPr>
            <a:r>
              <a:rPr lang="en" sz="800">
                <a:latin typeface="Roboto"/>
                <a:ea typeface="Roboto"/>
                <a:cs typeface="Roboto"/>
                <a:sym typeface="Roboto"/>
              </a:rPr>
              <a:t>Retreats</a:t>
            </a:r>
            <a:endParaRPr sz="800">
              <a:latin typeface="Roboto"/>
              <a:ea typeface="Roboto"/>
              <a:cs typeface="Roboto"/>
              <a:sym typeface="Roboto"/>
            </a:endParaRPr>
          </a:p>
          <a:p>
            <a:pPr marL="0" lvl="0" indent="0" algn="ctr" rtl="0">
              <a:spcBef>
                <a:spcPts val="0"/>
              </a:spcBef>
              <a:spcAft>
                <a:spcPts val="0"/>
              </a:spcAft>
              <a:buNone/>
            </a:pPr>
            <a:r>
              <a:rPr lang="en" sz="800">
                <a:latin typeface="Roboto"/>
                <a:ea typeface="Roboto"/>
                <a:cs typeface="Roboto"/>
                <a:sym typeface="Roboto"/>
              </a:rPr>
              <a:t>Overseas Trip</a:t>
            </a:r>
            <a:endParaRPr sz="800">
              <a:latin typeface="Roboto"/>
              <a:ea typeface="Roboto"/>
              <a:cs typeface="Roboto"/>
              <a:sym typeface="Roboto"/>
            </a:endParaRPr>
          </a:p>
          <a:p>
            <a:pPr marL="0" lvl="0" indent="0" algn="ctr" rtl="0">
              <a:spcBef>
                <a:spcPts val="0"/>
              </a:spcBef>
              <a:spcAft>
                <a:spcPts val="0"/>
              </a:spcAft>
              <a:buNone/>
            </a:pPr>
            <a:r>
              <a:rPr lang="en" sz="800">
                <a:latin typeface="Roboto"/>
                <a:ea typeface="Roboto"/>
                <a:cs typeface="Roboto"/>
                <a:sym typeface="Roboto"/>
              </a:rPr>
              <a:t>Annual Meeting (maybe)</a:t>
            </a:r>
            <a:endParaRPr sz="800">
              <a:latin typeface="Roboto"/>
              <a:ea typeface="Roboto"/>
              <a:cs typeface="Roboto"/>
              <a:sym typeface="Roboto"/>
            </a:endParaRPr>
          </a:p>
          <a:p>
            <a:pPr marL="0" lvl="0" indent="0" algn="ctr" rtl="0">
              <a:spcBef>
                <a:spcPts val="0"/>
              </a:spcBef>
              <a:spcAft>
                <a:spcPts val="0"/>
              </a:spcAft>
              <a:buNone/>
            </a:pPr>
            <a:r>
              <a:rPr lang="en" sz="800">
                <a:latin typeface="Roboto"/>
                <a:ea typeface="Roboto"/>
                <a:cs typeface="Roboto"/>
                <a:sym typeface="Roboto"/>
              </a:rPr>
              <a:t>Budget</a:t>
            </a:r>
            <a:endParaRPr sz="1200">
              <a:latin typeface="Roboto"/>
              <a:ea typeface="Roboto"/>
              <a:cs typeface="Roboto"/>
              <a:sym typeface="Roboto"/>
            </a:endParaRPr>
          </a:p>
        </p:txBody>
      </p:sp>
      <p:sp>
        <p:nvSpPr>
          <p:cNvPr id="641" name="Google Shape;641;p86"/>
          <p:cNvSpPr txBox="1"/>
          <p:nvPr/>
        </p:nvSpPr>
        <p:spPr>
          <a:xfrm>
            <a:off x="5550875" y="1195450"/>
            <a:ext cx="1886100" cy="16008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100" b="1">
                <a:latin typeface="Montserrat"/>
                <a:ea typeface="Montserrat"/>
                <a:cs typeface="Montserrat"/>
                <a:sym typeface="Montserrat"/>
              </a:rPr>
              <a:t>Parallel System</a:t>
            </a:r>
            <a:r>
              <a:rPr lang="en" sz="1100"/>
              <a:t> </a:t>
            </a:r>
            <a:endParaRPr sz="1100"/>
          </a:p>
          <a:p>
            <a:pPr marL="0" lvl="0" indent="0" algn="r" rtl="0">
              <a:spcBef>
                <a:spcPts val="0"/>
              </a:spcBef>
              <a:spcAft>
                <a:spcPts val="0"/>
              </a:spcAft>
              <a:buNone/>
            </a:pPr>
            <a:r>
              <a:rPr lang="en" sz="1000">
                <a:latin typeface="Roboto"/>
                <a:ea typeface="Roboto"/>
                <a:cs typeface="Roboto"/>
                <a:sym typeface="Roboto"/>
              </a:rPr>
              <a:t>to serve microchurches. </a:t>
            </a:r>
            <a:endParaRPr sz="1000">
              <a:latin typeface="Roboto"/>
              <a:ea typeface="Roboto"/>
              <a:cs typeface="Roboto"/>
              <a:sym typeface="Roboto"/>
            </a:endParaRPr>
          </a:p>
          <a:p>
            <a:pPr marL="0" lvl="0" indent="0" algn="r" rtl="0">
              <a:spcBef>
                <a:spcPts val="0"/>
              </a:spcBef>
              <a:spcAft>
                <a:spcPts val="0"/>
              </a:spcAft>
              <a:buNone/>
            </a:pPr>
            <a:r>
              <a:rPr lang="en" sz="1000">
                <a:latin typeface="Roboto"/>
                <a:ea typeface="Roboto"/>
                <a:cs typeface="Roboto"/>
                <a:sym typeface="Roboto"/>
              </a:rPr>
              <a:t>Help people be the church they are called to be.</a:t>
            </a:r>
            <a:endParaRPr sz="1000">
              <a:latin typeface="Roboto"/>
              <a:ea typeface="Roboto"/>
              <a:cs typeface="Roboto"/>
              <a:sym typeface="Roboto"/>
            </a:endParaRPr>
          </a:p>
          <a:p>
            <a:pPr marL="0" lvl="0" indent="0" algn="r" rtl="0">
              <a:spcBef>
                <a:spcPts val="0"/>
              </a:spcBef>
              <a:spcAft>
                <a:spcPts val="0"/>
              </a:spcAft>
              <a:buNone/>
            </a:pPr>
            <a:endParaRPr sz="1100">
              <a:latin typeface="Roboto"/>
              <a:ea typeface="Roboto"/>
              <a:cs typeface="Roboto"/>
              <a:sym typeface="Roboto"/>
            </a:endParaRPr>
          </a:p>
          <a:p>
            <a:pPr marL="0" lvl="0" indent="0" algn="r" rtl="0">
              <a:spcBef>
                <a:spcPts val="0"/>
              </a:spcBef>
              <a:spcAft>
                <a:spcPts val="0"/>
              </a:spcAft>
              <a:buNone/>
            </a:pPr>
            <a:r>
              <a:rPr lang="en" sz="800">
                <a:latin typeface="Roboto"/>
                <a:ea typeface="Roboto"/>
                <a:cs typeface="Roboto"/>
                <a:sym typeface="Roboto"/>
              </a:rPr>
              <a:t>Coaching, </a:t>
            </a:r>
            <a:endParaRPr sz="800">
              <a:latin typeface="Roboto"/>
              <a:ea typeface="Roboto"/>
              <a:cs typeface="Roboto"/>
              <a:sym typeface="Roboto"/>
            </a:endParaRPr>
          </a:p>
          <a:p>
            <a:pPr marL="0" lvl="0" indent="0" algn="r" rtl="0">
              <a:spcBef>
                <a:spcPts val="0"/>
              </a:spcBef>
              <a:spcAft>
                <a:spcPts val="0"/>
              </a:spcAft>
              <a:buNone/>
            </a:pPr>
            <a:r>
              <a:rPr lang="en" sz="800">
                <a:latin typeface="Roboto"/>
                <a:ea typeface="Roboto"/>
                <a:cs typeface="Roboto"/>
                <a:sym typeface="Roboto"/>
              </a:rPr>
              <a:t>Convening Leaders </a:t>
            </a:r>
            <a:endParaRPr sz="800">
              <a:latin typeface="Roboto"/>
              <a:ea typeface="Roboto"/>
              <a:cs typeface="Roboto"/>
              <a:sym typeface="Roboto"/>
            </a:endParaRPr>
          </a:p>
          <a:p>
            <a:pPr marL="0" lvl="0" indent="0" algn="r" rtl="0">
              <a:spcBef>
                <a:spcPts val="0"/>
              </a:spcBef>
              <a:spcAft>
                <a:spcPts val="0"/>
              </a:spcAft>
              <a:buNone/>
            </a:pPr>
            <a:r>
              <a:rPr lang="en" sz="800">
                <a:latin typeface="Roboto"/>
                <a:ea typeface="Roboto"/>
                <a:cs typeface="Roboto"/>
                <a:sym typeface="Roboto"/>
              </a:rPr>
              <a:t>Workshops</a:t>
            </a:r>
            <a:endParaRPr sz="800">
              <a:latin typeface="Roboto"/>
              <a:ea typeface="Roboto"/>
              <a:cs typeface="Roboto"/>
              <a:sym typeface="Roboto"/>
            </a:endParaRPr>
          </a:p>
          <a:p>
            <a:pPr marL="0" lvl="0" indent="0" algn="r" rtl="0">
              <a:spcBef>
                <a:spcPts val="0"/>
              </a:spcBef>
              <a:spcAft>
                <a:spcPts val="0"/>
              </a:spcAft>
              <a:buNone/>
            </a:pPr>
            <a:r>
              <a:rPr lang="en" sz="800">
                <a:latin typeface="Roboto"/>
                <a:ea typeface="Roboto"/>
                <a:cs typeface="Roboto"/>
                <a:sym typeface="Roboto"/>
              </a:rPr>
              <a:t>Seminars</a:t>
            </a:r>
            <a:endParaRPr sz="800">
              <a:latin typeface="Roboto"/>
              <a:ea typeface="Roboto"/>
              <a:cs typeface="Roboto"/>
              <a:sym typeface="Roboto"/>
            </a:endParaRPr>
          </a:p>
          <a:p>
            <a:pPr marL="0" lvl="0" indent="0" algn="r" rtl="0">
              <a:spcBef>
                <a:spcPts val="0"/>
              </a:spcBef>
              <a:spcAft>
                <a:spcPts val="0"/>
              </a:spcAft>
              <a:buNone/>
            </a:pPr>
            <a:r>
              <a:rPr lang="en" sz="800">
                <a:latin typeface="Roboto"/>
                <a:ea typeface="Roboto"/>
                <a:cs typeface="Roboto"/>
                <a:sym typeface="Roboto"/>
              </a:rPr>
              <a:t>Celebrations</a:t>
            </a:r>
            <a:endParaRPr sz="1200">
              <a:latin typeface="Roboto"/>
              <a:ea typeface="Roboto"/>
              <a:cs typeface="Roboto"/>
              <a:sym typeface="Roboto"/>
            </a:endParaRPr>
          </a:p>
        </p:txBody>
      </p:sp>
      <p:cxnSp>
        <p:nvCxnSpPr>
          <p:cNvPr id="642" name="Google Shape;642;p86"/>
          <p:cNvCxnSpPr/>
          <p:nvPr/>
        </p:nvCxnSpPr>
        <p:spPr>
          <a:xfrm>
            <a:off x="1359800" y="4210750"/>
            <a:ext cx="6458100" cy="0"/>
          </a:xfrm>
          <a:prstGeom prst="straightConnector1">
            <a:avLst/>
          </a:prstGeom>
          <a:noFill/>
          <a:ln w="38100" cap="flat" cmpd="sng">
            <a:solidFill>
              <a:schemeClr val="dk2"/>
            </a:solidFill>
            <a:prstDash val="solid"/>
            <a:round/>
            <a:headEnd type="diamond" w="med" len="med"/>
            <a:tailEnd type="diamond" w="med" len="med"/>
          </a:ln>
        </p:spPr>
      </p:cxnSp>
      <p:sp>
        <p:nvSpPr>
          <p:cNvPr id="643" name="Google Shape;643;p86"/>
          <p:cNvSpPr txBox="1"/>
          <p:nvPr/>
        </p:nvSpPr>
        <p:spPr>
          <a:xfrm>
            <a:off x="3040850" y="3982150"/>
            <a:ext cx="3067200" cy="400200"/>
          </a:xfrm>
          <a:prstGeom prst="rect">
            <a:avLst/>
          </a:prstGeom>
          <a:solidFill>
            <a:schemeClr val="dk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latin typeface="Roboto"/>
                <a:ea typeface="Roboto"/>
                <a:cs typeface="Roboto"/>
                <a:sym typeface="Roboto"/>
              </a:rPr>
              <a:t>Responsibility of Faith Community</a:t>
            </a:r>
            <a:endParaRPr>
              <a:solidFill>
                <a:schemeClr val="lt1"/>
              </a:solidFill>
              <a:latin typeface="Roboto"/>
              <a:ea typeface="Roboto"/>
              <a:cs typeface="Roboto"/>
              <a:sym typeface="Roboto"/>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87"/>
          <p:cNvSpPr txBox="1"/>
          <p:nvPr/>
        </p:nvSpPr>
        <p:spPr>
          <a:xfrm>
            <a:off x="669875" y="1246550"/>
            <a:ext cx="7989900" cy="33492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434343"/>
              </a:solidFill>
              <a:latin typeface="Century Gothic"/>
              <a:ea typeface="Century Gothic"/>
              <a:cs typeface="Century Gothic"/>
              <a:sym typeface="Century Gothic"/>
            </a:endParaRPr>
          </a:p>
        </p:txBody>
      </p:sp>
      <p:sp>
        <p:nvSpPr>
          <p:cNvPr id="649" name="Google Shape;649;p87"/>
          <p:cNvSpPr txBox="1"/>
          <p:nvPr/>
        </p:nvSpPr>
        <p:spPr>
          <a:xfrm>
            <a:off x="6318575" y="4595750"/>
            <a:ext cx="2341200" cy="263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100">
                <a:solidFill>
                  <a:srgbClr val="FFFFFF"/>
                </a:solidFill>
                <a:latin typeface="Montserrat Medium"/>
                <a:ea typeface="Montserrat Medium"/>
                <a:cs typeface="Montserrat Medium"/>
                <a:sym typeface="Montserrat Medium"/>
              </a:rPr>
              <a:t>Transition beginning</a:t>
            </a:r>
            <a:endParaRPr sz="1100">
              <a:solidFill>
                <a:srgbClr val="FFFFFF"/>
              </a:solidFill>
              <a:latin typeface="Montserrat Medium"/>
              <a:ea typeface="Montserrat Medium"/>
              <a:cs typeface="Montserrat Medium"/>
              <a:sym typeface="Montserrat Medium"/>
            </a:endParaRPr>
          </a:p>
        </p:txBody>
      </p:sp>
      <p:sp>
        <p:nvSpPr>
          <p:cNvPr id="650" name="Google Shape;650;p87"/>
          <p:cNvSpPr/>
          <p:nvPr/>
        </p:nvSpPr>
        <p:spPr>
          <a:xfrm>
            <a:off x="1607450" y="217375"/>
            <a:ext cx="4230300" cy="4230300"/>
          </a:xfrm>
          <a:prstGeom prst="ellipse">
            <a:avLst/>
          </a:prstGeom>
          <a:no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87"/>
          <p:cNvSpPr/>
          <p:nvPr/>
        </p:nvSpPr>
        <p:spPr>
          <a:xfrm>
            <a:off x="3844100" y="1212025"/>
            <a:ext cx="2341200" cy="2341200"/>
          </a:xfrm>
          <a:prstGeom prst="ellipse">
            <a:avLst/>
          </a:prstGeom>
          <a:no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87"/>
          <p:cNvSpPr txBox="1"/>
          <p:nvPr/>
        </p:nvSpPr>
        <p:spPr>
          <a:xfrm>
            <a:off x="1807475" y="1509925"/>
            <a:ext cx="1886100" cy="1708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latin typeface="Montserrat"/>
                <a:ea typeface="Montserrat"/>
                <a:cs typeface="Montserrat"/>
                <a:sym typeface="Montserrat"/>
              </a:rPr>
              <a:t>Consumable System</a:t>
            </a:r>
            <a:r>
              <a:rPr lang="en" sz="1100">
                <a:latin typeface="Montserrat"/>
                <a:ea typeface="Montserrat"/>
                <a:cs typeface="Montserrat"/>
                <a:sym typeface="Montserrat"/>
              </a:rPr>
              <a:t> </a:t>
            </a:r>
            <a:r>
              <a:rPr lang="en" sz="1000">
                <a:latin typeface="Roboto"/>
                <a:ea typeface="Roboto"/>
                <a:cs typeface="Roboto"/>
                <a:sym typeface="Roboto"/>
              </a:rPr>
              <a:t>to serve those not yet activated (PMC) or convicted to be missional or join microchurches. </a:t>
            </a:r>
            <a:endParaRPr sz="1000">
              <a:latin typeface="Roboto"/>
              <a:ea typeface="Roboto"/>
              <a:cs typeface="Roboto"/>
              <a:sym typeface="Roboto"/>
            </a:endParaRPr>
          </a:p>
          <a:p>
            <a:pPr marL="0" lvl="0" indent="0" algn="l" rtl="0">
              <a:spcBef>
                <a:spcPts val="0"/>
              </a:spcBef>
              <a:spcAft>
                <a:spcPts val="0"/>
              </a:spcAft>
              <a:buNone/>
            </a:pPr>
            <a:endParaRPr sz="1000">
              <a:latin typeface="Roboto"/>
              <a:ea typeface="Roboto"/>
              <a:cs typeface="Roboto"/>
              <a:sym typeface="Roboto"/>
            </a:endParaRPr>
          </a:p>
          <a:p>
            <a:pPr marL="0" lvl="0" indent="0" algn="l" rtl="0">
              <a:spcBef>
                <a:spcPts val="0"/>
              </a:spcBef>
              <a:spcAft>
                <a:spcPts val="0"/>
              </a:spcAft>
              <a:buNone/>
            </a:pPr>
            <a:r>
              <a:rPr lang="en" sz="800">
                <a:latin typeface="Roboto"/>
                <a:ea typeface="Roboto"/>
                <a:cs typeface="Roboto"/>
                <a:sym typeface="Roboto"/>
              </a:rPr>
              <a:t>Sunday Service</a:t>
            </a:r>
            <a:endParaRPr sz="800">
              <a:latin typeface="Roboto"/>
              <a:ea typeface="Roboto"/>
              <a:cs typeface="Roboto"/>
              <a:sym typeface="Roboto"/>
            </a:endParaRPr>
          </a:p>
          <a:p>
            <a:pPr marL="0" lvl="0" indent="0" algn="l" rtl="0">
              <a:spcBef>
                <a:spcPts val="0"/>
              </a:spcBef>
              <a:spcAft>
                <a:spcPts val="0"/>
              </a:spcAft>
              <a:buNone/>
            </a:pPr>
            <a:r>
              <a:rPr lang="en" sz="800">
                <a:latin typeface="Roboto"/>
                <a:ea typeface="Roboto"/>
                <a:cs typeface="Roboto"/>
                <a:sym typeface="Roboto"/>
              </a:rPr>
              <a:t>Sunday School</a:t>
            </a:r>
            <a:endParaRPr sz="800">
              <a:latin typeface="Roboto"/>
              <a:ea typeface="Roboto"/>
              <a:cs typeface="Roboto"/>
              <a:sym typeface="Roboto"/>
            </a:endParaRPr>
          </a:p>
          <a:p>
            <a:pPr marL="0" lvl="0" indent="0" algn="l" rtl="0">
              <a:spcBef>
                <a:spcPts val="0"/>
              </a:spcBef>
              <a:spcAft>
                <a:spcPts val="0"/>
              </a:spcAft>
              <a:buNone/>
            </a:pPr>
            <a:r>
              <a:rPr lang="en" sz="800">
                <a:latin typeface="Roboto"/>
                <a:ea typeface="Roboto"/>
                <a:cs typeface="Roboto"/>
                <a:sym typeface="Roboto"/>
              </a:rPr>
              <a:t>Choir</a:t>
            </a:r>
            <a:endParaRPr sz="800">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653" name="Google Shape;653;p87"/>
          <p:cNvSpPr txBox="1"/>
          <p:nvPr/>
        </p:nvSpPr>
        <p:spPr>
          <a:xfrm>
            <a:off x="3931550" y="1493725"/>
            <a:ext cx="1590600" cy="1893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a:latin typeface="Montserrat"/>
                <a:ea typeface="Montserrat"/>
                <a:cs typeface="Montserrat"/>
                <a:sym typeface="Montserrat"/>
              </a:rPr>
              <a:t>Overlaps </a:t>
            </a:r>
            <a:endParaRPr sz="1100" b="1">
              <a:latin typeface="Montserrat"/>
              <a:ea typeface="Montserrat"/>
              <a:cs typeface="Montserrat"/>
              <a:sym typeface="Montserrat"/>
            </a:endParaRPr>
          </a:p>
          <a:p>
            <a:pPr marL="0" lvl="0" indent="0" algn="ctr" rtl="0">
              <a:spcBef>
                <a:spcPts val="0"/>
              </a:spcBef>
              <a:spcAft>
                <a:spcPts val="0"/>
              </a:spcAft>
              <a:buNone/>
            </a:pPr>
            <a:r>
              <a:rPr lang="en" sz="1000">
                <a:latin typeface="Roboto"/>
                <a:ea typeface="Roboto"/>
                <a:cs typeface="Roboto"/>
                <a:sym typeface="Roboto"/>
              </a:rPr>
              <a:t>where both systems are served or inspired but designed for activated missional Christians.</a:t>
            </a:r>
            <a:r>
              <a:rPr lang="en" sz="1100">
                <a:latin typeface="Roboto"/>
                <a:ea typeface="Roboto"/>
                <a:cs typeface="Roboto"/>
                <a:sym typeface="Roboto"/>
              </a:rPr>
              <a:t> </a:t>
            </a:r>
            <a:endParaRPr sz="1100">
              <a:latin typeface="Roboto"/>
              <a:ea typeface="Roboto"/>
              <a:cs typeface="Roboto"/>
              <a:sym typeface="Roboto"/>
            </a:endParaRPr>
          </a:p>
          <a:p>
            <a:pPr marL="0" lvl="0" indent="0" algn="ctr" rtl="0">
              <a:spcBef>
                <a:spcPts val="0"/>
              </a:spcBef>
              <a:spcAft>
                <a:spcPts val="0"/>
              </a:spcAft>
              <a:buNone/>
            </a:pPr>
            <a:endParaRPr sz="1100">
              <a:latin typeface="Roboto"/>
              <a:ea typeface="Roboto"/>
              <a:cs typeface="Roboto"/>
              <a:sym typeface="Roboto"/>
            </a:endParaRPr>
          </a:p>
          <a:p>
            <a:pPr marL="0" lvl="0" indent="0" algn="ctr" rtl="0">
              <a:spcBef>
                <a:spcPts val="0"/>
              </a:spcBef>
              <a:spcAft>
                <a:spcPts val="0"/>
              </a:spcAft>
              <a:buNone/>
            </a:pPr>
            <a:r>
              <a:rPr lang="en" sz="800">
                <a:latin typeface="Roboto"/>
                <a:ea typeface="Roboto"/>
                <a:cs typeface="Roboto"/>
                <a:sym typeface="Roboto"/>
              </a:rPr>
              <a:t>Sunday Service (maybe)</a:t>
            </a:r>
            <a:endParaRPr sz="800">
              <a:latin typeface="Roboto"/>
              <a:ea typeface="Roboto"/>
              <a:cs typeface="Roboto"/>
              <a:sym typeface="Roboto"/>
            </a:endParaRPr>
          </a:p>
          <a:p>
            <a:pPr marL="0" lvl="0" indent="0" algn="ctr" rtl="0">
              <a:spcBef>
                <a:spcPts val="0"/>
              </a:spcBef>
              <a:spcAft>
                <a:spcPts val="0"/>
              </a:spcAft>
              <a:buNone/>
            </a:pPr>
            <a:r>
              <a:rPr lang="en" sz="800">
                <a:latin typeface="Roboto"/>
                <a:ea typeface="Roboto"/>
                <a:cs typeface="Roboto"/>
                <a:sym typeface="Roboto"/>
              </a:rPr>
              <a:t>Prayer Rooms/Events</a:t>
            </a:r>
            <a:endParaRPr sz="800">
              <a:latin typeface="Roboto"/>
              <a:ea typeface="Roboto"/>
              <a:cs typeface="Roboto"/>
              <a:sym typeface="Roboto"/>
            </a:endParaRPr>
          </a:p>
          <a:p>
            <a:pPr marL="0" lvl="0" indent="0" algn="ctr" rtl="0">
              <a:spcBef>
                <a:spcPts val="0"/>
              </a:spcBef>
              <a:spcAft>
                <a:spcPts val="0"/>
              </a:spcAft>
              <a:buNone/>
            </a:pPr>
            <a:r>
              <a:rPr lang="en" sz="800">
                <a:latin typeface="Roboto"/>
                <a:ea typeface="Roboto"/>
                <a:cs typeface="Roboto"/>
                <a:sym typeface="Roboto"/>
              </a:rPr>
              <a:t>Retreats</a:t>
            </a:r>
            <a:endParaRPr sz="800">
              <a:latin typeface="Roboto"/>
              <a:ea typeface="Roboto"/>
              <a:cs typeface="Roboto"/>
              <a:sym typeface="Roboto"/>
            </a:endParaRPr>
          </a:p>
          <a:p>
            <a:pPr marL="0" lvl="0" indent="0" algn="ctr" rtl="0">
              <a:spcBef>
                <a:spcPts val="0"/>
              </a:spcBef>
              <a:spcAft>
                <a:spcPts val="0"/>
              </a:spcAft>
              <a:buNone/>
            </a:pPr>
            <a:r>
              <a:rPr lang="en" sz="800">
                <a:latin typeface="Roboto"/>
                <a:ea typeface="Roboto"/>
                <a:cs typeface="Roboto"/>
                <a:sym typeface="Roboto"/>
              </a:rPr>
              <a:t>Overseas Trip</a:t>
            </a:r>
            <a:endParaRPr sz="800">
              <a:latin typeface="Roboto"/>
              <a:ea typeface="Roboto"/>
              <a:cs typeface="Roboto"/>
              <a:sym typeface="Roboto"/>
            </a:endParaRPr>
          </a:p>
          <a:p>
            <a:pPr marL="0" lvl="0" indent="0" algn="ctr" rtl="0">
              <a:spcBef>
                <a:spcPts val="0"/>
              </a:spcBef>
              <a:spcAft>
                <a:spcPts val="0"/>
              </a:spcAft>
              <a:buNone/>
            </a:pPr>
            <a:r>
              <a:rPr lang="en" sz="800">
                <a:latin typeface="Roboto"/>
                <a:ea typeface="Roboto"/>
                <a:cs typeface="Roboto"/>
                <a:sym typeface="Roboto"/>
              </a:rPr>
              <a:t>Annual Meeting (maybe)</a:t>
            </a:r>
            <a:endParaRPr sz="800">
              <a:latin typeface="Roboto"/>
              <a:ea typeface="Roboto"/>
              <a:cs typeface="Roboto"/>
              <a:sym typeface="Roboto"/>
            </a:endParaRPr>
          </a:p>
          <a:p>
            <a:pPr marL="0" lvl="0" indent="0" algn="ctr" rtl="0">
              <a:spcBef>
                <a:spcPts val="0"/>
              </a:spcBef>
              <a:spcAft>
                <a:spcPts val="0"/>
              </a:spcAft>
              <a:buNone/>
            </a:pPr>
            <a:r>
              <a:rPr lang="en" sz="800">
                <a:latin typeface="Roboto"/>
                <a:ea typeface="Roboto"/>
                <a:cs typeface="Roboto"/>
                <a:sym typeface="Roboto"/>
              </a:rPr>
              <a:t>Budget</a:t>
            </a:r>
            <a:endParaRPr sz="1200">
              <a:latin typeface="Roboto"/>
              <a:ea typeface="Roboto"/>
              <a:cs typeface="Roboto"/>
              <a:sym typeface="Roboto"/>
            </a:endParaRPr>
          </a:p>
        </p:txBody>
      </p:sp>
      <p:sp>
        <p:nvSpPr>
          <p:cNvPr id="654" name="Google Shape;654;p87"/>
          <p:cNvSpPr txBox="1"/>
          <p:nvPr/>
        </p:nvSpPr>
        <p:spPr>
          <a:xfrm>
            <a:off x="5931850" y="1555050"/>
            <a:ext cx="1476300" cy="1662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100" b="1">
                <a:latin typeface="Montserrat"/>
                <a:ea typeface="Montserrat"/>
                <a:cs typeface="Montserrat"/>
                <a:sym typeface="Montserrat"/>
              </a:rPr>
              <a:t>Parallel System</a:t>
            </a:r>
            <a:r>
              <a:rPr lang="en" sz="1100"/>
              <a:t> </a:t>
            </a:r>
            <a:endParaRPr sz="1100"/>
          </a:p>
          <a:p>
            <a:pPr marL="0" lvl="0" indent="0" algn="r" rtl="0">
              <a:spcBef>
                <a:spcPts val="0"/>
              </a:spcBef>
              <a:spcAft>
                <a:spcPts val="0"/>
              </a:spcAft>
              <a:buNone/>
            </a:pPr>
            <a:r>
              <a:rPr lang="en" sz="1000">
                <a:latin typeface="Roboto"/>
                <a:ea typeface="Roboto"/>
                <a:cs typeface="Roboto"/>
                <a:sym typeface="Roboto"/>
              </a:rPr>
              <a:t>to serve microchurches. </a:t>
            </a:r>
            <a:endParaRPr sz="1000">
              <a:latin typeface="Roboto"/>
              <a:ea typeface="Roboto"/>
              <a:cs typeface="Roboto"/>
              <a:sym typeface="Roboto"/>
            </a:endParaRPr>
          </a:p>
          <a:p>
            <a:pPr marL="0" lvl="0" indent="0" algn="r" rtl="0">
              <a:spcBef>
                <a:spcPts val="0"/>
              </a:spcBef>
              <a:spcAft>
                <a:spcPts val="0"/>
              </a:spcAft>
              <a:buNone/>
            </a:pPr>
            <a:r>
              <a:rPr lang="en" sz="1000">
                <a:latin typeface="Roboto"/>
                <a:ea typeface="Roboto"/>
                <a:cs typeface="Roboto"/>
                <a:sym typeface="Roboto"/>
              </a:rPr>
              <a:t>Help people be the church they are called to be.</a:t>
            </a:r>
            <a:endParaRPr sz="1000">
              <a:latin typeface="Roboto"/>
              <a:ea typeface="Roboto"/>
              <a:cs typeface="Roboto"/>
              <a:sym typeface="Roboto"/>
            </a:endParaRPr>
          </a:p>
          <a:p>
            <a:pPr marL="0" lvl="0" indent="0" algn="r" rtl="0">
              <a:spcBef>
                <a:spcPts val="0"/>
              </a:spcBef>
              <a:spcAft>
                <a:spcPts val="0"/>
              </a:spcAft>
              <a:buNone/>
            </a:pPr>
            <a:endParaRPr sz="1100">
              <a:latin typeface="Roboto"/>
              <a:ea typeface="Roboto"/>
              <a:cs typeface="Roboto"/>
              <a:sym typeface="Roboto"/>
            </a:endParaRPr>
          </a:p>
          <a:p>
            <a:pPr marL="0" lvl="0" indent="0" algn="r" rtl="0">
              <a:spcBef>
                <a:spcPts val="0"/>
              </a:spcBef>
              <a:spcAft>
                <a:spcPts val="0"/>
              </a:spcAft>
              <a:buNone/>
            </a:pPr>
            <a:r>
              <a:rPr lang="en" sz="800">
                <a:latin typeface="Roboto"/>
                <a:ea typeface="Roboto"/>
                <a:cs typeface="Roboto"/>
                <a:sym typeface="Roboto"/>
              </a:rPr>
              <a:t>You lead a MC</a:t>
            </a:r>
            <a:endParaRPr sz="800">
              <a:latin typeface="Roboto"/>
              <a:ea typeface="Roboto"/>
              <a:cs typeface="Roboto"/>
              <a:sym typeface="Roboto"/>
            </a:endParaRPr>
          </a:p>
          <a:p>
            <a:pPr marL="0" lvl="0" indent="0" algn="r" rtl="0">
              <a:spcBef>
                <a:spcPts val="0"/>
              </a:spcBef>
              <a:spcAft>
                <a:spcPts val="0"/>
              </a:spcAft>
              <a:buNone/>
            </a:pPr>
            <a:r>
              <a:rPr lang="en" sz="800">
                <a:latin typeface="Roboto"/>
                <a:ea typeface="Roboto"/>
                <a:cs typeface="Roboto"/>
                <a:sym typeface="Roboto"/>
              </a:rPr>
              <a:t>Meet with a few fire-breathers</a:t>
            </a:r>
            <a:endParaRPr sz="800">
              <a:latin typeface="Roboto"/>
              <a:ea typeface="Roboto"/>
              <a:cs typeface="Roboto"/>
              <a:sym typeface="Roboto"/>
            </a:endParaRPr>
          </a:p>
        </p:txBody>
      </p:sp>
      <p:cxnSp>
        <p:nvCxnSpPr>
          <p:cNvPr id="655" name="Google Shape;655;p87"/>
          <p:cNvCxnSpPr/>
          <p:nvPr/>
        </p:nvCxnSpPr>
        <p:spPr>
          <a:xfrm>
            <a:off x="1512200" y="4058350"/>
            <a:ext cx="6458100" cy="0"/>
          </a:xfrm>
          <a:prstGeom prst="straightConnector1">
            <a:avLst/>
          </a:prstGeom>
          <a:noFill/>
          <a:ln w="38100" cap="flat" cmpd="sng">
            <a:solidFill>
              <a:schemeClr val="dk2"/>
            </a:solidFill>
            <a:prstDash val="solid"/>
            <a:round/>
            <a:headEnd type="diamond" w="med" len="med"/>
            <a:tailEnd type="diamond" w="med" len="med"/>
          </a:ln>
        </p:spPr>
      </p:cxnSp>
      <p:sp>
        <p:nvSpPr>
          <p:cNvPr id="656" name="Google Shape;656;p87"/>
          <p:cNvSpPr txBox="1"/>
          <p:nvPr/>
        </p:nvSpPr>
        <p:spPr>
          <a:xfrm>
            <a:off x="3193250" y="3982150"/>
            <a:ext cx="3067200" cy="400200"/>
          </a:xfrm>
          <a:prstGeom prst="rect">
            <a:avLst/>
          </a:prstGeom>
          <a:solidFill>
            <a:schemeClr val="dk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latin typeface="Roboto"/>
                <a:ea typeface="Roboto"/>
                <a:cs typeface="Roboto"/>
                <a:sym typeface="Roboto"/>
              </a:rPr>
              <a:t>Responsibility of Faith Community</a:t>
            </a:r>
            <a:endParaRPr>
              <a:solidFill>
                <a:schemeClr val="lt1"/>
              </a:solidFill>
              <a:latin typeface="Roboto"/>
              <a:ea typeface="Roboto"/>
              <a:cs typeface="Roboto"/>
              <a:sym typeface="Roboto"/>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88"/>
          <p:cNvSpPr txBox="1"/>
          <p:nvPr/>
        </p:nvSpPr>
        <p:spPr>
          <a:xfrm>
            <a:off x="669875" y="1246552"/>
            <a:ext cx="7989900" cy="30621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434343"/>
              </a:solidFill>
              <a:latin typeface="Century Gothic"/>
              <a:ea typeface="Century Gothic"/>
              <a:cs typeface="Century Gothic"/>
              <a:sym typeface="Century Gothic"/>
            </a:endParaRPr>
          </a:p>
        </p:txBody>
      </p:sp>
      <p:sp>
        <p:nvSpPr>
          <p:cNvPr id="662" name="Google Shape;662;p88"/>
          <p:cNvSpPr txBox="1"/>
          <p:nvPr/>
        </p:nvSpPr>
        <p:spPr>
          <a:xfrm>
            <a:off x="6318575" y="4595750"/>
            <a:ext cx="2341200" cy="263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100">
                <a:solidFill>
                  <a:srgbClr val="FFFFFF"/>
                </a:solidFill>
                <a:latin typeface="Montserrat Medium"/>
                <a:ea typeface="Montserrat Medium"/>
                <a:cs typeface="Montserrat Medium"/>
                <a:sym typeface="Montserrat Medium"/>
              </a:rPr>
              <a:t>Transition over time</a:t>
            </a:r>
            <a:endParaRPr sz="1100">
              <a:solidFill>
                <a:srgbClr val="FFFFFF"/>
              </a:solidFill>
              <a:latin typeface="Montserrat Medium"/>
              <a:ea typeface="Montserrat Medium"/>
              <a:cs typeface="Montserrat Medium"/>
              <a:sym typeface="Montserrat Medium"/>
            </a:endParaRPr>
          </a:p>
        </p:txBody>
      </p:sp>
      <p:sp>
        <p:nvSpPr>
          <p:cNvPr id="663" name="Google Shape;663;p88"/>
          <p:cNvSpPr/>
          <p:nvPr/>
        </p:nvSpPr>
        <p:spPr>
          <a:xfrm>
            <a:off x="1074050" y="64975"/>
            <a:ext cx="4230300" cy="4230300"/>
          </a:xfrm>
          <a:prstGeom prst="ellipse">
            <a:avLst/>
          </a:prstGeom>
          <a:no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88"/>
          <p:cNvSpPr/>
          <p:nvPr/>
        </p:nvSpPr>
        <p:spPr>
          <a:xfrm>
            <a:off x="3012351" y="527575"/>
            <a:ext cx="3405300" cy="3405300"/>
          </a:xfrm>
          <a:prstGeom prst="ellipse">
            <a:avLst/>
          </a:prstGeom>
          <a:no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88"/>
          <p:cNvSpPr txBox="1"/>
          <p:nvPr/>
        </p:nvSpPr>
        <p:spPr>
          <a:xfrm>
            <a:off x="1359800" y="982300"/>
            <a:ext cx="1886100" cy="1708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latin typeface="Montserrat"/>
                <a:ea typeface="Montserrat"/>
                <a:cs typeface="Montserrat"/>
                <a:sym typeface="Montserrat"/>
              </a:rPr>
              <a:t>Consumable System</a:t>
            </a:r>
            <a:r>
              <a:rPr lang="en" sz="1100">
                <a:latin typeface="Montserrat"/>
                <a:ea typeface="Montserrat"/>
                <a:cs typeface="Montserrat"/>
                <a:sym typeface="Montserrat"/>
              </a:rPr>
              <a:t> </a:t>
            </a:r>
            <a:r>
              <a:rPr lang="en" sz="1000">
                <a:latin typeface="Roboto"/>
                <a:ea typeface="Roboto"/>
                <a:cs typeface="Roboto"/>
                <a:sym typeface="Roboto"/>
              </a:rPr>
              <a:t>to serve those not yet activated (PMC) or convicted to be missional or join microchurches. </a:t>
            </a:r>
            <a:endParaRPr sz="1000">
              <a:latin typeface="Roboto"/>
              <a:ea typeface="Roboto"/>
              <a:cs typeface="Roboto"/>
              <a:sym typeface="Roboto"/>
            </a:endParaRPr>
          </a:p>
          <a:p>
            <a:pPr marL="0" lvl="0" indent="0" algn="l" rtl="0">
              <a:spcBef>
                <a:spcPts val="0"/>
              </a:spcBef>
              <a:spcAft>
                <a:spcPts val="0"/>
              </a:spcAft>
              <a:buNone/>
            </a:pPr>
            <a:endParaRPr sz="1000">
              <a:latin typeface="Roboto"/>
              <a:ea typeface="Roboto"/>
              <a:cs typeface="Roboto"/>
              <a:sym typeface="Roboto"/>
            </a:endParaRPr>
          </a:p>
          <a:p>
            <a:pPr marL="0" lvl="0" indent="0" algn="l" rtl="0">
              <a:spcBef>
                <a:spcPts val="0"/>
              </a:spcBef>
              <a:spcAft>
                <a:spcPts val="0"/>
              </a:spcAft>
              <a:buNone/>
            </a:pPr>
            <a:r>
              <a:rPr lang="en" sz="800">
                <a:latin typeface="Roboto"/>
                <a:ea typeface="Roboto"/>
                <a:cs typeface="Roboto"/>
                <a:sym typeface="Roboto"/>
              </a:rPr>
              <a:t>Sunday Service</a:t>
            </a:r>
            <a:endParaRPr sz="800">
              <a:latin typeface="Roboto"/>
              <a:ea typeface="Roboto"/>
              <a:cs typeface="Roboto"/>
              <a:sym typeface="Roboto"/>
            </a:endParaRPr>
          </a:p>
          <a:p>
            <a:pPr marL="0" lvl="0" indent="0" algn="l" rtl="0">
              <a:spcBef>
                <a:spcPts val="0"/>
              </a:spcBef>
              <a:spcAft>
                <a:spcPts val="0"/>
              </a:spcAft>
              <a:buNone/>
            </a:pPr>
            <a:r>
              <a:rPr lang="en" sz="800">
                <a:latin typeface="Roboto"/>
                <a:ea typeface="Roboto"/>
                <a:cs typeface="Roboto"/>
                <a:sym typeface="Roboto"/>
              </a:rPr>
              <a:t>Sunday School</a:t>
            </a:r>
            <a:endParaRPr sz="800">
              <a:latin typeface="Roboto"/>
              <a:ea typeface="Roboto"/>
              <a:cs typeface="Roboto"/>
              <a:sym typeface="Roboto"/>
            </a:endParaRPr>
          </a:p>
          <a:p>
            <a:pPr marL="0" lvl="0" indent="0" algn="l" rtl="0">
              <a:spcBef>
                <a:spcPts val="0"/>
              </a:spcBef>
              <a:spcAft>
                <a:spcPts val="0"/>
              </a:spcAft>
              <a:buNone/>
            </a:pPr>
            <a:r>
              <a:rPr lang="en" sz="800">
                <a:latin typeface="Roboto"/>
                <a:ea typeface="Roboto"/>
                <a:cs typeface="Roboto"/>
                <a:sym typeface="Roboto"/>
              </a:rPr>
              <a:t>Choir</a:t>
            </a:r>
            <a:endParaRPr sz="800">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666" name="Google Shape;666;p88"/>
          <p:cNvSpPr txBox="1"/>
          <p:nvPr/>
        </p:nvSpPr>
        <p:spPr>
          <a:xfrm>
            <a:off x="3398150" y="960325"/>
            <a:ext cx="1590600" cy="1893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a:latin typeface="Montserrat"/>
                <a:ea typeface="Montserrat"/>
                <a:cs typeface="Montserrat"/>
                <a:sym typeface="Montserrat"/>
              </a:rPr>
              <a:t>Overlaps </a:t>
            </a:r>
            <a:endParaRPr sz="1100" b="1">
              <a:latin typeface="Montserrat"/>
              <a:ea typeface="Montserrat"/>
              <a:cs typeface="Montserrat"/>
              <a:sym typeface="Montserrat"/>
            </a:endParaRPr>
          </a:p>
          <a:p>
            <a:pPr marL="0" lvl="0" indent="0" algn="ctr" rtl="0">
              <a:spcBef>
                <a:spcPts val="0"/>
              </a:spcBef>
              <a:spcAft>
                <a:spcPts val="0"/>
              </a:spcAft>
              <a:buNone/>
            </a:pPr>
            <a:r>
              <a:rPr lang="en" sz="1000">
                <a:latin typeface="Roboto"/>
                <a:ea typeface="Roboto"/>
                <a:cs typeface="Roboto"/>
                <a:sym typeface="Roboto"/>
              </a:rPr>
              <a:t>where both systems are served or inspired but designed for activated missional Christians.</a:t>
            </a:r>
            <a:r>
              <a:rPr lang="en" sz="1100">
                <a:latin typeface="Roboto"/>
                <a:ea typeface="Roboto"/>
                <a:cs typeface="Roboto"/>
                <a:sym typeface="Roboto"/>
              </a:rPr>
              <a:t> </a:t>
            </a:r>
            <a:endParaRPr sz="1100">
              <a:latin typeface="Roboto"/>
              <a:ea typeface="Roboto"/>
              <a:cs typeface="Roboto"/>
              <a:sym typeface="Roboto"/>
            </a:endParaRPr>
          </a:p>
          <a:p>
            <a:pPr marL="0" lvl="0" indent="0" algn="ctr" rtl="0">
              <a:spcBef>
                <a:spcPts val="0"/>
              </a:spcBef>
              <a:spcAft>
                <a:spcPts val="0"/>
              </a:spcAft>
              <a:buNone/>
            </a:pPr>
            <a:endParaRPr sz="1100">
              <a:latin typeface="Roboto"/>
              <a:ea typeface="Roboto"/>
              <a:cs typeface="Roboto"/>
              <a:sym typeface="Roboto"/>
            </a:endParaRPr>
          </a:p>
          <a:p>
            <a:pPr marL="0" lvl="0" indent="0" algn="ctr" rtl="0">
              <a:spcBef>
                <a:spcPts val="0"/>
              </a:spcBef>
              <a:spcAft>
                <a:spcPts val="0"/>
              </a:spcAft>
              <a:buNone/>
            </a:pPr>
            <a:r>
              <a:rPr lang="en" sz="800">
                <a:latin typeface="Roboto"/>
                <a:ea typeface="Roboto"/>
                <a:cs typeface="Roboto"/>
                <a:sym typeface="Roboto"/>
              </a:rPr>
              <a:t>Sunday Service (maybe)</a:t>
            </a:r>
            <a:endParaRPr sz="800">
              <a:latin typeface="Roboto"/>
              <a:ea typeface="Roboto"/>
              <a:cs typeface="Roboto"/>
              <a:sym typeface="Roboto"/>
            </a:endParaRPr>
          </a:p>
          <a:p>
            <a:pPr marL="0" lvl="0" indent="0" algn="ctr" rtl="0">
              <a:spcBef>
                <a:spcPts val="0"/>
              </a:spcBef>
              <a:spcAft>
                <a:spcPts val="0"/>
              </a:spcAft>
              <a:buNone/>
            </a:pPr>
            <a:r>
              <a:rPr lang="en" sz="800">
                <a:latin typeface="Roboto"/>
                <a:ea typeface="Roboto"/>
                <a:cs typeface="Roboto"/>
                <a:sym typeface="Roboto"/>
              </a:rPr>
              <a:t>Prayer Rooms/Events</a:t>
            </a:r>
            <a:endParaRPr sz="800">
              <a:latin typeface="Roboto"/>
              <a:ea typeface="Roboto"/>
              <a:cs typeface="Roboto"/>
              <a:sym typeface="Roboto"/>
            </a:endParaRPr>
          </a:p>
          <a:p>
            <a:pPr marL="0" lvl="0" indent="0" algn="ctr" rtl="0">
              <a:spcBef>
                <a:spcPts val="0"/>
              </a:spcBef>
              <a:spcAft>
                <a:spcPts val="0"/>
              </a:spcAft>
              <a:buNone/>
            </a:pPr>
            <a:r>
              <a:rPr lang="en" sz="800">
                <a:latin typeface="Roboto"/>
                <a:ea typeface="Roboto"/>
                <a:cs typeface="Roboto"/>
                <a:sym typeface="Roboto"/>
              </a:rPr>
              <a:t>Retreats</a:t>
            </a:r>
            <a:endParaRPr sz="800">
              <a:latin typeface="Roboto"/>
              <a:ea typeface="Roboto"/>
              <a:cs typeface="Roboto"/>
              <a:sym typeface="Roboto"/>
            </a:endParaRPr>
          </a:p>
          <a:p>
            <a:pPr marL="0" lvl="0" indent="0" algn="ctr" rtl="0">
              <a:spcBef>
                <a:spcPts val="0"/>
              </a:spcBef>
              <a:spcAft>
                <a:spcPts val="0"/>
              </a:spcAft>
              <a:buNone/>
            </a:pPr>
            <a:r>
              <a:rPr lang="en" sz="800">
                <a:latin typeface="Roboto"/>
                <a:ea typeface="Roboto"/>
                <a:cs typeface="Roboto"/>
                <a:sym typeface="Roboto"/>
              </a:rPr>
              <a:t>Overseas Trip</a:t>
            </a:r>
            <a:endParaRPr sz="800">
              <a:latin typeface="Roboto"/>
              <a:ea typeface="Roboto"/>
              <a:cs typeface="Roboto"/>
              <a:sym typeface="Roboto"/>
            </a:endParaRPr>
          </a:p>
          <a:p>
            <a:pPr marL="0" lvl="0" indent="0" algn="ctr" rtl="0">
              <a:spcBef>
                <a:spcPts val="0"/>
              </a:spcBef>
              <a:spcAft>
                <a:spcPts val="0"/>
              </a:spcAft>
              <a:buNone/>
            </a:pPr>
            <a:r>
              <a:rPr lang="en" sz="800">
                <a:latin typeface="Roboto"/>
                <a:ea typeface="Roboto"/>
                <a:cs typeface="Roboto"/>
                <a:sym typeface="Roboto"/>
              </a:rPr>
              <a:t>Annual Meeting (maybe)</a:t>
            </a:r>
            <a:endParaRPr sz="800">
              <a:latin typeface="Roboto"/>
              <a:ea typeface="Roboto"/>
              <a:cs typeface="Roboto"/>
              <a:sym typeface="Roboto"/>
            </a:endParaRPr>
          </a:p>
          <a:p>
            <a:pPr marL="0" lvl="0" indent="0" algn="ctr" rtl="0">
              <a:spcBef>
                <a:spcPts val="0"/>
              </a:spcBef>
              <a:spcAft>
                <a:spcPts val="0"/>
              </a:spcAft>
              <a:buNone/>
            </a:pPr>
            <a:r>
              <a:rPr lang="en" sz="800">
                <a:latin typeface="Roboto"/>
                <a:ea typeface="Roboto"/>
                <a:cs typeface="Roboto"/>
                <a:sym typeface="Roboto"/>
              </a:rPr>
              <a:t>Budget</a:t>
            </a:r>
            <a:endParaRPr sz="1200">
              <a:latin typeface="Roboto"/>
              <a:ea typeface="Roboto"/>
              <a:cs typeface="Roboto"/>
              <a:sym typeface="Roboto"/>
            </a:endParaRPr>
          </a:p>
        </p:txBody>
      </p:sp>
      <p:sp>
        <p:nvSpPr>
          <p:cNvPr id="667" name="Google Shape;667;p88"/>
          <p:cNvSpPr txBox="1"/>
          <p:nvPr/>
        </p:nvSpPr>
        <p:spPr>
          <a:xfrm>
            <a:off x="5236775" y="1043050"/>
            <a:ext cx="1590600" cy="15084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100" b="1">
                <a:latin typeface="Montserrat"/>
                <a:ea typeface="Montserrat"/>
                <a:cs typeface="Montserrat"/>
                <a:sym typeface="Montserrat"/>
              </a:rPr>
              <a:t>Parallel System</a:t>
            </a:r>
            <a:r>
              <a:rPr lang="en" sz="1100"/>
              <a:t> </a:t>
            </a:r>
            <a:endParaRPr sz="1100"/>
          </a:p>
          <a:p>
            <a:pPr marL="0" lvl="0" indent="0" algn="r" rtl="0">
              <a:spcBef>
                <a:spcPts val="0"/>
              </a:spcBef>
              <a:spcAft>
                <a:spcPts val="0"/>
              </a:spcAft>
              <a:buNone/>
            </a:pPr>
            <a:r>
              <a:rPr lang="en" sz="1000">
                <a:latin typeface="Roboto"/>
                <a:ea typeface="Roboto"/>
                <a:cs typeface="Roboto"/>
                <a:sym typeface="Roboto"/>
              </a:rPr>
              <a:t>to serve microchurches. </a:t>
            </a:r>
            <a:endParaRPr sz="1000">
              <a:latin typeface="Roboto"/>
              <a:ea typeface="Roboto"/>
              <a:cs typeface="Roboto"/>
              <a:sym typeface="Roboto"/>
            </a:endParaRPr>
          </a:p>
          <a:p>
            <a:pPr marL="0" lvl="0" indent="0" algn="r" rtl="0">
              <a:spcBef>
                <a:spcPts val="0"/>
              </a:spcBef>
              <a:spcAft>
                <a:spcPts val="0"/>
              </a:spcAft>
              <a:buNone/>
            </a:pPr>
            <a:r>
              <a:rPr lang="en" sz="1000">
                <a:latin typeface="Roboto"/>
                <a:ea typeface="Roboto"/>
                <a:cs typeface="Roboto"/>
                <a:sym typeface="Roboto"/>
              </a:rPr>
              <a:t>Help people be the church they are called to be.</a:t>
            </a:r>
            <a:endParaRPr sz="1000">
              <a:latin typeface="Roboto"/>
              <a:ea typeface="Roboto"/>
              <a:cs typeface="Roboto"/>
              <a:sym typeface="Roboto"/>
            </a:endParaRPr>
          </a:p>
          <a:p>
            <a:pPr marL="0" lvl="0" indent="0" algn="r" rtl="0">
              <a:spcBef>
                <a:spcPts val="0"/>
              </a:spcBef>
              <a:spcAft>
                <a:spcPts val="0"/>
              </a:spcAft>
              <a:buNone/>
            </a:pPr>
            <a:endParaRPr sz="1100">
              <a:latin typeface="Roboto"/>
              <a:ea typeface="Roboto"/>
              <a:cs typeface="Roboto"/>
              <a:sym typeface="Roboto"/>
            </a:endParaRPr>
          </a:p>
          <a:p>
            <a:pPr marL="0" lvl="0" indent="0" algn="r" rtl="0">
              <a:spcBef>
                <a:spcPts val="0"/>
              </a:spcBef>
              <a:spcAft>
                <a:spcPts val="0"/>
              </a:spcAft>
              <a:buNone/>
            </a:pPr>
            <a:r>
              <a:rPr lang="en" sz="800">
                <a:latin typeface="Roboto"/>
                <a:ea typeface="Roboto"/>
                <a:cs typeface="Roboto"/>
                <a:sym typeface="Roboto"/>
              </a:rPr>
              <a:t>You lead a MC</a:t>
            </a:r>
            <a:endParaRPr sz="800">
              <a:latin typeface="Roboto"/>
              <a:ea typeface="Roboto"/>
              <a:cs typeface="Roboto"/>
              <a:sym typeface="Roboto"/>
            </a:endParaRPr>
          </a:p>
          <a:p>
            <a:pPr marL="0" lvl="0" indent="0" algn="r" rtl="0">
              <a:spcBef>
                <a:spcPts val="0"/>
              </a:spcBef>
              <a:spcAft>
                <a:spcPts val="0"/>
              </a:spcAft>
              <a:buNone/>
            </a:pPr>
            <a:r>
              <a:rPr lang="en" sz="800">
                <a:latin typeface="Roboto"/>
                <a:ea typeface="Roboto"/>
                <a:cs typeface="Roboto"/>
                <a:sym typeface="Roboto"/>
              </a:rPr>
              <a:t>You convene the fire-breathers</a:t>
            </a:r>
            <a:endParaRPr sz="800">
              <a:latin typeface="Roboto"/>
              <a:ea typeface="Roboto"/>
              <a:cs typeface="Roboto"/>
              <a:sym typeface="Roboto"/>
            </a:endParaRPr>
          </a:p>
          <a:p>
            <a:pPr marL="0" lvl="0" indent="0" algn="r" rtl="0">
              <a:spcBef>
                <a:spcPts val="0"/>
              </a:spcBef>
              <a:spcAft>
                <a:spcPts val="0"/>
              </a:spcAft>
              <a:buNone/>
            </a:pPr>
            <a:r>
              <a:rPr lang="en" sz="800">
                <a:latin typeface="Roboto"/>
                <a:ea typeface="Roboto"/>
                <a:cs typeface="Roboto"/>
                <a:sym typeface="Roboto"/>
              </a:rPr>
              <a:t>Say yes to missional dreamers</a:t>
            </a:r>
            <a:endParaRPr sz="800">
              <a:latin typeface="Roboto"/>
              <a:ea typeface="Roboto"/>
              <a:cs typeface="Roboto"/>
              <a:sym typeface="Roboto"/>
            </a:endParaRPr>
          </a:p>
        </p:txBody>
      </p:sp>
      <p:cxnSp>
        <p:nvCxnSpPr>
          <p:cNvPr id="668" name="Google Shape;668;p88"/>
          <p:cNvCxnSpPr/>
          <p:nvPr/>
        </p:nvCxnSpPr>
        <p:spPr>
          <a:xfrm>
            <a:off x="978800" y="4058350"/>
            <a:ext cx="6458100" cy="0"/>
          </a:xfrm>
          <a:prstGeom prst="straightConnector1">
            <a:avLst/>
          </a:prstGeom>
          <a:noFill/>
          <a:ln w="38100" cap="flat" cmpd="sng">
            <a:solidFill>
              <a:schemeClr val="dk2"/>
            </a:solidFill>
            <a:prstDash val="solid"/>
            <a:round/>
            <a:headEnd type="diamond" w="med" len="med"/>
            <a:tailEnd type="diamond" w="med" len="med"/>
          </a:ln>
        </p:spPr>
      </p:cxnSp>
      <p:sp>
        <p:nvSpPr>
          <p:cNvPr id="669" name="Google Shape;669;p88"/>
          <p:cNvSpPr txBox="1"/>
          <p:nvPr/>
        </p:nvSpPr>
        <p:spPr>
          <a:xfrm>
            <a:off x="2659850" y="3829750"/>
            <a:ext cx="3067200" cy="400200"/>
          </a:xfrm>
          <a:prstGeom prst="rect">
            <a:avLst/>
          </a:prstGeom>
          <a:solidFill>
            <a:schemeClr val="dk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latin typeface="Roboto"/>
                <a:ea typeface="Roboto"/>
                <a:cs typeface="Roboto"/>
                <a:sym typeface="Roboto"/>
              </a:rPr>
              <a:t>Responsibility of Faith Community</a:t>
            </a:r>
            <a:endParaRPr>
              <a:solidFill>
                <a:schemeClr val="lt1"/>
              </a:solidFill>
              <a:latin typeface="Roboto"/>
              <a:ea typeface="Roboto"/>
              <a:cs typeface="Roboto"/>
              <a:sym typeface="Roboto"/>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pic>
        <p:nvPicPr>
          <p:cNvPr id="674" name="Google Shape;674;p89"/>
          <p:cNvPicPr preferRelativeResize="0"/>
          <p:nvPr/>
        </p:nvPicPr>
        <p:blipFill>
          <a:blip r:embed="rId3">
            <a:alphaModFix/>
          </a:blip>
          <a:stretch>
            <a:fillRect/>
          </a:stretch>
        </p:blipFill>
        <p:spPr>
          <a:xfrm>
            <a:off x="8269074" y="175474"/>
            <a:ext cx="670126" cy="670126"/>
          </a:xfrm>
          <a:prstGeom prst="rect">
            <a:avLst/>
          </a:prstGeom>
          <a:noFill/>
          <a:ln>
            <a:noFill/>
          </a:ln>
        </p:spPr>
      </p:pic>
      <p:sp>
        <p:nvSpPr>
          <p:cNvPr id="675" name="Google Shape;675;p89"/>
          <p:cNvSpPr txBox="1"/>
          <p:nvPr/>
        </p:nvSpPr>
        <p:spPr>
          <a:xfrm>
            <a:off x="1852500" y="4134575"/>
            <a:ext cx="6524100" cy="577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300" b="1">
                <a:solidFill>
                  <a:srgbClr val="FFFFFF"/>
                </a:solidFill>
                <a:latin typeface="Montserrat"/>
                <a:ea typeface="Montserrat"/>
                <a:cs typeface="Montserrat"/>
                <a:sym typeface="Montserrat"/>
              </a:rPr>
              <a:t>Common Vision: </a:t>
            </a:r>
            <a:r>
              <a:rPr lang="en" sz="1300">
                <a:solidFill>
                  <a:srgbClr val="FFFFFF"/>
                </a:solidFill>
                <a:latin typeface="Montserrat"/>
                <a:ea typeface="Montserrat"/>
                <a:cs typeface="Montserrat"/>
                <a:sym typeface="Montserrat"/>
              </a:rPr>
              <a:t>to be people of the Sermon, inviting others to discover Jesus.</a:t>
            </a:r>
            <a:r>
              <a:rPr lang="en" sz="1300" b="1">
                <a:solidFill>
                  <a:srgbClr val="FFFFFF"/>
                </a:solidFill>
                <a:latin typeface="Montserrat"/>
                <a:ea typeface="Montserrat"/>
                <a:cs typeface="Montserrat"/>
                <a:sym typeface="Montserrat"/>
              </a:rPr>
              <a:t> </a:t>
            </a:r>
            <a:endParaRPr sz="1300">
              <a:solidFill>
                <a:srgbClr val="FFFFFF"/>
              </a:solidFill>
              <a:latin typeface="Montserrat"/>
              <a:ea typeface="Montserrat"/>
              <a:cs typeface="Montserrat"/>
              <a:sym typeface="Montserrat"/>
            </a:endParaRPr>
          </a:p>
        </p:txBody>
      </p:sp>
      <p:sp>
        <p:nvSpPr>
          <p:cNvPr id="676" name="Google Shape;676;p89"/>
          <p:cNvSpPr/>
          <p:nvPr/>
        </p:nvSpPr>
        <p:spPr>
          <a:xfrm>
            <a:off x="1079850" y="1223975"/>
            <a:ext cx="7432200" cy="2829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89"/>
          <p:cNvSpPr/>
          <p:nvPr/>
        </p:nvSpPr>
        <p:spPr>
          <a:xfrm>
            <a:off x="5858804" y="1618511"/>
            <a:ext cx="773400" cy="483600"/>
          </a:xfrm>
          <a:prstGeom prst="rect">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89"/>
          <p:cNvSpPr/>
          <p:nvPr/>
        </p:nvSpPr>
        <p:spPr>
          <a:xfrm>
            <a:off x="1593006" y="2529008"/>
            <a:ext cx="1451400" cy="483600"/>
          </a:xfrm>
          <a:prstGeom prst="rect">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89"/>
          <p:cNvSpPr/>
          <p:nvPr/>
        </p:nvSpPr>
        <p:spPr>
          <a:xfrm>
            <a:off x="3846316" y="2044905"/>
            <a:ext cx="1451400" cy="1451400"/>
          </a:xfrm>
          <a:prstGeom prst="ellipse">
            <a:avLst/>
          </a:pr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89"/>
          <p:cNvSpPr/>
          <p:nvPr/>
        </p:nvSpPr>
        <p:spPr>
          <a:xfrm>
            <a:off x="4148183" y="1050900"/>
            <a:ext cx="898800" cy="917700"/>
          </a:xfrm>
          <a:prstGeom prst="downArrow">
            <a:avLst>
              <a:gd name="adj1" fmla="val 50000"/>
              <a:gd name="adj2" fmla="val 50000"/>
            </a:avLst>
          </a:pr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latin typeface="Montserrat SemiBold"/>
                <a:ea typeface="Montserrat SemiBold"/>
                <a:cs typeface="Montserrat SemiBold"/>
                <a:sym typeface="Montserrat SemiBold"/>
              </a:rPr>
              <a:t>Invite New PMCs</a:t>
            </a:r>
            <a:endParaRPr sz="700">
              <a:latin typeface="Montserrat SemiBold"/>
              <a:ea typeface="Montserrat SemiBold"/>
              <a:cs typeface="Montserrat SemiBold"/>
              <a:sym typeface="Montserrat SemiBold"/>
            </a:endParaRPr>
          </a:p>
        </p:txBody>
      </p:sp>
      <p:sp>
        <p:nvSpPr>
          <p:cNvPr id="681" name="Google Shape;681;p89"/>
          <p:cNvSpPr/>
          <p:nvPr/>
        </p:nvSpPr>
        <p:spPr>
          <a:xfrm rot="10800000" flipH="1">
            <a:off x="2850353" y="3219963"/>
            <a:ext cx="1036500" cy="345600"/>
          </a:xfrm>
          <a:prstGeom prst="bentArrow">
            <a:avLst>
              <a:gd name="adj1" fmla="val 25000"/>
              <a:gd name="adj2" fmla="val 25000"/>
              <a:gd name="adj3" fmla="val 25000"/>
              <a:gd name="adj4" fmla="val 43750"/>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89"/>
          <p:cNvSpPr/>
          <p:nvPr/>
        </p:nvSpPr>
        <p:spPr>
          <a:xfrm>
            <a:off x="7063382" y="897919"/>
            <a:ext cx="697500" cy="697500"/>
          </a:xfrm>
          <a:prstGeom prst="ellipse">
            <a:avLst/>
          </a:pr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89"/>
          <p:cNvSpPr txBox="1"/>
          <p:nvPr/>
        </p:nvSpPr>
        <p:spPr>
          <a:xfrm>
            <a:off x="1398600" y="2611005"/>
            <a:ext cx="1835400" cy="279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800">
                <a:solidFill>
                  <a:schemeClr val="dk1"/>
                </a:solidFill>
                <a:latin typeface="Montserrat SemiBold"/>
                <a:ea typeface="Montserrat SemiBold"/>
                <a:cs typeface="Montserrat SemiBold"/>
                <a:sym typeface="Montserrat SemiBold"/>
              </a:rPr>
              <a:t>Neighbors</a:t>
            </a:r>
            <a:endParaRPr sz="800">
              <a:solidFill>
                <a:schemeClr val="dk1"/>
              </a:solidFill>
              <a:latin typeface="Montserrat SemiBold"/>
              <a:ea typeface="Montserrat SemiBold"/>
              <a:cs typeface="Montserrat SemiBold"/>
              <a:sym typeface="Montserrat SemiBold"/>
            </a:endParaRPr>
          </a:p>
        </p:txBody>
      </p:sp>
      <p:sp>
        <p:nvSpPr>
          <p:cNvPr id="684" name="Google Shape;684;p89"/>
          <p:cNvSpPr txBox="1"/>
          <p:nvPr/>
        </p:nvSpPr>
        <p:spPr>
          <a:xfrm>
            <a:off x="3137663" y="283325"/>
            <a:ext cx="3046500" cy="26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solidFill>
                  <a:schemeClr val="accent4"/>
                </a:solidFill>
                <a:latin typeface="Montserrat"/>
                <a:ea typeface="Montserrat"/>
                <a:cs typeface="Montserrat"/>
                <a:sym typeface="Montserrat"/>
              </a:rPr>
              <a:t>DISTRIBUTIVE MISSION (weekly)</a:t>
            </a:r>
            <a:endParaRPr sz="1000" b="1">
              <a:solidFill>
                <a:schemeClr val="accent4"/>
              </a:solidFill>
              <a:latin typeface="Montserrat"/>
              <a:ea typeface="Montserrat"/>
              <a:cs typeface="Montserrat"/>
              <a:sym typeface="Montserrat"/>
            </a:endParaRPr>
          </a:p>
        </p:txBody>
      </p:sp>
      <p:sp>
        <p:nvSpPr>
          <p:cNvPr id="685" name="Google Shape;685;p89"/>
          <p:cNvSpPr txBox="1"/>
          <p:nvPr/>
        </p:nvSpPr>
        <p:spPr>
          <a:xfrm>
            <a:off x="3654300" y="2137036"/>
            <a:ext cx="1835400" cy="48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750">
                <a:solidFill>
                  <a:schemeClr val="dk1"/>
                </a:solidFill>
                <a:latin typeface="Montserrat SemiBold"/>
                <a:ea typeface="Montserrat SemiBold"/>
                <a:cs typeface="Montserrat SemiBold"/>
                <a:sym typeface="Montserrat SemiBold"/>
              </a:rPr>
              <a:t>Welcome Theme</a:t>
            </a:r>
            <a:endParaRPr sz="750">
              <a:solidFill>
                <a:schemeClr val="dk1"/>
              </a:solidFill>
              <a:latin typeface="Montserrat SemiBold"/>
              <a:ea typeface="Montserrat SemiBold"/>
              <a:cs typeface="Montserrat SemiBold"/>
              <a:sym typeface="Montserrat SemiBold"/>
            </a:endParaRPr>
          </a:p>
          <a:p>
            <a:pPr marL="0" lvl="0" indent="0" algn="ctr" rtl="0">
              <a:lnSpc>
                <a:spcPct val="115000"/>
              </a:lnSpc>
              <a:spcBef>
                <a:spcPts val="0"/>
              </a:spcBef>
              <a:spcAft>
                <a:spcPts val="0"/>
              </a:spcAft>
              <a:buNone/>
            </a:pPr>
            <a:r>
              <a:rPr lang="en" sz="750">
                <a:solidFill>
                  <a:schemeClr val="dk1"/>
                </a:solidFill>
                <a:latin typeface="Montserrat SemiBold"/>
                <a:ea typeface="Montserrat SemiBold"/>
                <a:cs typeface="Montserrat SemiBold"/>
                <a:sym typeface="Montserrat SemiBold"/>
              </a:rPr>
              <a:t>Sing Songs</a:t>
            </a:r>
            <a:endParaRPr sz="750">
              <a:solidFill>
                <a:schemeClr val="dk1"/>
              </a:solidFill>
              <a:latin typeface="Montserrat SemiBold"/>
              <a:ea typeface="Montserrat SemiBold"/>
              <a:cs typeface="Montserrat SemiBold"/>
              <a:sym typeface="Montserrat SemiBold"/>
            </a:endParaRPr>
          </a:p>
          <a:p>
            <a:pPr marL="0" lvl="0" indent="0" algn="ctr" rtl="0">
              <a:lnSpc>
                <a:spcPct val="115000"/>
              </a:lnSpc>
              <a:spcBef>
                <a:spcPts val="0"/>
              </a:spcBef>
              <a:spcAft>
                <a:spcPts val="0"/>
              </a:spcAft>
              <a:buNone/>
            </a:pPr>
            <a:r>
              <a:rPr lang="en" sz="750">
                <a:solidFill>
                  <a:schemeClr val="dk1"/>
                </a:solidFill>
                <a:latin typeface="Montserrat SemiBold"/>
                <a:ea typeface="Montserrat SemiBold"/>
                <a:cs typeface="Montserrat SemiBold"/>
                <a:sym typeface="Montserrat SemiBold"/>
              </a:rPr>
              <a:t>Pray for each other</a:t>
            </a:r>
            <a:endParaRPr sz="750">
              <a:solidFill>
                <a:schemeClr val="dk1"/>
              </a:solidFill>
              <a:latin typeface="Montserrat SemiBold"/>
              <a:ea typeface="Montserrat SemiBold"/>
              <a:cs typeface="Montserrat SemiBold"/>
              <a:sym typeface="Montserrat SemiBold"/>
            </a:endParaRPr>
          </a:p>
          <a:p>
            <a:pPr marL="0" lvl="0" indent="0" algn="ctr" rtl="0">
              <a:lnSpc>
                <a:spcPct val="115000"/>
              </a:lnSpc>
              <a:spcBef>
                <a:spcPts val="0"/>
              </a:spcBef>
              <a:spcAft>
                <a:spcPts val="0"/>
              </a:spcAft>
              <a:buNone/>
            </a:pPr>
            <a:r>
              <a:rPr lang="en" sz="750">
                <a:solidFill>
                  <a:schemeClr val="dk1"/>
                </a:solidFill>
                <a:latin typeface="Montserrat SemiBold"/>
                <a:ea typeface="Montserrat SemiBold"/>
                <a:cs typeface="Montserrat SemiBold"/>
                <a:sym typeface="Montserrat SemiBold"/>
              </a:rPr>
              <a:t>Dinner (theme convo)</a:t>
            </a:r>
            <a:endParaRPr sz="750">
              <a:solidFill>
                <a:schemeClr val="dk1"/>
              </a:solidFill>
              <a:latin typeface="Montserrat SemiBold"/>
              <a:ea typeface="Montserrat SemiBold"/>
              <a:cs typeface="Montserrat SemiBold"/>
              <a:sym typeface="Montserrat SemiBold"/>
            </a:endParaRPr>
          </a:p>
          <a:p>
            <a:pPr marL="0" lvl="0" indent="0" algn="ctr" rtl="0">
              <a:lnSpc>
                <a:spcPct val="115000"/>
              </a:lnSpc>
              <a:spcBef>
                <a:spcPts val="0"/>
              </a:spcBef>
              <a:spcAft>
                <a:spcPts val="0"/>
              </a:spcAft>
              <a:buNone/>
            </a:pPr>
            <a:r>
              <a:rPr lang="en" sz="750">
                <a:solidFill>
                  <a:schemeClr val="dk1"/>
                </a:solidFill>
                <a:latin typeface="Montserrat SemiBold"/>
                <a:ea typeface="Montserrat SemiBold"/>
                <a:cs typeface="Montserrat SemiBold"/>
                <a:sym typeface="Montserrat SemiBold"/>
              </a:rPr>
              <a:t>Bible Time</a:t>
            </a:r>
            <a:endParaRPr sz="750">
              <a:solidFill>
                <a:schemeClr val="dk1"/>
              </a:solidFill>
              <a:latin typeface="Montserrat SemiBold"/>
              <a:ea typeface="Montserrat SemiBold"/>
              <a:cs typeface="Montserrat SemiBold"/>
              <a:sym typeface="Montserrat SemiBold"/>
            </a:endParaRPr>
          </a:p>
          <a:p>
            <a:pPr marL="0" lvl="0" indent="0" algn="ctr" rtl="0">
              <a:lnSpc>
                <a:spcPct val="115000"/>
              </a:lnSpc>
              <a:spcBef>
                <a:spcPts val="0"/>
              </a:spcBef>
              <a:spcAft>
                <a:spcPts val="0"/>
              </a:spcAft>
              <a:buNone/>
            </a:pPr>
            <a:r>
              <a:rPr lang="en" sz="750">
                <a:solidFill>
                  <a:schemeClr val="dk1"/>
                </a:solidFill>
                <a:latin typeface="Montserrat SemiBold"/>
                <a:ea typeface="Montserrat SemiBold"/>
                <a:cs typeface="Montserrat SemiBold"/>
                <a:sym typeface="Montserrat SemiBold"/>
              </a:rPr>
              <a:t>Listening prayer</a:t>
            </a:r>
            <a:endParaRPr sz="750">
              <a:solidFill>
                <a:schemeClr val="dk1"/>
              </a:solidFill>
              <a:latin typeface="Montserrat SemiBold"/>
              <a:ea typeface="Montserrat SemiBold"/>
              <a:cs typeface="Montserrat SemiBold"/>
              <a:sym typeface="Montserrat SemiBold"/>
            </a:endParaRPr>
          </a:p>
          <a:p>
            <a:pPr marL="0" lvl="0" indent="0" algn="ctr" rtl="0">
              <a:lnSpc>
                <a:spcPct val="115000"/>
              </a:lnSpc>
              <a:spcBef>
                <a:spcPts val="0"/>
              </a:spcBef>
              <a:spcAft>
                <a:spcPts val="0"/>
              </a:spcAft>
              <a:buNone/>
            </a:pPr>
            <a:r>
              <a:rPr lang="en" sz="750">
                <a:solidFill>
                  <a:schemeClr val="dk1"/>
                </a:solidFill>
                <a:latin typeface="Montserrat SemiBold"/>
                <a:ea typeface="Montserrat SemiBold"/>
                <a:cs typeface="Montserrat SemiBold"/>
                <a:sym typeface="Montserrat SemiBold"/>
              </a:rPr>
              <a:t>Peer Mission Coaching</a:t>
            </a:r>
            <a:endParaRPr sz="750">
              <a:solidFill>
                <a:schemeClr val="dk1"/>
              </a:solidFill>
              <a:latin typeface="Montserrat SemiBold"/>
              <a:ea typeface="Montserrat SemiBold"/>
              <a:cs typeface="Montserrat SemiBold"/>
              <a:sym typeface="Montserrat SemiBold"/>
            </a:endParaRPr>
          </a:p>
          <a:p>
            <a:pPr marL="0" lvl="0" indent="0" algn="ctr" rtl="0">
              <a:lnSpc>
                <a:spcPct val="115000"/>
              </a:lnSpc>
              <a:spcBef>
                <a:spcPts val="0"/>
              </a:spcBef>
              <a:spcAft>
                <a:spcPts val="0"/>
              </a:spcAft>
              <a:buNone/>
            </a:pPr>
            <a:r>
              <a:rPr lang="en" sz="750">
                <a:solidFill>
                  <a:schemeClr val="dk1"/>
                </a:solidFill>
                <a:latin typeface="Montserrat SemiBold"/>
                <a:ea typeface="Montserrat SemiBold"/>
                <a:cs typeface="Montserrat SemiBold"/>
                <a:sym typeface="Montserrat SemiBold"/>
              </a:rPr>
              <a:t>Shared Bible Plan</a:t>
            </a:r>
            <a:endParaRPr sz="750">
              <a:solidFill>
                <a:schemeClr val="dk1"/>
              </a:solidFill>
              <a:latin typeface="Montserrat SemiBold"/>
              <a:ea typeface="Montserrat SemiBold"/>
              <a:cs typeface="Montserrat SemiBold"/>
              <a:sym typeface="Montserrat SemiBold"/>
            </a:endParaRPr>
          </a:p>
          <a:p>
            <a:pPr marL="0" lvl="0" indent="0" algn="ctr" rtl="0">
              <a:lnSpc>
                <a:spcPct val="115000"/>
              </a:lnSpc>
              <a:spcBef>
                <a:spcPts val="0"/>
              </a:spcBef>
              <a:spcAft>
                <a:spcPts val="1600"/>
              </a:spcAft>
              <a:buNone/>
            </a:pPr>
            <a:endParaRPr sz="750">
              <a:solidFill>
                <a:schemeClr val="dk1"/>
              </a:solidFill>
              <a:latin typeface="Montserrat SemiBold"/>
              <a:ea typeface="Montserrat SemiBold"/>
              <a:cs typeface="Montserrat SemiBold"/>
              <a:sym typeface="Montserrat SemiBold"/>
            </a:endParaRPr>
          </a:p>
        </p:txBody>
      </p:sp>
      <p:sp>
        <p:nvSpPr>
          <p:cNvPr id="686" name="Google Shape;686;p89"/>
          <p:cNvSpPr txBox="1"/>
          <p:nvPr/>
        </p:nvSpPr>
        <p:spPr>
          <a:xfrm>
            <a:off x="7034274" y="1050900"/>
            <a:ext cx="773400" cy="48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800">
                <a:solidFill>
                  <a:schemeClr val="dk1"/>
                </a:solidFill>
                <a:latin typeface="Montserrat SemiBold"/>
                <a:ea typeface="Montserrat SemiBold"/>
                <a:cs typeface="Montserrat SemiBold"/>
                <a:sym typeface="Montserrat SemiBold"/>
              </a:rPr>
              <a:t>NEW PLANT</a:t>
            </a:r>
            <a:endParaRPr sz="800">
              <a:solidFill>
                <a:schemeClr val="dk1"/>
              </a:solidFill>
              <a:latin typeface="Montserrat SemiBold"/>
              <a:ea typeface="Montserrat SemiBold"/>
              <a:cs typeface="Montserrat SemiBold"/>
              <a:sym typeface="Montserrat SemiBold"/>
            </a:endParaRPr>
          </a:p>
        </p:txBody>
      </p:sp>
      <p:grpSp>
        <p:nvGrpSpPr>
          <p:cNvPr id="687" name="Google Shape;687;p89"/>
          <p:cNvGrpSpPr/>
          <p:nvPr/>
        </p:nvGrpSpPr>
        <p:grpSpPr>
          <a:xfrm>
            <a:off x="5859523" y="3456300"/>
            <a:ext cx="1194000" cy="498613"/>
            <a:chOff x="5859523" y="3456300"/>
            <a:chExt cx="1194000" cy="498613"/>
          </a:xfrm>
        </p:grpSpPr>
        <p:sp>
          <p:nvSpPr>
            <p:cNvPr id="688" name="Google Shape;688;p89"/>
            <p:cNvSpPr/>
            <p:nvPr/>
          </p:nvSpPr>
          <p:spPr>
            <a:xfrm>
              <a:off x="5906904" y="3456300"/>
              <a:ext cx="1108500" cy="483600"/>
            </a:xfrm>
            <a:prstGeom prst="rect">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89"/>
            <p:cNvSpPr txBox="1"/>
            <p:nvPr/>
          </p:nvSpPr>
          <p:spPr>
            <a:xfrm>
              <a:off x="5859523" y="3471313"/>
              <a:ext cx="1194000" cy="48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800">
                  <a:solidFill>
                    <a:schemeClr val="dk1"/>
                  </a:solidFill>
                  <a:latin typeface="Montserrat SemiBold"/>
                  <a:ea typeface="Montserrat SemiBold"/>
                  <a:cs typeface="Montserrat SemiBold"/>
                  <a:sym typeface="Montserrat SemiBold"/>
                </a:rPr>
                <a:t>Tomlin Middle School</a:t>
              </a:r>
              <a:endParaRPr sz="800">
                <a:solidFill>
                  <a:schemeClr val="dk1"/>
                </a:solidFill>
                <a:latin typeface="Montserrat SemiBold"/>
                <a:ea typeface="Montserrat SemiBold"/>
                <a:cs typeface="Montserrat SemiBold"/>
                <a:sym typeface="Montserrat SemiBold"/>
              </a:endParaRPr>
            </a:p>
          </p:txBody>
        </p:sp>
      </p:grpSp>
      <p:sp>
        <p:nvSpPr>
          <p:cNvPr id="690" name="Google Shape;690;p89"/>
          <p:cNvSpPr txBox="1"/>
          <p:nvPr/>
        </p:nvSpPr>
        <p:spPr>
          <a:xfrm>
            <a:off x="3470250" y="575276"/>
            <a:ext cx="2203500" cy="48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a:solidFill>
                  <a:schemeClr val="dk1"/>
                </a:solidFill>
                <a:latin typeface="Montserrat Medium"/>
                <a:ea typeface="Montserrat Medium"/>
                <a:cs typeface="Montserrat Medium"/>
                <a:sym typeface="Montserrat Medium"/>
              </a:rPr>
              <a:t>Khora</a:t>
            </a:r>
            <a:endParaRPr>
              <a:solidFill>
                <a:schemeClr val="dk1"/>
              </a:solidFill>
              <a:latin typeface="Montserrat Medium"/>
              <a:ea typeface="Montserrat Medium"/>
              <a:cs typeface="Montserrat Medium"/>
              <a:sym typeface="Montserrat Medium"/>
            </a:endParaRPr>
          </a:p>
        </p:txBody>
      </p:sp>
      <p:sp>
        <p:nvSpPr>
          <p:cNvPr id="691" name="Google Shape;691;p89"/>
          <p:cNvSpPr txBox="1"/>
          <p:nvPr/>
        </p:nvSpPr>
        <p:spPr>
          <a:xfrm>
            <a:off x="5794361" y="1636113"/>
            <a:ext cx="898800" cy="48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800">
                <a:solidFill>
                  <a:schemeClr val="dk1"/>
                </a:solidFill>
                <a:latin typeface="Montserrat SemiBold"/>
                <a:ea typeface="Montserrat SemiBold"/>
                <a:cs typeface="Montserrat SemiBold"/>
                <a:sym typeface="Montserrat SemiBold"/>
              </a:rPr>
              <a:t>Whiskey Club</a:t>
            </a:r>
            <a:endParaRPr sz="800">
              <a:solidFill>
                <a:schemeClr val="dk1"/>
              </a:solidFill>
              <a:latin typeface="Montserrat SemiBold"/>
              <a:ea typeface="Montserrat SemiBold"/>
              <a:cs typeface="Montserrat SemiBold"/>
              <a:sym typeface="Montserrat SemiBold"/>
            </a:endParaRPr>
          </a:p>
          <a:p>
            <a:pPr marL="0" lvl="0" indent="0" algn="ctr" rtl="0">
              <a:lnSpc>
                <a:spcPct val="115000"/>
              </a:lnSpc>
              <a:spcBef>
                <a:spcPts val="1600"/>
              </a:spcBef>
              <a:spcAft>
                <a:spcPts val="1600"/>
              </a:spcAft>
              <a:buNone/>
            </a:pPr>
            <a:endParaRPr sz="800">
              <a:solidFill>
                <a:schemeClr val="dk1"/>
              </a:solidFill>
              <a:latin typeface="Montserrat SemiBold"/>
              <a:ea typeface="Montserrat SemiBold"/>
              <a:cs typeface="Montserrat SemiBold"/>
              <a:sym typeface="Montserrat SemiBold"/>
            </a:endParaRPr>
          </a:p>
        </p:txBody>
      </p:sp>
      <p:cxnSp>
        <p:nvCxnSpPr>
          <p:cNvPr id="692" name="Google Shape;692;p89"/>
          <p:cNvCxnSpPr/>
          <p:nvPr/>
        </p:nvCxnSpPr>
        <p:spPr>
          <a:xfrm rot="10800000">
            <a:off x="3166750" y="2770700"/>
            <a:ext cx="522900" cy="0"/>
          </a:xfrm>
          <a:prstGeom prst="straightConnector1">
            <a:avLst/>
          </a:prstGeom>
          <a:noFill/>
          <a:ln w="28575" cap="flat" cmpd="sng">
            <a:solidFill>
              <a:schemeClr val="accent4"/>
            </a:solidFill>
            <a:prstDash val="solid"/>
            <a:round/>
            <a:headEnd type="none" w="med" len="med"/>
            <a:tailEnd type="triangle" w="med" len="med"/>
          </a:ln>
        </p:spPr>
      </p:cxnSp>
      <p:cxnSp>
        <p:nvCxnSpPr>
          <p:cNvPr id="693" name="Google Shape;693;p89"/>
          <p:cNvCxnSpPr/>
          <p:nvPr/>
        </p:nvCxnSpPr>
        <p:spPr>
          <a:xfrm>
            <a:off x="5179876" y="3398940"/>
            <a:ext cx="589500" cy="201300"/>
          </a:xfrm>
          <a:prstGeom prst="straightConnector1">
            <a:avLst/>
          </a:prstGeom>
          <a:noFill/>
          <a:ln w="28575" cap="flat" cmpd="sng">
            <a:solidFill>
              <a:schemeClr val="accent4"/>
            </a:solidFill>
            <a:prstDash val="solid"/>
            <a:round/>
            <a:headEnd type="none" w="med" len="med"/>
            <a:tailEnd type="triangle" w="med" len="med"/>
          </a:ln>
        </p:spPr>
      </p:cxnSp>
      <p:cxnSp>
        <p:nvCxnSpPr>
          <p:cNvPr id="694" name="Google Shape;694;p89"/>
          <p:cNvCxnSpPr/>
          <p:nvPr/>
        </p:nvCxnSpPr>
        <p:spPr>
          <a:xfrm rot="10800000" flipH="1">
            <a:off x="5221582" y="1998071"/>
            <a:ext cx="565200" cy="279000"/>
          </a:xfrm>
          <a:prstGeom prst="straightConnector1">
            <a:avLst/>
          </a:prstGeom>
          <a:noFill/>
          <a:ln w="28575" cap="flat" cmpd="sng">
            <a:solidFill>
              <a:schemeClr val="accent4"/>
            </a:solidFill>
            <a:prstDash val="solid"/>
            <a:round/>
            <a:headEnd type="none" w="med" len="med"/>
            <a:tailEnd type="triangle" w="med" len="med"/>
          </a:ln>
        </p:spPr>
      </p:cxnSp>
      <p:cxnSp>
        <p:nvCxnSpPr>
          <p:cNvPr id="695" name="Google Shape;695;p89"/>
          <p:cNvCxnSpPr/>
          <p:nvPr/>
        </p:nvCxnSpPr>
        <p:spPr>
          <a:xfrm rot="10800000" flipH="1">
            <a:off x="6697170" y="1462550"/>
            <a:ext cx="393300" cy="212400"/>
          </a:xfrm>
          <a:prstGeom prst="straightConnector1">
            <a:avLst/>
          </a:prstGeom>
          <a:noFill/>
          <a:ln w="28575" cap="flat" cmpd="sng">
            <a:solidFill>
              <a:schemeClr val="accent4"/>
            </a:solidFill>
            <a:prstDash val="solid"/>
            <a:round/>
            <a:headEnd type="none" w="med" len="med"/>
            <a:tailEnd type="triangle" w="med" len="med"/>
          </a:ln>
        </p:spPr>
      </p:cxnSp>
      <p:grpSp>
        <p:nvGrpSpPr>
          <p:cNvPr id="696" name="Google Shape;696;p89"/>
          <p:cNvGrpSpPr/>
          <p:nvPr/>
        </p:nvGrpSpPr>
        <p:grpSpPr>
          <a:xfrm>
            <a:off x="2237929" y="1567113"/>
            <a:ext cx="1108521" cy="483600"/>
            <a:chOff x="5906904" y="3456300"/>
            <a:chExt cx="1108521" cy="483600"/>
          </a:xfrm>
        </p:grpSpPr>
        <p:sp>
          <p:nvSpPr>
            <p:cNvPr id="697" name="Google Shape;697;p89"/>
            <p:cNvSpPr/>
            <p:nvPr/>
          </p:nvSpPr>
          <p:spPr>
            <a:xfrm>
              <a:off x="5906904" y="3456300"/>
              <a:ext cx="1108500" cy="483600"/>
            </a:xfrm>
            <a:prstGeom prst="rect">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89"/>
            <p:cNvSpPr txBox="1"/>
            <p:nvPr/>
          </p:nvSpPr>
          <p:spPr>
            <a:xfrm>
              <a:off x="5906925" y="3545563"/>
              <a:ext cx="1108500" cy="314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800">
                  <a:solidFill>
                    <a:schemeClr val="dk1"/>
                  </a:solidFill>
                  <a:latin typeface="Montserrat SemiBold"/>
                  <a:ea typeface="Montserrat SemiBold"/>
                  <a:cs typeface="Montserrat SemiBold"/>
                  <a:sym typeface="Montserrat SemiBold"/>
                </a:rPr>
                <a:t>911 Call Center</a:t>
              </a:r>
              <a:endParaRPr sz="800">
                <a:solidFill>
                  <a:schemeClr val="dk1"/>
                </a:solidFill>
                <a:latin typeface="Montserrat SemiBold"/>
                <a:ea typeface="Montserrat SemiBold"/>
                <a:cs typeface="Montserrat SemiBold"/>
                <a:sym typeface="Montserrat SemiBold"/>
              </a:endParaRPr>
            </a:p>
          </p:txBody>
        </p:sp>
      </p:grpSp>
      <p:cxnSp>
        <p:nvCxnSpPr>
          <p:cNvPr id="699" name="Google Shape;699;p89"/>
          <p:cNvCxnSpPr/>
          <p:nvPr/>
        </p:nvCxnSpPr>
        <p:spPr>
          <a:xfrm rot="10800000">
            <a:off x="3416350" y="2137025"/>
            <a:ext cx="463800" cy="221700"/>
          </a:xfrm>
          <a:prstGeom prst="straightConnector1">
            <a:avLst/>
          </a:prstGeom>
          <a:noFill/>
          <a:ln w="28575" cap="flat" cmpd="sng">
            <a:solidFill>
              <a:schemeClr val="accent4"/>
            </a:solidFill>
            <a:prstDash val="solid"/>
            <a:round/>
            <a:headEnd type="none" w="med" len="med"/>
            <a:tailEnd type="triangle" w="med" len="med"/>
          </a:ln>
        </p:spPr>
      </p:cxnSp>
      <p:grpSp>
        <p:nvGrpSpPr>
          <p:cNvPr id="700" name="Google Shape;700;p89"/>
          <p:cNvGrpSpPr/>
          <p:nvPr/>
        </p:nvGrpSpPr>
        <p:grpSpPr>
          <a:xfrm>
            <a:off x="6140354" y="2483738"/>
            <a:ext cx="1108521" cy="498612"/>
            <a:chOff x="5906904" y="3456300"/>
            <a:chExt cx="1108521" cy="498612"/>
          </a:xfrm>
        </p:grpSpPr>
        <p:sp>
          <p:nvSpPr>
            <p:cNvPr id="701" name="Google Shape;701;p89"/>
            <p:cNvSpPr/>
            <p:nvPr/>
          </p:nvSpPr>
          <p:spPr>
            <a:xfrm>
              <a:off x="5906904" y="3456300"/>
              <a:ext cx="1108500" cy="483600"/>
            </a:xfrm>
            <a:prstGeom prst="rect">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89"/>
            <p:cNvSpPr txBox="1"/>
            <p:nvPr/>
          </p:nvSpPr>
          <p:spPr>
            <a:xfrm>
              <a:off x="5906925" y="3471313"/>
              <a:ext cx="1108500" cy="48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800">
                  <a:solidFill>
                    <a:schemeClr val="dk1"/>
                  </a:solidFill>
                  <a:latin typeface="Montserrat SemiBold"/>
                  <a:ea typeface="Montserrat SemiBold"/>
                  <a:cs typeface="Montserrat SemiBold"/>
                  <a:sym typeface="Montserrat SemiBold"/>
                </a:rPr>
                <a:t>Firefighter Station 5</a:t>
              </a:r>
              <a:endParaRPr sz="800">
                <a:solidFill>
                  <a:schemeClr val="dk1"/>
                </a:solidFill>
                <a:latin typeface="Montserrat SemiBold"/>
                <a:ea typeface="Montserrat SemiBold"/>
                <a:cs typeface="Montserrat SemiBold"/>
                <a:sym typeface="Montserrat SemiBold"/>
              </a:endParaRPr>
            </a:p>
          </p:txBody>
        </p:sp>
      </p:grpSp>
      <p:cxnSp>
        <p:nvCxnSpPr>
          <p:cNvPr id="703" name="Google Shape;703;p89"/>
          <p:cNvCxnSpPr/>
          <p:nvPr/>
        </p:nvCxnSpPr>
        <p:spPr>
          <a:xfrm rot="10800000" flipH="1">
            <a:off x="5457582" y="2762621"/>
            <a:ext cx="597300" cy="11700"/>
          </a:xfrm>
          <a:prstGeom prst="straightConnector1">
            <a:avLst/>
          </a:prstGeom>
          <a:noFill/>
          <a:ln w="28575" cap="flat" cmpd="sng">
            <a:solidFill>
              <a:schemeClr val="accent4"/>
            </a:solidFill>
            <a:prstDash val="solid"/>
            <a:round/>
            <a:headEnd type="none" w="med" len="med"/>
            <a:tailEnd type="triangle" w="med" len="med"/>
          </a:ln>
        </p:spPr>
      </p:cxnSp>
      <p:sp>
        <p:nvSpPr>
          <p:cNvPr id="704" name="Google Shape;704;p89"/>
          <p:cNvSpPr txBox="1"/>
          <p:nvPr/>
        </p:nvSpPr>
        <p:spPr>
          <a:xfrm>
            <a:off x="6152575" y="4692609"/>
            <a:ext cx="2481900" cy="263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100">
                <a:solidFill>
                  <a:srgbClr val="FFFFFF"/>
                </a:solidFill>
                <a:latin typeface="Montserrat Medium"/>
                <a:ea typeface="Montserrat Medium"/>
                <a:cs typeface="Montserrat Medium"/>
                <a:sym typeface="Montserrat Medium"/>
              </a:rPr>
              <a:t>Microchurch Example</a:t>
            </a:r>
            <a:endParaRPr sz="1100">
              <a:solidFill>
                <a:srgbClr val="FFFFFF"/>
              </a:solidFill>
              <a:latin typeface="Montserrat Medium"/>
              <a:ea typeface="Montserrat Medium"/>
              <a:cs typeface="Montserrat Medium"/>
              <a:sym typeface="Montserrat Medium"/>
            </a:endParaRPr>
          </a:p>
        </p:txBody>
      </p:sp>
      <p:sp>
        <p:nvSpPr>
          <p:cNvPr id="705" name="Google Shape;705;p89"/>
          <p:cNvSpPr txBox="1"/>
          <p:nvPr/>
        </p:nvSpPr>
        <p:spPr>
          <a:xfrm>
            <a:off x="195425" y="136625"/>
            <a:ext cx="1938900" cy="2401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600" b="1">
                <a:latin typeface="Montserrat"/>
                <a:ea typeface="Montserrat"/>
                <a:cs typeface="Montserrat"/>
                <a:sym typeface="Montserrat"/>
              </a:rPr>
              <a:t>Khora Call</a:t>
            </a:r>
            <a:endParaRPr sz="600" b="1">
              <a:latin typeface="Montserrat"/>
              <a:ea typeface="Montserrat"/>
              <a:cs typeface="Montserrat"/>
              <a:sym typeface="Montserrat"/>
            </a:endParaRPr>
          </a:p>
          <a:p>
            <a:pPr marL="0" lvl="0" indent="0" algn="l" rtl="0">
              <a:lnSpc>
                <a:spcPct val="115000"/>
              </a:lnSpc>
              <a:spcBef>
                <a:spcPts val="0"/>
              </a:spcBef>
              <a:spcAft>
                <a:spcPts val="0"/>
              </a:spcAft>
              <a:buNone/>
            </a:pPr>
            <a:r>
              <a:rPr lang="en" sz="600">
                <a:latin typeface="Montserrat"/>
                <a:ea typeface="Montserrat"/>
                <a:cs typeface="Montserrat"/>
                <a:sym typeface="Montserrat"/>
              </a:rPr>
              <a:t>In the name of the Father, Son and Holy Spirit.</a:t>
            </a:r>
            <a:endParaRPr sz="600">
              <a:latin typeface="Montserrat"/>
              <a:ea typeface="Montserrat"/>
              <a:cs typeface="Montserrat"/>
              <a:sym typeface="Montserrat"/>
            </a:endParaRPr>
          </a:p>
          <a:p>
            <a:pPr marL="0" lvl="0" indent="0" algn="l" rtl="0">
              <a:lnSpc>
                <a:spcPct val="115000"/>
              </a:lnSpc>
              <a:spcBef>
                <a:spcPts val="0"/>
              </a:spcBef>
              <a:spcAft>
                <a:spcPts val="0"/>
              </a:spcAft>
              <a:buNone/>
            </a:pPr>
            <a:endParaRPr sz="600">
              <a:latin typeface="Montserrat"/>
              <a:ea typeface="Montserrat"/>
              <a:cs typeface="Montserrat"/>
              <a:sym typeface="Montserrat"/>
            </a:endParaRPr>
          </a:p>
          <a:p>
            <a:pPr marL="0" lvl="0" indent="0" algn="l" rtl="0">
              <a:lnSpc>
                <a:spcPct val="115000"/>
              </a:lnSpc>
              <a:spcBef>
                <a:spcPts val="0"/>
              </a:spcBef>
              <a:spcAft>
                <a:spcPts val="0"/>
              </a:spcAft>
              <a:buNone/>
            </a:pPr>
            <a:r>
              <a:rPr lang="en" sz="600">
                <a:latin typeface="Montserrat"/>
                <a:ea typeface="Montserrat"/>
                <a:cs typeface="Montserrat"/>
                <a:sym typeface="Montserrat"/>
              </a:rPr>
              <a:t>We want…</a:t>
            </a:r>
            <a:endParaRPr sz="600">
              <a:latin typeface="Montserrat"/>
              <a:ea typeface="Montserrat"/>
              <a:cs typeface="Montserrat"/>
              <a:sym typeface="Montserrat"/>
            </a:endParaRPr>
          </a:p>
          <a:p>
            <a:pPr marL="457200" lvl="0" indent="-266700" algn="l" rtl="0">
              <a:lnSpc>
                <a:spcPct val="115000"/>
              </a:lnSpc>
              <a:spcBef>
                <a:spcPts val="0"/>
              </a:spcBef>
              <a:spcAft>
                <a:spcPts val="0"/>
              </a:spcAft>
              <a:buSzPts val="600"/>
              <a:buFont typeface="Montserrat"/>
              <a:buChar char="●"/>
            </a:pPr>
            <a:r>
              <a:rPr lang="en" sz="600">
                <a:latin typeface="Montserrat"/>
                <a:ea typeface="Montserrat"/>
                <a:cs typeface="Montserrat"/>
                <a:sym typeface="Montserrat"/>
              </a:rPr>
              <a:t>To be Sermon on the Mount people</a:t>
            </a:r>
            <a:endParaRPr sz="600">
              <a:latin typeface="Montserrat"/>
              <a:ea typeface="Montserrat"/>
              <a:cs typeface="Montserrat"/>
              <a:sym typeface="Montserrat"/>
            </a:endParaRPr>
          </a:p>
          <a:p>
            <a:pPr marL="457200" lvl="0" indent="-266700" algn="l" rtl="0">
              <a:lnSpc>
                <a:spcPct val="115000"/>
              </a:lnSpc>
              <a:spcBef>
                <a:spcPts val="0"/>
              </a:spcBef>
              <a:spcAft>
                <a:spcPts val="0"/>
              </a:spcAft>
              <a:buSzPts val="600"/>
              <a:buFont typeface="Montserrat"/>
              <a:buChar char="●"/>
            </a:pPr>
            <a:r>
              <a:rPr lang="en" sz="600">
                <a:latin typeface="Montserrat"/>
                <a:ea typeface="Montserrat"/>
                <a:cs typeface="Montserrat"/>
                <a:sym typeface="Montserrat"/>
              </a:rPr>
              <a:t>Who embody the foundational teachings of Jesus, and invite others to do the same </a:t>
            </a:r>
            <a:endParaRPr sz="600">
              <a:latin typeface="Montserrat"/>
              <a:ea typeface="Montserrat"/>
              <a:cs typeface="Montserrat"/>
              <a:sym typeface="Montserrat"/>
            </a:endParaRPr>
          </a:p>
          <a:p>
            <a:pPr marL="457200" lvl="0" indent="-266700" algn="l" rtl="0">
              <a:lnSpc>
                <a:spcPct val="115000"/>
              </a:lnSpc>
              <a:spcBef>
                <a:spcPts val="0"/>
              </a:spcBef>
              <a:spcAft>
                <a:spcPts val="0"/>
              </a:spcAft>
              <a:buSzPts val="600"/>
              <a:buFont typeface="Montserrat"/>
              <a:buChar char="●"/>
            </a:pPr>
            <a:r>
              <a:rPr lang="en" sz="600">
                <a:latin typeface="Montserrat"/>
                <a:ea typeface="Montserrat"/>
                <a:cs typeface="Montserrat"/>
                <a:sym typeface="Montserrat"/>
              </a:rPr>
              <a:t>Who build lives on foundation of his love, </a:t>
            </a:r>
            <a:endParaRPr sz="600">
              <a:latin typeface="Montserrat"/>
              <a:ea typeface="Montserrat"/>
              <a:cs typeface="Montserrat"/>
              <a:sym typeface="Montserrat"/>
            </a:endParaRPr>
          </a:p>
          <a:p>
            <a:pPr marL="457200" lvl="0" indent="-266700" algn="l" rtl="0">
              <a:lnSpc>
                <a:spcPct val="115000"/>
              </a:lnSpc>
              <a:spcBef>
                <a:spcPts val="0"/>
              </a:spcBef>
              <a:spcAft>
                <a:spcPts val="0"/>
              </a:spcAft>
              <a:buSzPts val="600"/>
              <a:buFont typeface="Montserrat"/>
              <a:buChar char="●"/>
            </a:pPr>
            <a:r>
              <a:rPr lang="en" sz="600">
                <a:latin typeface="Montserrat"/>
                <a:ea typeface="Montserrat"/>
                <a:cs typeface="Montserrat"/>
                <a:sym typeface="Montserrat"/>
              </a:rPr>
              <a:t>Who serve others, being faithful in little</a:t>
            </a:r>
            <a:endParaRPr sz="600">
              <a:latin typeface="Montserrat"/>
              <a:ea typeface="Montserrat"/>
              <a:cs typeface="Montserrat"/>
              <a:sym typeface="Montserrat"/>
            </a:endParaRPr>
          </a:p>
          <a:p>
            <a:pPr marL="457200" lvl="0" indent="-266700" algn="l" rtl="0">
              <a:lnSpc>
                <a:spcPct val="115000"/>
              </a:lnSpc>
              <a:spcBef>
                <a:spcPts val="0"/>
              </a:spcBef>
              <a:spcAft>
                <a:spcPts val="0"/>
              </a:spcAft>
              <a:buSzPts val="600"/>
              <a:buFont typeface="Montserrat"/>
              <a:buChar char="●"/>
            </a:pPr>
            <a:r>
              <a:rPr lang="en" sz="600">
                <a:latin typeface="Montserrat"/>
                <a:ea typeface="Montserrat"/>
                <a:cs typeface="Montserrat"/>
                <a:sym typeface="Montserrat"/>
              </a:rPr>
              <a:t>Who are accountable for a Missional life</a:t>
            </a:r>
            <a:endParaRPr sz="600">
              <a:latin typeface="Montserrat"/>
              <a:ea typeface="Montserrat"/>
              <a:cs typeface="Montserrat"/>
              <a:sym typeface="Montserrat"/>
            </a:endParaRPr>
          </a:p>
          <a:p>
            <a:pPr marL="0" lvl="0" indent="0" algn="l" rtl="0">
              <a:lnSpc>
                <a:spcPct val="115000"/>
              </a:lnSpc>
              <a:spcBef>
                <a:spcPts val="0"/>
              </a:spcBef>
              <a:spcAft>
                <a:spcPts val="0"/>
              </a:spcAft>
              <a:buNone/>
            </a:pPr>
            <a:r>
              <a:rPr lang="en" sz="600">
                <a:latin typeface="Montserrat"/>
                <a:ea typeface="Montserrat"/>
                <a:cs typeface="Montserrat"/>
                <a:sym typeface="Montserrat"/>
              </a:rPr>
              <a:t>We Gather here… So we can Go there. </a:t>
            </a:r>
            <a:endParaRPr sz="600">
              <a:latin typeface="Montserrat"/>
              <a:ea typeface="Montserrat"/>
              <a:cs typeface="Montserrat"/>
              <a:sym typeface="Montserrat"/>
            </a:endParaRPr>
          </a:p>
          <a:p>
            <a:pPr marL="457200" lvl="0" indent="-266700" algn="l" rtl="0">
              <a:lnSpc>
                <a:spcPct val="115000"/>
              </a:lnSpc>
              <a:spcBef>
                <a:spcPts val="0"/>
              </a:spcBef>
              <a:spcAft>
                <a:spcPts val="0"/>
              </a:spcAft>
              <a:buSzPts val="600"/>
              <a:buFont typeface="Montserrat"/>
              <a:buChar char="●"/>
            </a:pPr>
            <a:r>
              <a:rPr lang="en" sz="600">
                <a:latin typeface="Montserrat"/>
                <a:ea typeface="Montserrat"/>
                <a:cs typeface="Montserrat"/>
                <a:sym typeface="Montserrat"/>
              </a:rPr>
              <a:t>We commune with each other, confessing our need for Jesus… So we can reach out to others with his living presence.</a:t>
            </a:r>
            <a:endParaRPr sz="600">
              <a:latin typeface="Montserrat"/>
              <a:ea typeface="Montserrat"/>
              <a:cs typeface="Montserrat"/>
              <a:sym typeface="Montserrat"/>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09"/>
        <p:cNvGrpSpPr/>
        <p:nvPr/>
      </p:nvGrpSpPr>
      <p:grpSpPr>
        <a:xfrm>
          <a:off x="0" y="0"/>
          <a:ext cx="0" cy="0"/>
          <a:chOff x="0" y="0"/>
          <a:chExt cx="0" cy="0"/>
        </a:xfrm>
      </p:grpSpPr>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13"/>
        <p:cNvGrpSpPr/>
        <p:nvPr/>
      </p:nvGrpSpPr>
      <p:grpSpPr>
        <a:xfrm>
          <a:off x="0" y="0"/>
          <a:ext cx="0" cy="0"/>
          <a:chOff x="0" y="0"/>
          <a:chExt cx="0" cy="0"/>
        </a:xfrm>
      </p:grpSpPr>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17"/>
        <p:cNvGrpSpPr/>
        <p:nvPr/>
      </p:nvGrpSpPr>
      <p:grpSpPr>
        <a:xfrm>
          <a:off x="0" y="0"/>
          <a:ext cx="0" cy="0"/>
          <a:chOff x="0" y="0"/>
          <a:chExt cx="0" cy="0"/>
        </a:xfrm>
      </p:grpSpPr>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21"/>
        <p:cNvGrpSpPr/>
        <p:nvPr/>
      </p:nvGrpSpPr>
      <p:grpSpPr>
        <a:xfrm>
          <a:off x="0" y="0"/>
          <a:ext cx="0" cy="0"/>
          <a:chOff x="0" y="0"/>
          <a:chExt cx="0" cy="0"/>
        </a:xfrm>
      </p:grpSpPr>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25"/>
        <p:cNvGrpSpPr/>
        <p:nvPr/>
      </p:nvGrpSpPr>
      <p:grpSpPr>
        <a:xfrm>
          <a:off x="0" y="0"/>
          <a:ext cx="0" cy="0"/>
          <a:chOff x="0" y="0"/>
          <a:chExt cx="0" cy="0"/>
        </a:xfrm>
      </p:grpSpPr>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29"/>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8"/>
        <p:cNvGrpSpPr/>
        <p:nvPr/>
      </p:nvGrpSpPr>
      <p:grpSpPr>
        <a:xfrm>
          <a:off x="0" y="0"/>
          <a:ext cx="0" cy="0"/>
          <a:chOff x="0" y="0"/>
          <a:chExt cx="0" cy="0"/>
        </a:xfrm>
      </p:grpSpPr>
      <p:sp>
        <p:nvSpPr>
          <p:cNvPr id="209" name="Google Shape;209;p42"/>
          <p:cNvSpPr txBox="1"/>
          <p:nvPr/>
        </p:nvSpPr>
        <p:spPr>
          <a:xfrm>
            <a:off x="328075" y="370425"/>
            <a:ext cx="2910300" cy="3841800"/>
          </a:xfrm>
          <a:prstGeom prst="rect">
            <a:avLst/>
          </a:prstGeom>
          <a:noFill/>
          <a:ln>
            <a:noFill/>
          </a:ln>
        </p:spPr>
        <p:txBody>
          <a:bodyPr spcFirstLastPara="1" wrap="square" lIns="91425" tIns="91425" rIns="91425" bIns="91425" anchor="t" anchorCtr="0">
            <a:noAutofit/>
          </a:bodyPr>
          <a:lstStyle/>
          <a:p>
            <a:pPr marL="0" lvl="0" indent="0" algn="r" rtl="0">
              <a:spcBef>
                <a:spcPts val="1000"/>
              </a:spcBef>
              <a:spcAft>
                <a:spcPts val="0"/>
              </a:spcAft>
              <a:buNone/>
            </a:pPr>
            <a:endParaRPr sz="2100" b="1">
              <a:solidFill>
                <a:schemeClr val="lt1"/>
              </a:solidFill>
              <a:latin typeface="Helvetica Neue"/>
              <a:ea typeface="Helvetica Neue"/>
              <a:cs typeface="Helvetica Neue"/>
              <a:sym typeface="Helvetica Neue"/>
            </a:endParaRPr>
          </a:p>
          <a:p>
            <a:pPr marL="0" lvl="0" indent="0" algn="r" rtl="0">
              <a:spcBef>
                <a:spcPts val="1000"/>
              </a:spcBef>
              <a:spcAft>
                <a:spcPts val="0"/>
              </a:spcAft>
              <a:buNone/>
            </a:pPr>
            <a:endParaRPr sz="2100" b="1">
              <a:solidFill>
                <a:schemeClr val="lt1"/>
              </a:solidFill>
              <a:latin typeface="Helvetica Neue"/>
              <a:ea typeface="Helvetica Neue"/>
              <a:cs typeface="Helvetica Neue"/>
              <a:sym typeface="Helvetica Neue"/>
            </a:endParaRPr>
          </a:p>
          <a:p>
            <a:pPr marL="0" lvl="0" indent="0" algn="r" rtl="0">
              <a:spcBef>
                <a:spcPts val="1000"/>
              </a:spcBef>
              <a:spcAft>
                <a:spcPts val="0"/>
              </a:spcAft>
              <a:buNone/>
            </a:pPr>
            <a:r>
              <a:rPr lang="en" sz="2100" b="1">
                <a:solidFill>
                  <a:schemeClr val="lt1"/>
                </a:solidFill>
                <a:latin typeface="Helvetica Neue"/>
                <a:ea typeface="Helvetica Neue"/>
                <a:cs typeface="Helvetica Neue"/>
                <a:sym typeface="Helvetica Neue"/>
              </a:rPr>
              <a:t>CASE STUDY</a:t>
            </a:r>
            <a:endParaRPr sz="2100" b="1">
              <a:solidFill>
                <a:schemeClr val="lt1"/>
              </a:solidFill>
              <a:latin typeface="Helvetica Neue"/>
              <a:ea typeface="Helvetica Neue"/>
              <a:cs typeface="Helvetica Neue"/>
              <a:sym typeface="Helvetica Neue"/>
            </a:endParaRPr>
          </a:p>
          <a:p>
            <a:pPr marL="0" lvl="0" indent="0" algn="r" rtl="0">
              <a:spcBef>
                <a:spcPts val="1000"/>
              </a:spcBef>
              <a:spcAft>
                <a:spcPts val="0"/>
              </a:spcAft>
              <a:buNone/>
            </a:pPr>
            <a:endParaRPr sz="2100" b="1">
              <a:solidFill>
                <a:schemeClr val="accent4"/>
              </a:solidFill>
              <a:latin typeface="Helvetica Neue"/>
              <a:ea typeface="Helvetica Neue"/>
              <a:cs typeface="Helvetica Neue"/>
              <a:sym typeface="Helvetica Neue"/>
            </a:endParaRPr>
          </a:p>
          <a:p>
            <a:pPr marL="0" lvl="0" indent="0" algn="r" rtl="0">
              <a:spcBef>
                <a:spcPts val="1000"/>
              </a:spcBef>
              <a:spcAft>
                <a:spcPts val="0"/>
              </a:spcAft>
              <a:buNone/>
            </a:pPr>
            <a:r>
              <a:rPr lang="en" sz="2100" b="1">
                <a:solidFill>
                  <a:schemeClr val="accent4"/>
                </a:solidFill>
                <a:latin typeface="Helvetica Neue"/>
                <a:ea typeface="Helvetica Neue"/>
                <a:cs typeface="Helvetica Neue"/>
                <a:sym typeface="Helvetica Neue"/>
              </a:rPr>
              <a:t>IN GROUPS OF 2-3, PICK ANOTHER CASE STUDY</a:t>
            </a:r>
            <a:endParaRPr sz="1500">
              <a:solidFill>
                <a:schemeClr val="lt1"/>
              </a:solidFill>
              <a:latin typeface="Helvetica Neue"/>
              <a:ea typeface="Helvetica Neue"/>
              <a:cs typeface="Helvetica Neue"/>
              <a:sym typeface="Helvetica Neue"/>
            </a:endParaRPr>
          </a:p>
          <a:p>
            <a:pPr marL="0" lvl="0" indent="0" algn="l" rtl="0">
              <a:lnSpc>
                <a:spcPct val="115000"/>
              </a:lnSpc>
              <a:spcBef>
                <a:spcPts val="800"/>
              </a:spcBef>
              <a:spcAft>
                <a:spcPts val="0"/>
              </a:spcAft>
              <a:buNone/>
            </a:pPr>
            <a:endParaRPr sz="1500">
              <a:solidFill>
                <a:schemeClr val="lt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500">
              <a:solidFill>
                <a:schemeClr val="lt1"/>
              </a:solidFill>
              <a:latin typeface="Helvetica Neue"/>
              <a:ea typeface="Helvetica Neue"/>
              <a:cs typeface="Helvetica Neue"/>
              <a:sym typeface="Helvetica Neue"/>
            </a:endParaRPr>
          </a:p>
        </p:txBody>
      </p:sp>
      <p:sp>
        <p:nvSpPr>
          <p:cNvPr id="210" name="Google Shape;210;p42"/>
          <p:cNvSpPr txBox="1"/>
          <p:nvPr/>
        </p:nvSpPr>
        <p:spPr>
          <a:xfrm>
            <a:off x="4459775" y="609400"/>
            <a:ext cx="3427500" cy="4165800"/>
          </a:xfrm>
          <a:prstGeom prst="rect">
            <a:avLst/>
          </a:prstGeom>
          <a:solidFill>
            <a:srgbClr val="FFFFFF"/>
          </a:solidFill>
          <a:ln>
            <a:noFill/>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Clr>
                <a:schemeClr val="dk1"/>
              </a:buClr>
              <a:buSzPts val="1400"/>
              <a:buFont typeface="Helvetica Neue"/>
              <a:buAutoNum type="arabicParenR"/>
            </a:pPr>
            <a:r>
              <a:rPr lang="en">
                <a:solidFill>
                  <a:schemeClr val="dk1"/>
                </a:solidFill>
                <a:latin typeface="Helvetica Neue"/>
                <a:ea typeface="Helvetica Neue"/>
                <a:cs typeface="Helvetica Neue"/>
                <a:sym typeface="Helvetica Neue"/>
              </a:rPr>
              <a:t>What are they trying to communicate meaningfully in their context?</a:t>
            </a:r>
            <a:endParaRPr>
              <a:solidFill>
                <a:schemeClr val="dk1"/>
              </a:solidFill>
              <a:latin typeface="Helvetica Neue"/>
              <a:ea typeface="Helvetica Neue"/>
              <a:cs typeface="Helvetica Neue"/>
              <a:sym typeface="Helvetica Neue"/>
            </a:endParaRPr>
          </a:p>
          <a:p>
            <a:pPr marL="914400" lvl="1" indent="-317500" algn="l" rtl="0">
              <a:lnSpc>
                <a:spcPct val="100000"/>
              </a:lnSpc>
              <a:spcBef>
                <a:spcPts val="1000"/>
              </a:spcBef>
              <a:spcAft>
                <a:spcPts val="0"/>
              </a:spcAft>
              <a:buClr>
                <a:schemeClr val="dk1"/>
              </a:buClr>
              <a:buSzPts val="1400"/>
              <a:buFont typeface="Helvetica Neue"/>
              <a:buAutoNum type="alphaLcParenR"/>
            </a:pPr>
            <a:r>
              <a:rPr lang="en">
                <a:solidFill>
                  <a:schemeClr val="dk1"/>
                </a:solidFill>
                <a:latin typeface="Helvetica Neue"/>
                <a:ea typeface="Helvetica Neue"/>
                <a:cs typeface="Helvetica Neue"/>
                <a:sym typeface="Helvetica Neue"/>
              </a:rPr>
              <a:t>What good and godly things are they pursuing?</a:t>
            </a:r>
            <a:endParaRPr>
              <a:solidFill>
                <a:schemeClr val="dk1"/>
              </a:solidFill>
              <a:latin typeface="Helvetica Neue"/>
              <a:ea typeface="Helvetica Neue"/>
              <a:cs typeface="Helvetica Neue"/>
              <a:sym typeface="Helvetica Neue"/>
            </a:endParaRPr>
          </a:p>
          <a:p>
            <a:pPr marL="914400" lvl="1" indent="-317500" algn="l" rtl="0">
              <a:lnSpc>
                <a:spcPct val="100000"/>
              </a:lnSpc>
              <a:spcBef>
                <a:spcPts val="1000"/>
              </a:spcBef>
              <a:spcAft>
                <a:spcPts val="0"/>
              </a:spcAft>
              <a:buClr>
                <a:schemeClr val="dk1"/>
              </a:buClr>
              <a:buSzPts val="1400"/>
              <a:buFont typeface="Helvetica Neue"/>
              <a:buAutoNum type="alphaLcParenR"/>
            </a:pPr>
            <a:r>
              <a:rPr lang="en">
                <a:solidFill>
                  <a:schemeClr val="dk1"/>
                </a:solidFill>
                <a:latin typeface="Helvetica Neue"/>
                <a:ea typeface="Helvetica Neue"/>
                <a:cs typeface="Helvetica Neue"/>
                <a:sym typeface="Helvetica Neue"/>
              </a:rPr>
              <a:t>What crisis is driving them to innovation?</a:t>
            </a:r>
            <a:endParaRPr>
              <a:solidFill>
                <a:schemeClr val="dk1"/>
              </a:solidFill>
              <a:latin typeface="Helvetica Neue"/>
              <a:ea typeface="Helvetica Neue"/>
              <a:cs typeface="Helvetica Neue"/>
              <a:sym typeface="Helvetica Neue"/>
            </a:endParaRPr>
          </a:p>
          <a:p>
            <a:pPr marL="457200" lvl="0" indent="-317500" algn="l" rtl="0">
              <a:lnSpc>
                <a:spcPct val="100000"/>
              </a:lnSpc>
              <a:spcBef>
                <a:spcPts val="1000"/>
              </a:spcBef>
              <a:spcAft>
                <a:spcPts val="0"/>
              </a:spcAft>
              <a:buClr>
                <a:schemeClr val="dk1"/>
              </a:buClr>
              <a:buSzPts val="1400"/>
              <a:buFont typeface="Helvetica Neue"/>
              <a:buAutoNum type="arabicParenR"/>
            </a:pPr>
            <a:r>
              <a:rPr lang="en">
                <a:solidFill>
                  <a:schemeClr val="dk1"/>
                </a:solidFill>
                <a:latin typeface="Helvetica Neue"/>
                <a:ea typeface="Helvetica Neue"/>
                <a:cs typeface="Helvetica Neue"/>
                <a:sym typeface="Helvetica Neue"/>
              </a:rPr>
              <a:t>What vulnerabilities exist in this form?</a:t>
            </a:r>
            <a:endParaRPr>
              <a:solidFill>
                <a:schemeClr val="dk1"/>
              </a:solidFill>
              <a:latin typeface="Helvetica Neue"/>
              <a:ea typeface="Helvetica Neue"/>
              <a:cs typeface="Helvetica Neue"/>
              <a:sym typeface="Helvetica Neue"/>
            </a:endParaRPr>
          </a:p>
          <a:p>
            <a:pPr marL="457200" lvl="0" indent="-317500" algn="l" rtl="0">
              <a:lnSpc>
                <a:spcPct val="100000"/>
              </a:lnSpc>
              <a:spcBef>
                <a:spcPts val="1000"/>
              </a:spcBef>
              <a:spcAft>
                <a:spcPts val="0"/>
              </a:spcAft>
              <a:buClr>
                <a:schemeClr val="dk1"/>
              </a:buClr>
              <a:buSzPts val="1400"/>
              <a:buFont typeface="Helvetica Neue"/>
              <a:buAutoNum type="arabicParenR"/>
            </a:pPr>
            <a:r>
              <a:rPr lang="en">
                <a:solidFill>
                  <a:schemeClr val="dk1"/>
                </a:solidFill>
                <a:latin typeface="Helvetica Neue"/>
                <a:ea typeface="Helvetica Neue"/>
                <a:cs typeface="Helvetica Neue"/>
                <a:sym typeface="Helvetica Neue"/>
              </a:rPr>
              <a:t>What does UNDERCONTEXTUALIZATION look like?</a:t>
            </a:r>
            <a:endParaRPr>
              <a:solidFill>
                <a:schemeClr val="dk1"/>
              </a:solidFill>
              <a:latin typeface="Helvetica Neue"/>
              <a:ea typeface="Helvetica Neue"/>
              <a:cs typeface="Helvetica Neue"/>
              <a:sym typeface="Helvetica Neue"/>
            </a:endParaRPr>
          </a:p>
          <a:p>
            <a:pPr marL="457200" lvl="0" indent="-317500" algn="l" rtl="0">
              <a:lnSpc>
                <a:spcPct val="100000"/>
              </a:lnSpc>
              <a:spcBef>
                <a:spcPts val="1000"/>
              </a:spcBef>
              <a:spcAft>
                <a:spcPts val="0"/>
              </a:spcAft>
              <a:buClr>
                <a:schemeClr val="dk1"/>
              </a:buClr>
              <a:buSzPts val="1400"/>
              <a:buFont typeface="Helvetica Neue"/>
              <a:buAutoNum type="arabicParenR"/>
            </a:pPr>
            <a:r>
              <a:rPr lang="en">
                <a:solidFill>
                  <a:schemeClr val="dk1"/>
                </a:solidFill>
                <a:latin typeface="Helvetica Neue"/>
                <a:ea typeface="Helvetica Neue"/>
                <a:cs typeface="Helvetica Neue"/>
                <a:sym typeface="Helvetica Neue"/>
              </a:rPr>
              <a:t>What does OVERCONTEXTUALIZATION look like?</a:t>
            </a:r>
            <a:endParaRPr>
              <a:solidFill>
                <a:schemeClr val="dk1"/>
              </a:solidFill>
              <a:latin typeface="Helvetica Neue"/>
              <a:ea typeface="Helvetica Neue"/>
              <a:cs typeface="Helvetica Neue"/>
              <a:sym typeface="Helvetica Neue"/>
            </a:endParaRPr>
          </a:p>
          <a:p>
            <a:pPr marL="0" lvl="0" indent="0" algn="l" rtl="0">
              <a:lnSpc>
                <a:spcPct val="100000"/>
              </a:lnSpc>
              <a:spcBef>
                <a:spcPts val="1000"/>
              </a:spcBef>
              <a:spcAft>
                <a:spcPts val="1000"/>
              </a:spcAft>
              <a:buNone/>
            </a:pPr>
            <a:endParaRPr sz="1500">
              <a:solidFill>
                <a:srgbClr val="434343"/>
              </a:solidFill>
              <a:highlight>
                <a:schemeClr val="lt1"/>
              </a:highlight>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43"/>
          <p:cNvPicPr preferRelativeResize="0"/>
          <p:nvPr/>
        </p:nvPicPr>
        <p:blipFill rotWithShape="1">
          <a:blip r:embed="rId3">
            <a:alphaModFix/>
          </a:blip>
          <a:srcRect l="17095" t="43656" r="22562" b="5038"/>
          <a:stretch/>
        </p:blipFill>
        <p:spPr>
          <a:xfrm>
            <a:off x="2253113" y="889000"/>
            <a:ext cx="4637769" cy="3949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4"/>
          <p:cNvSpPr/>
          <p:nvPr/>
        </p:nvSpPr>
        <p:spPr>
          <a:xfrm>
            <a:off x="1004400" y="738900"/>
            <a:ext cx="7135200" cy="3860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44"/>
          <p:cNvSpPr txBox="1"/>
          <p:nvPr/>
        </p:nvSpPr>
        <p:spPr>
          <a:xfrm>
            <a:off x="6651100" y="4728000"/>
            <a:ext cx="1983300" cy="263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100">
                <a:solidFill>
                  <a:srgbClr val="FFFFFF"/>
                </a:solidFill>
                <a:latin typeface="Montserrat Medium"/>
                <a:ea typeface="Montserrat Medium"/>
                <a:cs typeface="Montserrat Medium"/>
                <a:sym typeface="Montserrat Medium"/>
              </a:rPr>
              <a:t>Ecclesial Minimum</a:t>
            </a:r>
            <a:endParaRPr sz="1100">
              <a:solidFill>
                <a:srgbClr val="FFFFFF"/>
              </a:solidFill>
              <a:latin typeface="Montserrat Medium"/>
              <a:ea typeface="Montserrat Medium"/>
              <a:cs typeface="Montserrat Medium"/>
              <a:sym typeface="Montserrat Medium"/>
            </a:endParaRPr>
          </a:p>
        </p:txBody>
      </p:sp>
      <p:grpSp>
        <p:nvGrpSpPr>
          <p:cNvPr id="222" name="Google Shape;222;p44"/>
          <p:cNvGrpSpPr/>
          <p:nvPr/>
        </p:nvGrpSpPr>
        <p:grpSpPr>
          <a:xfrm>
            <a:off x="1617900" y="199575"/>
            <a:ext cx="5908201" cy="4247000"/>
            <a:chOff x="1617900" y="199575"/>
            <a:chExt cx="5908201" cy="4247000"/>
          </a:xfrm>
        </p:grpSpPr>
        <p:pic>
          <p:nvPicPr>
            <p:cNvPr id="223" name="Google Shape;223;p44"/>
            <p:cNvPicPr preferRelativeResize="0"/>
            <p:nvPr/>
          </p:nvPicPr>
          <p:blipFill rotWithShape="1">
            <a:blip r:embed="rId3">
              <a:alphaModFix/>
            </a:blip>
            <a:srcRect l="17321" t="36183" r="16487" b="16312"/>
            <a:stretch/>
          </p:blipFill>
          <p:spPr>
            <a:xfrm>
              <a:off x="1617900" y="199575"/>
              <a:ext cx="5908201" cy="4247000"/>
            </a:xfrm>
            <a:prstGeom prst="rect">
              <a:avLst/>
            </a:prstGeom>
            <a:noFill/>
            <a:ln>
              <a:noFill/>
            </a:ln>
          </p:spPr>
        </p:pic>
        <p:sp>
          <p:nvSpPr>
            <p:cNvPr id="224" name="Google Shape;224;p44"/>
            <p:cNvSpPr txBox="1"/>
            <p:nvPr/>
          </p:nvSpPr>
          <p:spPr>
            <a:xfrm>
              <a:off x="3645675" y="845600"/>
              <a:ext cx="17001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latin typeface="Montserrat"/>
                  <a:ea typeface="Montserrat"/>
                  <a:cs typeface="Montserrat"/>
                  <a:sym typeface="Montserrat"/>
                </a:rPr>
                <a:t>Centrality of Jesus </a:t>
              </a:r>
              <a:endParaRPr sz="700">
                <a:latin typeface="Montserrat"/>
                <a:ea typeface="Montserrat"/>
                <a:cs typeface="Montserrat"/>
                <a:sym typeface="Montserrat"/>
              </a:endParaRPr>
            </a:p>
            <a:p>
              <a:pPr marL="0" lvl="0" indent="0" algn="ctr" rtl="0">
                <a:spcBef>
                  <a:spcPts val="0"/>
                </a:spcBef>
                <a:spcAft>
                  <a:spcPts val="0"/>
                </a:spcAft>
                <a:buNone/>
              </a:pPr>
              <a:r>
                <a:rPr lang="en" sz="700">
                  <a:latin typeface="Montserrat"/>
                  <a:ea typeface="Montserrat"/>
                  <a:cs typeface="Montserrat"/>
                  <a:sym typeface="Montserrat"/>
                </a:rPr>
                <a:t>+ Breaking worldly patterns </a:t>
              </a:r>
              <a:endParaRPr sz="700">
                <a:latin typeface="Montserrat"/>
                <a:ea typeface="Montserrat"/>
                <a:cs typeface="Montserrat"/>
                <a:sym typeface="Montserrat"/>
              </a:endParaRPr>
            </a:p>
            <a:p>
              <a:pPr marL="0" lvl="0" indent="0" algn="ctr" rtl="0">
                <a:spcBef>
                  <a:spcPts val="0"/>
                </a:spcBef>
                <a:spcAft>
                  <a:spcPts val="0"/>
                </a:spcAft>
                <a:buNone/>
              </a:pPr>
              <a:r>
                <a:rPr lang="en" sz="700">
                  <a:latin typeface="Montserrat"/>
                  <a:ea typeface="Montserrat"/>
                  <a:cs typeface="Montserrat"/>
                  <a:sym typeface="Montserrat"/>
                </a:rPr>
                <a:t>+ New kingdom patterns</a:t>
              </a:r>
              <a:endParaRPr sz="700">
                <a:latin typeface="Montserrat"/>
                <a:ea typeface="Montserrat"/>
                <a:cs typeface="Montserrat"/>
                <a:sym typeface="Montserrat"/>
              </a:endParaRPr>
            </a:p>
          </p:txBody>
        </p:sp>
        <p:sp>
          <p:nvSpPr>
            <p:cNvPr id="225" name="Google Shape;225;p44"/>
            <p:cNvSpPr txBox="1"/>
            <p:nvPr/>
          </p:nvSpPr>
          <p:spPr>
            <a:xfrm>
              <a:off x="2599375" y="2371150"/>
              <a:ext cx="17001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latin typeface="Montserrat"/>
                  <a:ea typeface="Montserrat"/>
                  <a:cs typeface="Montserrat"/>
                  <a:sym typeface="Montserrat"/>
                </a:rPr>
                <a:t>Contact work </a:t>
              </a:r>
              <a:endParaRPr sz="700">
                <a:latin typeface="Montserrat"/>
                <a:ea typeface="Montserrat"/>
                <a:cs typeface="Montserrat"/>
                <a:sym typeface="Montserrat"/>
              </a:endParaRPr>
            </a:p>
            <a:p>
              <a:pPr marL="0" lvl="0" indent="0" algn="ctr" rtl="0">
                <a:spcBef>
                  <a:spcPts val="0"/>
                </a:spcBef>
                <a:spcAft>
                  <a:spcPts val="0"/>
                </a:spcAft>
                <a:buNone/>
              </a:pPr>
              <a:r>
                <a:rPr lang="en" sz="700">
                  <a:latin typeface="Montserrat"/>
                  <a:ea typeface="Montserrat"/>
                  <a:cs typeface="Montserrat"/>
                  <a:sym typeface="Montserrat"/>
                </a:rPr>
                <a:t>+ Kingdom Intentionality </a:t>
              </a:r>
              <a:endParaRPr sz="700">
                <a:latin typeface="Montserrat"/>
                <a:ea typeface="Montserrat"/>
                <a:cs typeface="Montserrat"/>
                <a:sym typeface="Montserrat"/>
              </a:endParaRPr>
            </a:p>
            <a:p>
              <a:pPr marL="0" lvl="0" indent="0" algn="ctr" rtl="0">
                <a:spcBef>
                  <a:spcPts val="0"/>
                </a:spcBef>
                <a:spcAft>
                  <a:spcPts val="0"/>
                </a:spcAft>
                <a:buNone/>
              </a:pPr>
              <a:r>
                <a:rPr lang="en" sz="700">
                  <a:latin typeface="Montserrat"/>
                  <a:ea typeface="Montserrat"/>
                  <a:cs typeface="Montserrat"/>
                  <a:sym typeface="Montserrat"/>
                </a:rPr>
                <a:t>+ Discern Next</a:t>
              </a:r>
              <a:endParaRPr sz="700">
                <a:latin typeface="Montserrat"/>
                <a:ea typeface="Montserrat"/>
                <a:cs typeface="Montserrat"/>
                <a:sym typeface="Montserrat"/>
              </a:endParaRPr>
            </a:p>
          </p:txBody>
        </p:sp>
        <p:sp>
          <p:nvSpPr>
            <p:cNvPr id="226" name="Google Shape;226;p44"/>
            <p:cNvSpPr txBox="1"/>
            <p:nvPr/>
          </p:nvSpPr>
          <p:spPr>
            <a:xfrm>
              <a:off x="4702400" y="2414500"/>
              <a:ext cx="17001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latin typeface="Montserrat"/>
                  <a:ea typeface="Montserrat"/>
                  <a:cs typeface="Montserrat"/>
                  <a:sym typeface="Montserrat"/>
                </a:rPr>
                <a:t>Shared Purpose </a:t>
              </a:r>
              <a:endParaRPr sz="700">
                <a:latin typeface="Montserrat"/>
                <a:ea typeface="Montserrat"/>
                <a:cs typeface="Montserrat"/>
                <a:sym typeface="Montserrat"/>
              </a:endParaRPr>
            </a:p>
            <a:p>
              <a:pPr marL="0" lvl="0" indent="0" algn="ctr" rtl="0">
                <a:spcBef>
                  <a:spcPts val="0"/>
                </a:spcBef>
                <a:spcAft>
                  <a:spcPts val="0"/>
                </a:spcAft>
                <a:buNone/>
              </a:pPr>
              <a:r>
                <a:rPr lang="en" sz="700">
                  <a:latin typeface="Montserrat"/>
                  <a:ea typeface="Montserrat"/>
                  <a:cs typeface="Montserrat"/>
                  <a:sym typeface="Montserrat"/>
                </a:rPr>
                <a:t>+ Synced Activities </a:t>
              </a:r>
              <a:endParaRPr sz="700">
                <a:latin typeface="Montserrat"/>
                <a:ea typeface="Montserrat"/>
                <a:cs typeface="Montserrat"/>
                <a:sym typeface="Montserrat"/>
              </a:endParaRPr>
            </a:p>
            <a:p>
              <a:pPr marL="0" lvl="0" indent="0" algn="ctr" rtl="0">
                <a:spcBef>
                  <a:spcPts val="0"/>
                </a:spcBef>
                <a:spcAft>
                  <a:spcPts val="0"/>
                </a:spcAft>
                <a:buNone/>
              </a:pPr>
              <a:r>
                <a:rPr lang="en" sz="700">
                  <a:latin typeface="Montserrat"/>
                  <a:ea typeface="Montserrat"/>
                  <a:cs typeface="Montserrat"/>
                  <a:sym typeface="Montserrat"/>
                </a:rPr>
                <a:t>+ Shared Life</a:t>
              </a:r>
              <a:endParaRPr sz="700">
                <a:latin typeface="Montserrat"/>
                <a:ea typeface="Montserrat"/>
                <a:cs typeface="Montserrat"/>
                <a:sym typeface="Montserrat"/>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45"/>
          <p:cNvSpPr/>
          <p:nvPr/>
        </p:nvSpPr>
        <p:spPr>
          <a:xfrm>
            <a:off x="972825" y="782300"/>
            <a:ext cx="7327200" cy="3740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5"/>
          <p:cNvSpPr/>
          <p:nvPr/>
        </p:nvSpPr>
        <p:spPr>
          <a:xfrm>
            <a:off x="1004400" y="738900"/>
            <a:ext cx="7135200" cy="3659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5"/>
          <p:cNvSpPr txBox="1"/>
          <p:nvPr/>
        </p:nvSpPr>
        <p:spPr>
          <a:xfrm>
            <a:off x="3536550" y="443750"/>
            <a:ext cx="20709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rgbClr val="45818E"/>
                </a:solidFill>
                <a:latin typeface="Montserrat SemiBold"/>
                <a:ea typeface="Montserrat SemiBold"/>
                <a:cs typeface="Montserrat SemiBold"/>
                <a:sym typeface="Montserrat SemiBold"/>
              </a:rPr>
              <a:t>MISSIONARY JOURNEY</a:t>
            </a:r>
            <a:endParaRPr sz="800">
              <a:solidFill>
                <a:srgbClr val="45818E"/>
              </a:solidFill>
              <a:latin typeface="Montserrat SemiBold"/>
              <a:ea typeface="Montserrat SemiBold"/>
              <a:cs typeface="Montserrat SemiBold"/>
              <a:sym typeface="Montserrat SemiBold"/>
            </a:endParaRPr>
          </a:p>
        </p:txBody>
      </p:sp>
      <p:pic>
        <p:nvPicPr>
          <p:cNvPr id="234" name="Google Shape;234;p45"/>
          <p:cNvPicPr preferRelativeResize="0"/>
          <p:nvPr/>
        </p:nvPicPr>
        <p:blipFill rotWithShape="1">
          <a:blip r:embed="rId3">
            <a:alphaModFix/>
          </a:blip>
          <a:srcRect l="3297" b="39386"/>
          <a:stretch/>
        </p:blipFill>
        <p:spPr>
          <a:xfrm>
            <a:off x="1412125" y="342900"/>
            <a:ext cx="6276025" cy="3940226"/>
          </a:xfrm>
          <a:prstGeom prst="rect">
            <a:avLst/>
          </a:prstGeom>
          <a:noFill/>
          <a:ln>
            <a:noFill/>
          </a:ln>
        </p:spPr>
      </p:pic>
      <p:pic>
        <p:nvPicPr>
          <p:cNvPr id="235" name="Google Shape;235;p45"/>
          <p:cNvPicPr preferRelativeResize="0"/>
          <p:nvPr/>
        </p:nvPicPr>
        <p:blipFill rotWithShape="1">
          <a:blip r:embed="rId4">
            <a:alphaModFix/>
          </a:blip>
          <a:srcRect b="7132"/>
          <a:stretch/>
        </p:blipFill>
        <p:spPr>
          <a:xfrm>
            <a:off x="2033775" y="171450"/>
            <a:ext cx="5076449" cy="4111676"/>
          </a:xfrm>
          <a:prstGeom prst="rect">
            <a:avLst/>
          </a:prstGeom>
          <a:noFill/>
          <a:ln>
            <a:noFill/>
          </a:ln>
        </p:spPr>
      </p:pic>
      <p:sp>
        <p:nvSpPr>
          <p:cNvPr id="236" name="Google Shape;236;p45"/>
          <p:cNvSpPr txBox="1"/>
          <p:nvPr/>
        </p:nvSpPr>
        <p:spPr>
          <a:xfrm>
            <a:off x="4344500" y="4651800"/>
            <a:ext cx="4290000" cy="263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lt1"/>
                </a:solidFill>
                <a:latin typeface="Montserrat"/>
                <a:ea typeface="Montserrat"/>
                <a:cs typeface="Montserrat"/>
                <a:sym typeface="Montserrat"/>
              </a:rPr>
              <a:t>Session 1 | Overview of Microchurches + Networks</a:t>
            </a:r>
            <a:endParaRPr sz="800">
              <a:solidFill>
                <a:schemeClr val="lt1"/>
              </a:solidFill>
              <a:latin typeface="Montserrat"/>
              <a:ea typeface="Montserrat"/>
              <a:cs typeface="Montserrat"/>
              <a:sym typeface="Montserrat"/>
            </a:endParaRPr>
          </a:p>
        </p:txBody>
      </p:sp>
      <p:sp>
        <p:nvSpPr>
          <p:cNvPr id="237" name="Google Shape;237;p45"/>
          <p:cNvSpPr/>
          <p:nvPr/>
        </p:nvSpPr>
        <p:spPr>
          <a:xfrm>
            <a:off x="3749525" y="618700"/>
            <a:ext cx="1587900" cy="263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5"/>
          <p:cNvSpPr txBox="1"/>
          <p:nvPr/>
        </p:nvSpPr>
        <p:spPr>
          <a:xfrm>
            <a:off x="3291450" y="443750"/>
            <a:ext cx="2561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002F4A"/>
                </a:solidFill>
                <a:latin typeface="Montserrat SemiBold"/>
                <a:ea typeface="Montserrat SemiBold"/>
                <a:cs typeface="Montserrat SemiBold"/>
                <a:sym typeface="Montserrat SemiBold"/>
              </a:rPr>
              <a:t>DUAL OPERATING SYSTEM</a:t>
            </a:r>
            <a:endParaRPr sz="1200">
              <a:solidFill>
                <a:srgbClr val="002F4A"/>
              </a:solidFill>
              <a:latin typeface="Montserrat SemiBold"/>
              <a:ea typeface="Montserrat SemiBold"/>
              <a:cs typeface="Montserrat SemiBold"/>
              <a:sym typeface="Montserrat SemiBold"/>
            </a:endParaRPr>
          </a:p>
        </p:txBody>
      </p:sp>
    </p:spTree>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2084</Words>
  <Application>Microsoft Office PowerPoint</Application>
  <PresentationFormat>On-screen Show (16:9)</PresentationFormat>
  <Paragraphs>439</Paragraphs>
  <Slides>59</Slides>
  <Notes>59</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59</vt:i4>
      </vt:variant>
    </vt:vector>
  </HeadingPairs>
  <TitlesOfParts>
    <vt:vector size="70" baseType="lpstr">
      <vt:lpstr>Montserrat Medium</vt:lpstr>
      <vt:lpstr>Montserrat SemiBold</vt:lpstr>
      <vt:lpstr>Montserrat</vt:lpstr>
      <vt:lpstr>Roboto</vt:lpstr>
      <vt:lpstr>Helvetica Neue</vt:lpstr>
      <vt:lpstr>Century Gothic</vt:lpstr>
      <vt:lpstr>Arial</vt:lpstr>
      <vt:lpstr>Merriweather</vt:lpstr>
      <vt:lpstr>Paradigm</vt:lpstr>
      <vt:lpstr>Simple Light</vt:lpstr>
      <vt:lpstr>Paradigm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RobinetteT</cp:lastModifiedBy>
  <cp:revision>1</cp:revision>
  <dcterms:modified xsi:type="dcterms:W3CDTF">2025-07-19T15:38:07Z</dcterms:modified>
</cp:coreProperties>
</file>