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7" r:id="rId2"/>
  </p:sldMasterIdLst>
  <p:sldIdLst>
    <p:sldId id="256" r:id="rId3"/>
    <p:sldId id="258" r:id="rId4"/>
    <p:sldId id="305" r:id="rId5"/>
    <p:sldId id="260" r:id="rId6"/>
    <p:sldId id="266" r:id="rId7"/>
    <p:sldId id="268" r:id="rId8"/>
    <p:sldId id="269" r:id="rId9"/>
    <p:sldId id="270" r:id="rId10"/>
    <p:sldId id="271" r:id="rId11"/>
    <p:sldId id="272" r:id="rId12"/>
    <p:sldId id="273" r:id="rId13"/>
    <p:sldId id="274" r:id="rId14"/>
    <p:sldId id="276" r:id="rId15"/>
    <p:sldId id="275" r:id="rId16"/>
    <p:sldId id="277" r:id="rId17"/>
    <p:sldId id="278" r:id="rId18"/>
    <p:sldId id="293" r:id="rId19"/>
    <p:sldId id="314" r:id="rId20"/>
    <p:sldId id="261" r:id="rId21"/>
    <p:sldId id="279" r:id="rId22"/>
    <p:sldId id="280" r:id="rId23"/>
    <p:sldId id="281" r:id="rId24"/>
    <p:sldId id="283" r:id="rId25"/>
    <p:sldId id="307" r:id="rId26"/>
    <p:sldId id="285" r:id="rId27"/>
    <p:sldId id="286" r:id="rId28"/>
    <p:sldId id="291" r:id="rId29"/>
    <p:sldId id="287" r:id="rId30"/>
    <p:sldId id="294" r:id="rId31"/>
    <p:sldId id="292" r:id="rId32"/>
    <p:sldId id="288" r:id="rId33"/>
    <p:sldId id="289" r:id="rId34"/>
    <p:sldId id="295" r:id="rId35"/>
    <p:sldId id="284" r:id="rId36"/>
    <p:sldId id="296" r:id="rId37"/>
    <p:sldId id="297" r:id="rId38"/>
    <p:sldId id="299" r:id="rId39"/>
    <p:sldId id="300" r:id="rId40"/>
    <p:sldId id="264" r:id="rId41"/>
    <p:sldId id="308" r:id="rId42"/>
    <p:sldId id="313" r:id="rId43"/>
    <p:sldId id="301" r:id="rId44"/>
    <p:sldId id="262" r:id="rId45"/>
    <p:sldId id="310" r:id="rId46"/>
    <p:sldId id="309" r:id="rId47"/>
    <p:sldId id="304" r:id="rId48"/>
    <p:sldId id="302" r:id="rId49"/>
    <p:sldId id="306" r:id="rId50"/>
    <p:sldId id="311" r:id="rId51"/>
    <p:sldId id="31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91A76-8280-4D55-9A33-7A4BC85A3D7F}" v="14" dt="2024-07-19T21:19:27.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70" d="100"/>
          <a:sy n="70" d="100"/>
        </p:scale>
        <p:origin x="9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000">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800" cap="all" baseline="0">
                <a:solidFill>
                  <a:srgbClr val="72DB2B"/>
                </a:solidFill>
                <a:latin typeface="Lao UI" panose="020B0502040204020203" pitchFamily="34" charset="0"/>
                <a:cs typeface="Lao UI" panose="020B0502040204020203" pitchFamily="34"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2807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AB5162-41B2-4724-B0FF-DD19B7D748ED}"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223322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AB5162-41B2-4724-B0FF-DD19B7D748ED}"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2103154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AB5162-41B2-4724-B0FF-DD19B7D748ED}"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1FF13-9199-4A32-ADC8-6B8A682834F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326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AB5162-41B2-4724-B0FF-DD19B7D748ED}"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49086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AB5162-41B2-4724-B0FF-DD19B7D748ED}" type="datetimeFigureOut">
              <a:rPr lang="en-US" smtClean="0"/>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2354037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AB5162-41B2-4724-B0FF-DD19B7D748ED}" type="datetimeFigureOut">
              <a:rPr lang="en-US" smtClean="0"/>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289401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27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03272D"/>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7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880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03272D"/>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091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30" y="202881"/>
            <a:ext cx="11798135" cy="1478570"/>
          </a:xfrm>
        </p:spPr>
        <p:txBody>
          <a:bodyPr>
            <a:normAutofit/>
          </a:bodyPr>
          <a:lstStyle>
            <a:lvl1pPr>
              <a:defRPr sz="5400">
                <a:solidFill>
                  <a:schemeClr val="accent5">
                    <a:lumMod val="75000"/>
                  </a:schemeClr>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5630" y="1804161"/>
            <a:ext cx="11798135" cy="4537262"/>
          </a:xfrm>
        </p:spPr>
        <p:txBody>
          <a:bodyPr/>
          <a:lstStyle>
            <a:lvl1pPr>
              <a:defRPr sz="4400">
                <a:latin typeface="Lao UI" panose="020B0502040204020203" pitchFamily="34" charset="0"/>
                <a:cs typeface="Lao UI" panose="020B0502040204020203" pitchFamily="34" charset="0"/>
              </a:defRPr>
            </a:lvl1pPr>
            <a:lvl2pPr>
              <a:defRPr sz="3600">
                <a:latin typeface="Lao UI" panose="020B0502040204020203" pitchFamily="34" charset="0"/>
                <a:cs typeface="Lao UI" panose="020B0502040204020203" pitchFamily="34" charset="0"/>
              </a:defRPr>
            </a:lvl2pPr>
            <a:lvl3pPr>
              <a:defRPr sz="3200">
                <a:latin typeface="Lao UI" panose="020B0502040204020203" pitchFamily="34" charset="0"/>
                <a:cs typeface="Lao UI" panose="020B0502040204020203" pitchFamily="34" charset="0"/>
              </a:defRPr>
            </a:lvl3pPr>
            <a:lvl4pPr>
              <a:defRPr sz="2800">
                <a:latin typeface="Lao UI" panose="020B0502040204020203" pitchFamily="34" charset="0"/>
                <a:cs typeface="Lao UI" panose="020B0502040204020203" pitchFamily="34" charset="0"/>
              </a:defRPr>
            </a:lvl4pPr>
            <a:lvl5pPr>
              <a:defRPr sz="2400">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717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1453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2649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7870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6729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48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2546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173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2776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41767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9355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B5162-41B2-4724-B0FF-DD19B7D748ED}"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2435053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829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03272D"/>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7681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AB5162-41B2-4724-B0FF-DD19B7D748ED}"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11828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AB5162-41B2-4724-B0FF-DD19B7D748ED}" type="datetimeFigureOut">
              <a:rPr lang="en-US" smtClean="0"/>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404470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AB5162-41B2-4724-B0FF-DD19B7D748ED}" type="datetimeFigureOut">
              <a:rPr lang="en-US" smtClean="0"/>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229647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B5162-41B2-4724-B0FF-DD19B7D748ED}" type="datetimeFigureOut">
              <a:rPr lang="en-US" smtClean="0"/>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315733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AB5162-41B2-4724-B0FF-DD19B7D748ED}"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31664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AB5162-41B2-4724-B0FF-DD19B7D748ED}"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1FF13-9199-4A32-ADC8-6B8A682834FD}" type="slidenum">
              <a:rPr lang="en-US" smtClean="0"/>
              <a:t>‹#›</a:t>
            </a:fld>
            <a:endParaRPr lang="en-US"/>
          </a:p>
        </p:txBody>
      </p:sp>
    </p:spTree>
    <p:extLst>
      <p:ext uri="{BB962C8B-B14F-4D97-AF65-F5344CB8AC3E}">
        <p14:creationId xmlns:p14="http://schemas.microsoft.com/office/powerpoint/2010/main" val="42643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4.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AB5162-41B2-4724-B0FF-DD19B7D748ED}" type="datetimeFigureOut">
              <a:rPr lang="en-US" smtClean="0"/>
              <a:t>7/23/2024</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D91FF13-9199-4A32-ADC8-6B8A682834FD}" type="slidenum">
              <a:rPr lang="en-US" smtClean="0"/>
              <a:t>‹#›</a:t>
            </a:fld>
            <a:endParaRPr lang="en-US"/>
          </a:p>
        </p:txBody>
      </p:sp>
    </p:spTree>
    <p:extLst>
      <p:ext uri="{BB962C8B-B14F-4D97-AF65-F5344CB8AC3E}">
        <p14:creationId xmlns:p14="http://schemas.microsoft.com/office/powerpoint/2010/main" val="16798106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rgbClr val="03272D"/>
                </a:solidFill>
              </a:defRPr>
            </a:lvl1pPr>
          </a:lstStyle>
          <a:p>
            <a:fld id="{1D8BD707-D9CF-40AE-B4C6-C98DA3205C09}" type="datetimeFigureOut">
              <a:rPr lang="en-US" smtClean="0"/>
              <a:pPr/>
              <a:t>7/23/2024</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rgbClr val="03272D"/>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rgbClr val="03272D"/>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4451161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algn="l" defTabSz="914446" rtl="0" eaLnBrk="1" latinLnBrk="0" hangingPunct="1">
        <a:lnSpc>
          <a:spcPct val="90000"/>
        </a:lnSpc>
        <a:spcBef>
          <a:spcPct val="0"/>
        </a:spcBef>
        <a:buNone/>
        <a:defRPr sz="3600" kern="1200" cap="all" baseline="0">
          <a:solidFill>
            <a:srgbClr val="03272D"/>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rgbClr val="03272D"/>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rgbClr val="03272D"/>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rgbClr val="03272D"/>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rgbClr val="03272D"/>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EBF10F-16DC-29FC-5A58-D3DB8C27104C}"/>
              </a:ext>
            </a:extLst>
          </p:cNvPr>
          <p:cNvSpPr>
            <a:spLocks noGrp="1"/>
          </p:cNvSpPr>
          <p:nvPr>
            <p:ph type="ctrTitle"/>
          </p:nvPr>
        </p:nvSpPr>
        <p:spPr/>
        <p:txBody>
          <a:bodyPr/>
          <a:lstStyle/>
          <a:p>
            <a:r>
              <a:rPr lang="en-US" dirty="0"/>
              <a:t>XSI 2024-How will they hear?</a:t>
            </a:r>
          </a:p>
        </p:txBody>
      </p:sp>
      <p:sp>
        <p:nvSpPr>
          <p:cNvPr id="3" name="Subtitle 2">
            <a:extLst>
              <a:ext uri="{FF2B5EF4-FFF2-40B4-BE49-F238E27FC236}">
                <a16:creationId xmlns:a16="http://schemas.microsoft.com/office/drawing/2014/main" xmlns="" id="{EAA42BD0-750E-6F54-3461-B414956F1E9E}"/>
              </a:ext>
            </a:extLst>
          </p:cNvPr>
          <p:cNvSpPr>
            <a:spLocks noGrp="1"/>
          </p:cNvSpPr>
          <p:nvPr>
            <p:ph type="subTitle" idx="1"/>
          </p:nvPr>
        </p:nvSpPr>
        <p:spPr/>
        <p:txBody>
          <a:bodyPr/>
          <a:lstStyle/>
          <a:p>
            <a:r>
              <a:rPr lang="en-US" b="1" i="1" dirty="0"/>
              <a:t>Cultivating a Burden for the Lost</a:t>
            </a:r>
            <a:endParaRPr lang="en-US" dirty="0"/>
          </a:p>
        </p:txBody>
      </p:sp>
    </p:spTree>
    <p:extLst>
      <p:ext uri="{BB962C8B-B14F-4D97-AF65-F5344CB8AC3E}">
        <p14:creationId xmlns:p14="http://schemas.microsoft.com/office/powerpoint/2010/main" val="2085055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4072F-5DEE-9CB4-D790-AD8A83DEBC14}"/>
              </a:ext>
            </a:extLst>
          </p:cNvPr>
          <p:cNvSpPr>
            <a:spLocks noGrp="1"/>
          </p:cNvSpPr>
          <p:nvPr>
            <p:ph type="title"/>
          </p:nvPr>
        </p:nvSpPr>
        <p:spPr/>
        <p:txBody>
          <a:bodyPr/>
          <a:lstStyle/>
          <a:p>
            <a:r>
              <a:rPr lang="en-US" dirty="0"/>
              <a:t>Israel Culture </a:t>
            </a:r>
            <a:r>
              <a:rPr lang="en-US" dirty="0" err="1"/>
              <a:t>cir.</a:t>
            </a:r>
            <a:r>
              <a:rPr lang="en-US" dirty="0"/>
              <a:t> 30 </a:t>
            </a:r>
            <a:r>
              <a:rPr lang="en-US" dirty="0" err="1"/>
              <a:t>a.D.</a:t>
            </a:r>
            <a:endParaRPr lang="en-US" dirty="0"/>
          </a:p>
        </p:txBody>
      </p:sp>
      <p:sp>
        <p:nvSpPr>
          <p:cNvPr id="3" name="Content Placeholder 2">
            <a:extLst>
              <a:ext uri="{FF2B5EF4-FFF2-40B4-BE49-F238E27FC236}">
                <a16:creationId xmlns:a16="http://schemas.microsoft.com/office/drawing/2014/main" xmlns="" id="{0E16ABF1-72F9-22FB-83F3-A975D16AB877}"/>
              </a:ext>
            </a:extLst>
          </p:cNvPr>
          <p:cNvSpPr>
            <a:spLocks noGrp="1"/>
          </p:cNvSpPr>
          <p:nvPr>
            <p:ph idx="1"/>
          </p:nvPr>
        </p:nvSpPr>
        <p:spPr/>
        <p:txBody>
          <a:bodyPr/>
          <a:lstStyle/>
          <a:p>
            <a:r>
              <a:rPr lang="en-US" dirty="0"/>
              <a:t>5 </a:t>
            </a:r>
            <a:r>
              <a:rPr lang="en-US" dirty="0" smtClean="0"/>
              <a:t>major </a:t>
            </a:r>
            <a:r>
              <a:rPr lang="en-US" dirty="0"/>
              <a:t>factions</a:t>
            </a:r>
          </a:p>
          <a:p>
            <a:pPr lvl="1"/>
            <a:r>
              <a:rPr lang="en-US" dirty="0"/>
              <a:t>Zealots</a:t>
            </a:r>
          </a:p>
          <a:p>
            <a:pPr lvl="2"/>
            <a:r>
              <a:rPr lang="en-US" altLang="en-US" dirty="0"/>
              <a:t>Fierce nationalists, aiming to overthrow Roman rule.</a:t>
            </a:r>
            <a:endParaRPr lang="en-US" dirty="0"/>
          </a:p>
        </p:txBody>
      </p:sp>
    </p:spTree>
    <p:extLst>
      <p:ext uri="{BB962C8B-B14F-4D97-AF65-F5344CB8AC3E}">
        <p14:creationId xmlns:p14="http://schemas.microsoft.com/office/powerpoint/2010/main" val="407101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4072F-5DEE-9CB4-D790-AD8A83DEBC14}"/>
              </a:ext>
            </a:extLst>
          </p:cNvPr>
          <p:cNvSpPr>
            <a:spLocks noGrp="1"/>
          </p:cNvSpPr>
          <p:nvPr>
            <p:ph type="title"/>
          </p:nvPr>
        </p:nvSpPr>
        <p:spPr/>
        <p:txBody>
          <a:bodyPr/>
          <a:lstStyle/>
          <a:p>
            <a:r>
              <a:rPr lang="en-US" dirty="0"/>
              <a:t>Israel Culture </a:t>
            </a:r>
            <a:r>
              <a:rPr lang="en-US" dirty="0" err="1"/>
              <a:t>cir.</a:t>
            </a:r>
            <a:r>
              <a:rPr lang="en-US" dirty="0"/>
              <a:t> 30 </a:t>
            </a:r>
            <a:r>
              <a:rPr lang="en-US" dirty="0" err="1"/>
              <a:t>a.D.</a:t>
            </a:r>
            <a:endParaRPr lang="en-US" dirty="0"/>
          </a:p>
        </p:txBody>
      </p:sp>
      <p:sp>
        <p:nvSpPr>
          <p:cNvPr id="3" name="Content Placeholder 2">
            <a:extLst>
              <a:ext uri="{FF2B5EF4-FFF2-40B4-BE49-F238E27FC236}">
                <a16:creationId xmlns:a16="http://schemas.microsoft.com/office/drawing/2014/main" xmlns="" id="{0E16ABF1-72F9-22FB-83F3-A975D16AB877}"/>
              </a:ext>
            </a:extLst>
          </p:cNvPr>
          <p:cNvSpPr>
            <a:spLocks noGrp="1"/>
          </p:cNvSpPr>
          <p:nvPr>
            <p:ph idx="1"/>
          </p:nvPr>
        </p:nvSpPr>
        <p:spPr/>
        <p:txBody>
          <a:bodyPr/>
          <a:lstStyle/>
          <a:p>
            <a:r>
              <a:rPr lang="en-US" dirty="0"/>
              <a:t>5 </a:t>
            </a:r>
            <a:r>
              <a:rPr lang="en-US" dirty="0" smtClean="0"/>
              <a:t>major </a:t>
            </a:r>
            <a:r>
              <a:rPr lang="en-US" dirty="0"/>
              <a:t>factions</a:t>
            </a:r>
          </a:p>
          <a:p>
            <a:pPr lvl="1"/>
            <a:r>
              <a:rPr lang="en-US" dirty="0"/>
              <a:t>Zealots</a:t>
            </a:r>
          </a:p>
          <a:p>
            <a:pPr lvl="1"/>
            <a:r>
              <a:rPr lang="en-US" dirty="0"/>
              <a:t>Romans</a:t>
            </a:r>
          </a:p>
          <a:p>
            <a:pPr lvl="2"/>
            <a:r>
              <a:rPr lang="en-US" altLang="en-US" dirty="0"/>
              <a:t>Romans: Imperial rulers, maintaining order and control, permitting limited religious freedom</a:t>
            </a:r>
            <a:endParaRPr lang="en-US" dirty="0"/>
          </a:p>
        </p:txBody>
      </p:sp>
    </p:spTree>
    <p:extLst>
      <p:ext uri="{BB962C8B-B14F-4D97-AF65-F5344CB8AC3E}">
        <p14:creationId xmlns:p14="http://schemas.microsoft.com/office/powerpoint/2010/main" val="186503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D2016-B252-7E5C-7799-8205074638CA}"/>
              </a:ext>
            </a:extLst>
          </p:cNvPr>
          <p:cNvSpPr>
            <a:spLocks noGrp="1"/>
          </p:cNvSpPr>
          <p:nvPr>
            <p:ph type="title"/>
          </p:nvPr>
        </p:nvSpPr>
        <p:spPr/>
        <p:txBody>
          <a:bodyPr/>
          <a:lstStyle/>
          <a:p>
            <a:r>
              <a:rPr lang="en-US" dirty="0"/>
              <a:t>30 A.D. Israel</a:t>
            </a:r>
          </a:p>
        </p:txBody>
      </p:sp>
      <p:sp>
        <p:nvSpPr>
          <p:cNvPr id="3" name="Content Placeholder 2">
            <a:extLst>
              <a:ext uri="{FF2B5EF4-FFF2-40B4-BE49-F238E27FC236}">
                <a16:creationId xmlns:a16="http://schemas.microsoft.com/office/drawing/2014/main" xmlns="" id="{0007556C-EE8C-4AE5-50AA-2FD37BF0C840}"/>
              </a:ext>
            </a:extLst>
          </p:cNvPr>
          <p:cNvSpPr>
            <a:spLocks noGrp="1"/>
          </p:cNvSpPr>
          <p:nvPr>
            <p:ph idx="1"/>
          </p:nvPr>
        </p:nvSpPr>
        <p:spPr/>
        <p:txBody>
          <a:bodyPr/>
          <a:lstStyle/>
          <a:p>
            <a:r>
              <a:rPr lang="en-US" dirty="0"/>
              <a:t>A nation tearing itself apart</a:t>
            </a:r>
          </a:p>
          <a:p>
            <a:r>
              <a:rPr lang="en-US" dirty="0"/>
              <a:t>On the brink of self annihilation</a:t>
            </a:r>
          </a:p>
          <a:p>
            <a:r>
              <a:rPr lang="en-US" dirty="0"/>
              <a:t>In desperate need of strong leadership</a:t>
            </a:r>
          </a:p>
          <a:p>
            <a:r>
              <a:rPr lang="en-US" dirty="0"/>
              <a:t>Eager for the Messiah to come and RULE</a:t>
            </a:r>
          </a:p>
          <a:p>
            <a:pPr marL="0" indent="0">
              <a:buNone/>
            </a:pPr>
            <a:endParaRPr lang="en-US" dirty="0"/>
          </a:p>
          <a:p>
            <a:endParaRPr lang="en-US" dirty="0"/>
          </a:p>
        </p:txBody>
      </p:sp>
    </p:spTree>
    <p:extLst>
      <p:ext uri="{BB962C8B-B14F-4D97-AF65-F5344CB8AC3E}">
        <p14:creationId xmlns:p14="http://schemas.microsoft.com/office/powerpoint/2010/main" val="103398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72621-E91A-7621-203B-A2C865C75101}"/>
              </a:ext>
            </a:extLst>
          </p:cNvPr>
          <p:cNvSpPr>
            <a:spLocks noGrp="1"/>
          </p:cNvSpPr>
          <p:nvPr>
            <p:ph type="title"/>
          </p:nvPr>
        </p:nvSpPr>
        <p:spPr/>
        <p:txBody>
          <a:bodyPr>
            <a:normAutofit/>
          </a:bodyPr>
          <a:lstStyle/>
          <a:p>
            <a:r>
              <a:rPr lang="en-US" sz="4400" dirty="0"/>
              <a:t>Jesus wasn’t the Messiah they wanted</a:t>
            </a:r>
          </a:p>
        </p:txBody>
      </p:sp>
      <p:sp>
        <p:nvSpPr>
          <p:cNvPr id="3" name="Content Placeholder 2">
            <a:extLst>
              <a:ext uri="{FF2B5EF4-FFF2-40B4-BE49-F238E27FC236}">
                <a16:creationId xmlns:a16="http://schemas.microsoft.com/office/drawing/2014/main" xmlns="" id="{6A0CD07B-04A2-EC88-7382-7B99FAD4D2FE}"/>
              </a:ext>
            </a:extLst>
          </p:cNvPr>
          <p:cNvSpPr>
            <a:spLocks noGrp="1"/>
          </p:cNvSpPr>
          <p:nvPr>
            <p:ph idx="1"/>
          </p:nvPr>
        </p:nvSpPr>
        <p:spPr/>
        <p:txBody>
          <a:bodyPr/>
          <a:lstStyle/>
          <a:p>
            <a:r>
              <a:rPr lang="en-US" sz="4000" dirty="0"/>
              <a:t>The religious authorities wanted to control Him</a:t>
            </a:r>
          </a:p>
          <a:p>
            <a:r>
              <a:rPr lang="en-US" sz="4000" dirty="0"/>
              <a:t>The Zealots wanted Him to ascend in political power</a:t>
            </a:r>
          </a:p>
          <a:p>
            <a:pPr marL="0" indent="0">
              <a:buNone/>
            </a:pPr>
            <a:endParaRPr lang="en-US" dirty="0"/>
          </a:p>
        </p:txBody>
      </p:sp>
    </p:spTree>
    <p:extLst>
      <p:ext uri="{BB962C8B-B14F-4D97-AF65-F5344CB8AC3E}">
        <p14:creationId xmlns:p14="http://schemas.microsoft.com/office/powerpoint/2010/main" val="26481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19D48-5D8F-B643-463F-14C84A43B70F}"/>
              </a:ext>
            </a:extLst>
          </p:cNvPr>
          <p:cNvSpPr>
            <a:spLocks noGrp="1"/>
          </p:cNvSpPr>
          <p:nvPr>
            <p:ph type="title"/>
          </p:nvPr>
        </p:nvSpPr>
        <p:spPr/>
        <p:txBody>
          <a:bodyPr/>
          <a:lstStyle/>
          <a:p>
            <a:r>
              <a:rPr lang="en-US" dirty="0"/>
              <a:t>Jesus’ mission in his words</a:t>
            </a:r>
          </a:p>
        </p:txBody>
      </p:sp>
      <p:sp>
        <p:nvSpPr>
          <p:cNvPr id="3" name="Content Placeholder 2">
            <a:extLst>
              <a:ext uri="{FF2B5EF4-FFF2-40B4-BE49-F238E27FC236}">
                <a16:creationId xmlns:a16="http://schemas.microsoft.com/office/drawing/2014/main" xmlns="" id="{5E81C97F-FBA0-8D9A-64B7-96B4E03C11ED}"/>
              </a:ext>
            </a:extLst>
          </p:cNvPr>
          <p:cNvSpPr>
            <a:spLocks noGrp="1"/>
          </p:cNvSpPr>
          <p:nvPr>
            <p:ph idx="1"/>
          </p:nvPr>
        </p:nvSpPr>
        <p:spPr/>
        <p:txBody>
          <a:bodyPr>
            <a:normAutofit fontScale="92500" lnSpcReduction="20000"/>
          </a:bodyPr>
          <a:lstStyle/>
          <a:p>
            <a:r>
              <a:rPr lang="en-US" dirty="0"/>
              <a:t>Proclaim the Gospel (Lk 4:18-19)</a:t>
            </a:r>
          </a:p>
          <a:p>
            <a:r>
              <a:rPr lang="en-US" dirty="0"/>
              <a:t>Seek and save the lost ( Luke 19:10)</a:t>
            </a:r>
          </a:p>
          <a:p>
            <a:r>
              <a:rPr lang="en-US" dirty="0"/>
              <a:t>Bring Eternal life (John 3:16)</a:t>
            </a:r>
          </a:p>
          <a:p>
            <a:r>
              <a:rPr lang="en-US" dirty="0"/>
              <a:t>Serve and sacrifice (Mark 10:45)</a:t>
            </a:r>
          </a:p>
          <a:p>
            <a:r>
              <a:rPr lang="en-US" dirty="0"/>
              <a:t>Fulfill the Law and prophets (Matt 5:17)</a:t>
            </a:r>
          </a:p>
          <a:p>
            <a:r>
              <a:rPr lang="en-US" dirty="0"/>
              <a:t>To die of the sins of mankind (Mk 10:45)</a:t>
            </a:r>
          </a:p>
          <a:p>
            <a:pPr marL="0" indent="0">
              <a:buNone/>
            </a:pPr>
            <a:endParaRPr lang="en-US" dirty="0"/>
          </a:p>
          <a:p>
            <a:endParaRPr lang="en-US" dirty="0"/>
          </a:p>
        </p:txBody>
      </p:sp>
    </p:spTree>
    <p:extLst>
      <p:ext uri="{BB962C8B-B14F-4D97-AF65-F5344CB8AC3E}">
        <p14:creationId xmlns:p14="http://schemas.microsoft.com/office/powerpoint/2010/main" val="305464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A19D48-5D8F-B643-463F-14C84A43B70F}"/>
              </a:ext>
            </a:extLst>
          </p:cNvPr>
          <p:cNvSpPr>
            <a:spLocks noGrp="1"/>
          </p:cNvSpPr>
          <p:nvPr>
            <p:ph type="title"/>
          </p:nvPr>
        </p:nvSpPr>
        <p:spPr/>
        <p:txBody>
          <a:bodyPr/>
          <a:lstStyle/>
          <a:p>
            <a:r>
              <a:rPr lang="en-US" dirty="0"/>
              <a:t>Jesus’ mission in his words</a:t>
            </a:r>
          </a:p>
        </p:txBody>
      </p:sp>
      <p:sp>
        <p:nvSpPr>
          <p:cNvPr id="3" name="Content Placeholder 2">
            <a:extLst>
              <a:ext uri="{FF2B5EF4-FFF2-40B4-BE49-F238E27FC236}">
                <a16:creationId xmlns:a16="http://schemas.microsoft.com/office/drawing/2014/main" xmlns="" id="{5E81C97F-FBA0-8D9A-64B7-96B4E03C11ED}"/>
              </a:ext>
            </a:extLst>
          </p:cNvPr>
          <p:cNvSpPr>
            <a:spLocks noGrp="1"/>
          </p:cNvSpPr>
          <p:nvPr>
            <p:ph idx="1"/>
          </p:nvPr>
        </p:nvSpPr>
        <p:spPr/>
        <p:txBody>
          <a:bodyPr>
            <a:normAutofit fontScale="92500" lnSpcReduction="20000"/>
          </a:bodyPr>
          <a:lstStyle/>
          <a:p>
            <a:r>
              <a:rPr lang="en-US" dirty="0"/>
              <a:t>Proclaim the Gospel (Lk 4:18-19)</a:t>
            </a:r>
          </a:p>
          <a:p>
            <a:r>
              <a:rPr lang="en-US" dirty="0"/>
              <a:t>Seek and save the lost ( Luke 19:10)</a:t>
            </a:r>
          </a:p>
          <a:p>
            <a:r>
              <a:rPr lang="en-US" dirty="0"/>
              <a:t>Bring Eternal life (John 3:16)</a:t>
            </a:r>
          </a:p>
          <a:p>
            <a:r>
              <a:rPr lang="en-US" dirty="0"/>
              <a:t>Serve and sacrifice (Mark 10:45)</a:t>
            </a:r>
          </a:p>
          <a:p>
            <a:r>
              <a:rPr lang="en-US" dirty="0"/>
              <a:t>Fulfill the Law and prophets (Matt 5:17)</a:t>
            </a:r>
          </a:p>
          <a:p>
            <a:r>
              <a:rPr lang="en-US" dirty="0"/>
              <a:t>To die of the sins of mankind (Mk 10:45)</a:t>
            </a:r>
          </a:p>
          <a:p>
            <a:pPr marL="0" indent="0">
              <a:buNone/>
            </a:pPr>
            <a:endParaRPr lang="en-US" dirty="0"/>
          </a:p>
          <a:p>
            <a:endParaRPr lang="en-US" dirty="0"/>
          </a:p>
        </p:txBody>
      </p:sp>
      <p:sp>
        <p:nvSpPr>
          <p:cNvPr id="5" name="TextBox 4">
            <a:extLst>
              <a:ext uri="{FF2B5EF4-FFF2-40B4-BE49-F238E27FC236}">
                <a16:creationId xmlns:a16="http://schemas.microsoft.com/office/drawing/2014/main" xmlns="" id="{DD8BC01E-B42A-0B8A-B6A9-B11B77A1ED03}"/>
              </a:ext>
            </a:extLst>
          </p:cNvPr>
          <p:cNvSpPr txBox="1"/>
          <p:nvPr/>
        </p:nvSpPr>
        <p:spPr>
          <a:xfrm>
            <a:off x="393700" y="2567285"/>
            <a:ext cx="8235950" cy="212365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4400" b="1" dirty="0">
                <a:effectLst/>
              </a:rPr>
              <a:t>John 20:21 (NLT) — </a:t>
            </a:r>
            <a:r>
              <a:rPr lang="en-US" sz="4400" b="1" u="none" strike="noStrike" dirty="0">
                <a:effectLst/>
              </a:rPr>
              <a:t>21</a:t>
            </a:r>
            <a:r>
              <a:rPr lang="en-US" sz="4400" u="none" strike="noStrike" dirty="0">
                <a:effectLst/>
              </a:rPr>
              <a:t>…</a:t>
            </a:r>
            <a:r>
              <a:rPr lang="en-US" sz="4400" dirty="0"/>
              <a:t>As the Father has sent me, so I am sending you.” </a:t>
            </a:r>
          </a:p>
        </p:txBody>
      </p:sp>
    </p:spTree>
    <p:extLst>
      <p:ext uri="{BB962C8B-B14F-4D97-AF65-F5344CB8AC3E}">
        <p14:creationId xmlns:p14="http://schemas.microsoft.com/office/powerpoint/2010/main" val="257087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CFE6E-0AF2-DC93-A4E4-9389A3BFFB3C}"/>
              </a:ext>
            </a:extLst>
          </p:cNvPr>
          <p:cNvSpPr>
            <a:spLocks noGrp="1"/>
          </p:cNvSpPr>
          <p:nvPr>
            <p:ph type="title"/>
          </p:nvPr>
        </p:nvSpPr>
        <p:spPr/>
        <p:txBody>
          <a:bodyPr>
            <a:normAutofit/>
          </a:bodyPr>
          <a:lstStyle/>
          <a:p>
            <a:r>
              <a:rPr lang="en-US" sz="4000" dirty="0"/>
              <a:t>How would Jesus see our current culture?</a:t>
            </a:r>
          </a:p>
        </p:txBody>
      </p:sp>
      <p:sp>
        <p:nvSpPr>
          <p:cNvPr id="3" name="Content Placeholder 2">
            <a:extLst>
              <a:ext uri="{FF2B5EF4-FFF2-40B4-BE49-F238E27FC236}">
                <a16:creationId xmlns:a16="http://schemas.microsoft.com/office/drawing/2014/main" xmlns="" id="{9CB06171-144E-BD1B-B955-D194114BA7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760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B01859-0A52-07B6-9D18-868A9F405189}"/>
              </a:ext>
            </a:extLst>
          </p:cNvPr>
          <p:cNvSpPr>
            <a:spLocks noGrp="1"/>
          </p:cNvSpPr>
          <p:nvPr>
            <p:ph type="title"/>
          </p:nvPr>
        </p:nvSpPr>
        <p:spPr/>
        <p:txBody>
          <a:bodyPr/>
          <a:lstStyle/>
          <a:p>
            <a:r>
              <a:rPr lang="en-US" dirty="0"/>
              <a:t>Our primary reaction </a:t>
            </a:r>
          </a:p>
        </p:txBody>
      </p:sp>
      <p:sp>
        <p:nvSpPr>
          <p:cNvPr id="3" name="Content Placeholder 2">
            <a:extLst>
              <a:ext uri="{FF2B5EF4-FFF2-40B4-BE49-F238E27FC236}">
                <a16:creationId xmlns:a16="http://schemas.microsoft.com/office/drawing/2014/main" xmlns="" id="{FFF5701C-7DE7-CD69-EA46-7A32A99BD8C4}"/>
              </a:ext>
            </a:extLst>
          </p:cNvPr>
          <p:cNvSpPr>
            <a:spLocks noGrp="1"/>
          </p:cNvSpPr>
          <p:nvPr>
            <p:ph idx="1"/>
          </p:nvPr>
        </p:nvSpPr>
        <p:spPr>
          <a:xfrm>
            <a:off x="225630" y="1818939"/>
            <a:ext cx="11798135" cy="4537262"/>
          </a:xfrm>
        </p:spPr>
        <p:txBody>
          <a:bodyPr/>
          <a:lstStyle/>
          <a:p>
            <a:r>
              <a:rPr lang="en-US" dirty="0"/>
              <a:t>What would it be like to be alive right now and not know God?</a:t>
            </a:r>
          </a:p>
        </p:txBody>
      </p:sp>
      <p:sp>
        <p:nvSpPr>
          <p:cNvPr id="20" name="TextBox 19">
            <a:extLst>
              <a:ext uri="{FF2B5EF4-FFF2-40B4-BE49-F238E27FC236}">
                <a16:creationId xmlns:a16="http://schemas.microsoft.com/office/drawing/2014/main" xmlns="" id="{6E84CAD8-0EEC-ED2A-8722-462F51A77AE0}"/>
              </a:ext>
            </a:extLst>
          </p:cNvPr>
          <p:cNvSpPr txBox="1"/>
          <p:nvPr/>
        </p:nvSpPr>
        <p:spPr>
          <a:xfrm>
            <a:off x="2688328" y="4991883"/>
            <a:ext cx="6811326"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dirty="0"/>
              <a:t>https://www.theglobaleconomy.com/USA/happiness/</a:t>
            </a:r>
          </a:p>
        </p:txBody>
      </p:sp>
    </p:spTree>
    <p:extLst>
      <p:ext uri="{BB962C8B-B14F-4D97-AF65-F5344CB8AC3E}">
        <p14:creationId xmlns:p14="http://schemas.microsoft.com/office/powerpoint/2010/main" val="56729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CFE6E-0AF2-DC93-A4E4-9389A3BFFB3C}"/>
              </a:ext>
            </a:extLst>
          </p:cNvPr>
          <p:cNvSpPr>
            <a:spLocks noGrp="1"/>
          </p:cNvSpPr>
          <p:nvPr>
            <p:ph type="title"/>
          </p:nvPr>
        </p:nvSpPr>
        <p:spPr/>
        <p:txBody>
          <a:bodyPr>
            <a:normAutofit/>
          </a:bodyPr>
          <a:lstStyle/>
          <a:p>
            <a:r>
              <a:rPr lang="en-US" sz="4000" dirty="0"/>
              <a:t>How would Jesus see our current culture?</a:t>
            </a:r>
          </a:p>
        </p:txBody>
      </p:sp>
      <p:sp>
        <p:nvSpPr>
          <p:cNvPr id="3" name="Content Placeholder 2">
            <a:extLst>
              <a:ext uri="{FF2B5EF4-FFF2-40B4-BE49-F238E27FC236}">
                <a16:creationId xmlns:a16="http://schemas.microsoft.com/office/drawing/2014/main" xmlns="" id="{9CB06171-144E-BD1B-B955-D194114BA7A2}"/>
              </a:ext>
            </a:extLst>
          </p:cNvPr>
          <p:cNvSpPr>
            <a:spLocks noGrp="1"/>
          </p:cNvSpPr>
          <p:nvPr>
            <p:ph idx="1"/>
          </p:nvPr>
        </p:nvSpPr>
        <p:spPr/>
        <p:txBody>
          <a:bodyPr/>
          <a:lstStyle/>
          <a:p>
            <a:r>
              <a:rPr lang="en-US" dirty="0"/>
              <a:t>Very similar to the way He </a:t>
            </a:r>
            <a:r>
              <a:rPr lang="en-US" dirty="0" smtClean="0"/>
              <a:t>saw </a:t>
            </a:r>
            <a:r>
              <a:rPr lang="en-US" dirty="0"/>
              <a:t>His own</a:t>
            </a:r>
          </a:p>
        </p:txBody>
      </p:sp>
    </p:spTree>
    <p:extLst>
      <p:ext uri="{BB962C8B-B14F-4D97-AF65-F5344CB8AC3E}">
        <p14:creationId xmlns:p14="http://schemas.microsoft.com/office/powerpoint/2010/main" val="346007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C9436-3D13-31BC-9857-F243A14FA871}"/>
              </a:ext>
            </a:extLst>
          </p:cNvPr>
          <p:cNvSpPr>
            <a:spLocks noGrp="1"/>
          </p:cNvSpPr>
          <p:nvPr>
            <p:ph type="title"/>
          </p:nvPr>
        </p:nvSpPr>
        <p:spPr/>
        <p:txBody>
          <a:bodyPr/>
          <a:lstStyle/>
          <a:p>
            <a:r>
              <a:rPr lang="en-US" b="1" dirty="0">
                <a:effectLst/>
              </a:rPr>
              <a:t>Matthew 9:35–38 (NLT) </a:t>
            </a:r>
            <a:endParaRPr lang="en-US" dirty="0"/>
          </a:p>
        </p:txBody>
      </p:sp>
      <p:sp>
        <p:nvSpPr>
          <p:cNvPr id="3" name="Content Placeholder 2">
            <a:extLst>
              <a:ext uri="{FF2B5EF4-FFF2-40B4-BE49-F238E27FC236}">
                <a16:creationId xmlns:a16="http://schemas.microsoft.com/office/drawing/2014/main" xmlns="" id="{577D1DB0-FBB9-E4CB-5BBF-2EB2E529C6C0}"/>
              </a:ext>
            </a:extLst>
          </p:cNvPr>
          <p:cNvSpPr>
            <a:spLocks noGrp="1"/>
          </p:cNvSpPr>
          <p:nvPr>
            <p:ph idx="1"/>
          </p:nvPr>
        </p:nvSpPr>
        <p:spPr/>
        <p:txBody>
          <a:bodyPr>
            <a:normAutofit fontScale="92500" lnSpcReduction="20000"/>
          </a:bodyPr>
          <a:lstStyle/>
          <a:p>
            <a:pPr marL="0" indent="0">
              <a:buNone/>
            </a:pPr>
            <a:r>
              <a:rPr lang="en-US" b="1" u="none" strike="noStrike" dirty="0">
                <a:effectLst/>
              </a:rPr>
              <a:t>35</a:t>
            </a:r>
            <a:r>
              <a:rPr lang="en-US" u="none" strike="noStrike" dirty="0">
                <a:effectLst/>
              </a:rPr>
              <a:t> </a:t>
            </a:r>
            <a:r>
              <a:rPr lang="en-US" dirty="0"/>
              <a:t>Jesus traveled through all the towns and villages of that area, teaching in the synagogues and announcing the Good News about the Kingdom. And he healed every kind of disease and illness. </a:t>
            </a:r>
            <a:r>
              <a:rPr lang="en-US" b="1" u="none" strike="noStrike" dirty="0">
                <a:effectLst/>
              </a:rPr>
              <a:t>36</a:t>
            </a:r>
            <a:r>
              <a:rPr lang="en-US" u="none" strike="noStrike" dirty="0">
                <a:effectLst/>
              </a:rPr>
              <a:t> </a:t>
            </a:r>
            <a:r>
              <a:rPr lang="en-US" dirty="0"/>
              <a:t>When he saw the crowds, he had compassion on them because they were confused and helpless, like sheep without a shepherd. </a:t>
            </a:r>
          </a:p>
        </p:txBody>
      </p:sp>
    </p:spTree>
    <p:extLst>
      <p:ext uri="{BB962C8B-B14F-4D97-AF65-F5344CB8AC3E}">
        <p14:creationId xmlns:p14="http://schemas.microsoft.com/office/powerpoint/2010/main" val="328133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5AEDE-9E7A-40A6-CE7D-FCF5331613FD}"/>
              </a:ext>
            </a:extLst>
          </p:cNvPr>
          <p:cNvSpPr>
            <a:spLocks noGrp="1"/>
          </p:cNvSpPr>
          <p:nvPr>
            <p:ph type="title"/>
          </p:nvPr>
        </p:nvSpPr>
        <p:spPr/>
        <p:txBody>
          <a:bodyPr>
            <a:normAutofit fontScale="90000"/>
          </a:bodyPr>
          <a:lstStyle/>
          <a:p>
            <a:r>
              <a:rPr lang="en-US" dirty="0"/>
              <a:t>Cultivating a burden for the lost</a:t>
            </a:r>
          </a:p>
        </p:txBody>
      </p:sp>
      <p:sp>
        <p:nvSpPr>
          <p:cNvPr id="3" name="Content Placeholder 2">
            <a:extLst>
              <a:ext uri="{FF2B5EF4-FFF2-40B4-BE49-F238E27FC236}">
                <a16:creationId xmlns:a16="http://schemas.microsoft.com/office/drawing/2014/main" xmlns="" id="{AABC6D05-F497-D886-50F0-E0B345E71372}"/>
              </a:ext>
            </a:extLst>
          </p:cNvPr>
          <p:cNvSpPr>
            <a:spLocks noGrp="1"/>
          </p:cNvSpPr>
          <p:nvPr>
            <p:ph idx="1"/>
          </p:nvPr>
        </p:nvSpPr>
        <p:spPr/>
        <p:txBody>
          <a:bodyPr/>
          <a:lstStyle/>
          <a:p>
            <a:r>
              <a:rPr lang="en-US" dirty="0"/>
              <a:t>We live in a wild time</a:t>
            </a:r>
          </a:p>
        </p:txBody>
      </p:sp>
    </p:spTree>
    <p:extLst>
      <p:ext uri="{BB962C8B-B14F-4D97-AF65-F5344CB8AC3E}">
        <p14:creationId xmlns:p14="http://schemas.microsoft.com/office/powerpoint/2010/main" val="341714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C9436-3D13-31BC-9857-F243A14FA871}"/>
              </a:ext>
            </a:extLst>
          </p:cNvPr>
          <p:cNvSpPr>
            <a:spLocks noGrp="1"/>
          </p:cNvSpPr>
          <p:nvPr>
            <p:ph type="title"/>
          </p:nvPr>
        </p:nvSpPr>
        <p:spPr/>
        <p:txBody>
          <a:bodyPr/>
          <a:lstStyle/>
          <a:p>
            <a:r>
              <a:rPr lang="en-US" b="1" dirty="0">
                <a:effectLst/>
              </a:rPr>
              <a:t>Matthew 9:35–38 (NLT) </a:t>
            </a:r>
            <a:endParaRPr lang="en-US" dirty="0"/>
          </a:p>
        </p:txBody>
      </p:sp>
      <p:sp>
        <p:nvSpPr>
          <p:cNvPr id="3" name="Content Placeholder 2">
            <a:extLst>
              <a:ext uri="{FF2B5EF4-FFF2-40B4-BE49-F238E27FC236}">
                <a16:creationId xmlns:a16="http://schemas.microsoft.com/office/drawing/2014/main" xmlns="" id="{577D1DB0-FBB9-E4CB-5BBF-2EB2E529C6C0}"/>
              </a:ext>
            </a:extLst>
          </p:cNvPr>
          <p:cNvSpPr>
            <a:spLocks noGrp="1"/>
          </p:cNvSpPr>
          <p:nvPr>
            <p:ph idx="1"/>
          </p:nvPr>
        </p:nvSpPr>
        <p:spPr/>
        <p:txBody>
          <a:bodyPr>
            <a:normAutofit fontScale="92500" lnSpcReduction="20000"/>
          </a:bodyPr>
          <a:lstStyle/>
          <a:p>
            <a:pPr marL="0" indent="0">
              <a:buNone/>
            </a:pPr>
            <a:r>
              <a:rPr lang="en-US" b="1" u="none" strike="noStrike" dirty="0">
                <a:effectLst/>
              </a:rPr>
              <a:t>35</a:t>
            </a:r>
            <a:r>
              <a:rPr lang="en-US" u="none" strike="noStrike" dirty="0">
                <a:effectLst/>
              </a:rPr>
              <a:t> </a:t>
            </a:r>
            <a:r>
              <a:rPr lang="en-US" dirty="0"/>
              <a:t>Jesus traveled through all the towns and villages of that area, teaching in the synagogues and announcing the Good News about the Kingdom. And he healed every kind of disease and illness. </a:t>
            </a:r>
            <a:r>
              <a:rPr lang="en-US" b="1" u="none" strike="noStrike" dirty="0">
                <a:effectLst/>
              </a:rPr>
              <a:t>36</a:t>
            </a:r>
            <a:r>
              <a:rPr lang="en-US" u="none" strike="noStrike" dirty="0">
                <a:effectLst/>
              </a:rPr>
              <a:t> </a:t>
            </a:r>
            <a:r>
              <a:rPr lang="en-US" dirty="0"/>
              <a:t>When he saw the crowds, he had compassion on them because they were </a:t>
            </a:r>
            <a:r>
              <a:rPr lang="en-US" u="sng" dirty="0"/>
              <a:t>confused</a:t>
            </a:r>
            <a:r>
              <a:rPr lang="en-US" dirty="0"/>
              <a:t> and helpless, like sheep without a shepherd. </a:t>
            </a:r>
          </a:p>
        </p:txBody>
      </p:sp>
      <p:sp>
        <p:nvSpPr>
          <p:cNvPr id="5" name="TextBox 4">
            <a:extLst>
              <a:ext uri="{FF2B5EF4-FFF2-40B4-BE49-F238E27FC236}">
                <a16:creationId xmlns:a16="http://schemas.microsoft.com/office/drawing/2014/main" xmlns="" id="{AC215967-5E19-D704-F89F-24B2DFB7D932}"/>
              </a:ext>
            </a:extLst>
          </p:cNvPr>
          <p:cNvSpPr txBox="1"/>
          <p:nvPr/>
        </p:nvSpPr>
        <p:spPr>
          <a:xfrm>
            <a:off x="317500" y="1804161"/>
            <a:ext cx="9683750" cy="132343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l-GR" sz="4000" dirty="0">
                <a:latin typeface="SBL Greek"/>
              </a:rPr>
              <a:t>σκύλλομαι</a:t>
            </a:r>
            <a:r>
              <a:rPr lang="en-US" sz="4000" dirty="0">
                <a:latin typeface="SBL Greek"/>
              </a:rPr>
              <a:t> (</a:t>
            </a:r>
            <a:r>
              <a:rPr lang="en-US" sz="4000" i="1" dirty="0" err="1">
                <a:latin typeface="SBL Greek"/>
              </a:rPr>
              <a:t>skyllomai</a:t>
            </a:r>
            <a:r>
              <a:rPr lang="en-US" sz="4000" i="1" dirty="0">
                <a:latin typeface="SBL Greek"/>
              </a:rPr>
              <a:t>)=troubled, harassed, distress </a:t>
            </a:r>
            <a:endParaRPr lang="en-US" sz="4000" dirty="0"/>
          </a:p>
        </p:txBody>
      </p:sp>
    </p:spTree>
    <p:extLst>
      <p:ext uri="{BB962C8B-B14F-4D97-AF65-F5344CB8AC3E}">
        <p14:creationId xmlns:p14="http://schemas.microsoft.com/office/powerpoint/2010/main" val="103760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C9436-3D13-31BC-9857-F243A14FA871}"/>
              </a:ext>
            </a:extLst>
          </p:cNvPr>
          <p:cNvSpPr>
            <a:spLocks noGrp="1"/>
          </p:cNvSpPr>
          <p:nvPr>
            <p:ph type="title"/>
          </p:nvPr>
        </p:nvSpPr>
        <p:spPr/>
        <p:txBody>
          <a:bodyPr/>
          <a:lstStyle/>
          <a:p>
            <a:r>
              <a:rPr lang="en-US" b="1" dirty="0">
                <a:effectLst/>
              </a:rPr>
              <a:t>Matthew 9:35–38 (NLT) </a:t>
            </a:r>
            <a:endParaRPr lang="en-US" dirty="0"/>
          </a:p>
        </p:txBody>
      </p:sp>
      <p:sp>
        <p:nvSpPr>
          <p:cNvPr id="3" name="Content Placeholder 2">
            <a:extLst>
              <a:ext uri="{FF2B5EF4-FFF2-40B4-BE49-F238E27FC236}">
                <a16:creationId xmlns:a16="http://schemas.microsoft.com/office/drawing/2014/main" xmlns="" id="{577D1DB0-FBB9-E4CB-5BBF-2EB2E529C6C0}"/>
              </a:ext>
            </a:extLst>
          </p:cNvPr>
          <p:cNvSpPr>
            <a:spLocks noGrp="1"/>
          </p:cNvSpPr>
          <p:nvPr>
            <p:ph idx="1"/>
          </p:nvPr>
        </p:nvSpPr>
        <p:spPr/>
        <p:txBody>
          <a:bodyPr>
            <a:normAutofit fontScale="92500" lnSpcReduction="20000"/>
          </a:bodyPr>
          <a:lstStyle/>
          <a:p>
            <a:pPr marL="0" indent="0">
              <a:buNone/>
            </a:pPr>
            <a:r>
              <a:rPr lang="en-US" b="1" u="none" strike="noStrike" dirty="0">
                <a:effectLst/>
              </a:rPr>
              <a:t>35</a:t>
            </a:r>
            <a:r>
              <a:rPr lang="en-US" u="none" strike="noStrike" dirty="0">
                <a:effectLst/>
              </a:rPr>
              <a:t> </a:t>
            </a:r>
            <a:r>
              <a:rPr lang="en-US" dirty="0"/>
              <a:t>Jesus traveled through all the towns and villages of that area, teaching in the synagogues and announcing the Good News about the Kingdom. And he healed every kind of disease and illness. </a:t>
            </a:r>
            <a:r>
              <a:rPr lang="en-US" b="1" u="none" strike="noStrike" dirty="0">
                <a:effectLst/>
              </a:rPr>
              <a:t>36</a:t>
            </a:r>
            <a:r>
              <a:rPr lang="en-US" u="none" strike="noStrike" dirty="0">
                <a:effectLst/>
              </a:rPr>
              <a:t> </a:t>
            </a:r>
            <a:r>
              <a:rPr lang="en-US" dirty="0"/>
              <a:t>When he saw the crowds, he had compassion on them because they were confused and </a:t>
            </a:r>
            <a:r>
              <a:rPr lang="en-US" u="sng" dirty="0"/>
              <a:t>helpless</a:t>
            </a:r>
            <a:r>
              <a:rPr lang="en-US" dirty="0"/>
              <a:t>, like sheep without a shepherd. </a:t>
            </a:r>
          </a:p>
        </p:txBody>
      </p:sp>
      <p:sp>
        <p:nvSpPr>
          <p:cNvPr id="5" name="TextBox 4">
            <a:extLst>
              <a:ext uri="{FF2B5EF4-FFF2-40B4-BE49-F238E27FC236}">
                <a16:creationId xmlns:a16="http://schemas.microsoft.com/office/drawing/2014/main" xmlns="" id="{AC215967-5E19-D704-F89F-24B2DFB7D932}"/>
              </a:ext>
            </a:extLst>
          </p:cNvPr>
          <p:cNvSpPr txBox="1"/>
          <p:nvPr/>
        </p:nvSpPr>
        <p:spPr>
          <a:xfrm>
            <a:off x="225630" y="2020061"/>
            <a:ext cx="9683750" cy="132343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l-GR" sz="4000" dirty="0"/>
              <a:t>ῥίπτω</a:t>
            </a:r>
            <a:r>
              <a:rPr lang="en-US" sz="4000" dirty="0"/>
              <a:t> </a:t>
            </a:r>
            <a:r>
              <a:rPr lang="en-US" sz="4000" dirty="0" err="1"/>
              <a:t>rhiptō</a:t>
            </a:r>
            <a:r>
              <a:rPr lang="en-US" sz="4000" dirty="0"/>
              <a:t>= thrown down hard, discarded, cast aside</a:t>
            </a:r>
          </a:p>
        </p:txBody>
      </p:sp>
    </p:spTree>
    <p:extLst>
      <p:ext uri="{BB962C8B-B14F-4D97-AF65-F5344CB8AC3E}">
        <p14:creationId xmlns:p14="http://schemas.microsoft.com/office/powerpoint/2010/main" val="145915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C9436-3D13-31BC-9857-F243A14FA871}"/>
              </a:ext>
            </a:extLst>
          </p:cNvPr>
          <p:cNvSpPr>
            <a:spLocks noGrp="1"/>
          </p:cNvSpPr>
          <p:nvPr>
            <p:ph type="title"/>
          </p:nvPr>
        </p:nvSpPr>
        <p:spPr/>
        <p:txBody>
          <a:bodyPr/>
          <a:lstStyle/>
          <a:p>
            <a:r>
              <a:rPr lang="en-US" b="1" dirty="0">
                <a:effectLst/>
              </a:rPr>
              <a:t>Matthew 9:35–38 (NLT) </a:t>
            </a:r>
            <a:endParaRPr lang="en-US" dirty="0"/>
          </a:p>
        </p:txBody>
      </p:sp>
      <p:sp>
        <p:nvSpPr>
          <p:cNvPr id="3" name="Content Placeholder 2">
            <a:extLst>
              <a:ext uri="{FF2B5EF4-FFF2-40B4-BE49-F238E27FC236}">
                <a16:creationId xmlns:a16="http://schemas.microsoft.com/office/drawing/2014/main" xmlns="" id="{577D1DB0-FBB9-E4CB-5BBF-2EB2E529C6C0}"/>
              </a:ext>
            </a:extLst>
          </p:cNvPr>
          <p:cNvSpPr>
            <a:spLocks noGrp="1"/>
          </p:cNvSpPr>
          <p:nvPr>
            <p:ph idx="1"/>
          </p:nvPr>
        </p:nvSpPr>
        <p:spPr/>
        <p:txBody>
          <a:bodyPr>
            <a:normAutofit fontScale="92500" lnSpcReduction="20000"/>
          </a:bodyPr>
          <a:lstStyle/>
          <a:p>
            <a:pPr marL="0" indent="0">
              <a:buNone/>
            </a:pPr>
            <a:r>
              <a:rPr lang="en-US" b="1" u="none" strike="noStrike" dirty="0">
                <a:effectLst/>
              </a:rPr>
              <a:t>35</a:t>
            </a:r>
            <a:r>
              <a:rPr lang="en-US" u="none" strike="noStrike" dirty="0">
                <a:effectLst/>
              </a:rPr>
              <a:t> </a:t>
            </a:r>
            <a:r>
              <a:rPr lang="en-US" dirty="0"/>
              <a:t>Jesus traveled through all the towns and villages of that area, teaching in the synagogues and announcing the Good News about the Kingdom. And he healed every kind of disease and illness. </a:t>
            </a:r>
            <a:r>
              <a:rPr lang="en-US" b="1" u="none" strike="noStrike" dirty="0">
                <a:effectLst/>
              </a:rPr>
              <a:t>36</a:t>
            </a:r>
            <a:r>
              <a:rPr lang="en-US" u="none" strike="noStrike" dirty="0">
                <a:effectLst/>
              </a:rPr>
              <a:t> </a:t>
            </a:r>
            <a:r>
              <a:rPr lang="en-US" dirty="0"/>
              <a:t>When he saw the crowds, he had compassion on them because they were confused and helpless, </a:t>
            </a:r>
            <a:r>
              <a:rPr lang="en-US" u="sng" dirty="0"/>
              <a:t>like sheep without a shepherd</a:t>
            </a:r>
            <a:r>
              <a:rPr lang="en-US" dirty="0"/>
              <a:t>. </a:t>
            </a:r>
          </a:p>
        </p:txBody>
      </p:sp>
    </p:spTree>
    <p:extLst>
      <p:ext uri="{BB962C8B-B14F-4D97-AF65-F5344CB8AC3E}">
        <p14:creationId xmlns:p14="http://schemas.microsoft.com/office/powerpoint/2010/main" val="496479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CFE6E-0AF2-DC93-A4E4-9389A3BFFB3C}"/>
              </a:ext>
            </a:extLst>
          </p:cNvPr>
          <p:cNvSpPr>
            <a:spLocks noGrp="1"/>
          </p:cNvSpPr>
          <p:nvPr>
            <p:ph type="title"/>
          </p:nvPr>
        </p:nvSpPr>
        <p:spPr/>
        <p:txBody>
          <a:bodyPr>
            <a:normAutofit/>
          </a:bodyPr>
          <a:lstStyle/>
          <a:p>
            <a:r>
              <a:rPr lang="en-US" dirty="0"/>
              <a:t>Jesus’ reaction to culture</a:t>
            </a:r>
          </a:p>
        </p:txBody>
      </p:sp>
      <p:sp>
        <p:nvSpPr>
          <p:cNvPr id="3" name="Content Placeholder 2">
            <a:extLst>
              <a:ext uri="{FF2B5EF4-FFF2-40B4-BE49-F238E27FC236}">
                <a16:creationId xmlns:a16="http://schemas.microsoft.com/office/drawing/2014/main" xmlns="" id="{9CB06171-144E-BD1B-B955-D194114BA7A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xmlns="" id="{6ECDC228-4463-0079-4054-83825CA67E99}"/>
              </a:ext>
            </a:extLst>
          </p:cNvPr>
          <p:cNvPicPr>
            <a:picLocks noChangeAspect="1"/>
          </p:cNvPicPr>
          <p:nvPr/>
        </p:nvPicPr>
        <p:blipFill rotWithShape="1">
          <a:blip r:embed="rId2"/>
          <a:srcRect r="59708"/>
          <a:stretch/>
        </p:blipFill>
        <p:spPr>
          <a:xfrm>
            <a:off x="225629" y="1804161"/>
            <a:ext cx="11514087" cy="3768378"/>
          </a:xfrm>
          <a:prstGeom prst="rect">
            <a:avLst/>
          </a:prstGeom>
        </p:spPr>
      </p:pic>
      <p:sp>
        <p:nvSpPr>
          <p:cNvPr id="7" name="Rectangle 6">
            <a:extLst>
              <a:ext uri="{FF2B5EF4-FFF2-40B4-BE49-F238E27FC236}">
                <a16:creationId xmlns:a16="http://schemas.microsoft.com/office/drawing/2014/main" xmlns="" id="{0A81F1F7-0AE2-9C1C-2270-912C18BA7377}"/>
              </a:ext>
            </a:extLst>
          </p:cNvPr>
          <p:cNvSpPr/>
          <p:nvPr/>
        </p:nvSpPr>
        <p:spPr>
          <a:xfrm>
            <a:off x="342900" y="4198620"/>
            <a:ext cx="6873240" cy="1373919"/>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03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B01859-0A52-07B6-9D18-868A9F405189}"/>
              </a:ext>
            </a:extLst>
          </p:cNvPr>
          <p:cNvSpPr>
            <a:spLocks noGrp="1"/>
          </p:cNvSpPr>
          <p:nvPr>
            <p:ph type="title"/>
          </p:nvPr>
        </p:nvSpPr>
        <p:spPr/>
        <p:txBody>
          <a:bodyPr/>
          <a:lstStyle/>
          <a:p>
            <a:r>
              <a:rPr lang="en-US" dirty="0"/>
              <a:t>Our primary reaction? </a:t>
            </a:r>
          </a:p>
        </p:txBody>
      </p:sp>
      <p:sp>
        <p:nvSpPr>
          <p:cNvPr id="3" name="Content Placeholder 2">
            <a:extLst>
              <a:ext uri="{FF2B5EF4-FFF2-40B4-BE49-F238E27FC236}">
                <a16:creationId xmlns:a16="http://schemas.microsoft.com/office/drawing/2014/main" xmlns="" id="{FFF5701C-7DE7-CD69-EA46-7A32A99BD8C4}"/>
              </a:ext>
            </a:extLst>
          </p:cNvPr>
          <p:cNvSpPr>
            <a:spLocks noGrp="1"/>
          </p:cNvSpPr>
          <p:nvPr>
            <p:ph idx="1"/>
          </p:nvPr>
        </p:nvSpPr>
        <p:spPr>
          <a:xfrm>
            <a:off x="225630" y="1818939"/>
            <a:ext cx="11798135" cy="4537262"/>
          </a:xfrm>
        </p:spPr>
        <p:txBody>
          <a:bodyPr>
            <a:normAutofit fontScale="92500"/>
          </a:bodyPr>
          <a:lstStyle/>
          <a:p>
            <a:r>
              <a:rPr lang="en-US" dirty="0"/>
              <a:t>Is that our primary response to the chaos we are observing?</a:t>
            </a:r>
          </a:p>
          <a:p>
            <a:r>
              <a:rPr lang="en-US" dirty="0"/>
              <a:t>Are you burning in your heart to heal the wounds of tormented masses?</a:t>
            </a:r>
          </a:p>
          <a:p>
            <a:r>
              <a:rPr lang="en-US" dirty="0"/>
              <a:t>Ease the fears of your non-Christian neighbors?</a:t>
            </a:r>
          </a:p>
        </p:txBody>
      </p:sp>
    </p:spTree>
    <p:extLst>
      <p:ext uri="{BB962C8B-B14F-4D97-AF65-F5344CB8AC3E}">
        <p14:creationId xmlns:p14="http://schemas.microsoft.com/office/powerpoint/2010/main" val="260453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652AA-38A1-2E91-A2B2-22F74682CEE9}"/>
              </a:ext>
            </a:extLst>
          </p:cNvPr>
          <p:cNvSpPr>
            <a:spLocks noGrp="1"/>
          </p:cNvSpPr>
          <p:nvPr>
            <p:ph type="title"/>
          </p:nvPr>
        </p:nvSpPr>
        <p:spPr/>
        <p:txBody>
          <a:bodyPr/>
          <a:lstStyle/>
          <a:p>
            <a:r>
              <a:rPr lang="en-US" dirty="0"/>
              <a:t>“Like Sheep without a shepherd”</a:t>
            </a:r>
          </a:p>
        </p:txBody>
      </p:sp>
      <p:sp>
        <p:nvSpPr>
          <p:cNvPr id="3" name="Content Placeholder 2">
            <a:extLst>
              <a:ext uri="{FF2B5EF4-FFF2-40B4-BE49-F238E27FC236}">
                <a16:creationId xmlns:a16="http://schemas.microsoft.com/office/drawing/2014/main" xmlns="" id="{24DC65DE-DE9F-C50C-B18F-40C26866C8E3}"/>
              </a:ext>
            </a:extLst>
          </p:cNvPr>
          <p:cNvSpPr>
            <a:spLocks noGrp="1"/>
          </p:cNvSpPr>
          <p:nvPr>
            <p:ph idx="1"/>
          </p:nvPr>
        </p:nvSpPr>
        <p:spPr/>
        <p:txBody>
          <a:bodyPr/>
          <a:lstStyle/>
          <a:p>
            <a:r>
              <a:rPr lang="en-US"/>
              <a:t>Amen?</a:t>
            </a:r>
          </a:p>
          <a:p>
            <a:r>
              <a:rPr lang="en-US"/>
              <a:t>When </a:t>
            </a:r>
            <a:r>
              <a:rPr lang="en-US" dirty="0"/>
              <a:t>we see people “confused” and cast “down”</a:t>
            </a:r>
          </a:p>
          <a:p>
            <a:r>
              <a:rPr lang="en-US" dirty="0"/>
              <a:t>Our primary response should be compassion</a:t>
            </a:r>
          </a:p>
          <a:p>
            <a:endParaRPr lang="en-US" dirty="0"/>
          </a:p>
        </p:txBody>
      </p:sp>
    </p:spTree>
    <p:extLst>
      <p:ext uri="{BB962C8B-B14F-4D97-AF65-F5344CB8AC3E}">
        <p14:creationId xmlns:p14="http://schemas.microsoft.com/office/powerpoint/2010/main" val="13508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B652AA-38A1-2E91-A2B2-22F74682CEE9}"/>
              </a:ext>
            </a:extLst>
          </p:cNvPr>
          <p:cNvSpPr>
            <a:spLocks noGrp="1"/>
          </p:cNvSpPr>
          <p:nvPr>
            <p:ph type="title"/>
          </p:nvPr>
        </p:nvSpPr>
        <p:spPr/>
        <p:txBody>
          <a:bodyPr>
            <a:normAutofit fontScale="90000"/>
          </a:bodyPr>
          <a:lstStyle/>
          <a:p>
            <a:r>
              <a:rPr lang="en-US" dirty="0"/>
              <a:t>How do we cultivate compassion?</a:t>
            </a:r>
          </a:p>
        </p:txBody>
      </p:sp>
      <p:sp>
        <p:nvSpPr>
          <p:cNvPr id="3" name="Content Placeholder 2">
            <a:extLst>
              <a:ext uri="{FF2B5EF4-FFF2-40B4-BE49-F238E27FC236}">
                <a16:creationId xmlns:a16="http://schemas.microsoft.com/office/drawing/2014/main" xmlns="" id="{24DC65DE-DE9F-C50C-B18F-40C26866C8E3}"/>
              </a:ext>
            </a:extLst>
          </p:cNvPr>
          <p:cNvSpPr>
            <a:spLocks noGrp="1"/>
          </p:cNvSpPr>
          <p:nvPr>
            <p:ph idx="1"/>
          </p:nvPr>
        </p:nvSpPr>
        <p:spPr/>
        <p:txBody>
          <a:bodyPr/>
          <a:lstStyle/>
          <a:p>
            <a:r>
              <a:rPr lang="en-US" dirty="0"/>
              <a:t>3 ways</a:t>
            </a:r>
          </a:p>
        </p:txBody>
      </p:sp>
    </p:spTree>
    <p:extLst>
      <p:ext uri="{BB962C8B-B14F-4D97-AF65-F5344CB8AC3E}">
        <p14:creationId xmlns:p14="http://schemas.microsoft.com/office/powerpoint/2010/main" val="73797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691E33-4F40-FAB5-DED1-C941A6CFF769}"/>
              </a:ext>
            </a:extLst>
          </p:cNvPr>
          <p:cNvSpPr>
            <a:spLocks noGrp="1"/>
          </p:cNvSpPr>
          <p:nvPr>
            <p:ph type="title"/>
          </p:nvPr>
        </p:nvSpPr>
        <p:spPr/>
        <p:txBody>
          <a:bodyPr>
            <a:normAutofit/>
          </a:bodyPr>
          <a:lstStyle/>
          <a:p>
            <a:r>
              <a:rPr lang="en-US" dirty="0"/>
              <a:t>1) </a:t>
            </a:r>
            <a:r>
              <a:rPr lang="en-US" sz="4000" dirty="0"/>
              <a:t>Have a critique rooted in God’s truth</a:t>
            </a:r>
            <a:endParaRPr lang="en-US" dirty="0"/>
          </a:p>
        </p:txBody>
      </p:sp>
      <p:sp>
        <p:nvSpPr>
          <p:cNvPr id="3" name="Content Placeholder 2">
            <a:extLst>
              <a:ext uri="{FF2B5EF4-FFF2-40B4-BE49-F238E27FC236}">
                <a16:creationId xmlns:a16="http://schemas.microsoft.com/office/drawing/2014/main" xmlns="" id="{160B4723-8452-D97C-F711-43B6BC566EE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34433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19764-C8D5-2AA7-D832-64F84A70C40C}"/>
              </a:ext>
            </a:extLst>
          </p:cNvPr>
          <p:cNvSpPr>
            <a:spLocks noGrp="1"/>
          </p:cNvSpPr>
          <p:nvPr>
            <p:ph type="title"/>
          </p:nvPr>
        </p:nvSpPr>
        <p:spPr/>
        <p:txBody>
          <a:bodyPr/>
          <a:lstStyle/>
          <a:p>
            <a:r>
              <a:rPr lang="en-US" b="1" dirty="0">
                <a:effectLst/>
              </a:rPr>
              <a:t>Ephesians 4:17–19 (NLT) </a:t>
            </a:r>
            <a:endParaRPr lang="en-US" dirty="0"/>
          </a:p>
        </p:txBody>
      </p:sp>
      <p:sp>
        <p:nvSpPr>
          <p:cNvPr id="3" name="Content Placeholder 2">
            <a:extLst>
              <a:ext uri="{FF2B5EF4-FFF2-40B4-BE49-F238E27FC236}">
                <a16:creationId xmlns:a16="http://schemas.microsoft.com/office/drawing/2014/main" xmlns="" id="{32A3472B-B227-F65F-75CF-C99E74B90C9A}"/>
              </a:ext>
            </a:extLst>
          </p:cNvPr>
          <p:cNvSpPr>
            <a:spLocks noGrp="1"/>
          </p:cNvSpPr>
          <p:nvPr>
            <p:ph idx="1"/>
          </p:nvPr>
        </p:nvSpPr>
        <p:spPr/>
        <p:txBody>
          <a:bodyPr>
            <a:normAutofit fontScale="92500" lnSpcReduction="20000"/>
          </a:bodyPr>
          <a:lstStyle/>
          <a:p>
            <a:pPr marL="0" indent="0">
              <a:buNone/>
            </a:pPr>
            <a:r>
              <a:rPr lang="en-US" b="1" u="none" strike="noStrike" dirty="0">
                <a:effectLst/>
              </a:rPr>
              <a:t>17</a:t>
            </a:r>
            <a:r>
              <a:rPr lang="en-US" u="none" strike="noStrike" dirty="0">
                <a:effectLst/>
              </a:rPr>
              <a:t> </a:t>
            </a:r>
            <a:r>
              <a:rPr lang="en-US" dirty="0"/>
              <a:t>…for they are hopelessly confused. </a:t>
            </a:r>
            <a:r>
              <a:rPr lang="en-US" b="1" u="none" strike="noStrike" dirty="0">
                <a:effectLst/>
              </a:rPr>
              <a:t>18</a:t>
            </a:r>
            <a:r>
              <a:rPr lang="en-US" u="none" strike="noStrike" dirty="0">
                <a:effectLst/>
              </a:rPr>
              <a:t> </a:t>
            </a:r>
            <a:r>
              <a:rPr lang="en-US" dirty="0"/>
              <a:t>Their minds are full of darkness; they wander far from the life God gives because they have closed their minds and hardened their hearts against him. </a:t>
            </a:r>
            <a:r>
              <a:rPr lang="en-US" b="1" u="none" strike="noStrike" dirty="0">
                <a:effectLst/>
              </a:rPr>
              <a:t>19</a:t>
            </a:r>
            <a:r>
              <a:rPr lang="en-US" u="none" strike="noStrike" dirty="0">
                <a:effectLst/>
              </a:rPr>
              <a:t> </a:t>
            </a:r>
            <a:r>
              <a:rPr lang="en-US" dirty="0"/>
              <a:t>They have no sense of shame. They live for lustful pleasure and eagerly practice every kind of impurity. </a:t>
            </a:r>
          </a:p>
          <a:p>
            <a:pPr marL="0" indent="0">
              <a:buNone/>
            </a:pPr>
            <a:endParaRPr lang="en-US" dirty="0"/>
          </a:p>
        </p:txBody>
      </p:sp>
    </p:spTree>
    <p:extLst>
      <p:ext uri="{BB962C8B-B14F-4D97-AF65-F5344CB8AC3E}">
        <p14:creationId xmlns:p14="http://schemas.microsoft.com/office/powerpoint/2010/main" val="938844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82563-F6E4-4B5C-BA3A-E8CC4E91EB7F}"/>
              </a:ext>
            </a:extLst>
          </p:cNvPr>
          <p:cNvSpPr>
            <a:spLocks noGrp="1"/>
          </p:cNvSpPr>
          <p:nvPr>
            <p:ph type="title"/>
          </p:nvPr>
        </p:nvSpPr>
        <p:spPr/>
        <p:txBody>
          <a:bodyPr/>
          <a:lstStyle/>
          <a:p>
            <a:r>
              <a:rPr lang="en-US" b="1" dirty="0">
                <a:effectLst/>
              </a:rPr>
              <a:t>Romans 1:29–32 (NLT) </a:t>
            </a:r>
            <a:endParaRPr lang="en-US" dirty="0"/>
          </a:p>
        </p:txBody>
      </p:sp>
      <p:sp>
        <p:nvSpPr>
          <p:cNvPr id="3" name="Content Placeholder 2">
            <a:extLst>
              <a:ext uri="{FF2B5EF4-FFF2-40B4-BE49-F238E27FC236}">
                <a16:creationId xmlns:a16="http://schemas.microsoft.com/office/drawing/2014/main" xmlns="" id="{E481B2E9-EA3A-4C77-15B8-45252238AF2A}"/>
              </a:ext>
            </a:extLst>
          </p:cNvPr>
          <p:cNvSpPr>
            <a:spLocks noGrp="1"/>
          </p:cNvSpPr>
          <p:nvPr>
            <p:ph idx="1"/>
          </p:nvPr>
        </p:nvSpPr>
        <p:spPr/>
        <p:txBody>
          <a:bodyPr>
            <a:normAutofit fontScale="70000" lnSpcReduction="20000"/>
          </a:bodyPr>
          <a:lstStyle/>
          <a:p>
            <a:pPr marL="0" indent="0">
              <a:buNone/>
            </a:pPr>
            <a:r>
              <a:rPr lang="en-US" b="1" u="none" strike="noStrike" dirty="0">
                <a:effectLst/>
              </a:rPr>
              <a:t>29</a:t>
            </a:r>
            <a:r>
              <a:rPr lang="en-US" u="none" strike="noStrike" dirty="0">
                <a:effectLst/>
              </a:rPr>
              <a:t> </a:t>
            </a:r>
            <a:r>
              <a:rPr lang="en-US" dirty="0"/>
              <a:t>Their lives became full of every kind of wickedness, sin, greed, hate, envy, murder, quarreling, deception, malicious behavior, and gossip. </a:t>
            </a:r>
            <a:r>
              <a:rPr lang="en-US" b="1" u="none" strike="noStrike" dirty="0">
                <a:effectLst/>
              </a:rPr>
              <a:t>30</a:t>
            </a:r>
            <a:r>
              <a:rPr lang="en-US" u="none" strike="noStrike" dirty="0">
                <a:effectLst/>
              </a:rPr>
              <a:t> </a:t>
            </a:r>
            <a:r>
              <a:rPr lang="en-US" dirty="0"/>
              <a:t>They are backstabbers, haters of God, insolent, proud, and boastful. They invent new ways of sinning, and they disobey their parents. </a:t>
            </a:r>
            <a:r>
              <a:rPr lang="en-US" b="1" u="none" strike="noStrike" dirty="0">
                <a:effectLst/>
              </a:rPr>
              <a:t>31</a:t>
            </a:r>
            <a:r>
              <a:rPr lang="en-US" u="none" strike="noStrike" dirty="0">
                <a:effectLst/>
              </a:rPr>
              <a:t> </a:t>
            </a:r>
            <a:r>
              <a:rPr lang="en-US" dirty="0"/>
              <a:t>They refuse to understand, break their promises, are heartless, and have no mercy. </a:t>
            </a:r>
            <a:r>
              <a:rPr lang="en-US" b="1" u="none" strike="noStrike" dirty="0">
                <a:effectLst/>
              </a:rPr>
              <a:t>32</a:t>
            </a:r>
            <a:r>
              <a:rPr lang="en-US" u="none" strike="noStrike" dirty="0">
                <a:effectLst/>
              </a:rPr>
              <a:t> </a:t>
            </a:r>
            <a:r>
              <a:rPr lang="en-US" dirty="0"/>
              <a:t>They know God’s justice requires that those who do these things deserve to die, yet they do them anyway. Worse yet, they encourage others to do them, too. </a:t>
            </a:r>
          </a:p>
          <a:p>
            <a:pPr marL="0" indent="0">
              <a:buNone/>
            </a:pPr>
            <a:endParaRPr lang="en-US" dirty="0"/>
          </a:p>
        </p:txBody>
      </p:sp>
    </p:spTree>
    <p:extLst>
      <p:ext uri="{BB962C8B-B14F-4D97-AF65-F5344CB8AC3E}">
        <p14:creationId xmlns:p14="http://schemas.microsoft.com/office/powerpoint/2010/main" val="248141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5AEDE-9E7A-40A6-CE7D-FCF5331613FD}"/>
              </a:ext>
            </a:extLst>
          </p:cNvPr>
          <p:cNvSpPr>
            <a:spLocks noGrp="1"/>
          </p:cNvSpPr>
          <p:nvPr>
            <p:ph type="title"/>
          </p:nvPr>
        </p:nvSpPr>
        <p:spPr/>
        <p:txBody>
          <a:bodyPr>
            <a:normAutofit fontScale="90000"/>
          </a:bodyPr>
          <a:lstStyle/>
          <a:p>
            <a:r>
              <a:rPr lang="en-US" dirty="0"/>
              <a:t>Cultivating a burden for the lost</a:t>
            </a:r>
          </a:p>
        </p:txBody>
      </p:sp>
      <p:sp>
        <p:nvSpPr>
          <p:cNvPr id="3" name="Content Placeholder 2">
            <a:extLst>
              <a:ext uri="{FF2B5EF4-FFF2-40B4-BE49-F238E27FC236}">
                <a16:creationId xmlns:a16="http://schemas.microsoft.com/office/drawing/2014/main" xmlns="" id="{AABC6D05-F497-D886-50F0-E0B345E71372}"/>
              </a:ext>
            </a:extLst>
          </p:cNvPr>
          <p:cNvSpPr>
            <a:spLocks noGrp="1"/>
          </p:cNvSpPr>
          <p:nvPr>
            <p:ph idx="1"/>
          </p:nvPr>
        </p:nvSpPr>
        <p:spPr/>
        <p:txBody>
          <a:bodyPr/>
          <a:lstStyle/>
          <a:p>
            <a:r>
              <a:rPr lang="en-US" dirty="0"/>
              <a:t>We live in a wild time</a:t>
            </a:r>
          </a:p>
        </p:txBody>
      </p:sp>
    </p:spTree>
    <p:extLst>
      <p:ext uri="{BB962C8B-B14F-4D97-AF65-F5344CB8AC3E}">
        <p14:creationId xmlns:p14="http://schemas.microsoft.com/office/powerpoint/2010/main" val="1723087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E407F1-CBE5-8857-A28B-13A0396CFFD3}"/>
              </a:ext>
            </a:extLst>
          </p:cNvPr>
          <p:cNvSpPr>
            <a:spLocks noGrp="1"/>
          </p:cNvSpPr>
          <p:nvPr>
            <p:ph type="title"/>
          </p:nvPr>
        </p:nvSpPr>
        <p:spPr/>
        <p:txBody>
          <a:bodyPr>
            <a:normAutofit/>
          </a:bodyPr>
          <a:lstStyle/>
          <a:p>
            <a:r>
              <a:rPr lang="en-US" dirty="0"/>
              <a:t>2) </a:t>
            </a:r>
            <a:r>
              <a:rPr lang="en-US" sz="3600" dirty="0"/>
              <a:t>REMEMBER where you would be without God</a:t>
            </a:r>
            <a:endParaRPr lang="en-US" dirty="0"/>
          </a:p>
        </p:txBody>
      </p:sp>
      <p:sp>
        <p:nvSpPr>
          <p:cNvPr id="3" name="Content Placeholder 2">
            <a:extLst>
              <a:ext uri="{FF2B5EF4-FFF2-40B4-BE49-F238E27FC236}">
                <a16:creationId xmlns:a16="http://schemas.microsoft.com/office/drawing/2014/main" xmlns="" id="{582E2840-59D3-8CE2-1E55-E94510AD344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62949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19764-C8D5-2AA7-D832-64F84A70C40C}"/>
              </a:ext>
            </a:extLst>
          </p:cNvPr>
          <p:cNvSpPr>
            <a:spLocks noGrp="1"/>
          </p:cNvSpPr>
          <p:nvPr>
            <p:ph type="title"/>
          </p:nvPr>
        </p:nvSpPr>
        <p:spPr/>
        <p:txBody>
          <a:bodyPr/>
          <a:lstStyle/>
          <a:p>
            <a:r>
              <a:rPr lang="en-US" b="1" dirty="0">
                <a:effectLst/>
              </a:rPr>
              <a:t>Ephesians 2:11–13 (NLT)</a:t>
            </a:r>
            <a:endParaRPr lang="en-US" dirty="0"/>
          </a:p>
        </p:txBody>
      </p:sp>
      <p:sp>
        <p:nvSpPr>
          <p:cNvPr id="3" name="Content Placeholder 2">
            <a:extLst>
              <a:ext uri="{FF2B5EF4-FFF2-40B4-BE49-F238E27FC236}">
                <a16:creationId xmlns:a16="http://schemas.microsoft.com/office/drawing/2014/main" xmlns="" id="{32A3472B-B227-F65F-75CF-C99E74B90C9A}"/>
              </a:ext>
            </a:extLst>
          </p:cNvPr>
          <p:cNvSpPr>
            <a:spLocks noGrp="1"/>
          </p:cNvSpPr>
          <p:nvPr>
            <p:ph idx="1"/>
          </p:nvPr>
        </p:nvSpPr>
        <p:spPr/>
        <p:txBody>
          <a:bodyPr>
            <a:normAutofit fontScale="92500" lnSpcReduction="20000"/>
          </a:bodyPr>
          <a:lstStyle/>
          <a:p>
            <a:pPr marL="0" indent="0">
              <a:buNone/>
            </a:pPr>
            <a:r>
              <a:rPr lang="en-US" b="1" u="none" strike="noStrike" dirty="0">
                <a:effectLst/>
              </a:rPr>
              <a:t>11</a:t>
            </a:r>
            <a:r>
              <a:rPr lang="en-US" u="none" strike="noStrike" dirty="0">
                <a:effectLst/>
              </a:rPr>
              <a:t> </a:t>
            </a:r>
            <a:r>
              <a:rPr lang="en-US" dirty="0"/>
              <a:t>Don’t forget that you Gentiles used to be outsiders…</a:t>
            </a:r>
            <a:r>
              <a:rPr lang="en-US" b="1" u="none" strike="noStrike" dirty="0">
                <a:effectLst/>
              </a:rPr>
              <a:t> 12</a:t>
            </a:r>
            <a:r>
              <a:rPr lang="en-US" u="none" strike="noStrike" dirty="0">
                <a:effectLst/>
              </a:rPr>
              <a:t> </a:t>
            </a:r>
            <a:r>
              <a:rPr lang="en-US" dirty="0"/>
              <a:t>In those days you were living apart from Christ. You were excluded from citizenship among the people of Israel, and you did not know the covenant promises God had made to them. You lived in this world without God and without hope.</a:t>
            </a:r>
          </a:p>
          <a:p>
            <a:pPr marL="0" indent="0">
              <a:buNone/>
            </a:pPr>
            <a:endParaRPr lang="en-US" dirty="0"/>
          </a:p>
        </p:txBody>
      </p:sp>
    </p:spTree>
    <p:extLst>
      <p:ext uri="{BB962C8B-B14F-4D97-AF65-F5344CB8AC3E}">
        <p14:creationId xmlns:p14="http://schemas.microsoft.com/office/powerpoint/2010/main" val="2111681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19764-C8D5-2AA7-D832-64F84A70C40C}"/>
              </a:ext>
            </a:extLst>
          </p:cNvPr>
          <p:cNvSpPr>
            <a:spLocks noGrp="1"/>
          </p:cNvSpPr>
          <p:nvPr>
            <p:ph type="title"/>
          </p:nvPr>
        </p:nvSpPr>
        <p:spPr/>
        <p:txBody>
          <a:bodyPr/>
          <a:lstStyle/>
          <a:p>
            <a:r>
              <a:rPr lang="en-US" b="1" dirty="0">
                <a:effectLst/>
              </a:rPr>
              <a:t>Ephesians 2:11–13 (NLT)</a:t>
            </a:r>
            <a:endParaRPr lang="en-US" dirty="0"/>
          </a:p>
        </p:txBody>
      </p:sp>
      <p:sp>
        <p:nvSpPr>
          <p:cNvPr id="3" name="Content Placeholder 2">
            <a:extLst>
              <a:ext uri="{FF2B5EF4-FFF2-40B4-BE49-F238E27FC236}">
                <a16:creationId xmlns:a16="http://schemas.microsoft.com/office/drawing/2014/main" xmlns="" id="{32A3472B-B227-F65F-75CF-C99E74B90C9A}"/>
              </a:ext>
            </a:extLst>
          </p:cNvPr>
          <p:cNvSpPr>
            <a:spLocks noGrp="1"/>
          </p:cNvSpPr>
          <p:nvPr>
            <p:ph idx="1"/>
          </p:nvPr>
        </p:nvSpPr>
        <p:spPr/>
        <p:txBody>
          <a:bodyPr>
            <a:normAutofit/>
          </a:bodyPr>
          <a:lstStyle/>
          <a:p>
            <a:pPr marL="0" indent="0">
              <a:buNone/>
            </a:pPr>
            <a:r>
              <a:rPr lang="en-US" b="1" u="none" strike="noStrike" dirty="0">
                <a:effectLst/>
              </a:rPr>
              <a:t>13</a:t>
            </a:r>
            <a:r>
              <a:rPr lang="en-US" u="none" strike="noStrike" dirty="0">
                <a:effectLst/>
              </a:rPr>
              <a:t> </a:t>
            </a:r>
            <a:r>
              <a:rPr lang="en-US" dirty="0"/>
              <a:t>But now you have been united with Christ Jesus. Once you were far away from God, but now you have been brought near to him through the blood of Christ. </a:t>
            </a:r>
          </a:p>
        </p:txBody>
      </p:sp>
    </p:spTree>
    <p:extLst>
      <p:ext uri="{BB962C8B-B14F-4D97-AF65-F5344CB8AC3E}">
        <p14:creationId xmlns:p14="http://schemas.microsoft.com/office/powerpoint/2010/main" val="985437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82563-F6E4-4B5C-BA3A-E8CC4E91EB7F}"/>
              </a:ext>
            </a:extLst>
          </p:cNvPr>
          <p:cNvSpPr>
            <a:spLocks noGrp="1"/>
          </p:cNvSpPr>
          <p:nvPr>
            <p:ph type="title"/>
          </p:nvPr>
        </p:nvSpPr>
        <p:spPr/>
        <p:txBody>
          <a:bodyPr/>
          <a:lstStyle/>
          <a:p>
            <a:r>
              <a:rPr lang="en-US" b="1" dirty="0">
                <a:effectLst/>
              </a:rPr>
              <a:t>Romans 2:1 (NASB95) </a:t>
            </a:r>
            <a:endParaRPr lang="en-US" dirty="0"/>
          </a:p>
        </p:txBody>
      </p:sp>
      <p:sp>
        <p:nvSpPr>
          <p:cNvPr id="3" name="Content Placeholder 2">
            <a:extLst>
              <a:ext uri="{FF2B5EF4-FFF2-40B4-BE49-F238E27FC236}">
                <a16:creationId xmlns:a16="http://schemas.microsoft.com/office/drawing/2014/main" xmlns="" id="{E481B2E9-EA3A-4C77-15B8-45252238AF2A}"/>
              </a:ext>
            </a:extLst>
          </p:cNvPr>
          <p:cNvSpPr>
            <a:spLocks noGrp="1"/>
          </p:cNvSpPr>
          <p:nvPr>
            <p:ph idx="1"/>
          </p:nvPr>
        </p:nvSpPr>
        <p:spPr/>
        <p:txBody>
          <a:bodyPr>
            <a:normAutofit/>
          </a:bodyPr>
          <a:lstStyle/>
          <a:p>
            <a:pPr marL="0" indent="0">
              <a:buNone/>
            </a:pPr>
            <a:r>
              <a:rPr lang="en-US" b="1" u="none" strike="noStrike" dirty="0">
                <a:effectLst/>
              </a:rPr>
              <a:t>1</a:t>
            </a:r>
            <a:r>
              <a:rPr lang="en-US" u="none" strike="noStrike" dirty="0">
                <a:effectLst/>
              </a:rPr>
              <a:t> </a:t>
            </a:r>
            <a:r>
              <a:rPr lang="en-US" dirty="0"/>
              <a:t>Therefore you have no excuse, everyone of you who passes judgment, for in that which you judge another, you condemn yourself; for you who judge practice the same things. </a:t>
            </a:r>
          </a:p>
          <a:p>
            <a:pPr marL="0" indent="0">
              <a:buNone/>
            </a:pPr>
            <a:endParaRPr lang="en-US" dirty="0"/>
          </a:p>
        </p:txBody>
      </p:sp>
    </p:spTree>
    <p:extLst>
      <p:ext uri="{BB962C8B-B14F-4D97-AF65-F5344CB8AC3E}">
        <p14:creationId xmlns:p14="http://schemas.microsoft.com/office/powerpoint/2010/main" val="3248917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B01859-0A52-07B6-9D18-868A9F405189}"/>
              </a:ext>
            </a:extLst>
          </p:cNvPr>
          <p:cNvSpPr>
            <a:spLocks noGrp="1"/>
          </p:cNvSpPr>
          <p:nvPr>
            <p:ph type="title"/>
          </p:nvPr>
        </p:nvSpPr>
        <p:spPr/>
        <p:txBody>
          <a:bodyPr>
            <a:normAutofit/>
          </a:bodyPr>
          <a:lstStyle/>
          <a:p>
            <a:r>
              <a:rPr lang="en-US" dirty="0"/>
              <a:t>2) </a:t>
            </a:r>
            <a:r>
              <a:rPr lang="en-US" sz="3600" dirty="0"/>
              <a:t>REMEMBER where you would be without God</a:t>
            </a:r>
            <a:endParaRPr lang="en-US" dirty="0"/>
          </a:p>
        </p:txBody>
      </p:sp>
      <p:sp>
        <p:nvSpPr>
          <p:cNvPr id="3" name="Content Placeholder 2">
            <a:extLst>
              <a:ext uri="{FF2B5EF4-FFF2-40B4-BE49-F238E27FC236}">
                <a16:creationId xmlns:a16="http://schemas.microsoft.com/office/drawing/2014/main" xmlns="" id="{FFF5701C-7DE7-CD69-EA46-7A32A99BD8C4}"/>
              </a:ext>
            </a:extLst>
          </p:cNvPr>
          <p:cNvSpPr>
            <a:spLocks noGrp="1"/>
          </p:cNvSpPr>
          <p:nvPr>
            <p:ph idx="1"/>
          </p:nvPr>
        </p:nvSpPr>
        <p:spPr>
          <a:xfrm>
            <a:off x="225630" y="1818939"/>
            <a:ext cx="11798135" cy="4537262"/>
          </a:xfrm>
        </p:spPr>
        <p:txBody>
          <a:bodyPr/>
          <a:lstStyle/>
          <a:p>
            <a:r>
              <a:rPr lang="en-US" dirty="0"/>
              <a:t>What kind of person would be without God?</a:t>
            </a:r>
          </a:p>
          <a:p>
            <a:r>
              <a:rPr lang="en-US" dirty="0"/>
              <a:t>What kind of life would you be living?</a:t>
            </a:r>
          </a:p>
          <a:p>
            <a:r>
              <a:rPr lang="en-US" dirty="0"/>
              <a:t>What has God rescued you from?</a:t>
            </a:r>
          </a:p>
          <a:p>
            <a:r>
              <a:rPr lang="en-US" dirty="0"/>
              <a:t>What would it be like to be alive right now and not know God?</a:t>
            </a:r>
          </a:p>
        </p:txBody>
      </p:sp>
    </p:spTree>
    <p:extLst>
      <p:ext uri="{BB962C8B-B14F-4D97-AF65-F5344CB8AC3E}">
        <p14:creationId xmlns:p14="http://schemas.microsoft.com/office/powerpoint/2010/main" val="57741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542EA-FF7C-5012-57E8-F4F7E0952665}"/>
              </a:ext>
            </a:extLst>
          </p:cNvPr>
          <p:cNvSpPr>
            <a:spLocks noGrp="1"/>
          </p:cNvSpPr>
          <p:nvPr>
            <p:ph type="title"/>
          </p:nvPr>
        </p:nvSpPr>
        <p:spPr/>
        <p:txBody>
          <a:bodyPr/>
          <a:lstStyle/>
          <a:p>
            <a:r>
              <a:rPr lang="en-US" dirty="0"/>
              <a:t>Perhaps you can’t remember</a:t>
            </a:r>
          </a:p>
        </p:txBody>
      </p:sp>
      <p:sp>
        <p:nvSpPr>
          <p:cNvPr id="3" name="Content Placeholder 2">
            <a:extLst>
              <a:ext uri="{FF2B5EF4-FFF2-40B4-BE49-F238E27FC236}">
                <a16:creationId xmlns:a16="http://schemas.microsoft.com/office/drawing/2014/main" xmlns="" id="{E2F9D81B-86EB-B9BA-BF3C-676A2CB52630}"/>
              </a:ext>
            </a:extLst>
          </p:cNvPr>
          <p:cNvSpPr>
            <a:spLocks noGrp="1"/>
          </p:cNvSpPr>
          <p:nvPr>
            <p:ph idx="1"/>
          </p:nvPr>
        </p:nvSpPr>
        <p:spPr/>
        <p:txBody>
          <a:bodyPr>
            <a:normAutofit fontScale="92500" lnSpcReduction="20000"/>
          </a:bodyPr>
          <a:lstStyle/>
          <a:p>
            <a:r>
              <a:rPr lang="en-US" dirty="0"/>
              <a:t>Rejoice that you have been spared</a:t>
            </a:r>
          </a:p>
          <a:p>
            <a:r>
              <a:rPr lang="en-US" dirty="0"/>
              <a:t>All the more important you not wall off your life</a:t>
            </a:r>
          </a:p>
          <a:p>
            <a:r>
              <a:rPr lang="en-US" dirty="0"/>
              <a:t>Cultivate relationships with people different from you</a:t>
            </a:r>
          </a:p>
          <a:p>
            <a:r>
              <a:rPr lang="en-US" dirty="0"/>
              <a:t>You don’t need to live like them to have compassion for them</a:t>
            </a:r>
          </a:p>
          <a:p>
            <a:endParaRPr lang="en-US" dirty="0"/>
          </a:p>
        </p:txBody>
      </p:sp>
    </p:spTree>
    <p:extLst>
      <p:ext uri="{BB962C8B-B14F-4D97-AF65-F5344CB8AC3E}">
        <p14:creationId xmlns:p14="http://schemas.microsoft.com/office/powerpoint/2010/main" val="228175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542EA-FF7C-5012-57E8-F4F7E0952665}"/>
              </a:ext>
            </a:extLst>
          </p:cNvPr>
          <p:cNvSpPr>
            <a:spLocks noGrp="1"/>
          </p:cNvSpPr>
          <p:nvPr>
            <p:ph type="title"/>
          </p:nvPr>
        </p:nvSpPr>
        <p:spPr/>
        <p:txBody>
          <a:bodyPr/>
          <a:lstStyle/>
          <a:p>
            <a:r>
              <a:rPr lang="en-US" dirty="0"/>
              <a:t>Jesus was never a sinner</a:t>
            </a:r>
          </a:p>
        </p:txBody>
      </p:sp>
      <p:sp>
        <p:nvSpPr>
          <p:cNvPr id="3" name="Content Placeholder 2">
            <a:extLst>
              <a:ext uri="{FF2B5EF4-FFF2-40B4-BE49-F238E27FC236}">
                <a16:creationId xmlns:a16="http://schemas.microsoft.com/office/drawing/2014/main" xmlns="" id="{E2F9D81B-86EB-B9BA-BF3C-676A2CB52630}"/>
              </a:ext>
            </a:extLst>
          </p:cNvPr>
          <p:cNvSpPr>
            <a:spLocks noGrp="1"/>
          </p:cNvSpPr>
          <p:nvPr>
            <p:ph idx="1"/>
          </p:nvPr>
        </p:nvSpPr>
        <p:spPr/>
        <p:txBody>
          <a:bodyPr>
            <a:normAutofit/>
          </a:bodyPr>
          <a:lstStyle/>
          <a:p>
            <a:r>
              <a:rPr lang="en-US" dirty="0"/>
              <a:t>He surrounded Himself with those in need.</a:t>
            </a:r>
          </a:p>
          <a:p>
            <a:endParaRPr lang="en-US" dirty="0"/>
          </a:p>
        </p:txBody>
      </p:sp>
      <p:sp>
        <p:nvSpPr>
          <p:cNvPr id="5" name="TextBox 4">
            <a:extLst>
              <a:ext uri="{FF2B5EF4-FFF2-40B4-BE49-F238E27FC236}">
                <a16:creationId xmlns:a16="http://schemas.microsoft.com/office/drawing/2014/main" xmlns="" id="{31FB688D-3C29-7512-0AC8-6E589D6D183B}"/>
              </a:ext>
            </a:extLst>
          </p:cNvPr>
          <p:cNvSpPr txBox="1"/>
          <p:nvPr/>
        </p:nvSpPr>
        <p:spPr>
          <a:xfrm>
            <a:off x="419642" y="2684801"/>
            <a:ext cx="11410110" cy="3970318"/>
          </a:xfrm>
          <a:prstGeom prst="rect">
            <a:avLst/>
          </a:prstGeom>
          <a:noFill/>
        </p:spPr>
        <p:txBody>
          <a:bodyPr wrap="square">
            <a:spAutoFit/>
          </a:bodyPr>
          <a:lstStyle/>
          <a:p>
            <a:r>
              <a:rPr lang="en-US" sz="3600" b="1" dirty="0">
                <a:effectLst/>
              </a:rPr>
              <a:t>Mark 2:16–17 (NASB95) — </a:t>
            </a:r>
            <a:r>
              <a:rPr lang="en-US" sz="3600" b="1" u="none" strike="noStrike" dirty="0">
                <a:effectLst/>
              </a:rPr>
              <a:t>16</a:t>
            </a:r>
            <a:r>
              <a:rPr lang="en-US" sz="3600" u="none" strike="noStrike" dirty="0">
                <a:effectLst/>
              </a:rPr>
              <a:t> </a:t>
            </a:r>
            <a:r>
              <a:rPr lang="en-US" sz="3600" dirty="0"/>
              <a:t>When the scribes of the Pharisees saw that He was eating with the sinners and tax collectors, they said to His disciples, “Why is He eating and drinking with tax collectors and sinners?” </a:t>
            </a:r>
            <a:r>
              <a:rPr lang="en-US" sz="3600" b="1" u="none" strike="noStrike" dirty="0">
                <a:effectLst/>
              </a:rPr>
              <a:t>17</a:t>
            </a:r>
            <a:r>
              <a:rPr lang="en-US" sz="3600" u="none" strike="noStrike" dirty="0">
                <a:effectLst/>
              </a:rPr>
              <a:t> </a:t>
            </a:r>
            <a:r>
              <a:rPr lang="en-US" sz="3600" dirty="0"/>
              <a:t>And hearing this, Jesus said to them, “It is not those who are healthy who need a physician, but those who are sick; </a:t>
            </a:r>
            <a:r>
              <a:rPr lang="en-US" sz="3600" u="sng" dirty="0"/>
              <a:t>I did not come to call the righteous, but sinners</a:t>
            </a:r>
            <a:r>
              <a:rPr lang="en-US" sz="3600" dirty="0"/>
              <a:t>.” </a:t>
            </a:r>
          </a:p>
        </p:txBody>
      </p:sp>
    </p:spTree>
    <p:extLst>
      <p:ext uri="{BB962C8B-B14F-4D97-AF65-F5344CB8AC3E}">
        <p14:creationId xmlns:p14="http://schemas.microsoft.com/office/powerpoint/2010/main" val="16546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542EA-FF7C-5012-57E8-F4F7E0952665}"/>
              </a:ext>
            </a:extLst>
          </p:cNvPr>
          <p:cNvSpPr>
            <a:spLocks noGrp="1"/>
          </p:cNvSpPr>
          <p:nvPr>
            <p:ph type="title"/>
          </p:nvPr>
        </p:nvSpPr>
        <p:spPr/>
        <p:txBody>
          <a:bodyPr/>
          <a:lstStyle/>
          <a:p>
            <a:r>
              <a:rPr lang="en-US" dirty="0"/>
              <a:t>Jesus was never a sinner</a:t>
            </a:r>
          </a:p>
        </p:txBody>
      </p:sp>
      <p:sp>
        <p:nvSpPr>
          <p:cNvPr id="3" name="Content Placeholder 2">
            <a:extLst>
              <a:ext uri="{FF2B5EF4-FFF2-40B4-BE49-F238E27FC236}">
                <a16:creationId xmlns:a16="http://schemas.microsoft.com/office/drawing/2014/main" xmlns="" id="{E2F9D81B-86EB-B9BA-BF3C-676A2CB52630}"/>
              </a:ext>
            </a:extLst>
          </p:cNvPr>
          <p:cNvSpPr>
            <a:spLocks noGrp="1"/>
          </p:cNvSpPr>
          <p:nvPr>
            <p:ph idx="1"/>
          </p:nvPr>
        </p:nvSpPr>
        <p:spPr/>
        <p:txBody>
          <a:bodyPr>
            <a:normAutofit/>
          </a:bodyPr>
          <a:lstStyle/>
          <a:p>
            <a:r>
              <a:rPr lang="en-US" dirty="0"/>
              <a:t>He surrounded Himself with those in need.</a:t>
            </a:r>
          </a:p>
          <a:p>
            <a:endParaRPr lang="en-US" dirty="0"/>
          </a:p>
        </p:txBody>
      </p:sp>
      <p:sp>
        <p:nvSpPr>
          <p:cNvPr id="5" name="TextBox 4">
            <a:extLst>
              <a:ext uri="{FF2B5EF4-FFF2-40B4-BE49-F238E27FC236}">
                <a16:creationId xmlns:a16="http://schemas.microsoft.com/office/drawing/2014/main" xmlns="" id="{31FB688D-3C29-7512-0AC8-6E589D6D183B}"/>
              </a:ext>
            </a:extLst>
          </p:cNvPr>
          <p:cNvSpPr txBox="1"/>
          <p:nvPr/>
        </p:nvSpPr>
        <p:spPr>
          <a:xfrm>
            <a:off x="419642" y="2684801"/>
            <a:ext cx="11410110" cy="1754326"/>
          </a:xfrm>
          <a:prstGeom prst="rect">
            <a:avLst/>
          </a:prstGeom>
          <a:noFill/>
        </p:spPr>
        <p:txBody>
          <a:bodyPr wrap="square">
            <a:spAutoFit/>
          </a:bodyPr>
          <a:lstStyle/>
          <a:p>
            <a:endParaRPr lang="en-US" sz="3600" dirty="0"/>
          </a:p>
          <a:p>
            <a:r>
              <a:rPr lang="en-US" sz="3600" b="1" dirty="0">
                <a:effectLst/>
              </a:rPr>
              <a:t>John 4:24 (NASB95) — </a:t>
            </a:r>
            <a:r>
              <a:rPr lang="en-US" sz="3600" b="1" u="none" strike="noStrike" dirty="0">
                <a:effectLst/>
              </a:rPr>
              <a:t>24</a:t>
            </a:r>
            <a:r>
              <a:rPr lang="en-US" sz="3600" u="none" strike="noStrike" dirty="0">
                <a:effectLst/>
              </a:rPr>
              <a:t> </a:t>
            </a:r>
            <a:r>
              <a:rPr lang="en-US" sz="3600" dirty="0"/>
              <a:t>“God is spirit, and those who worship Him must worship in spirit and truth.” </a:t>
            </a:r>
          </a:p>
        </p:txBody>
      </p:sp>
    </p:spTree>
    <p:extLst>
      <p:ext uri="{BB962C8B-B14F-4D97-AF65-F5344CB8AC3E}">
        <p14:creationId xmlns:p14="http://schemas.microsoft.com/office/powerpoint/2010/main" val="2303623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542EA-FF7C-5012-57E8-F4F7E0952665}"/>
              </a:ext>
            </a:extLst>
          </p:cNvPr>
          <p:cNvSpPr>
            <a:spLocks noGrp="1"/>
          </p:cNvSpPr>
          <p:nvPr>
            <p:ph type="title"/>
          </p:nvPr>
        </p:nvSpPr>
        <p:spPr/>
        <p:txBody>
          <a:bodyPr/>
          <a:lstStyle/>
          <a:p>
            <a:r>
              <a:rPr lang="en-US" dirty="0"/>
              <a:t>Jesus was never a sinner</a:t>
            </a:r>
          </a:p>
        </p:txBody>
      </p:sp>
      <p:sp>
        <p:nvSpPr>
          <p:cNvPr id="3" name="Content Placeholder 2">
            <a:extLst>
              <a:ext uri="{FF2B5EF4-FFF2-40B4-BE49-F238E27FC236}">
                <a16:creationId xmlns:a16="http://schemas.microsoft.com/office/drawing/2014/main" xmlns="" id="{E2F9D81B-86EB-B9BA-BF3C-676A2CB52630}"/>
              </a:ext>
            </a:extLst>
          </p:cNvPr>
          <p:cNvSpPr>
            <a:spLocks noGrp="1"/>
          </p:cNvSpPr>
          <p:nvPr>
            <p:ph idx="1"/>
          </p:nvPr>
        </p:nvSpPr>
        <p:spPr/>
        <p:txBody>
          <a:bodyPr>
            <a:normAutofit/>
          </a:bodyPr>
          <a:lstStyle/>
          <a:p>
            <a:r>
              <a:rPr lang="en-US" dirty="0"/>
              <a:t>He surrounded Himself with those in need.</a:t>
            </a:r>
          </a:p>
          <a:p>
            <a:endParaRPr lang="en-US" dirty="0"/>
          </a:p>
        </p:txBody>
      </p:sp>
      <p:sp>
        <p:nvSpPr>
          <p:cNvPr id="5" name="TextBox 4">
            <a:extLst>
              <a:ext uri="{FF2B5EF4-FFF2-40B4-BE49-F238E27FC236}">
                <a16:creationId xmlns:a16="http://schemas.microsoft.com/office/drawing/2014/main" xmlns="" id="{31FB688D-3C29-7512-0AC8-6E589D6D183B}"/>
              </a:ext>
            </a:extLst>
          </p:cNvPr>
          <p:cNvSpPr txBox="1"/>
          <p:nvPr/>
        </p:nvSpPr>
        <p:spPr>
          <a:xfrm>
            <a:off x="419642" y="2684801"/>
            <a:ext cx="11410110" cy="2862322"/>
          </a:xfrm>
          <a:prstGeom prst="rect">
            <a:avLst/>
          </a:prstGeom>
          <a:noFill/>
        </p:spPr>
        <p:txBody>
          <a:bodyPr wrap="square">
            <a:spAutoFit/>
          </a:bodyPr>
          <a:lstStyle/>
          <a:p>
            <a:endParaRPr lang="en-US" sz="3600" dirty="0"/>
          </a:p>
          <a:p>
            <a:r>
              <a:rPr lang="en-US" sz="3600" b="1" dirty="0">
                <a:effectLst/>
              </a:rPr>
              <a:t>John 8:10–11 (NASB95) — </a:t>
            </a:r>
            <a:r>
              <a:rPr lang="en-US" sz="3600" b="1" u="none" strike="noStrike" dirty="0">
                <a:effectLst/>
              </a:rPr>
              <a:t>10</a:t>
            </a:r>
            <a:r>
              <a:rPr lang="en-US" sz="3600" u="none" strike="noStrike" dirty="0">
                <a:effectLst/>
              </a:rPr>
              <a:t> </a:t>
            </a:r>
            <a:r>
              <a:rPr lang="en-US" sz="3600" dirty="0"/>
              <a:t>Straightening up, Jesus said to her, “Woman, where are they? Did no one condemn you?” </a:t>
            </a:r>
            <a:r>
              <a:rPr lang="en-US" sz="3600" b="1" u="none" strike="noStrike" dirty="0">
                <a:effectLst/>
              </a:rPr>
              <a:t>11</a:t>
            </a:r>
            <a:r>
              <a:rPr lang="en-US" sz="3600" u="none" strike="noStrike" dirty="0">
                <a:effectLst/>
              </a:rPr>
              <a:t> </a:t>
            </a:r>
            <a:r>
              <a:rPr lang="en-US" sz="3600" dirty="0"/>
              <a:t>She said, “No one, Lord.” And Jesus said, “I do not condemn you, either. Go. From now on sin no more.” </a:t>
            </a:r>
          </a:p>
        </p:txBody>
      </p:sp>
    </p:spTree>
    <p:extLst>
      <p:ext uri="{BB962C8B-B14F-4D97-AF65-F5344CB8AC3E}">
        <p14:creationId xmlns:p14="http://schemas.microsoft.com/office/powerpoint/2010/main" val="2326912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87895-A1D6-B009-1BBB-C0199F9D0C3C}"/>
              </a:ext>
            </a:extLst>
          </p:cNvPr>
          <p:cNvSpPr>
            <a:spLocks noGrp="1"/>
          </p:cNvSpPr>
          <p:nvPr>
            <p:ph type="title"/>
          </p:nvPr>
        </p:nvSpPr>
        <p:spPr/>
        <p:txBody>
          <a:bodyPr/>
          <a:lstStyle/>
          <a:p>
            <a:r>
              <a:rPr lang="en-US" b="1" dirty="0">
                <a:effectLst/>
              </a:rPr>
              <a:t>Matthew 23:37 (NLT) </a:t>
            </a:r>
            <a:endParaRPr lang="en-US" dirty="0"/>
          </a:p>
        </p:txBody>
      </p:sp>
      <p:sp>
        <p:nvSpPr>
          <p:cNvPr id="3" name="Content Placeholder 2">
            <a:extLst>
              <a:ext uri="{FF2B5EF4-FFF2-40B4-BE49-F238E27FC236}">
                <a16:creationId xmlns:a16="http://schemas.microsoft.com/office/drawing/2014/main" xmlns="" id="{27BA426C-FB34-ED9C-AC65-116FC900CC8C}"/>
              </a:ext>
            </a:extLst>
          </p:cNvPr>
          <p:cNvSpPr>
            <a:spLocks noGrp="1"/>
          </p:cNvSpPr>
          <p:nvPr>
            <p:ph idx="1"/>
          </p:nvPr>
        </p:nvSpPr>
        <p:spPr/>
        <p:txBody>
          <a:bodyPr>
            <a:normAutofit/>
          </a:bodyPr>
          <a:lstStyle/>
          <a:p>
            <a:pPr marL="0" indent="0">
              <a:buNone/>
            </a:pPr>
            <a:r>
              <a:rPr lang="en-US" b="1" u="none" strike="noStrike" dirty="0">
                <a:effectLst/>
              </a:rPr>
              <a:t>37</a:t>
            </a:r>
            <a:r>
              <a:rPr lang="en-US" u="none" strike="noStrike" dirty="0">
                <a:effectLst/>
              </a:rPr>
              <a:t> </a:t>
            </a:r>
            <a:r>
              <a:rPr lang="en-US" dirty="0"/>
              <a:t>“O Jerusalem, Jerusalem, the city that kills the prophets and stones God’s messengers! How often I have wanted to gather your children together as a hen protects her chicks beneath her wings, but you wouldn’t let me. </a:t>
            </a:r>
          </a:p>
          <a:p>
            <a:pPr marL="0" indent="0">
              <a:buNone/>
            </a:pPr>
            <a:endParaRPr lang="en-US" dirty="0"/>
          </a:p>
        </p:txBody>
      </p:sp>
    </p:spTree>
    <p:extLst>
      <p:ext uri="{BB962C8B-B14F-4D97-AF65-F5344CB8AC3E}">
        <p14:creationId xmlns:p14="http://schemas.microsoft.com/office/powerpoint/2010/main" val="384619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4CB3C8-649A-8741-F1B6-827E967FCE9C}"/>
              </a:ext>
            </a:extLst>
          </p:cNvPr>
          <p:cNvSpPr>
            <a:spLocks noGrp="1"/>
          </p:cNvSpPr>
          <p:nvPr>
            <p:ph type="title"/>
          </p:nvPr>
        </p:nvSpPr>
        <p:spPr/>
        <p:txBody>
          <a:bodyPr/>
          <a:lstStyle/>
          <a:p>
            <a:r>
              <a:rPr lang="en-US" dirty="0"/>
              <a:t>What is a Christian to do?</a:t>
            </a:r>
          </a:p>
        </p:txBody>
      </p:sp>
      <p:sp>
        <p:nvSpPr>
          <p:cNvPr id="3" name="Content Placeholder 2">
            <a:extLst>
              <a:ext uri="{FF2B5EF4-FFF2-40B4-BE49-F238E27FC236}">
                <a16:creationId xmlns:a16="http://schemas.microsoft.com/office/drawing/2014/main" xmlns="" id="{6B913739-AD5B-660B-4608-C334E32EFC17}"/>
              </a:ext>
            </a:extLst>
          </p:cNvPr>
          <p:cNvSpPr>
            <a:spLocks noGrp="1"/>
          </p:cNvSpPr>
          <p:nvPr>
            <p:ph idx="1"/>
          </p:nvPr>
        </p:nvSpPr>
        <p:spPr/>
        <p:txBody>
          <a:bodyPr/>
          <a:lstStyle/>
          <a:p>
            <a:r>
              <a:rPr lang="en-US" dirty="0"/>
              <a:t>Join the hate?</a:t>
            </a:r>
          </a:p>
          <a:p>
            <a:r>
              <a:rPr lang="en-US" dirty="0"/>
              <a:t>Wall off those who we disagree with?</a:t>
            </a:r>
          </a:p>
          <a:p>
            <a:r>
              <a:rPr lang="en-US" dirty="0"/>
              <a:t>Retreat from society and bunker down?</a:t>
            </a:r>
          </a:p>
          <a:p>
            <a:r>
              <a:rPr lang="en-US" dirty="0"/>
              <a:t>Look to Jesus and His example</a:t>
            </a:r>
          </a:p>
        </p:txBody>
      </p:sp>
    </p:spTree>
    <p:extLst>
      <p:ext uri="{BB962C8B-B14F-4D97-AF65-F5344CB8AC3E}">
        <p14:creationId xmlns:p14="http://schemas.microsoft.com/office/powerpoint/2010/main" val="122216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BA0CA-D646-4B0B-1A3C-00DEE8A6EEA4}"/>
              </a:ext>
            </a:extLst>
          </p:cNvPr>
          <p:cNvSpPr>
            <a:spLocks noGrp="1"/>
          </p:cNvSpPr>
          <p:nvPr>
            <p:ph type="title"/>
          </p:nvPr>
        </p:nvSpPr>
        <p:spPr/>
        <p:txBody>
          <a:bodyPr/>
          <a:lstStyle/>
          <a:p>
            <a:r>
              <a:rPr lang="en-US" dirty="0"/>
              <a:t>It’s scary to be a Christian</a:t>
            </a:r>
          </a:p>
        </p:txBody>
      </p:sp>
      <p:sp>
        <p:nvSpPr>
          <p:cNvPr id="3" name="Content Placeholder 2">
            <a:extLst>
              <a:ext uri="{FF2B5EF4-FFF2-40B4-BE49-F238E27FC236}">
                <a16:creationId xmlns:a16="http://schemas.microsoft.com/office/drawing/2014/main" xmlns="" id="{225D0853-B951-8E45-D810-32253D86C129}"/>
              </a:ext>
            </a:extLst>
          </p:cNvPr>
          <p:cNvSpPr>
            <a:spLocks noGrp="1"/>
          </p:cNvSpPr>
          <p:nvPr>
            <p:ph idx="1"/>
          </p:nvPr>
        </p:nvSpPr>
        <p:spPr/>
        <p:txBody>
          <a:bodyPr/>
          <a:lstStyle/>
          <a:p>
            <a:r>
              <a:rPr lang="en-US" dirty="0"/>
              <a:t>More than any other time in the last 100 years</a:t>
            </a:r>
          </a:p>
          <a:p>
            <a:r>
              <a:rPr lang="en-US" dirty="0"/>
              <a:t>It’s likely only going to get worse</a:t>
            </a:r>
          </a:p>
          <a:p>
            <a:r>
              <a:rPr lang="en-US" dirty="0"/>
              <a:t>As things get worse, we should be more hopeful</a:t>
            </a:r>
          </a:p>
          <a:p>
            <a:pPr marL="0" indent="0">
              <a:buNone/>
            </a:pPr>
            <a:endParaRPr lang="en-US" dirty="0"/>
          </a:p>
        </p:txBody>
      </p:sp>
    </p:spTree>
    <p:extLst>
      <p:ext uri="{BB962C8B-B14F-4D97-AF65-F5344CB8AC3E}">
        <p14:creationId xmlns:p14="http://schemas.microsoft.com/office/powerpoint/2010/main" val="133131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BA0CA-D646-4B0B-1A3C-00DEE8A6EEA4}"/>
              </a:ext>
            </a:extLst>
          </p:cNvPr>
          <p:cNvSpPr>
            <a:spLocks noGrp="1"/>
          </p:cNvSpPr>
          <p:nvPr>
            <p:ph type="title"/>
          </p:nvPr>
        </p:nvSpPr>
        <p:spPr/>
        <p:txBody>
          <a:bodyPr/>
          <a:lstStyle/>
          <a:p>
            <a:r>
              <a:rPr lang="en-US" dirty="0"/>
              <a:t>It’s scary to be a Christian</a:t>
            </a:r>
          </a:p>
        </p:txBody>
      </p:sp>
      <p:sp>
        <p:nvSpPr>
          <p:cNvPr id="3" name="Content Placeholder 2">
            <a:extLst>
              <a:ext uri="{FF2B5EF4-FFF2-40B4-BE49-F238E27FC236}">
                <a16:creationId xmlns:a16="http://schemas.microsoft.com/office/drawing/2014/main" xmlns="" id="{225D0853-B951-8E45-D810-32253D86C129}"/>
              </a:ext>
            </a:extLst>
          </p:cNvPr>
          <p:cNvSpPr>
            <a:spLocks noGrp="1"/>
          </p:cNvSpPr>
          <p:nvPr>
            <p:ph idx="1"/>
          </p:nvPr>
        </p:nvSpPr>
        <p:spPr/>
        <p:txBody>
          <a:bodyPr/>
          <a:lstStyle/>
          <a:p>
            <a:r>
              <a:rPr lang="en-US" dirty="0"/>
              <a:t>More than any other time in the last 100 years</a:t>
            </a:r>
          </a:p>
          <a:p>
            <a:r>
              <a:rPr lang="en-US" dirty="0"/>
              <a:t>It’s likely only going to get worse</a:t>
            </a:r>
          </a:p>
          <a:p>
            <a:r>
              <a:rPr lang="en-US" dirty="0"/>
              <a:t>As things get worse, we should be more hopeful</a:t>
            </a:r>
          </a:p>
          <a:p>
            <a:pPr marL="0" indent="0">
              <a:buNone/>
            </a:pPr>
            <a:endParaRPr lang="en-US" dirty="0"/>
          </a:p>
        </p:txBody>
      </p:sp>
      <p:sp>
        <p:nvSpPr>
          <p:cNvPr id="5" name="TextBox 4">
            <a:extLst>
              <a:ext uri="{FF2B5EF4-FFF2-40B4-BE49-F238E27FC236}">
                <a16:creationId xmlns:a16="http://schemas.microsoft.com/office/drawing/2014/main" xmlns="" id="{6A11A501-43F0-B4EB-CFF0-F3E1ACC596F7}"/>
              </a:ext>
            </a:extLst>
          </p:cNvPr>
          <p:cNvSpPr txBox="1"/>
          <p:nvPr/>
        </p:nvSpPr>
        <p:spPr>
          <a:xfrm>
            <a:off x="289560" y="792480"/>
            <a:ext cx="8869680" cy="37856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4800" b="1" dirty="0">
                <a:effectLst/>
              </a:rPr>
              <a:t>Jeremiah 29:7 (NASB95) — </a:t>
            </a:r>
            <a:r>
              <a:rPr lang="en-US" sz="4800" b="1" u="none" strike="noStrike" dirty="0">
                <a:effectLst/>
              </a:rPr>
              <a:t>7</a:t>
            </a:r>
            <a:r>
              <a:rPr lang="en-US" sz="4800" u="none" strike="noStrike" dirty="0">
                <a:effectLst/>
              </a:rPr>
              <a:t> </a:t>
            </a:r>
            <a:r>
              <a:rPr lang="en-US" sz="4800" dirty="0"/>
              <a:t>‘Seek the welfare of the city where I have sent you into exile, and pray to the </a:t>
            </a:r>
            <a:r>
              <a:rPr lang="en-US" sz="4800" cap="small" dirty="0">
                <a:effectLst/>
              </a:rPr>
              <a:t>Lord</a:t>
            </a:r>
            <a:r>
              <a:rPr lang="en-US" sz="4800" dirty="0"/>
              <a:t> on its behalf; for in its welfare you will have welfare.’ </a:t>
            </a:r>
          </a:p>
        </p:txBody>
      </p:sp>
    </p:spTree>
    <p:extLst>
      <p:ext uri="{BB962C8B-B14F-4D97-AF65-F5344CB8AC3E}">
        <p14:creationId xmlns:p14="http://schemas.microsoft.com/office/powerpoint/2010/main" val="207380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C9436-3D13-31BC-9857-F243A14FA871}"/>
              </a:ext>
            </a:extLst>
          </p:cNvPr>
          <p:cNvSpPr>
            <a:spLocks noGrp="1"/>
          </p:cNvSpPr>
          <p:nvPr>
            <p:ph type="title"/>
          </p:nvPr>
        </p:nvSpPr>
        <p:spPr/>
        <p:txBody>
          <a:bodyPr/>
          <a:lstStyle/>
          <a:p>
            <a:r>
              <a:rPr lang="en-US" b="1" dirty="0">
                <a:effectLst/>
              </a:rPr>
              <a:t>Matthew 9:35–38 (NLT) </a:t>
            </a:r>
            <a:endParaRPr lang="en-US" dirty="0"/>
          </a:p>
        </p:txBody>
      </p:sp>
      <p:sp>
        <p:nvSpPr>
          <p:cNvPr id="3" name="Content Placeholder 2">
            <a:extLst>
              <a:ext uri="{FF2B5EF4-FFF2-40B4-BE49-F238E27FC236}">
                <a16:creationId xmlns:a16="http://schemas.microsoft.com/office/drawing/2014/main" xmlns="" id="{577D1DB0-FBB9-E4CB-5BBF-2EB2E529C6C0}"/>
              </a:ext>
            </a:extLst>
          </p:cNvPr>
          <p:cNvSpPr>
            <a:spLocks noGrp="1"/>
          </p:cNvSpPr>
          <p:nvPr>
            <p:ph idx="1"/>
          </p:nvPr>
        </p:nvSpPr>
        <p:spPr/>
        <p:txBody>
          <a:bodyPr>
            <a:normAutofit/>
          </a:bodyPr>
          <a:lstStyle/>
          <a:p>
            <a:pPr marL="0" indent="0">
              <a:buNone/>
            </a:pPr>
            <a:r>
              <a:rPr lang="en-US" b="1" u="none" strike="noStrike" dirty="0">
                <a:effectLst/>
              </a:rPr>
              <a:t>36</a:t>
            </a:r>
            <a:r>
              <a:rPr lang="en-US" u="none" strike="noStrike" dirty="0">
                <a:effectLst/>
              </a:rPr>
              <a:t> </a:t>
            </a:r>
            <a:r>
              <a:rPr lang="en-US" dirty="0"/>
              <a:t>When he saw the crowds, he had </a:t>
            </a:r>
            <a:r>
              <a:rPr lang="en-US" u="sng" dirty="0"/>
              <a:t>compassion on them because they were confused and helpless, like sheep without a shepherd. </a:t>
            </a:r>
          </a:p>
        </p:txBody>
      </p:sp>
    </p:spTree>
    <p:extLst>
      <p:ext uri="{BB962C8B-B14F-4D97-AF65-F5344CB8AC3E}">
        <p14:creationId xmlns:p14="http://schemas.microsoft.com/office/powerpoint/2010/main" val="2739274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C9436-3D13-31BC-9857-F243A14FA871}"/>
              </a:ext>
            </a:extLst>
          </p:cNvPr>
          <p:cNvSpPr>
            <a:spLocks noGrp="1"/>
          </p:cNvSpPr>
          <p:nvPr>
            <p:ph type="title"/>
          </p:nvPr>
        </p:nvSpPr>
        <p:spPr/>
        <p:txBody>
          <a:bodyPr/>
          <a:lstStyle/>
          <a:p>
            <a:r>
              <a:rPr lang="en-US" b="1" dirty="0">
                <a:effectLst/>
              </a:rPr>
              <a:t>Matthew 9:35–38 (NLT) </a:t>
            </a:r>
            <a:endParaRPr lang="en-US" dirty="0"/>
          </a:p>
        </p:txBody>
      </p:sp>
      <p:sp>
        <p:nvSpPr>
          <p:cNvPr id="3" name="Content Placeholder 2">
            <a:extLst>
              <a:ext uri="{FF2B5EF4-FFF2-40B4-BE49-F238E27FC236}">
                <a16:creationId xmlns:a16="http://schemas.microsoft.com/office/drawing/2014/main" xmlns="" id="{577D1DB0-FBB9-E4CB-5BBF-2EB2E529C6C0}"/>
              </a:ext>
            </a:extLst>
          </p:cNvPr>
          <p:cNvSpPr>
            <a:spLocks noGrp="1"/>
          </p:cNvSpPr>
          <p:nvPr>
            <p:ph idx="1"/>
          </p:nvPr>
        </p:nvSpPr>
        <p:spPr/>
        <p:txBody>
          <a:bodyPr>
            <a:normAutofit/>
          </a:bodyPr>
          <a:lstStyle/>
          <a:p>
            <a:pPr marL="0" indent="0">
              <a:buNone/>
            </a:pPr>
            <a:r>
              <a:rPr lang="en-US" b="1" u="none" strike="noStrike" dirty="0">
                <a:effectLst/>
              </a:rPr>
              <a:t>37</a:t>
            </a:r>
            <a:r>
              <a:rPr lang="en-US" u="none" strike="noStrike" dirty="0">
                <a:effectLst/>
              </a:rPr>
              <a:t> </a:t>
            </a:r>
            <a:r>
              <a:rPr lang="en-US" dirty="0"/>
              <a:t>He said to his disciples, “The harvest is great, but the workers are few. </a:t>
            </a:r>
            <a:r>
              <a:rPr lang="en-US" b="1" u="none" strike="noStrike" dirty="0">
                <a:effectLst/>
              </a:rPr>
              <a:t>38</a:t>
            </a:r>
            <a:r>
              <a:rPr lang="en-US" u="none" strike="noStrike" dirty="0">
                <a:effectLst/>
              </a:rPr>
              <a:t> </a:t>
            </a:r>
            <a:r>
              <a:rPr lang="en-US" dirty="0"/>
              <a:t>So pray to the Lord who is in charge of the harvest; ask him to send more workers into his fields.” </a:t>
            </a:r>
          </a:p>
        </p:txBody>
      </p:sp>
    </p:spTree>
    <p:extLst>
      <p:ext uri="{BB962C8B-B14F-4D97-AF65-F5344CB8AC3E}">
        <p14:creationId xmlns:p14="http://schemas.microsoft.com/office/powerpoint/2010/main" val="3665361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D91562-7C01-8A18-A4D2-A43F6AC26060}"/>
              </a:ext>
            </a:extLst>
          </p:cNvPr>
          <p:cNvSpPr>
            <a:spLocks noGrp="1"/>
          </p:cNvSpPr>
          <p:nvPr>
            <p:ph type="title"/>
          </p:nvPr>
        </p:nvSpPr>
        <p:spPr/>
        <p:txBody>
          <a:bodyPr/>
          <a:lstStyle/>
          <a:p>
            <a:r>
              <a:rPr lang="en-US" dirty="0"/>
              <a:t>3) Pray and GO</a:t>
            </a:r>
          </a:p>
        </p:txBody>
      </p:sp>
      <p:sp>
        <p:nvSpPr>
          <p:cNvPr id="3" name="Content Placeholder 2">
            <a:extLst>
              <a:ext uri="{FF2B5EF4-FFF2-40B4-BE49-F238E27FC236}">
                <a16:creationId xmlns:a16="http://schemas.microsoft.com/office/drawing/2014/main" xmlns="" id="{8BB7DB54-B185-47B5-F10A-1992CAB79F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1552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72621-E91A-7621-203B-A2C865C75101}"/>
              </a:ext>
            </a:extLst>
          </p:cNvPr>
          <p:cNvSpPr>
            <a:spLocks noGrp="1"/>
          </p:cNvSpPr>
          <p:nvPr>
            <p:ph type="title"/>
          </p:nvPr>
        </p:nvSpPr>
        <p:spPr/>
        <p:txBody>
          <a:bodyPr>
            <a:normAutofit/>
          </a:bodyPr>
          <a:lstStyle/>
          <a:p>
            <a:r>
              <a:rPr lang="en-US" sz="4400" dirty="0"/>
              <a:t>Jesus wasn’t the Messiah they wanted</a:t>
            </a:r>
          </a:p>
        </p:txBody>
      </p:sp>
      <p:sp>
        <p:nvSpPr>
          <p:cNvPr id="3" name="Content Placeholder 2">
            <a:extLst>
              <a:ext uri="{FF2B5EF4-FFF2-40B4-BE49-F238E27FC236}">
                <a16:creationId xmlns:a16="http://schemas.microsoft.com/office/drawing/2014/main" xmlns="" id="{6A0CD07B-04A2-EC88-7382-7B99FAD4D2FE}"/>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98545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8EAC5-5371-88BE-9176-50CD12195A67}"/>
              </a:ext>
            </a:extLst>
          </p:cNvPr>
          <p:cNvSpPr>
            <a:spLocks noGrp="1"/>
          </p:cNvSpPr>
          <p:nvPr>
            <p:ph type="title"/>
          </p:nvPr>
        </p:nvSpPr>
        <p:spPr/>
        <p:txBody>
          <a:bodyPr/>
          <a:lstStyle/>
          <a:p>
            <a:r>
              <a:rPr lang="en-US" dirty="0"/>
              <a:t>God’s plan is to take over</a:t>
            </a:r>
          </a:p>
        </p:txBody>
      </p:sp>
      <p:sp>
        <p:nvSpPr>
          <p:cNvPr id="3" name="Content Placeholder 2">
            <a:extLst>
              <a:ext uri="{FF2B5EF4-FFF2-40B4-BE49-F238E27FC236}">
                <a16:creationId xmlns:a16="http://schemas.microsoft.com/office/drawing/2014/main" xmlns="" id="{E02503C0-3C2A-3A2A-09DF-C41173B0A6F6}"/>
              </a:ext>
            </a:extLst>
          </p:cNvPr>
          <p:cNvSpPr>
            <a:spLocks noGrp="1"/>
          </p:cNvSpPr>
          <p:nvPr>
            <p:ph idx="1"/>
          </p:nvPr>
        </p:nvSpPr>
        <p:spPr/>
        <p:txBody>
          <a:bodyPr>
            <a:normAutofit lnSpcReduction="10000"/>
          </a:bodyPr>
          <a:lstStyle/>
          <a:p>
            <a:pPr marL="0" indent="0">
              <a:buNone/>
            </a:pPr>
            <a:r>
              <a:rPr lang="en-US" b="1" dirty="0">
                <a:effectLst/>
              </a:rPr>
              <a:t>Philippians 2:10–11 (NASB95) — </a:t>
            </a:r>
            <a:r>
              <a:rPr lang="en-US" b="1" u="none" strike="noStrike" dirty="0">
                <a:effectLst/>
              </a:rPr>
              <a:t>10</a:t>
            </a:r>
            <a:r>
              <a:rPr lang="en-US" u="none" strike="noStrike" dirty="0">
                <a:effectLst/>
              </a:rPr>
              <a:t> </a:t>
            </a:r>
            <a:r>
              <a:rPr lang="en-US" dirty="0"/>
              <a:t>so that at the name of Jesus </a:t>
            </a:r>
            <a:r>
              <a:rPr lang="en-US" cap="small" dirty="0">
                <a:effectLst/>
              </a:rPr>
              <a:t>every knee will bow</a:t>
            </a:r>
            <a:r>
              <a:rPr lang="en-US" dirty="0"/>
              <a:t>, of those who are in heaven and on earth and under the earth, </a:t>
            </a:r>
            <a:r>
              <a:rPr lang="en-US" b="1" u="none" strike="noStrike" dirty="0">
                <a:effectLst/>
              </a:rPr>
              <a:t>11</a:t>
            </a:r>
            <a:r>
              <a:rPr lang="en-US" u="none" strike="noStrike" dirty="0">
                <a:effectLst/>
              </a:rPr>
              <a:t> </a:t>
            </a:r>
            <a:r>
              <a:rPr lang="en-US" dirty="0"/>
              <a:t>and that every tongue will confess that Jesus Christ is Lord, to the glory of God the Father. </a:t>
            </a:r>
          </a:p>
          <a:p>
            <a:pPr marL="0" indent="0">
              <a:buNone/>
            </a:pPr>
            <a:endParaRPr lang="en-US" dirty="0"/>
          </a:p>
        </p:txBody>
      </p:sp>
    </p:spTree>
    <p:extLst>
      <p:ext uri="{BB962C8B-B14F-4D97-AF65-F5344CB8AC3E}">
        <p14:creationId xmlns:p14="http://schemas.microsoft.com/office/powerpoint/2010/main" val="321887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8EAC5-5371-88BE-9176-50CD12195A67}"/>
              </a:ext>
            </a:extLst>
          </p:cNvPr>
          <p:cNvSpPr>
            <a:spLocks noGrp="1"/>
          </p:cNvSpPr>
          <p:nvPr>
            <p:ph type="title"/>
          </p:nvPr>
        </p:nvSpPr>
        <p:spPr/>
        <p:txBody>
          <a:bodyPr/>
          <a:lstStyle/>
          <a:p>
            <a:r>
              <a:rPr lang="en-US" dirty="0"/>
              <a:t>God’s plan is to take over</a:t>
            </a:r>
          </a:p>
        </p:txBody>
      </p:sp>
      <p:sp>
        <p:nvSpPr>
          <p:cNvPr id="3" name="Content Placeholder 2">
            <a:extLst>
              <a:ext uri="{FF2B5EF4-FFF2-40B4-BE49-F238E27FC236}">
                <a16:creationId xmlns:a16="http://schemas.microsoft.com/office/drawing/2014/main" xmlns="" id="{E02503C0-3C2A-3A2A-09DF-C41173B0A6F6}"/>
              </a:ext>
            </a:extLst>
          </p:cNvPr>
          <p:cNvSpPr>
            <a:spLocks noGrp="1"/>
          </p:cNvSpPr>
          <p:nvPr>
            <p:ph idx="1"/>
          </p:nvPr>
        </p:nvSpPr>
        <p:spPr/>
        <p:txBody>
          <a:bodyPr/>
          <a:lstStyle/>
          <a:p>
            <a:r>
              <a:rPr lang="en-US" dirty="0"/>
              <a:t>Not primarily by</a:t>
            </a:r>
          </a:p>
          <a:p>
            <a:pPr lvl="1"/>
            <a:r>
              <a:rPr lang="en-US" dirty="0"/>
              <a:t>Political means</a:t>
            </a:r>
          </a:p>
          <a:p>
            <a:pPr lvl="1"/>
            <a:r>
              <a:rPr lang="en-US" dirty="0"/>
              <a:t>Billboards and tracts</a:t>
            </a:r>
          </a:p>
          <a:p>
            <a:pPr lvl="1"/>
            <a:r>
              <a:rPr lang="en-US" dirty="0"/>
              <a:t>Social media posts</a:t>
            </a:r>
          </a:p>
          <a:p>
            <a:pPr lvl="1"/>
            <a:r>
              <a:rPr lang="en-US" dirty="0"/>
              <a:t>Street corner preaching</a:t>
            </a:r>
          </a:p>
        </p:txBody>
      </p:sp>
    </p:spTree>
    <p:extLst>
      <p:ext uri="{BB962C8B-B14F-4D97-AF65-F5344CB8AC3E}">
        <p14:creationId xmlns:p14="http://schemas.microsoft.com/office/powerpoint/2010/main" val="36197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98EAC5-5371-88BE-9176-50CD12195A67}"/>
              </a:ext>
            </a:extLst>
          </p:cNvPr>
          <p:cNvSpPr>
            <a:spLocks noGrp="1"/>
          </p:cNvSpPr>
          <p:nvPr>
            <p:ph type="title"/>
          </p:nvPr>
        </p:nvSpPr>
        <p:spPr/>
        <p:txBody>
          <a:bodyPr/>
          <a:lstStyle/>
          <a:p>
            <a:r>
              <a:rPr lang="en-US" dirty="0"/>
              <a:t>God’s plan is to take over</a:t>
            </a:r>
          </a:p>
        </p:txBody>
      </p:sp>
      <p:sp>
        <p:nvSpPr>
          <p:cNvPr id="3" name="Content Placeholder 2">
            <a:extLst>
              <a:ext uri="{FF2B5EF4-FFF2-40B4-BE49-F238E27FC236}">
                <a16:creationId xmlns:a16="http://schemas.microsoft.com/office/drawing/2014/main" xmlns="" id="{E02503C0-3C2A-3A2A-09DF-C41173B0A6F6}"/>
              </a:ext>
            </a:extLst>
          </p:cNvPr>
          <p:cNvSpPr>
            <a:spLocks noGrp="1"/>
          </p:cNvSpPr>
          <p:nvPr>
            <p:ph idx="1"/>
          </p:nvPr>
        </p:nvSpPr>
        <p:spPr/>
        <p:txBody>
          <a:bodyPr>
            <a:normAutofit fontScale="92500" lnSpcReduction="20000"/>
          </a:bodyPr>
          <a:lstStyle/>
          <a:p>
            <a:pPr marL="742950" indent="-742950">
              <a:buAutoNum type="arabicParenR"/>
            </a:pPr>
            <a:r>
              <a:rPr lang="en-US" dirty="0"/>
              <a:t>Prayer for more workers</a:t>
            </a:r>
          </a:p>
          <a:p>
            <a:pPr marL="742950" indent="-742950">
              <a:buAutoNum type="arabicParenR"/>
            </a:pPr>
            <a:r>
              <a:rPr lang="en-US" dirty="0"/>
              <a:t>Winsome love and compassionate service</a:t>
            </a:r>
          </a:p>
          <a:p>
            <a:pPr marL="742950" indent="-742950">
              <a:buAutoNum type="arabicParenR"/>
            </a:pPr>
            <a:r>
              <a:rPr lang="en-US" dirty="0"/>
              <a:t>Speaking and living the Gospel</a:t>
            </a:r>
          </a:p>
          <a:p>
            <a:pPr marL="742950" indent="-742950">
              <a:buAutoNum type="arabicParenR"/>
            </a:pPr>
            <a:r>
              <a:rPr lang="en-US" dirty="0"/>
              <a:t>Discipleship, </a:t>
            </a:r>
            <a:r>
              <a:rPr lang="en-US" dirty="0" smtClean="0"/>
              <a:t>relationship</a:t>
            </a:r>
            <a:r>
              <a:rPr lang="en-US" dirty="0"/>
              <a:t>, </a:t>
            </a:r>
            <a:r>
              <a:rPr lang="en-US" dirty="0" smtClean="0"/>
              <a:t>demonstrations </a:t>
            </a:r>
            <a:r>
              <a:rPr lang="en-US" dirty="0"/>
              <a:t>of God’s love</a:t>
            </a:r>
          </a:p>
          <a:p>
            <a:pPr marL="742950" indent="-742950">
              <a:buAutoNum type="arabicParenR"/>
            </a:pPr>
            <a:r>
              <a:rPr lang="en-US" dirty="0"/>
              <a:t>Keeping an eternal perspective</a:t>
            </a:r>
          </a:p>
          <a:p>
            <a:pPr marL="742950" indent="-742950">
              <a:buAutoNum type="arabicParenR"/>
            </a:pPr>
            <a:endParaRPr lang="en-US" dirty="0"/>
          </a:p>
          <a:p>
            <a:endParaRPr lang="en-US" dirty="0"/>
          </a:p>
        </p:txBody>
      </p:sp>
    </p:spTree>
    <p:extLst>
      <p:ext uri="{BB962C8B-B14F-4D97-AF65-F5344CB8AC3E}">
        <p14:creationId xmlns:p14="http://schemas.microsoft.com/office/powerpoint/2010/main" val="22554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070C9-4D06-B72C-292C-234D3BD15956}"/>
              </a:ext>
            </a:extLst>
          </p:cNvPr>
          <p:cNvSpPr>
            <a:spLocks noGrp="1"/>
          </p:cNvSpPr>
          <p:nvPr>
            <p:ph type="title"/>
          </p:nvPr>
        </p:nvSpPr>
        <p:spPr/>
        <p:txBody>
          <a:bodyPr/>
          <a:lstStyle/>
          <a:p>
            <a:r>
              <a:rPr lang="en-US" b="1" dirty="0">
                <a:effectLst/>
              </a:rPr>
              <a:t>Titus 3:3–6 (NASB95) </a:t>
            </a:r>
            <a:endParaRPr lang="en-US" dirty="0"/>
          </a:p>
        </p:txBody>
      </p:sp>
      <p:sp>
        <p:nvSpPr>
          <p:cNvPr id="3" name="Content Placeholder 2">
            <a:extLst>
              <a:ext uri="{FF2B5EF4-FFF2-40B4-BE49-F238E27FC236}">
                <a16:creationId xmlns:a16="http://schemas.microsoft.com/office/drawing/2014/main" xmlns="" id="{BC236FCF-930D-91F2-E8A6-69F25BB5951E}"/>
              </a:ext>
            </a:extLst>
          </p:cNvPr>
          <p:cNvSpPr>
            <a:spLocks noGrp="1"/>
          </p:cNvSpPr>
          <p:nvPr>
            <p:ph idx="1"/>
          </p:nvPr>
        </p:nvSpPr>
        <p:spPr/>
        <p:txBody>
          <a:bodyPr>
            <a:normAutofit lnSpcReduction="10000"/>
          </a:bodyPr>
          <a:lstStyle/>
          <a:p>
            <a:pPr marL="0" indent="0">
              <a:buNone/>
            </a:pPr>
            <a:r>
              <a:rPr lang="en-US" b="1" u="none" strike="noStrike" dirty="0">
                <a:effectLst/>
              </a:rPr>
              <a:t>3</a:t>
            </a:r>
            <a:r>
              <a:rPr lang="en-US" u="none" strike="noStrike" dirty="0">
                <a:effectLst/>
              </a:rPr>
              <a:t> </a:t>
            </a:r>
            <a:r>
              <a:rPr lang="en-US" dirty="0"/>
              <a:t>For we also once were foolish ourselves, disobedient, deceived, enslaved to various lusts and pleasures, spending our life in malice and envy, hateful, hating one another. </a:t>
            </a:r>
            <a:r>
              <a:rPr lang="en-US" b="1" u="none" strike="noStrike" dirty="0">
                <a:effectLst/>
              </a:rPr>
              <a:t>4</a:t>
            </a:r>
            <a:r>
              <a:rPr lang="en-US" u="none" strike="noStrike" dirty="0">
                <a:effectLst/>
              </a:rPr>
              <a:t> </a:t>
            </a:r>
            <a:r>
              <a:rPr lang="en-US" dirty="0"/>
              <a:t>But when the kindness of God our Savior and His love for mankind appeared, </a:t>
            </a:r>
          </a:p>
        </p:txBody>
      </p:sp>
    </p:spTree>
    <p:extLst>
      <p:ext uri="{BB962C8B-B14F-4D97-AF65-F5344CB8AC3E}">
        <p14:creationId xmlns:p14="http://schemas.microsoft.com/office/powerpoint/2010/main" val="362508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4072F-5DEE-9CB4-D790-AD8A83DEBC14}"/>
              </a:ext>
            </a:extLst>
          </p:cNvPr>
          <p:cNvSpPr>
            <a:spLocks noGrp="1"/>
          </p:cNvSpPr>
          <p:nvPr>
            <p:ph type="title"/>
          </p:nvPr>
        </p:nvSpPr>
        <p:spPr/>
        <p:txBody>
          <a:bodyPr/>
          <a:lstStyle/>
          <a:p>
            <a:r>
              <a:rPr lang="en-US" dirty="0"/>
              <a:t>Israel Culture </a:t>
            </a:r>
            <a:r>
              <a:rPr lang="en-US" dirty="0" err="1"/>
              <a:t>cir.</a:t>
            </a:r>
            <a:r>
              <a:rPr lang="en-US" dirty="0"/>
              <a:t> 30 </a:t>
            </a:r>
            <a:r>
              <a:rPr lang="en-US" dirty="0" err="1"/>
              <a:t>a.D.</a:t>
            </a:r>
            <a:endParaRPr lang="en-US" dirty="0"/>
          </a:p>
        </p:txBody>
      </p:sp>
      <p:sp>
        <p:nvSpPr>
          <p:cNvPr id="3" name="Content Placeholder 2">
            <a:extLst>
              <a:ext uri="{FF2B5EF4-FFF2-40B4-BE49-F238E27FC236}">
                <a16:creationId xmlns:a16="http://schemas.microsoft.com/office/drawing/2014/main" xmlns="" id="{0E16ABF1-72F9-22FB-83F3-A975D16AB877}"/>
              </a:ext>
            </a:extLst>
          </p:cNvPr>
          <p:cNvSpPr>
            <a:spLocks noGrp="1"/>
          </p:cNvSpPr>
          <p:nvPr>
            <p:ph idx="1"/>
          </p:nvPr>
        </p:nvSpPr>
        <p:spPr/>
        <p:txBody>
          <a:bodyPr/>
          <a:lstStyle/>
          <a:p>
            <a:r>
              <a:rPr lang="en-US" dirty="0"/>
              <a:t>5 </a:t>
            </a:r>
            <a:r>
              <a:rPr lang="en-US" dirty="0" smtClean="0"/>
              <a:t>major </a:t>
            </a:r>
            <a:r>
              <a:rPr lang="en-US" dirty="0"/>
              <a:t>factions</a:t>
            </a:r>
          </a:p>
          <a:p>
            <a:pPr lvl="1"/>
            <a:r>
              <a:rPr lang="en-US" dirty="0"/>
              <a:t>Pharisees</a:t>
            </a:r>
          </a:p>
        </p:txBody>
      </p:sp>
    </p:spTree>
    <p:extLst>
      <p:ext uri="{BB962C8B-B14F-4D97-AF65-F5344CB8AC3E}">
        <p14:creationId xmlns:p14="http://schemas.microsoft.com/office/powerpoint/2010/main" val="230392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070C9-4D06-B72C-292C-234D3BD15956}"/>
              </a:ext>
            </a:extLst>
          </p:cNvPr>
          <p:cNvSpPr>
            <a:spLocks noGrp="1"/>
          </p:cNvSpPr>
          <p:nvPr>
            <p:ph type="title"/>
          </p:nvPr>
        </p:nvSpPr>
        <p:spPr/>
        <p:txBody>
          <a:bodyPr/>
          <a:lstStyle/>
          <a:p>
            <a:r>
              <a:rPr lang="en-US" b="1" dirty="0">
                <a:effectLst/>
              </a:rPr>
              <a:t>Titus 3:3–6 (NASB95) </a:t>
            </a:r>
            <a:endParaRPr lang="en-US" dirty="0"/>
          </a:p>
        </p:txBody>
      </p:sp>
      <p:sp>
        <p:nvSpPr>
          <p:cNvPr id="3" name="Content Placeholder 2">
            <a:extLst>
              <a:ext uri="{FF2B5EF4-FFF2-40B4-BE49-F238E27FC236}">
                <a16:creationId xmlns:a16="http://schemas.microsoft.com/office/drawing/2014/main" xmlns="" id="{BC236FCF-930D-91F2-E8A6-69F25BB5951E}"/>
              </a:ext>
            </a:extLst>
          </p:cNvPr>
          <p:cNvSpPr>
            <a:spLocks noGrp="1"/>
          </p:cNvSpPr>
          <p:nvPr>
            <p:ph idx="1"/>
          </p:nvPr>
        </p:nvSpPr>
        <p:spPr/>
        <p:txBody>
          <a:bodyPr>
            <a:normAutofit lnSpcReduction="10000"/>
          </a:bodyPr>
          <a:lstStyle/>
          <a:p>
            <a:pPr marL="0" indent="0">
              <a:buNone/>
            </a:pPr>
            <a:r>
              <a:rPr lang="en-US" b="1" u="none" strike="noStrike" dirty="0">
                <a:effectLst/>
              </a:rPr>
              <a:t>5</a:t>
            </a:r>
            <a:r>
              <a:rPr lang="en-US" u="none" strike="noStrike" dirty="0">
                <a:effectLst/>
              </a:rPr>
              <a:t> </a:t>
            </a:r>
            <a:r>
              <a:rPr lang="en-US" dirty="0"/>
              <a:t>He saved us, not on the basis of deeds which we have done in righteousness, but according to His mercy, by the washing of regeneration and renewing by the Holy Spirit, </a:t>
            </a:r>
            <a:r>
              <a:rPr lang="en-US" b="1" u="none" strike="noStrike" dirty="0">
                <a:effectLst/>
              </a:rPr>
              <a:t>6</a:t>
            </a:r>
            <a:r>
              <a:rPr lang="en-US" u="none" strike="noStrike" dirty="0">
                <a:effectLst/>
              </a:rPr>
              <a:t> </a:t>
            </a:r>
            <a:r>
              <a:rPr lang="en-US" dirty="0"/>
              <a:t>whom He poured out upon us richly through Jesus Christ our Savior, </a:t>
            </a:r>
          </a:p>
        </p:txBody>
      </p:sp>
    </p:spTree>
    <p:extLst>
      <p:ext uri="{BB962C8B-B14F-4D97-AF65-F5344CB8AC3E}">
        <p14:creationId xmlns:p14="http://schemas.microsoft.com/office/powerpoint/2010/main" val="148644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4072F-5DEE-9CB4-D790-AD8A83DEBC14}"/>
              </a:ext>
            </a:extLst>
          </p:cNvPr>
          <p:cNvSpPr>
            <a:spLocks noGrp="1"/>
          </p:cNvSpPr>
          <p:nvPr>
            <p:ph type="title"/>
          </p:nvPr>
        </p:nvSpPr>
        <p:spPr/>
        <p:txBody>
          <a:bodyPr/>
          <a:lstStyle/>
          <a:p>
            <a:r>
              <a:rPr lang="en-US" dirty="0"/>
              <a:t>Israel Culture </a:t>
            </a:r>
            <a:r>
              <a:rPr lang="en-US" dirty="0" err="1"/>
              <a:t>cir.</a:t>
            </a:r>
            <a:r>
              <a:rPr lang="en-US" dirty="0"/>
              <a:t> 30 </a:t>
            </a:r>
            <a:r>
              <a:rPr lang="en-US" dirty="0" err="1"/>
              <a:t>a.D.</a:t>
            </a:r>
            <a:endParaRPr lang="en-US" dirty="0"/>
          </a:p>
        </p:txBody>
      </p:sp>
      <p:sp>
        <p:nvSpPr>
          <p:cNvPr id="3" name="Content Placeholder 2">
            <a:extLst>
              <a:ext uri="{FF2B5EF4-FFF2-40B4-BE49-F238E27FC236}">
                <a16:creationId xmlns:a16="http://schemas.microsoft.com/office/drawing/2014/main" xmlns="" id="{0E16ABF1-72F9-22FB-83F3-A975D16AB877}"/>
              </a:ext>
            </a:extLst>
          </p:cNvPr>
          <p:cNvSpPr>
            <a:spLocks noGrp="1"/>
          </p:cNvSpPr>
          <p:nvPr>
            <p:ph idx="1"/>
          </p:nvPr>
        </p:nvSpPr>
        <p:spPr/>
        <p:txBody>
          <a:bodyPr/>
          <a:lstStyle/>
          <a:p>
            <a:r>
              <a:rPr lang="en-US" dirty="0"/>
              <a:t>5 </a:t>
            </a:r>
            <a:r>
              <a:rPr lang="en-US" dirty="0" smtClean="0"/>
              <a:t>major </a:t>
            </a:r>
            <a:r>
              <a:rPr lang="en-US" dirty="0"/>
              <a:t>factions</a:t>
            </a:r>
          </a:p>
          <a:p>
            <a:pPr lvl="1"/>
            <a:r>
              <a:rPr lang="en-US" dirty="0"/>
              <a:t>Pharisees</a:t>
            </a:r>
          </a:p>
          <a:p>
            <a:pPr lvl="2"/>
            <a:r>
              <a:rPr lang="en-US" altLang="en-US" dirty="0"/>
              <a:t>Devout religious leaders, strict in law and tradition</a:t>
            </a:r>
            <a:endParaRPr lang="en-US" dirty="0"/>
          </a:p>
        </p:txBody>
      </p:sp>
    </p:spTree>
    <p:extLst>
      <p:ext uri="{BB962C8B-B14F-4D97-AF65-F5344CB8AC3E}">
        <p14:creationId xmlns:p14="http://schemas.microsoft.com/office/powerpoint/2010/main" val="882933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4072F-5DEE-9CB4-D790-AD8A83DEBC14}"/>
              </a:ext>
            </a:extLst>
          </p:cNvPr>
          <p:cNvSpPr>
            <a:spLocks noGrp="1"/>
          </p:cNvSpPr>
          <p:nvPr>
            <p:ph type="title"/>
          </p:nvPr>
        </p:nvSpPr>
        <p:spPr/>
        <p:txBody>
          <a:bodyPr/>
          <a:lstStyle/>
          <a:p>
            <a:r>
              <a:rPr lang="en-US" dirty="0"/>
              <a:t>Israel Culture </a:t>
            </a:r>
            <a:r>
              <a:rPr lang="en-US" dirty="0" err="1"/>
              <a:t>cir.</a:t>
            </a:r>
            <a:r>
              <a:rPr lang="en-US" dirty="0"/>
              <a:t> 30 </a:t>
            </a:r>
            <a:r>
              <a:rPr lang="en-US" dirty="0" err="1"/>
              <a:t>a.D.</a:t>
            </a:r>
            <a:endParaRPr lang="en-US" dirty="0"/>
          </a:p>
        </p:txBody>
      </p:sp>
      <p:sp>
        <p:nvSpPr>
          <p:cNvPr id="3" name="Content Placeholder 2">
            <a:extLst>
              <a:ext uri="{FF2B5EF4-FFF2-40B4-BE49-F238E27FC236}">
                <a16:creationId xmlns:a16="http://schemas.microsoft.com/office/drawing/2014/main" xmlns="" id="{0E16ABF1-72F9-22FB-83F3-A975D16AB877}"/>
              </a:ext>
            </a:extLst>
          </p:cNvPr>
          <p:cNvSpPr>
            <a:spLocks noGrp="1"/>
          </p:cNvSpPr>
          <p:nvPr>
            <p:ph idx="1"/>
          </p:nvPr>
        </p:nvSpPr>
        <p:spPr/>
        <p:txBody>
          <a:bodyPr/>
          <a:lstStyle/>
          <a:p>
            <a:r>
              <a:rPr lang="en-US" dirty="0"/>
              <a:t>5 </a:t>
            </a:r>
            <a:r>
              <a:rPr lang="en-US" dirty="0" smtClean="0"/>
              <a:t>major </a:t>
            </a:r>
            <a:r>
              <a:rPr lang="en-US" dirty="0"/>
              <a:t>factions</a:t>
            </a:r>
          </a:p>
          <a:p>
            <a:pPr lvl="1"/>
            <a:r>
              <a:rPr lang="en-US" dirty="0"/>
              <a:t>Pharisees</a:t>
            </a:r>
          </a:p>
          <a:p>
            <a:pPr lvl="1"/>
            <a:r>
              <a:rPr lang="en-US" dirty="0"/>
              <a:t>Sadducees</a:t>
            </a:r>
          </a:p>
        </p:txBody>
      </p:sp>
    </p:spTree>
    <p:extLst>
      <p:ext uri="{BB962C8B-B14F-4D97-AF65-F5344CB8AC3E}">
        <p14:creationId xmlns:p14="http://schemas.microsoft.com/office/powerpoint/2010/main" val="309478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4072F-5DEE-9CB4-D790-AD8A83DEBC14}"/>
              </a:ext>
            </a:extLst>
          </p:cNvPr>
          <p:cNvSpPr>
            <a:spLocks noGrp="1"/>
          </p:cNvSpPr>
          <p:nvPr>
            <p:ph type="title"/>
          </p:nvPr>
        </p:nvSpPr>
        <p:spPr/>
        <p:txBody>
          <a:bodyPr/>
          <a:lstStyle/>
          <a:p>
            <a:r>
              <a:rPr lang="en-US" dirty="0"/>
              <a:t>Israel Culture </a:t>
            </a:r>
            <a:r>
              <a:rPr lang="en-US" dirty="0" err="1"/>
              <a:t>cir.</a:t>
            </a:r>
            <a:r>
              <a:rPr lang="en-US" dirty="0"/>
              <a:t> 30 </a:t>
            </a:r>
            <a:r>
              <a:rPr lang="en-US" dirty="0" err="1"/>
              <a:t>a.D.</a:t>
            </a:r>
            <a:endParaRPr lang="en-US" dirty="0"/>
          </a:p>
        </p:txBody>
      </p:sp>
      <p:sp>
        <p:nvSpPr>
          <p:cNvPr id="3" name="Content Placeholder 2">
            <a:extLst>
              <a:ext uri="{FF2B5EF4-FFF2-40B4-BE49-F238E27FC236}">
                <a16:creationId xmlns:a16="http://schemas.microsoft.com/office/drawing/2014/main" xmlns="" id="{0E16ABF1-72F9-22FB-83F3-A975D16AB877}"/>
              </a:ext>
            </a:extLst>
          </p:cNvPr>
          <p:cNvSpPr>
            <a:spLocks noGrp="1"/>
          </p:cNvSpPr>
          <p:nvPr>
            <p:ph idx="1"/>
          </p:nvPr>
        </p:nvSpPr>
        <p:spPr/>
        <p:txBody>
          <a:bodyPr/>
          <a:lstStyle/>
          <a:p>
            <a:r>
              <a:rPr lang="en-US" dirty="0"/>
              <a:t>5 </a:t>
            </a:r>
            <a:r>
              <a:rPr lang="en-US" dirty="0" smtClean="0"/>
              <a:t>major </a:t>
            </a:r>
            <a:r>
              <a:rPr lang="en-US" dirty="0"/>
              <a:t>factions</a:t>
            </a:r>
          </a:p>
          <a:p>
            <a:pPr lvl="1"/>
            <a:r>
              <a:rPr lang="en-US" dirty="0"/>
              <a:t>Pharisees</a:t>
            </a:r>
          </a:p>
          <a:p>
            <a:pPr lvl="1"/>
            <a:r>
              <a:rPr lang="en-US" dirty="0"/>
              <a:t>Sadducees</a:t>
            </a:r>
          </a:p>
          <a:p>
            <a:pPr lvl="2"/>
            <a:r>
              <a:rPr lang="en-US" altLang="en-US" dirty="0"/>
              <a:t>Aristocratic priests, focused on Torah and temple, denied resurrection.</a:t>
            </a:r>
          </a:p>
          <a:p>
            <a:pPr marL="914446" lvl="2" indent="0">
              <a:buNone/>
            </a:pPr>
            <a:endParaRPr lang="en-US" dirty="0"/>
          </a:p>
        </p:txBody>
      </p:sp>
    </p:spTree>
    <p:extLst>
      <p:ext uri="{BB962C8B-B14F-4D97-AF65-F5344CB8AC3E}">
        <p14:creationId xmlns:p14="http://schemas.microsoft.com/office/powerpoint/2010/main" val="80277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4072F-5DEE-9CB4-D790-AD8A83DEBC14}"/>
              </a:ext>
            </a:extLst>
          </p:cNvPr>
          <p:cNvSpPr>
            <a:spLocks noGrp="1"/>
          </p:cNvSpPr>
          <p:nvPr>
            <p:ph type="title"/>
          </p:nvPr>
        </p:nvSpPr>
        <p:spPr/>
        <p:txBody>
          <a:bodyPr/>
          <a:lstStyle/>
          <a:p>
            <a:r>
              <a:rPr lang="en-US" dirty="0"/>
              <a:t>Israel Culture </a:t>
            </a:r>
            <a:r>
              <a:rPr lang="en-US" dirty="0" err="1"/>
              <a:t>cir.</a:t>
            </a:r>
            <a:r>
              <a:rPr lang="en-US" dirty="0"/>
              <a:t> 30 </a:t>
            </a:r>
            <a:r>
              <a:rPr lang="en-US" dirty="0" err="1"/>
              <a:t>a.D.</a:t>
            </a:r>
            <a:endParaRPr lang="en-US" dirty="0"/>
          </a:p>
        </p:txBody>
      </p:sp>
      <p:sp>
        <p:nvSpPr>
          <p:cNvPr id="3" name="Content Placeholder 2">
            <a:extLst>
              <a:ext uri="{FF2B5EF4-FFF2-40B4-BE49-F238E27FC236}">
                <a16:creationId xmlns:a16="http://schemas.microsoft.com/office/drawing/2014/main" xmlns="" id="{0E16ABF1-72F9-22FB-83F3-A975D16AB877}"/>
              </a:ext>
            </a:extLst>
          </p:cNvPr>
          <p:cNvSpPr>
            <a:spLocks noGrp="1"/>
          </p:cNvSpPr>
          <p:nvPr>
            <p:ph idx="1"/>
          </p:nvPr>
        </p:nvSpPr>
        <p:spPr/>
        <p:txBody>
          <a:bodyPr/>
          <a:lstStyle/>
          <a:p>
            <a:r>
              <a:rPr lang="en-US" dirty="0"/>
              <a:t>5 </a:t>
            </a:r>
            <a:r>
              <a:rPr lang="en-US" dirty="0" smtClean="0"/>
              <a:t>major </a:t>
            </a:r>
            <a:r>
              <a:rPr lang="en-US" dirty="0"/>
              <a:t>factions</a:t>
            </a:r>
          </a:p>
          <a:p>
            <a:pPr lvl="1"/>
            <a:r>
              <a:rPr lang="en-US" dirty="0"/>
              <a:t>Pharisees</a:t>
            </a:r>
          </a:p>
          <a:p>
            <a:pPr lvl="1"/>
            <a:r>
              <a:rPr lang="en-US" dirty="0"/>
              <a:t>Sadducees</a:t>
            </a:r>
          </a:p>
          <a:p>
            <a:pPr lvl="1"/>
            <a:r>
              <a:rPr lang="en-US" dirty="0"/>
              <a:t>Essenes</a:t>
            </a:r>
          </a:p>
          <a:p>
            <a:pPr lvl="2"/>
            <a:r>
              <a:rPr lang="en-US" altLang="en-US" dirty="0"/>
              <a:t>Ascetic community, living in purity, awaiting the Messiah.</a:t>
            </a:r>
            <a:endParaRPr lang="en-US" dirty="0"/>
          </a:p>
        </p:txBody>
      </p:sp>
    </p:spTree>
    <p:extLst>
      <p:ext uri="{BB962C8B-B14F-4D97-AF65-F5344CB8AC3E}">
        <p14:creationId xmlns:p14="http://schemas.microsoft.com/office/powerpoint/2010/main" val="3424570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E3FF578F-C8CA-49D9-9AE1-32F0078E233A}"/>
    </a:ext>
  </a:extLst>
</a:theme>
</file>

<file path=ppt/theme/theme2.xml><?xml version="1.0" encoding="utf-8"?>
<a:theme xmlns:a="http://schemas.openxmlformats.org/drawingml/2006/main" name="Dwell-Light-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new dwell.potx" id="{8A96B63A-8E18-4EFD-A8EA-3DF58B5B819D}" vid="{80E3CF16-4259-4D38-946D-3E9B025F2D98}"/>
    </a:ext>
  </a:extLst>
</a:theme>
</file>

<file path=docProps/app.xml><?xml version="1.0" encoding="utf-8"?>
<Properties xmlns="http://schemas.openxmlformats.org/officeDocument/2006/extended-properties" xmlns:vt="http://schemas.openxmlformats.org/officeDocument/2006/docPropsVTypes">
  <Template>new dwell</Template>
  <TotalTime>0</TotalTime>
  <Words>1898</Words>
  <Application>Microsoft Office PowerPoint</Application>
  <PresentationFormat>Widescreen</PresentationFormat>
  <Paragraphs>160</Paragraphs>
  <Slides>50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Lao UI</vt:lpstr>
      <vt:lpstr>SBL Greek</vt:lpstr>
      <vt:lpstr>Trebuchet MS</vt:lpstr>
      <vt:lpstr>Tw Cen MT</vt:lpstr>
      <vt:lpstr>Dwell-Theme</vt:lpstr>
      <vt:lpstr>Dwell-Light-Theme</vt:lpstr>
      <vt:lpstr>XSI 2024-How will they hear?</vt:lpstr>
      <vt:lpstr>Cultivating a burden for the lost</vt:lpstr>
      <vt:lpstr>Cultivating a burden for the lost</vt:lpstr>
      <vt:lpstr>What is a Christian to do?</vt:lpstr>
      <vt:lpstr>Israel Culture cir. 30 a.D.</vt:lpstr>
      <vt:lpstr>Israel Culture cir. 30 a.D.</vt:lpstr>
      <vt:lpstr>Israel Culture cir. 30 a.D.</vt:lpstr>
      <vt:lpstr>Israel Culture cir. 30 a.D.</vt:lpstr>
      <vt:lpstr>Israel Culture cir. 30 a.D.</vt:lpstr>
      <vt:lpstr>Israel Culture cir. 30 a.D.</vt:lpstr>
      <vt:lpstr>Israel Culture cir. 30 a.D.</vt:lpstr>
      <vt:lpstr>30 A.D. Israel</vt:lpstr>
      <vt:lpstr>Jesus wasn’t the Messiah they wanted</vt:lpstr>
      <vt:lpstr>Jesus’ mission in his words</vt:lpstr>
      <vt:lpstr>Jesus’ mission in his words</vt:lpstr>
      <vt:lpstr>How would Jesus see our current culture?</vt:lpstr>
      <vt:lpstr>Our primary reaction </vt:lpstr>
      <vt:lpstr>How would Jesus see our current culture?</vt:lpstr>
      <vt:lpstr>Matthew 9:35–38 (NLT) </vt:lpstr>
      <vt:lpstr>Matthew 9:35–38 (NLT) </vt:lpstr>
      <vt:lpstr>Matthew 9:35–38 (NLT) </vt:lpstr>
      <vt:lpstr>Matthew 9:35–38 (NLT) </vt:lpstr>
      <vt:lpstr>Jesus’ reaction to culture</vt:lpstr>
      <vt:lpstr>Our primary reaction? </vt:lpstr>
      <vt:lpstr>“Like Sheep without a shepherd”</vt:lpstr>
      <vt:lpstr>How do we cultivate compassion?</vt:lpstr>
      <vt:lpstr>1) Have a critique rooted in God’s truth</vt:lpstr>
      <vt:lpstr>Ephesians 4:17–19 (NLT) </vt:lpstr>
      <vt:lpstr>Romans 1:29–32 (NLT) </vt:lpstr>
      <vt:lpstr>2) REMEMBER where you would be without God</vt:lpstr>
      <vt:lpstr>Ephesians 2:11–13 (NLT)</vt:lpstr>
      <vt:lpstr>Ephesians 2:11–13 (NLT)</vt:lpstr>
      <vt:lpstr>Romans 2:1 (NASB95) </vt:lpstr>
      <vt:lpstr>2) REMEMBER where you would be without God</vt:lpstr>
      <vt:lpstr>Perhaps you can’t remember</vt:lpstr>
      <vt:lpstr>Jesus was never a sinner</vt:lpstr>
      <vt:lpstr>Jesus was never a sinner</vt:lpstr>
      <vt:lpstr>Jesus was never a sinner</vt:lpstr>
      <vt:lpstr>Matthew 23:37 (NLT) </vt:lpstr>
      <vt:lpstr>It’s scary to be a Christian</vt:lpstr>
      <vt:lpstr>It’s scary to be a Christian</vt:lpstr>
      <vt:lpstr>Matthew 9:35–38 (NLT) </vt:lpstr>
      <vt:lpstr>Matthew 9:35–38 (NLT) </vt:lpstr>
      <vt:lpstr>3) Pray and GO</vt:lpstr>
      <vt:lpstr>Jesus wasn’t the Messiah they wanted</vt:lpstr>
      <vt:lpstr>God’s plan is to take over</vt:lpstr>
      <vt:lpstr>God’s plan is to take over</vt:lpstr>
      <vt:lpstr>God’s plan is to take over</vt:lpstr>
      <vt:lpstr>Titus 3:3–6 (NASB95) </vt:lpstr>
      <vt:lpstr>Titus 3:3–6 (NASB95)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2024-07-23T13:18:13Z</dcterms:created>
  <dcterms:modified xsi:type="dcterms:W3CDTF">2024-07-23T13:18:20Z</dcterms:modified>
</cp:coreProperties>
</file>