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4870" r:id="rId2"/>
  </p:sldMasterIdLst>
  <p:notesMasterIdLst>
    <p:notesMasterId r:id="rId39"/>
  </p:notesMasterIdLst>
  <p:sldIdLst>
    <p:sldId id="1273" r:id="rId3"/>
    <p:sldId id="7322" r:id="rId4"/>
    <p:sldId id="7432" r:id="rId5"/>
    <p:sldId id="7433" r:id="rId6"/>
    <p:sldId id="7434" r:id="rId7"/>
    <p:sldId id="7435" r:id="rId8"/>
    <p:sldId id="7437" r:id="rId9"/>
    <p:sldId id="7438" r:id="rId10"/>
    <p:sldId id="7439" r:id="rId11"/>
    <p:sldId id="7443" r:id="rId12"/>
    <p:sldId id="7441" r:id="rId13"/>
    <p:sldId id="7444" r:id="rId14"/>
    <p:sldId id="7442" r:id="rId15"/>
    <p:sldId id="1604" r:id="rId16"/>
    <p:sldId id="7466" r:id="rId17"/>
    <p:sldId id="1671" r:id="rId18"/>
    <p:sldId id="7445" r:id="rId19"/>
    <p:sldId id="7436" r:id="rId20"/>
    <p:sldId id="7447" r:id="rId21"/>
    <p:sldId id="7448" r:id="rId22"/>
    <p:sldId id="7449" r:id="rId23"/>
    <p:sldId id="7450" r:id="rId24"/>
    <p:sldId id="7451" r:id="rId25"/>
    <p:sldId id="7452" r:id="rId26"/>
    <p:sldId id="7453" r:id="rId27"/>
    <p:sldId id="7454" r:id="rId28"/>
    <p:sldId id="7457" r:id="rId29"/>
    <p:sldId id="7459" r:id="rId30"/>
    <p:sldId id="7460" r:id="rId31"/>
    <p:sldId id="7461" r:id="rId32"/>
    <p:sldId id="7462" r:id="rId33"/>
    <p:sldId id="7463" r:id="rId34"/>
    <p:sldId id="7456" r:id="rId35"/>
    <p:sldId id="7464" r:id="rId36"/>
    <p:sldId id="7398" r:id="rId37"/>
    <p:sldId id="7465" r:id="rId38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9" autoAdjust="0"/>
    <p:restoredTop sz="90476" autoAdjust="0"/>
  </p:normalViewPr>
  <p:slideViewPr>
    <p:cSldViewPr>
      <p:cViewPr varScale="1">
        <p:scale>
          <a:sx n="80" d="100"/>
          <a:sy n="80" d="100"/>
        </p:scale>
        <p:origin x="68" y="24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86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49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588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740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1422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868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027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92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789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442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480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12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617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858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131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666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2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657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592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40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5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4650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50100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5734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5064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1279261"/>
            <a:ext cx="4490861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1812396"/>
            <a:ext cx="4490861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86745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1442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3399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27542"/>
            <a:ext cx="3342570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3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195918"/>
            <a:ext cx="3342570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3433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1860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3698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6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1369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0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87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</p:sldLayoutIdLst>
  <p:transition>
    <p:wipe dir="r"/>
  </p:transition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Spirit-Filled Life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i="1" dirty="0">
                <a:ea typeface="ＭＳ Ｐゴシック" pitchFamily="34" charset="-128"/>
              </a:rPr>
              <a:t>Ephesians 5:18-21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the misuse of alcohol can be tragic!</a:t>
            </a:r>
            <a:endParaRPr lang="en-US" i="1" dirty="0"/>
          </a:p>
          <a:p>
            <a:r>
              <a:rPr lang="en-US" dirty="0"/>
              <a:t>You can do great harm to yourself and others with your body </a:t>
            </a:r>
            <a:r>
              <a:rPr lang="en-US" sz="2000" i="1" dirty="0"/>
              <a:t>(driving, sexual activity, physical abuse) </a:t>
            </a:r>
            <a:r>
              <a:rPr lang="en-US" dirty="0"/>
              <a:t>or your words</a:t>
            </a:r>
          </a:p>
          <a:p>
            <a:r>
              <a:rPr lang="en-US" dirty="0"/>
              <a:t>You can also waste a lot of time and money</a:t>
            </a:r>
          </a:p>
          <a:p>
            <a:r>
              <a:rPr lang="en-US" dirty="0"/>
              <a:t>	“…for that is </a:t>
            </a:r>
            <a:r>
              <a:rPr lang="en-US" u="sng" dirty="0"/>
              <a:t>dissipation</a:t>
            </a:r>
            <a:r>
              <a:rPr lang="en-US" dirty="0"/>
              <a:t>” </a:t>
            </a:r>
            <a:r>
              <a:rPr lang="en-US" sz="2000" i="1" dirty="0"/>
              <a:t>(Ephesians 5:18)</a:t>
            </a:r>
            <a:endParaRPr lang="en-US" i="1" dirty="0"/>
          </a:p>
          <a:p>
            <a:r>
              <a:rPr lang="en-US" dirty="0"/>
              <a:t>	= wasteful squandering; reckless indulgence</a:t>
            </a:r>
          </a:p>
        </p:txBody>
      </p:sp>
    </p:spTree>
    <p:extLst>
      <p:ext uri="{BB962C8B-B14F-4D97-AF65-F5344CB8AC3E}">
        <p14:creationId xmlns:p14="http://schemas.microsoft.com/office/powerpoint/2010/main" val="28966937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get drunk?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“It makes me feel good” or </a:t>
            </a:r>
            <a:br>
              <a:rPr lang="en-US" dirty="0"/>
            </a:br>
            <a:r>
              <a:rPr lang="en-US" dirty="0"/>
              <a:t>“It makes me feel relaxed”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575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get drunk?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“It makes me feel good” or </a:t>
            </a:r>
            <a:br>
              <a:rPr lang="en-US" dirty="0"/>
            </a:br>
            <a:r>
              <a:rPr lang="en-US" dirty="0"/>
              <a:t>“It makes me feel relaxed”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“It gives me confidence”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A8CE6A5D-A71C-76CD-E2D3-3B0282A1563E}"/>
              </a:ext>
            </a:extLst>
          </p:cNvPr>
          <p:cNvSpPr/>
          <p:nvPr/>
        </p:nvSpPr>
        <p:spPr bwMode="auto">
          <a:xfrm>
            <a:off x="5994400" y="571500"/>
            <a:ext cx="397328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feel better? Or just “less”?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 you feel relaxed? Or just “numb”?</a:t>
            </a:r>
          </a:p>
        </p:txBody>
      </p:sp>
    </p:spTree>
    <p:extLst>
      <p:ext uri="{BB962C8B-B14F-4D97-AF65-F5344CB8AC3E}">
        <p14:creationId xmlns:p14="http://schemas.microsoft.com/office/powerpoint/2010/main" val="42151256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principle could apply to other types of substance abuse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736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ED90AD-6611-4319-AE9B-A4700BBC3982}"/>
              </a:ext>
            </a:extLst>
          </p:cNvPr>
          <p:cNvSpPr/>
          <p:nvPr/>
        </p:nvSpPr>
        <p:spPr>
          <a:xfrm>
            <a:off x="889000" y="876300"/>
            <a:ext cx="6716030" cy="4606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67" b="1" kern="0" spc="-125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Changes the physical structure of the brain.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67" b="1" kern="0" spc="-125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Lowers a person’s IQ.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67" b="1" kern="0" spc="-125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Debilitates memory,</a:t>
            </a:r>
            <a:br>
              <a:rPr lang="en-US" sz="3667" b="1" kern="0" spc="-125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67" b="1" kern="0" spc="-125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verbal skills, and our ability</a:t>
            </a:r>
            <a:br>
              <a:rPr lang="en-US" sz="3667" b="1" kern="0" spc="-125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667" b="1" kern="0" spc="-125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pay attention.</a:t>
            </a:r>
          </a:p>
          <a:p>
            <a:pPr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67" b="1" kern="0" spc="-125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 Strongly correlates with depression, anxiety, and psychosis.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9000" y="1143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Case Against Recreational Marijuana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C63A5F69-E616-43A5-9949-83A7F5BE8156}"/>
              </a:ext>
            </a:extLst>
          </p:cNvPr>
          <p:cNvSpPr/>
          <p:nvPr/>
        </p:nvSpPr>
        <p:spPr>
          <a:xfrm>
            <a:off x="4211877" y="931623"/>
            <a:ext cx="5853996" cy="3576877"/>
          </a:xfrm>
          <a:prstGeom prst="roundRect">
            <a:avLst>
              <a:gd name="adj" fmla="val 6015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67" b="1" spc="-12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Amsterdam classified marijuana with a 15% THC content as a “hard drug,” refusing sales to tourists.</a:t>
            </a:r>
          </a:p>
          <a:p>
            <a:pPr algn="ctr" defTabSz="7619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33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“Experts warn that keeping tourists out of Amsterdam coffee shops won’t be easy.” </a:t>
            </a:r>
            <a:r>
              <a:rPr lang="en-US" sz="2333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Dutch News</a:t>
            </a:r>
            <a:r>
              <a:rPr lang="en-US" sz="2333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(May 26, 2021).</a:t>
            </a:r>
          </a:p>
        </p:txBody>
      </p:sp>
    </p:spTree>
    <p:extLst>
      <p:ext uri="{BB962C8B-B14F-4D97-AF65-F5344CB8AC3E}">
        <p14:creationId xmlns:p14="http://schemas.microsoft.com/office/powerpoint/2010/main" val="10904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A1771A9F-7F8F-87AA-FE4F-62256084716C}"/>
              </a:ext>
            </a:extLst>
          </p:cNvPr>
          <p:cNvSpPr/>
          <p:nvPr/>
        </p:nvSpPr>
        <p:spPr bwMode="auto">
          <a:xfrm>
            <a:off x="584200" y="114300"/>
            <a:ext cx="8991600" cy="86793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https://www.evidenceunseen.com/theology/practical-theology/the-ethics-of-marijuana-usage/</a:t>
            </a:r>
          </a:p>
        </p:txBody>
      </p:sp>
    </p:spTree>
    <p:extLst>
      <p:ext uri="{BB962C8B-B14F-4D97-AF65-F5344CB8AC3E}">
        <p14:creationId xmlns:p14="http://schemas.microsoft.com/office/powerpoint/2010/main" val="40049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principle could apply to other types of substance abuse</a:t>
            </a:r>
          </a:p>
          <a:p>
            <a:pPr marL="571500" indent="-571500">
              <a:buFontTx/>
              <a:buChar char="-"/>
            </a:pPr>
            <a:r>
              <a:rPr lang="en-US" dirty="0"/>
              <a:t>What if you could be filled with true happiness?</a:t>
            </a:r>
            <a:br>
              <a:rPr lang="en-US" dirty="0"/>
            </a:br>
            <a:r>
              <a:rPr lang="en-US" dirty="0"/>
              <a:t>Without all the negative side effects?</a:t>
            </a:r>
          </a:p>
          <a:p>
            <a:pPr marL="0" indent="0"/>
            <a:endParaRPr lang="en-US" sz="1800" dirty="0"/>
          </a:p>
          <a:p>
            <a:pPr marL="0" indent="0" algn="ctr"/>
            <a:r>
              <a:rPr lang="en-US" sz="4400" dirty="0"/>
              <a:t>“Do not get drunk with wine… </a:t>
            </a:r>
            <a:br>
              <a:rPr lang="en-US" sz="4400" dirty="0"/>
            </a:br>
            <a:r>
              <a:rPr lang="en-US" sz="4400" dirty="0"/>
              <a:t>but be filled with the Spirit”</a:t>
            </a:r>
          </a:p>
        </p:txBody>
      </p:sp>
    </p:spTree>
    <p:extLst>
      <p:ext uri="{BB962C8B-B14F-4D97-AF65-F5344CB8AC3E}">
        <p14:creationId xmlns:p14="http://schemas.microsoft.com/office/powerpoint/2010/main" val="32540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from the indwelling of the Holy Spirit:</a:t>
            </a:r>
          </a:p>
          <a:p>
            <a:r>
              <a:rPr lang="en-US" dirty="0"/>
              <a:t>	When you believed, you were marked in him with </a:t>
            </a:r>
            <a:br>
              <a:rPr lang="en-US" dirty="0"/>
            </a:br>
            <a:r>
              <a:rPr lang="en-US" dirty="0"/>
              <a:t>a seal, the promised Holy Spirit, who is a deposit guaranteeing our inheritance </a:t>
            </a:r>
            <a:r>
              <a:rPr lang="en-US" sz="1800" i="1" dirty="0"/>
              <a:t>(Ephesians 1:13-14)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9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from the indwelling of the Holy Spirit</a:t>
            </a:r>
          </a:p>
          <a:p>
            <a:r>
              <a:rPr lang="en-US" dirty="0"/>
              <a:t>It’s not a matter of getting more of the Holy Spirit.</a:t>
            </a:r>
          </a:p>
          <a:p>
            <a:r>
              <a:rPr lang="en-US" dirty="0"/>
              <a:t>This is where the Holy Spirit gets more of you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4DD88E2F-CB14-CA59-1071-D3F49A49221D}"/>
              </a:ext>
            </a:extLst>
          </p:cNvPr>
          <p:cNvSpPr/>
          <p:nvPr/>
        </p:nvSpPr>
        <p:spPr bwMode="auto">
          <a:xfrm>
            <a:off x="563033" y="3326773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Peter,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the Holy Spirit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said to them…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4:8)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924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E44226-41F7-7A2E-4269-C27E0D4C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time: “Be careful how you walk” </a:t>
            </a:r>
            <a:r>
              <a:rPr lang="en-US" sz="1600" i="1" dirty="0"/>
              <a:t>(Ephesians 5:15)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Because life is short, and life can be hard </a:t>
            </a:r>
            <a:r>
              <a:rPr lang="en-US" sz="1600" i="1" dirty="0"/>
              <a:t>(Ephesians 5:16)</a:t>
            </a:r>
            <a:endParaRPr lang="en-US" sz="1800" i="1" dirty="0"/>
          </a:p>
          <a:p>
            <a:pPr marL="571500" indent="-571500">
              <a:buFontTx/>
              <a:buChar char="-"/>
            </a:pPr>
            <a:r>
              <a:rPr lang="en-US" dirty="0"/>
              <a:t>The wise person seeks to be led by God’s Spirit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 wise person finds positive ways to deal with the difficulties of life</a:t>
            </a:r>
          </a:p>
          <a:p>
            <a:pPr marL="0" indent="0" algn="ctr"/>
            <a:r>
              <a:rPr lang="en-US" dirty="0"/>
              <a:t>Do not get drunk with wine…</a:t>
            </a:r>
            <a:br>
              <a:rPr lang="en-US" dirty="0"/>
            </a:br>
            <a:r>
              <a:rPr lang="en-US" dirty="0"/>
              <a:t>but be filled with the Spirit</a:t>
            </a:r>
            <a:br>
              <a:rPr lang="en-US" dirty="0"/>
            </a:br>
            <a:r>
              <a:rPr lang="en-US" sz="1600" i="1" dirty="0"/>
              <a:t>(Ephesians 5:18)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from the indwelling of the Holy Spirit</a:t>
            </a:r>
          </a:p>
          <a:p>
            <a:r>
              <a:rPr lang="en-US" dirty="0"/>
              <a:t>It’s not a matter of getting more of the Holy Spirit.</a:t>
            </a:r>
          </a:p>
          <a:p>
            <a:r>
              <a:rPr lang="en-US" dirty="0"/>
              <a:t>This is where the Holy Spirit gets more of you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4DD88E2F-CB14-CA59-1071-D3F49A49221D}"/>
              </a:ext>
            </a:extLst>
          </p:cNvPr>
          <p:cNvSpPr/>
          <p:nvPr/>
        </p:nvSpPr>
        <p:spPr bwMode="auto">
          <a:xfrm>
            <a:off x="563033" y="3326773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when they had prayed, the place where they had gathered together was shaken,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they were all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 with the Holy Spirit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3515240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from the indwelling of the Holy Spirit</a:t>
            </a:r>
          </a:p>
          <a:p>
            <a:r>
              <a:rPr lang="en-US" dirty="0"/>
              <a:t>It’s not a matter of getting more of the Holy Spirit.</a:t>
            </a:r>
          </a:p>
          <a:p>
            <a:r>
              <a:rPr lang="en-US" dirty="0"/>
              <a:t>This is where the Holy Spirit gets more of you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4DD88E2F-CB14-CA59-1071-D3F49A49221D}"/>
              </a:ext>
            </a:extLst>
          </p:cNvPr>
          <p:cNvSpPr/>
          <p:nvPr/>
        </p:nvSpPr>
        <p:spPr bwMode="auto">
          <a:xfrm>
            <a:off x="563033" y="3326773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began to speak the word of God with boldness.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4:31)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3915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from the indwelling of the Holy Spirit</a:t>
            </a:r>
          </a:p>
          <a:p>
            <a:r>
              <a:rPr lang="en-US" dirty="0"/>
              <a:t>It’s not a matter of getting more of the Holy Spirit.</a:t>
            </a:r>
          </a:p>
          <a:p>
            <a:r>
              <a:rPr lang="en-US" dirty="0"/>
              <a:t>This is where the Holy Spirit gets more of you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4DD88E2F-CB14-CA59-1071-D3F49A49221D}"/>
              </a:ext>
            </a:extLst>
          </p:cNvPr>
          <p:cNvSpPr/>
          <p:nvPr/>
        </p:nvSpPr>
        <p:spPr bwMode="auto">
          <a:xfrm>
            <a:off x="563033" y="3326773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believers were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filled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with joy and with the Holy Spirit.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13:52)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60113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from the indwelling of the Holy Spirit</a:t>
            </a:r>
          </a:p>
          <a:p>
            <a:r>
              <a:rPr lang="en-US" dirty="0"/>
              <a:t>It’s not a matter of getting more of the Holy Spirit.</a:t>
            </a:r>
          </a:p>
          <a:p>
            <a:r>
              <a:rPr lang="en-US" dirty="0"/>
              <a:t>This is where the Holy Spirit gets more of you</a:t>
            </a:r>
          </a:p>
          <a:p>
            <a:r>
              <a:rPr lang="en-US" dirty="0"/>
              <a:t>Characterized by, empowered by, or under the influence of the Holy Spirit</a:t>
            </a:r>
          </a:p>
          <a:p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4DD88E2F-CB14-CA59-1071-D3F49A49221D}"/>
              </a:ext>
            </a:extLst>
          </p:cNvPr>
          <p:cNvSpPr/>
          <p:nvPr/>
        </p:nvSpPr>
        <p:spPr bwMode="auto">
          <a:xfrm>
            <a:off x="563033" y="3326773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believers were filled with joy and with the Holy Spirit.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(Acts 13:52)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96010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get “filled with the Spirit”?</a:t>
            </a:r>
          </a:p>
          <a:p>
            <a:r>
              <a:rPr lang="en-US" dirty="0"/>
              <a:t>All of Ephesians up to this point is a great place to start</a:t>
            </a:r>
          </a:p>
          <a:p>
            <a:r>
              <a:rPr lang="en-US" dirty="0"/>
              <a:t>But Paul goes on to give a few more ideas…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644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 </a:t>
            </a:r>
            <a:r>
              <a:rPr lang="en-US" dirty="0"/>
              <a:t>Be filled with the Spirit,</a:t>
            </a:r>
            <a:endParaRPr lang="en-US" baseline="30000" dirty="0"/>
          </a:p>
          <a:p>
            <a:r>
              <a:rPr lang="en-US" baseline="30000" dirty="0"/>
              <a:t>19 </a:t>
            </a:r>
            <a:r>
              <a:rPr lang="en-US" dirty="0"/>
              <a:t>speaking to one another in psalms and hymns and spiritual songs, singing and making melody with your heart to the Lord; </a:t>
            </a:r>
          </a:p>
          <a:p>
            <a:r>
              <a:rPr lang="en-US" baseline="30000" dirty="0"/>
              <a:t>20 </a:t>
            </a:r>
            <a:r>
              <a:rPr lang="en-US" dirty="0"/>
              <a:t>always giving thanks for all things in the name of our Lord Jesus Christ to God, even the Father;</a:t>
            </a:r>
          </a:p>
          <a:p>
            <a:r>
              <a:rPr lang="en-US" baseline="30000" dirty="0"/>
              <a:t>21 </a:t>
            </a:r>
            <a:r>
              <a:rPr lang="en-US" dirty="0"/>
              <a:t>being subject to one another in the fear of Christ.</a:t>
            </a:r>
          </a:p>
        </p:txBody>
      </p:sp>
    </p:spTree>
    <p:extLst>
      <p:ext uri="{BB962C8B-B14F-4D97-AF65-F5344CB8AC3E}">
        <p14:creationId xmlns:p14="http://schemas.microsoft.com/office/powerpoint/2010/main" val="12950846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Speaking to one another in psalms and hymns and spiritual songs, singing and making melody with your heart to the Lord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407DA9DE-D954-602A-574F-7079AA9C0934}"/>
              </a:ext>
            </a:extLst>
          </p:cNvPr>
          <p:cNvSpPr/>
          <p:nvPr/>
        </p:nvSpPr>
        <p:spPr bwMode="auto">
          <a:xfrm>
            <a:off x="217796" y="1866900"/>
            <a:ext cx="9739004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Speaking to one another = “speaking to yourselves”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Making melody “with your heart”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Grappling with God’s truth at a heart level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Psalms are a good place to start (I like NLT)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I read and talk with God and listen to Him,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feel a sense of joy and peace come over me</a:t>
            </a:r>
          </a:p>
        </p:txBody>
      </p:sp>
    </p:spTree>
    <p:extLst>
      <p:ext uri="{BB962C8B-B14F-4D97-AF65-F5344CB8AC3E}">
        <p14:creationId xmlns:p14="http://schemas.microsoft.com/office/powerpoint/2010/main" val="36825469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Speaking to one another in psalms and hymns and spiritual songs, singing and making melody with your heart to the Lord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407DA9DE-D954-602A-574F-7079AA9C0934}"/>
              </a:ext>
            </a:extLst>
          </p:cNvPr>
          <p:cNvSpPr/>
          <p:nvPr/>
        </p:nvSpPr>
        <p:spPr bwMode="auto">
          <a:xfrm>
            <a:off x="217796" y="1866900"/>
            <a:ext cx="9739004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Daily time of connection with God should be accompanied by moment-by-moment connection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Ask God to fill you with the Holy Spirit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can happen when Christians get together to sing</a:t>
            </a:r>
          </a:p>
        </p:txBody>
      </p:sp>
    </p:spTree>
    <p:extLst>
      <p:ext uri="{BB962C8B-B14F-4D97-AF65-F5344CB8AC3E}">
        <p14:creationId xmlns:p14="http://schemas.microsoft.com/office/powerpoint/2010/main" val="150652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always </a:t>
            </a:r>
            <a:r>
              <a:rPr lang="en-US" u="sng" dirty="0"/>
              <a:t>giving thanks</a:t>
            </a:r>
            <a:r>
              <a:rPr lang="en-US" dirty="0"/>
              <a:t> for all things in the name of our Lord Jesus Christ to God, even the Father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07E5B8E9-698E-7416-56D4-BBCE9B4796B3}"/>
              </a:ext>
            </a:extLst>
          </p:cNvPr>
          <p:cNvSpPr/>
          <p:nvPr/>
        </p:nvSpPr>
        <p:spPr bwMode="auto">
          <a:xfrm>
            <a:off x="217796" y="1866900"/>
            <a:ext cx="9739004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our own, we’re not very grateful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need a running mental monologue of gratitude and praise toward God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how we tune into God’s perspective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 of the most practical and least utilized ways to engage with God</a:t>
            </a:r>
          </a:p>
        </p:txBody>
      </p:sp>
    </p:spTree>
    <p:extLst>
      <p:ext uri="{BB962C8B-B14F-4D97-AF65-F5344CB8AC3E}">
        <p14:creationId xmlns:p14="http://schemas.microsoft.com/office/powerpoint/2010/main" val="26859297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always </a:t>
            </a:r>
            <a:r>
              <a:rPr lang="en-US" u="sng" dirty="0"/>
              <a:t>giving thanks</a:t>
            </a:r>
            <a:r>
              <a:rPr lang="en-US" dirty="0"/>
              <a:t> for all things in the name of our Lord Jesus Christ to God, even the Father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07E5B8E9-698E-7416-56D4-BBCE9B4796B3}"/>
              </a:ext>
            </a:extLst>
          </p:cNvPr>
          <p:cNvSpPr/>
          <p:nvPr/>
        </p:nvSpPr>
        <p:spPr bwMode="auto">
          <a:xfrm>
            <a:off x="217796" y="1866900"/>
            <a:ext cx="9739004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Corrects our negative bias and forces us to open our eyes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Often leads to good feelings too</a:t>
            </a:r>
          </a:p>
        </p:txBody>
      </p:sp>
    </p:spTree>
    <p:extLst>
      <p:ext uri="{BB962C8B-B14F-4D97-AF65-F5344CB8AC3E}">
        <p14:creationId xmlns:p14="http://schemas.microsoft.com/office/powerpoint/2010/main" val="14434163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Scripture forbid drinking alcohol?</a:t>
            </a:r>
          </a:p>
          <a:p>
            <a:r>
              <a:rPr lang="en-US" dirty="0"/>
              <a:t>Some Christians say “Yes”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They say that when the Bible talks positively about wine, it’s referring to grape juice or the medicinal use of wine</a:t>
            </a:r>
          </a:p>
          <a:p>
            <a:pPr marL="571500" indent="-571500">
              <a:buFontTx/>
              <a:buChar char="-"/>
            </a:pPr>
            <a:r>
              <a:rPr lang="en-US" dirty="0"/>
              <a:t>Christians led the “prohibition” movement</a:t>
            </a:r>
          </a:p>
          <a:p>
            <a:pPr marL="571500" indent="-571500">
              <a:buFontTx/>
              <a:buChar char="-"/>
            </a:pPr>
            <a:r>
              <a:rPr lang="en-US" dirty="0"/>
              <a:t>Scripture paints a different picture</a:t>
            </a:r>
          </a:p>
        </p:txBody>
      </p:sp>
    </p:spTree>
    <p:extLst>
      <p:ext uri="{BB962C8B-B14F-4D97-AF65-F5344CB8AC3E}">
        <p14:creationId xmlns:p14="http://schemas.microsoft.com/office/powerpoint/2010/main" val="29751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C2C1D88-C034-FB32-036C-59324546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995" y="5143500"/>
            <a:ext cx="3500837" cy="482314"/>
          </a:xfrm>
        </p:spPr>
        <p:txBody>
          <a:bodyPr/>
          <a:lstStyle/>
          <a:p>
            <a:r>
              <a:rPr lang="en-US" sz="1100" dirty="0"/>
              <a:t>Robert Emmons, </a:t>
            </a:r>
            <a:r>
              <a:rPr lang="en-US" sz="1100" i="1" dirty="0"/>
              <a:t>Thanks! How the New Science of Gratitude Can Make You Happier</a:t>
            </a:r>
            <a:r>
              <a:rPr lang="en-US" sz="1100" dirty="0"/>
              <a:t> (New York: Houghton Mifflin Co., 2007), 28.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1591C60-1CD8-B312-4242-23B3CF31B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The Study Parameters:</a:t>
            </a:r>
          </a:p>
          <a:p>
            <a:pPr marL="571500" indent="-571500">
              <a:buFontTx/>
              <a:buChar char="-"/>
            </a:pPr>
            <a:r>
              <a:rPr lang="en-US" dirty="0"/>
              <a:t>10 Minutes per week</a:t>
            </a:r>
          </a:p>
          <a:p>
            <a:pPr marL="571500" indent="-571500">
              <a:buFontTx/>
              <a:buChar char="-"/>
            </a:pPr>
            <a:r>
              <a:rPr lang="en-US" dirty="0"/>
              <a:t>Write down 3 blessings, </a:t>
            </a:r>
            <a:br>
              <a:rPr lang="en-US" dirty="0"/>
            </a:br>
            <a:r>
              <a:rPr lang="en-US" dirty="0"/>
              <a:t>3 hassles or 3 events</a:t>
            </a:r>
          </a:p>
          <a:p>
            <a:pPr marL="571500" indent="-571500">
              <a:buFontTx/>
              <a:buChar char="-"/>
            </a:pPr>
            <a:r>
              <a:rPr lang="en-US" dirty="0"/>
              <a:t>Each day, rate your mood, physical health and overall life assessment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4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C2C1D88-C034-FB32-036C-593245463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995" y="5143500"/>
            <a:ext cx="3500837" cy="482314"/>
          </a:xfrm>
        </p:spPr>
        <p:txBody>
          <a:bodyPr/>
          <a:lstStyle/>
          <a:p>
            <a:r>
              <a:rPr lang="en-US" sz="1100" dirty="0"/>
              <a:t>Robert Emmons, </a:t>
            </a:r>
            <a:r>
              <a:rPr lang="en-US" sz="1100" i="1" dirty="0"/>
              <a:t>Thanks! How the New Science of Gratitude Can Make You Happier</a:t>
            </a:r>
            <a:r>
              <a:rPr lang="en-US" sz="1100" dirty="0"/>
              <a:t> (New York: Houghton Mifflin Co., 2007), 28.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1591C60-1CD8-B312-4242-23B3CF31B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The “blessings” group:</a:t>
            </a:r>
          </a:p>
          <a:p>
            <a:pPr marL="571500" indent="-571500">
              <a:buFontTx/>
              <a:buChar char="-"/>
            </a:pPr>
            <a:r>
              <a:rPr lang="en-US" dirty="0"/>
              <a:t>Their significant other rated them “more helpful”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Spent 1.5 more hours exercising</a:t>
            </a:r>
          </a:p>
          <a:p>
            <a:pPr marL="571500" indent="-571500">
              <a:buFontTx/>
              <a:buChar char="-"/>
            </a:pPr>
            <a:r>
              <a:rPr lang="en-US" dirty="0"/>
              <a:t>Fewer health complaints</a:t>
            </a:r>
          </a:p>
          <a:p>
            <a:pPr marL="571500" indent="-571500">
              <a:buFontTx/>
              <a:buChar char="-"/>
            </a:pPr>
            <a:r>
              <a:rPr lang="en-US" dirty="0"/>
              <a:t>25% happier</a:t>
            </a:r>
          </a:p>
        </p:txBody>
      </p:sp>
    </p:spTree>
    <p:extLst>
      <p:ext uri="{BB962C8B-B14F-4D97-AF65-F5344CB8AC3E}">
        <p14:creationId xmlns:p14="http://schemas.microsoft.com/office/powerpoint/2010/main" val="28671783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20 </a:t>
            </a:r>
            <a:r>
              <a:rPr lang="en-US" dirty="0"/>
              <a:t>always </a:t>
            </a:r>
            <a:r>
              <a:rPr lang="en-US" u="sng" dirty="0"/>
              <a:t>giving thanks</a:t>
            </a:r>
            <a:r>
              <a:rPr lang="en-US" dirty="0"/>
              <a:t> for all things in the name of our Lord Jesus Christ to God, even the Father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07E5B8E9-698E-7416-56D4-BBCE9B4796B3}"/>
              </a:ext>
            </a:extLst>
          </p:cNvPr>
          <p:cNvSpPr/>
          <p:nvPr/>
        </p:nvSpPr>
        <p:spPr bwMode="auto">
          <a:xfrm>
            <a:off x="217796" y="1866900"/>
            <a:ext cx="9739004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Practical suggestions: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Gratitude journal: Write down 3 things you are thankful for and read it to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Incorporate gratitude into your times of prayer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Express the gratitude that you feel</a:t>
            </a:r>
          </a:p>
        </p:txBody>
      </p:sp>
    </p:spTree>
    <p:extLst>
      <p:ext uri="{BB962C8B-B14F-4D97-AF65-F5344CB8AC3E}">
        <p14:creationId xmlns:p14="http://schemas.microsoft.com/office/powerpoint/2010/main" val="24950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being subject to one another in the reverence of Christ</a:t>
            </a:r>
          </a:p>
        </p:txBody>
      </p:sp>
    </p:spTree>
    <p:extLst>
      <p:ext uri="{BB962C8B-B14F-4D97-AF65-F5344CB8AC3E}">
        <p14:creationId xmlns:p14="http://schemas.microsoft.com/office/powerpoint/2010/main" val="1404726265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AC4017-BD43-77E1-DEB8-2D9F5ACE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 filled with the Spirit”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3F42A8-BB14-4CCB-5EC2-AD466868B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being subject to one another in the reverence of Christ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0D037C3C-2254-2B9A-D73F-EBBA86827A30}"/>
              </a:ext>
            </a:extLst>
          </p:cNvPr>
          <p:cNvSpPr/>
          <p:nvPr/>
        </p:nvSpPr>
        <p:spPr bwMode="auto">
          <a:xfrm>
            <a:off x="217796" y="1866900"/>
            <a:ext cx="9739004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Kittel: “readiness to renounce one’s own will for the sake of others, and to give precedence to others”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Sacrificial love is at the heart of Christianity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Spirit will fill you as you step out to serve others while depending on Him</a:t>
            </a:r>
          </a:p>
        </p:txBody>
      </p:sp>
    </p:spTree>
    <p:extLst>
      <p:ext uri="{BB962C8B-B14F-4D97-AF65-F5344CB8AC3E}">
        <p14:creationId xmlns:p14="http://schemas.microsoft.com/office/powerpoint/2010/main" val="2902809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Sometimes we wonder “Why am I not experiencing a spiritually fulfilled life?”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Have you received the Holy Spirit? </a:t>
            </a:r>
            <a:r>
              <a:rPr lang="en-US" sz="1800" i="1" dirty="0"/>
              <a:t>(Eph 1:13-14)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Are you seeking to be filled with the Holy Spirit?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dirty="0"/>
              <a:t>Sometimes we wonder “Why am I not experiencing a spiritually fulfilled life?”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Have you received the Holy Spirit? </a:t>
            </a:r>
            <a:r>
              <a:rPr lang="en-US" sz="1800" i="1" dirty="0"/>
              <a:t>(Eph 1:13-14)</a:t>
            </a:r>
            <a:endParaRPr lang="en-US" i="1" dirty="0"/>
          </a:p>
          <a:p>
            <a:pPr marL="571500" indent="-571500">
              <a:buFontTx/>
              <a:buChar char="-"/>
            </a:pPr>
            <a:r>
              <a:rPr lang="en-US" dirty="0"/>
              <a:t>Are you seeking to be filled with the Holy Spirit?</a:t>
            </a:r>
          </a:p>
          <a:p>
            <a:pPr marL="571500" indent="-571500">
              <a:buFontTx/>
              <a:buChar char="-"/>
            </a:pPr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785211BD-FD0A-D652-0200-B6275EC42E53}"/>
              </a:ext>
            </a:extLst>
          </p:cNvPr>
          <p:cNvSpPr/>
          <p:nvPr/>
        </p:nvSpPr>
        <p:spPr bwMode="auto">
          <a:xfrm>
            <a:off x="128170" y="3390900"/>
            <a:ext cx="9903660" cy="20288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Stop trying to drink your way to happiness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 speaking God’s truth to yourself from the heart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 thanking God for the good he has done for you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 loving others while depending on Him</a:t>
            </a:r>
          </a:p>
        </p:txBody>
      </p:sp>
    </p:spTree>
    <p:extLst>
      <p:ext uri="{BB962C8B-B14F-4D97-AF65-F5344CB8AC3E}">
        <p14:creationId xmlns:p14="http://schemas.microsoft.com/office/powerpoint/2010/main" val="7915143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Alcohol can be a good gift from God when used appropriately</a:t>
            </a:r>
          </a:p>
          <a:p>
            <a:r>
              <a:rPr lang="en-US" dirty="0"/>
              <a:t>	You may spend the money for whatever </a:t>
            </a:r>
            <a:br>
              <a:rPr lang="en-US" dirty="0"/>
            </a:br>
            <a:r>
              <a:rPr lang="en-US" dirty="0"/>
              <a:t>your heart desires: for oxen, or sheep, </a:t>
            </a:r>
            <a:br>
              <a:rPr lang="en-US" dirty="0"/>
            </a:br>
            <a:r>
              <a:rPr lang="en-US" u="sng" dirty="0"/>
              <a:t>or wine, or strong drink</a:t>
            </a:r>
            <a:r>
              <a:rPr lang="en-US" dirty="0"/>
              <a:t> </a:t>
            </a:r>
            <a:r>
              <a:rPr lang="en-US" sz="1800" i="1" dirty="0"/>
              <a:t>(Deuteronomy 14:26)</a:t>
            </a:r>
          </a:p>
          <a:p>
            <a:r>
              <a:rPr lang="en-US" sz="1800" i="1" dirty="0"/>
              <a:t>	</a:t>
            </a:r>
            <a:r>
              <a:rPr lang="en-US" dirty="0"/>
              <a:t>God makes grass grow for the cattle, and plants for people to cultivate—bringing forth food from the earth: </a:t>
            </a:r>
            <a:r>
              <a:rPr lang="en-US" u="sng" dirty="0"/>
              <a:t>wine that gladdens human hearts</a:t>
            </a:r>
            <a:r>
              <a:rPr lang="en-US" dirty="0"/>
              <a:t> </a:t>
            </a:r>
            <a:r>
              <a:rPr lang="en-US" sz="1400" i="1" dirty="0"/>
              <a:t>(Ps. 104:14-15)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78069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Alcohol can be a good gift from God when used appropriately</a:t>
            </a:r>
          </a:p>
          <a:p>
            <a:r>
              <a:rPr lang="en-US" dirty="0"/>
              <a:t>	The Lord Almighty will prepare a feast of rich food for all peoples, a banquet of </a:t>
            </a:r>
            <a:r>
              <a:rPr lang="en-US" u="sng" dirty="0"/>
              <a:t>aged wine</a:t>
            </a: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the best of meats and </a:t>
            </a:r>
            <a:r>
              <a:rPr lang="en-US" u="sng" dirty="0"/>
              <a:t>the finest of wines</a:t>
            </a:r>
            <a:r>
              <a:rPr lang="en-US" dirty="0"/>
              <a:t> </a:t>
            </a:r>
            <a:r>
              <a:rPr lang="en-US" sz="1800" i="1" dirty="0"/>
              <a:t>(Isaiah 25:6)</a:t>
            </a:r>
            <a:endParaRPr lang="en-US" i="1" dirty="0"/>
          </a:p>
          <a:p>
            <a:r>
              <a:rPr lang="en-US" i="1" dirty="0"/>
              <a:t>	</a:t>
            </a:r>
            <a:r>
              <a:rPr lang="en-US" dirty="0"/>
              <a:t>Oh, how I wish you would kiss me passionately! </a:t>
            </a:r>
            <a:br>
              <a:rPr lang="en-US" dirty="0"/>
            </a:br>
            <a:r>
              <a:rPr lang="en-US" dirty="0"/>
              <a:t>For your lovemaking is </a:t>
            </a:r>
            <a:r>
              <a:rPr lang="en-US" u="sng" dirty="0"/>
              <a:t>more delightful than wine</a:t>
            </a:r>
            <a:r>
              <a:rPr lang="en-US" dirty="0"/>
              <a:t>. </a:t>
            </a:r>
            <a:r>
              <a:rPr lang="en-US" sz="1600" i="1" dirty="0"/>
              <a:t>(Song of Solomon 1:2)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37006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Alcohol can be a good gift from God when used appropriately</a:t>
            </a:r>
          </a:p>
          <a:p>
            <a:r>
              <a:rPr lang="en-US" dirty="0"/>
              <a:t>	Jesus made 757 bottles of undiluted wine at his first miracle </a:t>
            </a:r>
            <a:r>
              <a:rPr lang="en-US" sz="2000" i="1" dirty="0"/>
              <a:t>(John 2)</a:t>
            </a:r>
            <a:endParaRPr lang="en-US" i="1" dirty="0"/>
          </a:p>
          <a:p>
            <a:r>
              <a:rPr lang="en-US" dirty="0"/>
              <a:t>	At the last supper Jesus drank wine, promised to drink it again with them someday and commanded his followers to drink it while he’s gone </a:t>
            </a:r>
            <a:br>
              <a:rPr lang="en-US" dirty="0"/>
            </a:br>
            <a:r>
              <a:rPr lang="en-US" sz="2000" i="1" dirty="0"/>
              <a:t>(Luke 22:15ff; 1 Cor 11:25)</a:t>
            </a:r>
            <a:endParaRPr lang="en-US" sz="1800" i="1" dirty="0"/>
          </a:p>
        </p:txBody>
      </p:sp>
      <p:sp>
        <p:nvSpPr>
          <p:cNvPr id="2" name="Rounded Rectangle 6">
            <a:extLst>
              <a:ext uri="{FF2B5EF4-FFF2-40B4-BE49-F238E27FC236}">
                <a16:creationId xmlns="" xmlns:a16="http://schemas.microsoft.com/office/drawing/2014/main" id="{1AF9D5BD-19FB-5A19-F98B-73FB4A01F8BB}"/>
              </a:ext>
            </a:extLst>
          </p:cNvPr>
          <p:cNvSpPr/>
          <p:nvPr/>
        </p:nvSpPr>
        <p:spPr bwMode="auto">
          <a:xfrm>
            <a:off x="563033" y="4530221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Also, the anti-drinking position is recent and mainly American</a:t>
            </a:r>
          </a:p>
        </p:txBody>
      </p:sp>
    </p:spTree>
    <p:extLst>
      <p:ext uri="{BB962C8B-B14F-4D97-AF65-F5344CB8AC3E}">
        <p14:creationId xmlns:p14="http://schemas.microsoft.com/office/powerpoint/2010/main" val="4793664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the misuse of alcohol can be tragic! </a:t>
            </a:r>
            <a:r>
              <a:rPr lang="en-US" sz="1800" i="1" dirty="0"/>
              <a:t>(Prov. 23:29-35)</a:t>
            </a:r>
            <a:endParaRPr lang="en-US" i="1" dirty="0"/>
          </a:p>
          <a:p>
            <a:r>
              <a:rPr lang="en-US" dirty="0"/>
              <a:t>	Who has anguish? Who has sorrow? Who is always fighting? Who is always complaining?</a:t>
            </a:r>
          </a:p>
          <a:p>
            <a:r>
              <a:rPr lang="en-US" dirty="0"/>
              <a:t>	Who has unnecessary bruises? Who has bloodshot eyes? </a:t>
            </a:r>
          </a:p>
          <a:p>
            <a:r>
              <a:rPr lang="en-US" dirty="0"/>
              <a:t>	It is the one who spends long hours in the taverns, trying out new drinks.</a:t>
            </a:r>
          </a:p>
        </p:txBody>
      </p:sp>
    </p:spTree>
    <p:extLst>
      <p:ext uri="{BB962C8B-B14F-4D97-AF65-F5344CB8AC3E}">
        <p14:creationId xmlns:p14="http://schemas.microsoft.com/office/powerpoint/2010/main" val="8397033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the misuse of alcohol can be tragic! </a:t>
            </a:r>
            <a:r>
              <a:rPr lang="en-US" sz="1800" i="1" dirty="0"/>
              <a:t>(Prov. 23:29-35)</a:t>
            </a:r>
            <a:endParaRPr lang="en-US" i="1" dirty="0"/>
          </a:p>
          <a:p>
            <a:r>
              <a:rPr lang="en-US" dirty="0"/>
              <a:t>	Don’t gaze at the wine, seeing how red it is, how it sparkles in the cup, how smoothly it goes down. </a:t>
            </a:r>
          </a:p>
          <a:p>
            <a:r>
              <a:rPr lang="en-US" dirty="0"/>
              <a:t>	For in the end it bites like a poisonous snake; it stings like a viper.</a:t>
            </a:r>
          </a:p>
          <a:p>
            <a:r>
              <a:rPr lang="en-US" dirty="0"/>
              <a:t>	You will see hallucinations, and you will say crazy things.</a:t>
            </a:r>
          </a:p>
        </p:txBody>
      </p:sp>
    </p:spTree>
    <p:extLst>
      <p:ext uri="{BB962C8B-B14F-4D97-AF65-F5344CB8AC3E}">
        <p14:creationId xmlns:p14="http://schemas.microsoft.com/office/powerpoint/2010/main" val="39936252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2F59F3C-DA7D-02A2-6988-47FCF556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“Do not get drunk with wine”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the misuse of alcohol can be tragic! </a:t>
            </a:r>
            <a:r>
              <a:rPr lang="en-US" sz="1800" i="1" dirty="0"/>
              <a:t>(Prov. 23:29-35)</a:t>
            </a:r>
            <a:endParaRPr lang="en-US" i="1" dirty="0"/>
          </a:p>
          <a:p>
            <a:r>
              <a:rPr lang="en-US" dirty="0"/>
              <a:t>	You will stagger like a sailor tossed at sea, clinging to a swaying mast. </a:t>
            </a:r>
          </a:p>
          <a:p>
            <a:r>
              <a:rPr lang="en-US" dirty="0"/>
              <a:t>	And you will say, “They hit me, but I didn’t feel it. </a:t>
            </a:r>
            <a:br>
              <a:rPr lang="en-US" dirty="0"/>
            </a:br>
            <a:r>
              <a:rPr lang="en-US" dirty="0"/>
              <a:t>I didn’t even know it when they beat me up.</a:t>
            </a:r>
          </a:p>
          <a:p>
            <a:r>
              <a:rPr lang="en-US" dirty="0"/>
              <a:t>	When will I wake up so I can look for another drink?”</a:t>
            </a:r>
          </a:p>
        </p:txBody>
      </p:sp>
    </p:spTree>
    <p:extLst>
      <p:ext uri="{BB962C8B-B14F-4D97-AF65-F5344CB8AC3E}">
        <p14:creationId xmlns:p14="http://schemas.microsoft.com/office/powerpoint/2010/main" val="29207555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1511</Words>
  <Application>Microsoft Office PowerPoint</Application>
  <PresentationFormat>Custom</PresentationFormat>
  <Paragraphs>189</Paragraphs>
  <Slides>36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Calibri Light</vt:lpstr>
      <vt:lpstr>Georgia</vt:lpstr>
      <vt:lpstr>Papyrus</vt:lpstr>
      <vt:lpstr>Times New Roman</vt:lpstr>
      <vt:lpstr>Default Design</vt:lpstr>
      <vt:lpstr>1_Office Theme</vt:lpstr>
      <vt:lpstr>The Spirit-Filled Life</vt:lpstr>
      <vt:lpstr>Ephesians 5</vt:lpstr>
      <vt:lpstr>“Do not get drunk with wine”</vt:lpstr>
      <vt:lpstr>“Do not get drunk with wine”</vt:lpstr>
      <vt:lpstr>“Do not get drunk with wine”</vt:lpstr>
      <vt:lpstr>“Do not get drunk with wine”</vt:lpstr>
      <vt:lpstr>“Do not get drunk with wine”</vt:lpstr>
      <vt:lpstr>“Do not get drunk with wine”</vt:lpstr>
      <vt:lpstr>“Do not get drunk with wine”</vt:lpstr>
      <vt:lpstr>“Do not get drunk with wine”</vt:lpstr>
      <vt:lpstr>“Do not get drunk with wine”</vt:lpstr>
      <vt:lpstr>“Do not get drunk with wine”</vt:lpstr>
      <vt:lpstr>“Do not get drunk with wine”</vt:lpstr>
      <vt:lpstr>PowerPoint Presentation</vt:lpstr>
      <vt:lpstr>PowerPoint Presentation</vt:lpstr>
      <vt:lpstr>PowerPoint Presentation</vt:lpstr>
      <vt:lpstr>“Do not get drunk with wine”</vt:lpstr>
      <vt:lpstr>“Be filled with the Spirit”</vt:lpstr>
      <vt:lpstr>“Be filled with the Spirit”</vt:lpstr>
      <vt:lpstr>“Be filled with the Spirit”</vt:lpstr>
      <vt:lpstr>“Be filled with the Spirit”</vt:lpstr>
      <vt:lpstr>“Be filled with the Spirit”</vt:lpstr>
      <vt:lpstr>“Be filled with the Spirit”</vt:lpstr>
      <vt:lpstr>“Be filled with the Spirit”</vt:lpstr>
      <vt:lpstr>“Be filled with the Spirit”</vt:lpstr>
      <vt:lpstr>“Be filled with the Spirit”</vt:lpstr>
      <vt:lpstr>“Be filled with the Spirit”</vt:lpstr>
      <vt:lpstr>“Be filled with the Spirit”</vt:lpstr>
      <vt:lpstr>“Be filled with the Spirit”</vt:lpstr>
      <vt:lpstr>Robert Emmons, Thanks! How the New Science of Gratitude Can Make You Happier (New York: Houghton Mifflin Co., 2007), 28.</vt:lpstr>
      <vt:lpstr>Robert Emmons, Thanks! How the New Science of Gratitude Can Make You Happier (New York: Houghton Mifflin Co., 2007), 28.</vt:lpstr>
      <vt:lpstr>“Be filled with the Spirit”</vt:lpstr>
      <vt:lpstr>“Be filled with the Spirit”</vt:lpstr>
      <vt:lpstr>“Be filled with the Spirit”</vt:lpstr>
      <vt:lpstr>Conclusions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2022-11-02T19:27:43Z</dcterms:modified>
</cp:coreProperties>
</file>